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8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60"/>
  </p:normalViewPr>
  <p:slideViewPr>
    <p:cSldViewPr>
      <p:cViewPr>
        <p:scale>
          <a:sx n="118" d="100"/>
          <a:sy n="118" d="100"/>
        </p:scale>
        <p:origin x="-143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55F361-14E5-4B19-A24B-AEDC7C0345CA}" type="datetimeFigureOut">
              <a:rPr lang="en-US" smtClean="0"/>
              <a:t>10/30/2016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715F3D-DB62-4D24-A61F-6A588A575E9B}" type="slidenum">
              <a:rPr lang="en-US" smtClean="0"/>
              <a:t>‹#›</a:t>
            </a:fld>
            <a:endParaRPr lang="en-US"/>
          </a:p>
        </p:txBody>
      </p:sp>
    </p:spTree>
    <p:extLst>
      <p:ext uri="{BB962C8B-B14F-4D97-AF65-F5344CB8AC3E}">
        <p14:creationId xmlns:p14="http://schemas.microsoft.com/office/powerpoint/2010/main" val="2902192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715F3D-DB62-4D24-A61F-6A588A575E9B}" type="slidenum">
              <a:rPr lang="en-US" smtClean="0"/>
              <a:t>4</a:t>
            </a:fld>
            <a:endParaRPr lang="en-US"/>
          </a:p>
        </p:txBody>
      </p:sp>
    </p:spTree>
    <p:extLst>
      <p:ext uri="{BB962C8B-B14F-4D97-AF65-F5344CB8AC3E}">
        <p14:creationId xmlns:p14="http://schemas.microsoft.com/office/powerpoint/2010/main" val="2154992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F64EFD6-4110-4735-9C01-6F796073CE8B}" type="datetimeFigureOut">
              <a:rPr lang="en-US" smtClean="0"/>
              <a:t>10/30/2016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C40CF3DA-FC7B-47C3-AE9D-A4D3A3AE5A12}"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64EFD6-4110-4735-9C01-6F796073CE8B}" type="datetimeFigureOut">
              <a:rPr lang="en-US" smtClean="0"/>
              <a:t>10/30/2016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0CF3DA-FC7B-47C3-AE9D-A4D3A3AE5A1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64EFD6-4110-4735-9C01-6F796073CE8B}" type="datetimeFigureOut">
              <a:rPr lang="en-US" smtClean="0"/>
              <a:t>10/30/2016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0CF3DA-FC7B-47C3-AE9D-A4D3A3AE5A1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64EFD6-4110-4735-9C01-6F796073CE8B}" type="datetimeFigureOut">
              <a:rPr lang="en-US" smtClean="0"/>
              <a:t>10/30/2016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0CF3DA-FC7B-47C3-AE9D-A4D3A3AE5A1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F64EFD6-4110-4735-9C01-6F796073CE8B}" type="datetimeFigureOut">
              <a:rPr lang="en-US" smtClean="0"/>
              <a:t>10/30/2016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40CF3DA-FC7B-47C3-AE9D-A4D3A3AE5A12}"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64EFD6-4110-4735-9C01-6F796073CE8B}" type="datetimeFigureOut">
              <a:rPr lang="en-US" smtClean="0"/>
              <a:t>10/30/2016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0CF3DA-FC7B-47C3-AE9D-A4D3A3AE5A1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F64EFD6-4110-4735-9C01-6F796073CE8B}" type="datetimeFigureOut">
              <a:rPr lang="en-US" smtClean="0"/>
              <a:t>10/30/2016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40CF3DA-FC7B-47C3-AE9D-A4D3A3AE5A1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F64EFD6-4110-4735-9C01-6F796073CE8B}" type="datetimeFigureOut">
              <a:rPr lang="en-US" smtClean="0"/>
              <a:t>10/30/2016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40CF3DA-FC7B-47C3-AE9D-A4D3A3AE5A1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F64EFD6-4110-4735-9C01-6F796073CE8B}" type="datetimeFigureOut">
              <a:rPr lang="en-US" smtClean="0"/>
              <a:t>10/30/2016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40CF3DA-FC7B-47C3-AE9D-A4D3A3AE5A12}"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64EFD6-4110-4735-9C01-6F796073CE8B}" type="datetimeFigureOut">
              <a:rPr lang="en-US" smtClean="0"/>
              <a:t>10/30/2016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0CF3DA-FC7B-47C3-AE9D-A4D3A3AE5A1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F64EFD6-4110-4735-9C01-6F796073CE8B}" type="datetimeFigureOut">
              <a:rPr lang="en-US" smtClean="0"/>
              <a:t>10/30/2016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40CF3DA-FC7B-47C3-AE9D-A4D3A3AE5A12}"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F64EFD6-4110-4735-9C01-6F796073CE8B}" type="datetimeFigureOut">
              <a:rPr lang="en-US" smtClean="0"/>
              <a:t>10/30/2016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40CF3DA-FC7B-47C3-AE9D-A4D3A3AE5A12}"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09800"/>
            <a:ext cx="7406640" cy="1472184"/>
          </a:xfrm>
        </p:spPr>
        <p:txBody>
          <a:bodyPr>
            <a:normAutofit/>
          </a:bodyPr>
          <a:lstStyle/>
          <a:p>
            <a:r>
              <a:rPr lang="en-US" sz="5400" dirty="0" smtClean="0"/>
              <a:t>The Noun			</a:t>
            </a:r>
            <a:r>
              <a:rPr lang="ar-SA" sz="5400" dirty="0" smtClean="0"/>
              <a:t>الاسم</a:t>
            </a:r>
            <a:endParaRPr lang="en-US" sz="5400" dirty="0"/>
          </a:p>
        </p:txBody>
      </p:sp>
    </p:spTree>
    <p:extLst>
      <p:ext uri="{BB962C8B-B14F-4D97-AF65-F5344CB8AC3E}">
        <p14:creationId xmlns:p14="http://schemas.microsoft.com/office/powerpoint/2010/main" val="20244867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228600" marR="0" algn="r" rtl="1">
              <a:lnSpc>
                <a:spcPct val="115000"/>
              </a:lnSpc>
              <a:spcBef>
                <a:spcPts val="0"/>
              </a:spcBef>
              <a:spcAft>
                <a:spcPts val="1000"/>
              </a:spcAft>
            </a:pPr>
            <a:r>
              <a:rPr lang="ar-SA" dirty="0">
                <a:latin typeface="Calibri"/>
                <a:ea typeface="Calibri"/>
                <a:cs typeface="Times New Roman"/>
              </a:rPr>
              <a:t>ولكن على الرغم من انتقال معظم الأسماء للغات الأجنبية بدون حرف "ال" نجد أن بعضها قد انتقل وهو يحمل هذا الحرف ودائمًا مايكتب به مثل:</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السودان		</a:t>
            </a:r>
            <a:r>
              <a:rPr lang="en-US" dirty="0">
                <a:latin typeface="Times New Roman"/>
                <a:ea typeface="Calibri"/>
                <a:cs typeface="Arial"/>
              </a:rPr>
              <a:t>Al- Sudan; The Sudan</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الفاشر</a:t>
            </a:r>
            <a:r>
              <a:rPr lang="en-US" dirty="0">
                <a:latin typeface="Times New Roman"/>
                <a:ea typeface="Calibri"/>
                <a:cs typeface="Arial"/>
              </a:rPr>
              <a:t>		El- </a:t>
            </a:r>
            <a:r>
              <a:rPr lang="en-US" dirty="0" err="1">
                <a:latin typeface="Times New Roman"/>
                <a:ea typeface="Calibri"/>
                <a:cs typeface="Arial"/>
              </a:rPr>
              <a:t>Fasher</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العريش</a:t>
            </a:r>
            <a:r>
              <a:rPr lang="en-US" dirty="0">
                <a:latin typeface="Times New Roman"/>
                <a:ea typeface="Calibri"/>
                <a:cs typeface="Arial"/>
              </a:rPr>
              <a:t>		El- Arish</a:t>
            </a:r>
            <a:endParaRPr lang="en-US" sz="2400" dirty="0">
              <a:latin typeface="Calibri"/>
              <a:ea typeface="Calibri"/>
              <a:cs typeface="Arial"/>
            </a:endParaRPr>
          </a:p>
          <a:p>
            <a:pPr marL="228600" marR="0" algn="r" rtl="1">
              <a:lnSpc>
                <a:spcPct val="115000"/>
              </a:lnSpc>
              <a:spcBef>
                <a:spcPts val="0"/>
              </a:spcBef>
              <a:spcAft>
                <a:spcPts val="1000"/>
              </a:spcAft>
            </a:pPr>
            <a:r>
              <a:rPr lang="en-US" dirty="0">
                <a:latin typeface="Times New Roman"/>
                <a:ea typeface="Calibri"/>
                <a:cs typeface="Arial"/>
              </a:rPr>
              <a:t> </a:t>
            </a:r>
            <a:endParaRPr lang="en-US" sz="2400" dirty="0">
              <a:latin typeface="Calibri"/>
              <a:ea typeface="Calibri"/>
              <a:cs typeface="Arial"/>
            </a:endParaRPr>
          </a:p>
          <a:p>
            <a:pPr algn="r" rtl="1"/>
            <a:endParaRPr lang="en-US" dirty="0"/>
          </a:p>
        </p:txBody>
      </p:sp>
    </p:spTree>
    <p:extLst>
      <p:ext uri="{BB962C8B-B14F-4D97-AF65-F5344CB8AC3E}">
        <p14:creationId xmlns:p14="http://schemas.microsoft.com/office/powerpoint/2010/main" val="10905391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838200"/>
            <a:ext cx="7498080" cy="5410200"/>
          </a:xfrm>
        </p:spPr>
        <p:txBody>
          <a:bodyPr>
            <a:normAutofit lnSpcReduction="10000"/>
          </a:bodyPr>
          <a:lstStyle/>
          <a:p>
            <a:pPr marL="228600" marR="0" algn="r" rtl="1">
              <a:lnSpc>
                <a:spcPct val="115000"/>
              </a:lnSpc>
              <a:spcBef>
                <a:spcPts val="0"/>
              </a:spcBef>
              <a:spcAft>
                <a:spcPts val="1000"/>
              </a:spcAft>
            </a:pPr>
            <a:r>
              <a:rPr lang="ar-SA" dirty="0">
                <a:latin typeface="Calibri"/>
                <a:ea typeface="Calibri"/>
                <a:cs typeface="Times New Roman"/>
              </a:rPr>
              <a:t>ومن جهة أخرى نجد في اللغة الإنجليزية بعض الكلمات التي إذا ابتدأت بحرف كبير تعني أسماء أماكن معينة ومثال ذلك:</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تعني "أوروبا" في حين أنها تعني القارة في الاستخدامات العامة 	</a:t>
            </a:r>
            <a:r>
              <a:rPr lang="en-US" dirty="0">
                <a:latin typeface="Times New Roman"/>
                <a:ea typeface="Calibri"/>
                <a:cs typeface="Arial"/>
              </a:rPr>
              <a:t>The Continent</a:t>
            </a:r>
            <a:r>
              <a:rPr lang="ar-SA" dirty="0">
                <a:latin typeface="Calibri"/>
                <a:ea typeface="Calibri"/>
                <a:cs typeface="Times New Roman"/>
              </a:rPr>
              <a:t>   </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تعني "القنال الإنجليزي" في حين أنها تعني قناة أو مجرى في الاستخدامات العادية 	</a:t>
            </a:r>
            <a:r>
              <a:rPr lang="en-US" dirty="0">
                <a:latin typeface="Times New Roman"/>
                <a:ea typeface="Calibri"/>
                <a:cs typeface="Arial"/>
              </a:rPr>
              <a:t>t</a:t>
            </a:r>
            <a:r>
              <a:rPr lang="en-US" dirty="0" smtClean="0">
                <a:latin typeface="Times New Roman"/>
                <a:ea typeface="Calibri"/>
                <a:cs typeface="Arial"/>
              </a:rPr>
              <a:t>he </a:t>
            </a:r>
            <a:r>
              <a:rPr lang="en-US" dirty="0">
                <a:latin typeface="Times New Roman"/>
                <a:ea typeface="Calibri"/>
                <a:cs typeface="Arial"/>
              </a:rPr>
              <a:t>Channel</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ويتطلب هذا الأمر إلمام المترجم بالكلمات التي تدل على أماكن معينة عند بدايتها بحرف كبير.</a:t>
            </a:r>
            <a:endParaRPr lang="en-US" sz="2400" dirty="0">
              <a:latin typeface="Calibri"/>
              <a:ea typeface="Calibri"/>
              <a:cs typeface="Arial"/>
            </a:endParaRPr>
          </a:p>
          <a:p>
            <a:endParaRPr lang="en-US" dirty="0"/>
          </a:p>
        </p:txBody>
      </p:sp>
    </p:spTree>
    <p:extLst>
      <p:ext uri="{BB962C8B-B14F-4D97-AF65-F5344CB8AC3E}">
        <p14:creationId xmlns:p14="http://schemas.microsoft.com/office/powerpoint/2010/main" val="249789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228600" marR="0" algn="r" rtl="1">
              <a:lnSpc>
                <a:spcPct val="115000"/>
              </a:lnSpc>
              <a:spcBef>
                <a:spcPts val="0"/>
              </a:spcBef>
              <a:spcAft>
                <a:spcPts val="1000"/>
              </a:spcAft>
            </a:pPr>
            <a:r>
              <a:rPr lang="en-US" dirty="0">
                <a:latin typeface="Times New Roman"/>
                <a:ea typeface="Calibri"/>
                <a:cs typeface="Arial"/>
              </a:rPr>
              <a:t>She crossed </a:t>
            </a:r>
            <a:r>
              <a:rPr lang="en-US" dirty="0" smtClean="0">
                <a:latin typeface="Times New Roman"/>
                <a:ea typeface="Calibri"/>
                <a:cs typeface="Arial"/>
              </a:rPr>
              <a:t>the </a:t>
            </a:r>
            <a:r>
              <a:rPr lang="en-US" dirty="0">
                <a:latin typeface="Times New Roman"/>
                <a:ea typeface="Calibri"/>
                <a:cs typeface="Arial"/>
              </a:rPr>
              <a:t>Channel in a matter of hours.</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عبرت القنال الإنجليزي في عدة ساعات.</a:t>
            </a:r>
            <a:endParaRPr lang="en-US" sz="2400" dirty="0">
              <a:latin typeface="Calibri"/>
              <a:ea typeface="Calibri"/>
              <a:cs typeface="Arial"/>
            </a:endParaRPr>
          </a:p>
          <a:p>
            <a:pPr marL="228600" marR="0" algn="r" rtl="1">
              <a:lnSpc>
                <a:spcPct val="115000"/>
              </a:lnSpc>
              <a:spcBef>
                <a:spcPts val="0"/>
              </a:spcBef>
              <a:spcAft>
                <a:spcPts val="1000"/>
              </a:spcAft>
            </a:pPr>
            <a:r>
              <a:rPr lang="en-US" dirty="0">
                <a:latin typeface="Times New Roman"/>
                <a:ea typeface="Calibri"/>
                <a:cs typeface="Arial"/>
              </a:rPr>
              <a:t>Life on the </a:t>
            </a:r>
            <a:r>
              <a:rPr lang="en-US" dirty="0" smtClean="0">
                <a:latin typeface="Times New Roman"/>
                <a:ea typeface="Calibri"/>
                <a:cs typeface="Arial"/>
              </a:rPr>
              <a:t>Continent </a:t>
            </a:r>
            <a:r>
              <a:rPr lang="en-US" dirty="0">
                <a:latin typeface="Times New Roman"/>
                <a:ea typeface="Calibri"/>
                <a:cs typeface="Arial"/>
              </a:rPr>
              <a:t>is easier than that in the USA.</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الحياة في أوروبا أسهل منها في الولايات المتحدة الأمريكية.</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 </a:t>
            </a:r>
            <a:endParaRPr lang="en-US" sz="2400" dirty="0">
              <a:latin typeface="Calibri"/>
              <a:ea typeface="Calibri"/>
              <a:cs typeface="Arial"/>
            </a:endParaRPr>
          </a:p>
          <a:p>
            <a:endParaRPr lang="en-US" dirty="0"/>
          </a:p>
        </p:txBody>
      </p:sp>
    </p:spTree>
    <p:extLst>
      <p:ext uri="{BB962C8B-B14F-4D97-AF65-F5344CB8AC3E}">
        <p14:creationId xmlns:p14="http://schemas.microsoft.com/office/powerpoint/2010/main" val="30181211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228600" marR="0" algn="r" rtl="1">
              <a:lnSpc>
                <a:spcPct val="115000"/>
              </a:lnSpc>
              <a:spcBef>
                <a:spcPts val="0"/>
              </a:spcBef>
              <a:spcAft>
                <a:spcPts val="1000"/>
              </a:spcAft>
            </a:pPr>
            <a:r>
              <a:rPr lang="ar-SA" sz="3600" dirty="0" smtClean="0">
                <a:effectLst/>
                <a:latin typeface="Calibri"/>
                <a:ea typeface="Calibri"/>
                <a:cs typeface="Times New Roman"/>
              </a:rPr>
              <a:t>ثانيًا: الأسماء </a:t>
            </a:r>
            <a:r>
              <a:rPr lang="ar-SA" sz="3600" dirty="0">
                <a:effectLst/>
                <a:latin typeface="Calibri"/>
                <a:ea typeface="Calibri"/>
                <a:cs typeface="Times New Roman"/>
              </a:rPr>
              <a:t>النكرة	(</a:t>
            </a:r>
            <a:r>
              <a:rPr lang="en-US" sz="3600" dirty="0">
                <a:effectLst/>
                <a:latin typeface="Times New Roman"/>
                <a:ea typeface="Calibri"/>
                <a:cs typeface="Arial"/>
              </a:rPr>
              <a:t>Common Nouns</a:t>
            </a:r>
            <a:r>
              <a:rPr lang="ar-SA" sz="3600" dirty="0">
                <a:effectLst/>
                <a:latin typeface="Calibri"/>
                <a:ea typeface="Calibri"/>
                <a:cs typeface="Times New Roman"/>
              </a:rPr>
              <a:t>)</a:t>
            </a:r>
            <a:r>
              <a:rPr lang="en-US" sz="3600" dirty="0">
                <a:effectLst/>
                <a:latin typeface="Calibri"/>
                <a:ea typeface="Calibri"/>
                <a:cs typeface="Arial"/>
              </a:rPr>
              <a:t/>
            </a:r>
            <a:br>
              <a:rPr lang="en-US" sz="3600" dirty="0">
                <a:effectLst/>
                <a:latin typeface="Calibri"/>
                <a:ea typeface="Calibri"/>
                <a:cs typeface="Arial"/>
              </a:rPr>
            </a:br>
            <a:endParaRPr lang="en-US" sz="3600" dirty="0"/>
          </a:p>
        </p:txBody>
      </p:sp>
      <p:sp>
        <p:nvSpPr>
          <p:cNvPr id="3" name="Content Placeholder 2"/>
          <p:cNvSpPr>
            <a:spLocks noGrp="1"/>
          </p:cNvSpPr>
          <p:nvPr>
            <p:ph idx="1"/>
          </p:nvPr>
        </p:nvSpPr>
        <p:spPr/>
        <p:txBody>
          <a:bodyPr>
            <a:normAutofit/>
          </a:bodyPr>
          <a:lstStyle/>
          <a:p>
            <a:pPr marL="228600" marR="0" algn="r" rtl="1">
              <a:lnSpc>
                <a:spcPct val="115000"/>
              </a:lnSpc>
              <a:spcBef>
                <a:spcPts val="0"/>
              </a:spcBef>
              <a:spcAft>
                <a:spcPts val="1000"/>
              </a:spcAft>
            </a:pPr>
            <a:r>
              <a:rPr lang="ar-SA" dirty="0">
                <a:latin typeface="Calibri"/>
                <a:ea typeface="Calibri"/>
                <a:cs typeface="Times New Roman"/>
              </a:rPr>
              <a:t> تستخدم الأسماء النكرة لتدل على فئة معينة تضم عددًا من الأفراد مثل:</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رجل، إمرأة، مدينة ، نهر 	</a:t>
            </a:r>
            <a:r>
              <a:rPr lang="en-US" dirty="0">
                <a:latin typeface="Times New Roman"/>
                <a:ea typeface="Calibri"/>
                <a:cs typeface="Arial"/>
              </a:rPr>
              <a:t>man, woman, city, river</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علي </a:t>
            </a:r>
            <a:r>
              <a:rPr lang="ar-SA" dirty="0" smtClean="0">
                <a:latin typeface="Calibri"/>
                <a:ea typeface="Calibri"/>
                <a:cs typeface="Times New Roman"/>
              </a:rPr>
              <a:t>رجل	</a:t>
            </a:r>
            <a:r>
              <a:rPr lang="ar-SA" dirty="0">
                <a:latin typeface="Calibri"/>
                <a:ea typeface="Calibri"/>
                <a:cs typeface="Times New Roman"/>
              </a:rPr>
              <a:t>		</a:t>
            </a:r>
            <a:r>
              <a:rPr lang="en-US" dirty="0">
                <a:latin typeface="Times New Roman"/>
                <a:ea typeface="Calibri"/>
                <a:cs typeface="Arial"/>
              </a:rPr>
              <a:t>Ali is a man</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زينب إمرأة		</a:t>
            </a:r>
            <a:r>
              <a:rPr lang="en-US" dirty="0">
                <a:latin typeface="Times New Roman"/>
                <a:ea typeface="Calibri"/>
                <a:cs typeface="Arial"/>
              </a:rPr>
              <a:t>	</a:t>
            </a:r>
            <a:r>
              <a:rPr lang="en-US" dirty="0" err="1">
                <a:latin typeface="Times New Roman"/>
                <a:ea typeface="Calibri"/>
                <a:cs typeface="Arial"/>
              </a:rPr>
              <a:t>Zeinab</a:t>
            </a:r>
            <a:r>
              <a:rPr lang="en-US" dirty="0">
                <a:latin typeface="Times New Roman"/>
                <a:ea typeface="Calibri"/>
                <a:cs typeface="Arial"/>
              </a:rPr>
              <a:t> </a:t>
            </a:r>
            <a:r>
              <a:rPr lang="en-US" dirty="0" smtClean="0">
                <a:latin typeface="Times New Roman"/>
                <a:ea typeface="Calibri"/>
                <a:cs typeface="Arial"/>
              </a:rPr>
              <a:t>is a </a:t>
            </a:r>
            <a:r>
              <a:rPr lang="en-US" dirty="0">
                <a:latin typeface="Times New Roman"/>
                <a:ea typeface="Calibri"/>
                <a:cs typeface="Arial"/>
              </a:rPr>
              <a:t>woman</a:t>
            </a:r>
            <a:endParaRPr lang="en-US" dirty="0"/>
          </a:p>
        </p:txBody>
      </p:sp>
    </p:spTree>
    <p:extLst>
      <p:ext uri="{BB962C8B-B14F-4D97-AF65-F5344CB8AC3E}">
        <p14:creationId xmlns:p14="http://schemas.microsoft.com/office/powerpoint/2010/main" val="491903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228600" marR="0" algn="r" rtl="1">
              <a:lnSpc>
                <a:spcPct val="115000"/>
              </a:lnSpc>
              <a:spcBef>
                <a:spcPts val="0"/>
              </a:spcBef>
              <a:spcAft>
                <a:spcPts val="1000"/>
              </a:spcAft>
            </a:pPr>
            <a:r>
              <a:rPr lang="ar-SA" dirty="0">
                <a:latin typeface="Calibri"/>
                <a:ea typeface="Calibri"/>
                <a:cs typeface="Times New Roman"/>
              </a:rPr>
              <a:t>ولكن الاسم "</a:t>
            </a:r>
            <a:r>
              <a:rPr lang="en-US" dirty="0">
                <a:latin typeface="Times New Roman"/>
                <a:ea typeface="Calibri"/>
                <a:cs typeface="Arial"/>
              </a:rPr>
              <a:t>man</a:t>
            </a:r>
            <a:r>
              <a:rPr lang="ar-SA" dirty="0">
                <a:latin typeface="Calibri"/>
                <a:ea typeface="Calibri"/>
                <a:cs typeface="Times New Roman"/>
              </a:rPr>
              <a:t>" يستخدم للدلالة على البشرية بوجه عام.</a:t>
            </a:r>
            <a:endParaRPr lang="en-US" sz="2400" dirty="0">
              <a:latin typeface="Calibri"/>
              <a:ea typeface="Calibri"/>
              <a:cs typeface="Arial"/>
            </a:endParaRPr>
          </a:p>
          <a:p>
            <a:pPr marL="0" marR="0" indent="0" algn="r" rtl="1">
              <a:lnSpc>
                <a:spcPct val="115000"/>
              </a:lnSpc>
              <a:spcBef>
                <a:spcPts val="0"/>
              </a:spcBef>
              <a:spcAft>
                <a:spcPts val="1000"/>
              </a:spcAft>
              <a:buNone/>
            </a:pPr>
            <a:r>
              <a:rPr lang="ar-SA" dirty="0">
                <a:solidFill>
                  <a:srgbClr val="FF0000"/>
                </a:solidFill>
                <a:latin typeface="Calibri"/>
                <a:ea typeface="Calibri"/>
                <a:cs typeface="Times New Roman"/>
              </a:rPr>
              <a:t>	</a:t>
            </a:r>
            <a:r>
              <a:rPr lang="en-US" dirty="0">
                <a:solidFill>
                  <a:srgbClr val="FF0000"/>
                </a:solidFill>
                <a:latin typeface="Times New Roman"/>
                <a:ea typeface="Calibri"/>
                <a:cs typeface="Arial"/>
              </a:rPr>
              <a:t>Man is the maker of civilization</a:t>
            </a:r>
            <a:r>
              <a:rPr lang="en-US" dirty="0" smtClean="0">
                <a:solidFill>
                  <a:srgbClr val="FF0000"/>
                </a:solidFill>
                <a:latin typeface="Times New Roman"/>
                <a:ea typeface="Calibri"/>
                <a:cs typeface="Arial"/>
              </a:rPr>
              <a:t>.</a:t>
            </a:r>
            <a:endParaRPr lang="ar-SA" dirty="0" smtClean="0">
              <a:solidFill>
                <a:srgbClr val="FF0000"/>
              </a:solidFill>
              <a:latin typeface="Times New Roman"/>
              <a:ea typeface="Calibri"/>
              <a:cs typeface="Arial"/>
            </a:endParaRPr>
          </a:p>
          <a:p>
            <a:pPr marL="0" marR="0" indent="0" algn="ctr" rtl="1">
              <a:lnSpc>
                <a:spcPct val="115000"/>
              </a:lnSpc>
              <a:spcBef>
                <a:spcPts val="0"/>
              </a:spcBef>
              <a:spcAft>
                <a:spcPts val="1000"/>
              </a:spcAft>
              <a:buNone/>
            </a:pPr>
            <a:r>
              <a:rPr lang="ar-SA" dirty="0">
                <a:solidFill>
                  <a:prstClr val="black"/>
                </a:solidFill>
                <a:latin typeface="Calibri"/>
                <a:ea typeface="Calibri"/>
                <a:cs typeface="Times New Roman"/>
              </a:rPr>
              <a:t>الإنسان هو صانع الحضارة.</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ونلاحظ هنا أنه على الرغم من أن "</a:t>
            </a:r>
            <a:r>
              <a:rPr lang="en-US" dirty="0">
                <a:latin typeface="Times New Roman"/>
                <a:ea typeface="Calibri"/>
                <a:cs typeface="Arial"/>
              </a:rPr>
              <a:t>Man</a:t>
            </a:r>
            <a:r>
              <a:rPr lang="ar-SA" dirty="0">
                <a:latin typeface="Calibri"/>
                <a:ea typeface="Calibri"/>
                <a:cs typeface="Times New Roman"/>
              </a:rPr>
              <a:t>" نكرة في اللغة الإنجليزية إلا أننا ترجمناها بكلمة "الإنسان" في اللغة العربية.</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 </a:t>
            </a:r>
            <a:endParaRPr lang="en-US" sz="2400" dirty="0">
              <a:latin typeface="Calibri"/>
              <a:ea typeface="Calibri"/>
              <a:cs typeface="Arial"/>
            </a:endParaRPr>
          </a:p>
          <a:p>
            <a:endParaRPr lang="en-US" dirty="0"/>
          </a:p>
        </p:txBody>
      </p:sp>
    </p:spTree>
    <p:extLst>
      <p:ext uri="{BB962C8B-B14F-4D97-AF65-F5344CB8AC3E}">
        <p14:creationId xmlns:p14="http://schemas.microsoft.com/office/powerpoint/2010/main" val="17782288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28600" marR="0" algn="r" rtl="1">
              <a:lnSpc>
                <a:spcPct val="115000"/>
              </a:lnSpc>
              <a:spcBef>
                <a:spcPts val="0"/>
              </a:spcBef>
              <a:spcAft>
                <a:spcPts val="1000"/>
              </a:spcAft>
            </a:pPr>
            <a:r>
              <a:rPr lang="ar-SA" sz="4400" dirty="0">
                <a:effectLst/>
                <a:latin typeface="Calibri"/>
                <a:ea typeface="Calibri"/>
                <a:cs typeface="Times New Roman"/>
              </a:rPr>
              <a:t>ثالثًا: الأسماء المطلقة (</a:t>
            </a:r>
            <a:r>
              <a:rPr lang="en-US" sz="4400" dirty="0">
                <a:effectLst/>
                <a:latin typeface="Times New Roman"/>
                <a:ea typeface="Calibri"/>
                <a:cs typeface="Arial"/>
              </a:rPr>
              <a:t>Abstract Nouns</a:t>
            </a:r>
            <a:r>
              <a:rPr lang="ar-SA" sz="4400" dirty="0">
                <a:effectLst/>
                <a:latin typeface="Calibri"/>
                <a:ea typeface="Calibri"/>
                <a:cs typeface="Times New Roman"/>
              </a:rPr>
              <a:t>)</a:t>
            </a:r>
            <a:r>
              <a:rPr lang="en-US" sz="3600" dirty="0">
                <a:effectLst/>
                <a:latin typeface="Calibri"/>
                <a:ea typeface="Calibri"/>
                <a:cs typeface="Arial"/>
              </a:rPr>
              <a:t/>
            </a:r>
            <a:br>
              <a:rPr lang="en-US" sz="3600" dirty="0">
                <a:effectLst/>
                <a:latin typeface="Calibri"/>
                <a:ea typeface="Calibri"/>
                <a:cs typeface="Arial"/>
              </a:rPr>
            </a:br>
            <a:endParaRPr lang="en-US" dirty="0"/>
          </a:p>
        </p:txBody>
      </p:sp>
      <p:sp>
        <p:nvSpPr>
          <p:cNvPr id="3" name="Content Placeholder 2"/>
          <p:cNvSpPr>
            <a:spLocks noGrp="1"/>
          </p:cNvSpPr>
          <p:nvPr>
            <p:ph idx="1"/>
          </p:nvPr>
        </p:nvSpPr>
        <p:spPr/>
        <p:txBody>
          <a:bodyPr/>
          <a:lstStyle/>
          <a:p>
            <a:pPr marL="228600" marR="0" algn="r" rtl="1">
              <a:lnSpc>
                <a:spcPct val="115000"/>
              </a:lnSpc>
              <a:spcBef>
                <a:spcPts val="0"/>
              </a:spcBef>
              <a:spcAft>
                <a:spcPts val="1000"/>
              </a:spcAft>
            </a:pPr>
            <a:r>
              <a:rPr lang="ar-SA" dirty="0">
                <a:latin typeface="Calibri"/>
                <a:ea typeface="Calibri"/>
                <a:cs typeface="Times New Roman"/>
              </a:rPr>
              <a:t>عند ترجمة الأسماء المطلقة من العربية </a:t>
            </a:r>
            <a:r>
              <a:rPr lang="ar-SA" dirty="0" smtClean="0">
                <a:latin typeface="Calibri"/>
                <a:ea typeface="Calibri"/>
                <a:cs typeface="Times New Roman"/>
              </a:rPr>
              <a:t>إلى </a:t>
            </a:r>
            <a:r>
              <a:rPr lang="ar-SA" dirty="0">
                <a:latin typeface="Calibri"/>
                <a:ea typeface="Calibri"/>
                <a:cs typeface="Times New Roman"/>
              </a:rPr>
              <a:t>الإنجليزية فإننا </a:t>
            </a:r>
            <a:r>
              <a:rPr lang="ar-SA" b="1" u="sng" dirty="0">
                <a:latin typeface="Calibri"/>
                <a:ea typeface="Calibri"/>
                <a:cs typeface="Times New Roman"/>
              </a:rPr>
              <a:t>لا نترجم </a:t>
            </a:r>
            <a:r>
              <a:rPr lang="ar-SA" b="1" u="sng" dirty="0">
                <a:solidFill>
                  <a:srgbClr val="FF0000"/>
                </a:solidFill>
                <a:latin typeface="Calibri"/>
                <a:ea typeface="Calibri"/>
                <a:cs typeface="Times New Roman"/>
              </a:rPr>
              <a:t>ال التعريف  </a:t>
            </a:r>
            <a:r>
              <a:rPr lang="ar-SA" dirty="0">
                <a:solidFill>
                  <a:srgbClr val="000000"/>
                </a:solidFill>
                <a:latin typeface="Calibri"/>
                <a:ea typeface="Calibri"/>
                <a:cs typeface="Times New Roman"/>
              </a:rPr>
              <a:t>الموجود بالكلمة العربية </a:t>
            </a:r>
            <a:r>
              <a:rPr lang="ar-SA" dirty="0" smtClean="0">
                <a:solidFill>
                  <a:srgbClr val="000000"/>
                </a:solidFill>
                <a:latin typeface="Calibri"/>
                <a:ea typeface="Calibri"/>
                <a:cs typeface="Times New Roman"/>
              </a:rPr>
              <a:t>غالبًا ومثال </a:t>
            </a:r>
            <a:r>
              <a:rPr lang="ar-SA" dirty="0">
                <a:solidFill>
                  <a:srgbClr val="000000"/>
                </a:solidFill>
                <a:latin typeface="Calibri"/>
                <a:ea typeface="Calibri"/>
                <a:cs typeface="Times New Roman"/>
              </a:rPr>
              <a:t>ذلك: </a:t>
            </a:r>
            <a:r>
              <a:rPr lang="ar-SA" dirty="0">
                <a:solidFill>
                  <a:srgbClr val="FF0000"/>
                </a:solidFill>
                <a:latin typeface="Calibri"/>
                <a:ea typeface="Calibri"/>
                <a:cs typeface="Times New Roman"/>
              </a:rPr>
              <a:t>العدل، الحق، الجمال</a:t>
            </a:r>
            <a:r>
              <a:rPr lang="ar-SA" dirty="0">
                <a:solidFill>
                  <a:srgbClr val="000000"/>
                </a:solidFill>
                <a:latin typeface="Calibri"/>
                <a:ea typeface="Calibri"/>
                <a:cs typeface="Times New Roman"/>
              </a:rPr>
              <a:t>، تترجم كالتالي:</a:t>
            </a:r>
            <a:endParaRPr lang="en-US" sz="2400" dirty="0">
              <a:latin typeface="Calibri"/>
              <a:ea typeface="Calibri"/>
              <a:cs typeface="Arial"/>
            </a:endParaRPr>
          </a:p>
          <a:p>
            <a:pPr marL="228600" marR="0" algn="r" rtl="1">
              <a:lnSpc>
                <a:spcPct val="115000"/>
              </a:lnSpc>
              <a:spcBef>
                <a:spcPts val="0"/>
              </a:spcBef>
              <a:spcAft>
                <a:spcPts val="1000"/>
              </a:spcAft>
            </a:pPr>
            <a:r>
              <a:rPr lang="en-US" dirty="0">
                <a:solidFill>
                  <a:srgbClr val="000000"/>
                </a:solidFill>
                <a:latin typeface="Times New Roman"/>
                <a:ea typeface="Calibri"/>
                <a:cs typeface="Arial"/>
              </a:rPr>
              <a:t>Justice, truth, beauty</a:t>
            </a:r>
            <a:endParaRPr lang="en-US" sz="2400" dirty="0">
              <a:latin typeface="Calibri"/>
              <a:ea typeface="Calibri"/>
              <a:cs typeface="Arial"/>
            </a:endParaRPr>
          </a:p>
          <a:p>
            <a:pPr marL="228600" marR="0" algn="r" rtl="1">
              <a:lnSpc>
                <a:spcPct val="115000"/>
              </a:lnSpc>
              <a:spcBef>
                <a:spcPts val="0"/>
              </a:spcBef>
              <a:spcAft>
                <a:spcPts val="1000"/>
              </a:spcAft>
            </a:pPr>
            <a:r>
              <a:rPr lang="ar-SA" dirty="0">
                <a:solidFill>
                  <a:srgbClr val="000000"/>
                </a:solidFill>
                <a:latin typeface="Calibri"/>
                <a:ea typeface="Calibri"/>
                <a:cs typeface="Times New Roman"/>
              </a:rPr>
              <a:t>العدل من أفضل الصفات في الإنسان. 	</a:t>
            </a:r>
            <a:endParaRPr lang="en-US" dirty="0" smtClean="0">
              <a:solidFill>
                <a:srgbClr val="000000"/>
              </a:solidFill>
              <a:latin typeface="Calibri"/>
              <a:ea typeface="Calibri"/>
              <a:cs typeface="Times New Roman"/>
            </a:endParaRPr>
          </a:p>
          <a:p>
            <a:pPr marL="228600" marR="0" algn="r" rtl="1">
              <a:lnSpc>
                <a:spcPct val="115000"/>
              </a:lnSpc>
              <a:spcBef>
                <a:spcPts val="0"/>
              </a:spcBef>
              <a:spcAft>
                <a:spcPts val="1000"/>
              </a:spcAft>
            </a:pPr>
            <a:r>
              <a:rPr lang="en-US" dirty="0" smtClean="0">
                <a:solidFill>
                  <a:srgbClr val="000000"/>
                </a:solidFill>
                <a:latin typeface="Times New Roman"/>
                <a:ea typeface="Calibri"/>
                <a:cs typeface="Arial"/>
              </a:rPr>
              <a:t>Justice </a:t>
            </a:r>
            <a:r>
              <a:rPr lang="en-US" dirty="0">
                <a:solidFill>
                  <a:srgbClr val="000000"/>
                </a:solidFill>
                <a:latin typeface="Times New Roman"/>
                <a:ea typeface="Calibri"/>
                <a:cs typeface="Arial"/>
              </a:rPr>
              <a:t>is one of the best qualities in man.</a:t>
            </a:r>
            <a:endParaRPr lang="en-US" sz="2400" dirty="0">
              <a:latin typeface="Calibri"/>
              <a:ea typeface="Calibri"/>
              <a:cs typeface="Arial"/>
            </a:endParaRPr>
          </a:p>
          <a:p>
            <a:pPr marL="228600" marR="0" algn="r" rtl="1">
              <a:lnSpc>
                <a:spcPct val="115000"/>
              </a:lnSpc>
              <a:spcBef>
                <a:spcPts val="0"/>
              </a:spcBef>
              <a:spcAft>
                <a:spcPts val="1000"/>
              </a:spcAft>
            </a:pPr>
            <a:r>
              <a:rPr lang="en-US" dirty="0">
                <a:solidFill>
                  <a:srgbClr val="000000"/>
                </a:solidFill>
                <a:latin typeface="Times New Roman"/>
                <a:ea typeface="Calibri"/>
                <a:cs typeface="Arial"/>
              </a:rPr>
              <a:t> </a:t>
            </a:r>
            <a:endParaRPr lang="en-US" sz="2400" dirty="0">
              <a:latin typeface="Calibri"/>
              <a:ea typeface="Calibri"/>
              <a:cs typeface="Arial"/>
            </a:endParaRPr>
          </a:p>
          <a:p>
            <a:endParaRPr lang="en-US" dirty="0"/>
          </a:p>
        </p:txBody>
      </p:sp>
    </p:spTree>
    <p:extLst>
      <p:ext uri="{BB962C8B-B14F-4D97-AF65-F5344CB8AC3E}">
        <p14:creationId xmlns:p14="http://schemas.microsoft.com/office/powerpoint/2010/main" val="3004742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228600" marR="0" algn="r" rtl="1">
              <a:lnSpc>
                <a:spcPct val="115000"/>
              </a:lnSpc>
              <a:spcBef>
                <a:spcPts val="0"/>
              </a:spcBef>
              <a:spcAft>
                <a:spcPts val="1000"/>
              </a:spcAft>
            </a:pPr>
            <a:r>
              <a:rPr lang="ar-SA" sz="4400" dirty="0">
                <a:solidFill>
                  <a:srgbClr val="000000"/>
                </a:solidFill>
                <a:effectLst/>
                <a:latin typeface="Calibri"/>
                <a:ea typeface="Calibri"/>
                <a:cs typeface="Times New Roman"/>
              </a:rPr>
              <a:t>رابعًا: أسماء الجمع (</a:t>
            </a:r>
            <a:r>
              <a:rPr lang="en-US" sz="4400" dirty="0">
                <a:solidFill>
                  <a:srgbClr val="000000"/>
                </a:solidFill>
                <a:effectLst/>
                <a:latin typeface="Times New Roman"/>
                <a:ea typeface="Calibri"/>
                <a:cs typeface="Arial"/>
              </a:rPr>
              <a:t>Collective Nouns</a:t>
            </a:r>
            <a:r>
              <a:rPr lang="ar-SA" sz="4400" dirty="0">
                <a:solidFill>
                  <a:srgbClr val="000000"/>
                </a:solidFill>
                <a:effectLst/>
                <a:latin typeface="Calibri"/>
                <a:ea typeface="Calibri"/>
                <a:cs typeface="Times New Roman"/>
              </a:rPr>
              <a:t>)</a:t>
            </a:r>
            <a:r>
              <a:rPr lang="en-US" sz="3600" dirty="0">
                <a:effectLst/>
                <a:latin typeface="Calibri"/>
                <a:ea typeface="Calibri"/>
                <a:cs typeface="Arial"/>
              </a:rPr>
              <a:t/>
            </a:r>
            <a:br>
              <a:rPr lang="en-US" sz="3600" dirty="0">
                <a:effectLst/>
                <a:latin typeface="Calibri"/>
                <a:ea typeface="Calibri"/>
                <a:cs typeface="Arial"/>
              </a:rPr>
            </a:br>
            <a:endParaRPr lang="en-US" dirty="0"/>
          </a:p>
        </p:txBody>
      </p:sp>
      <p:sp>
        <p:nvSpPr>
          <p:cNvPr id="3" name="Content Placeholder 2"/>
          <p:cNvSpPr>
            <a:spLocks noGrp="1"/>
          </p:cNvSpPr>
          <p:nvPr>
            <p:ph idx="1"/>
          </p:nvPr>
        </p:nvSpPr>
        <p:spPr/>
        <p:txBody>
          <a:bodyPr/>
          <a:lstStyle/>
          <a:p>
            <a:pPr algn="r" rtl="1"/>
            <a:r>
              <a:rPr lang="ar-SA" dirty="0"/>
              <a:t>عند ترجمة أسماء الجمع من العربية </a:t>
            </a:r>
            <a:r>
              <a:rPr lang="ar-SA" dirty="0" smtClean="0"/>
              <a:t>إلى </a:t>
            </a:r>
            <a:r>
              <a:rPr lang="ar-SA" dirty="0"/>
              <a:t>الإنجليزية فإن ترجمة ال التعريف تعتمد على </a:t>
            </a:r>
            <a:r>
              <a:rPr lang="ar-SA" u="sng" dirty="0">
                <a:solidFill>
                  <a:srgbClr val="FF0000"/>
                </a:solidFill>
              </a:rPr>
              <a:t>موضع الكلمة واستخدامها</a:t>
            </a:r>
            <a:r>
              <a:rPr lang="ar-SA" dirty="0"/>
              <a:t> ومثال ذلك:</a:t>
            </a:r>
          </a:p>
          <a:p>
            <a:pPr algn="r" rtl="1"/>
            <a:r>
              <a:rPr lang="ar-SA" dirty="0" smtClean="0"/>
              <a:t>جمهرة</a:t>
            </a:r>
            <a:r>
              <a:rPr lang="ar-SA" dirty="0"/>
              <a:t>			</a:t>
            </a:r>
            <a:r>
              <a:rPr lang="en-US" dirty="0"/>
              <a:t>Multitude</a:t>
            </a:r>
          </a:p>
          <a:p>
            <a:pPr algn="r" rtl="1"/>
            <a:r>
              <a:rPr lang="ar-SA" dirty="0"/>
              <a:t>جمهور، الجمهور		</a:t>
            </a:r>
            <a:r>
              <a:rPr lang="en-US" dirty="0"/>
              <a:t>Crowd</a:t>
            </a:r>
          </a:p>
          <a:p>
            <a:pPr algn="r" rtl="1"/>
            <a:r>
              <a:rPr lang="ar-SA" dirty="0"/>
              <a:t>برلمان، البرلمان		</a:t>
            </a:r>
            <a:r>
              <a:rPr lang="en-US" dirty="0"/>
              <a:t>Parliament</a:t>
            </a:r>
          </a:p>
          <a:p>
            <a:pPr algn="r" rtl="1"/>
            <a:r>
              <a:rPr lang="ar-SA" dirty="0"/>
              <a:t>جيش، الجيش		</a:t>
            </a:r>
            <a:r>
              <a:rPr lang="en-US" dirty="0"/>
              <a:t>Army</a:t>
            </a:r>
          </a:p>
          <a:p>
            <a:pPr algn="r" rtl="1"/>
            <a:endParaRPr lang="en-US" dirty="0"/>
          </a:p>
        </p:txBody>
      </p:sp>
    </p:spTree>
    <p:extLst>
      <p:ext uri="{BB962C8B-B14F-4D97-AF65-F5344CB8AC3E}">
        <p14:creationId xmlns:p14="http://schemas.microsoft.com/office/powerpoint/2010/main" val="26466568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09600"/>
            <a:ext cx="7498080" cy="5638800"/>
          </a:xfrm>
        </p:spPr>
        <p:txBody>
          <a:bodyPr>
            <a:normAutofit fontScale="92500" lnSpcReduction="20000"/>
          </a:bodyPr>
          <a:lstStyle/>
          <a:p>
            <a:pPr marL="228600" marR="0" algn="r" rtl="1">
              <a:lnSpc>
                <a:spcPct val="115000"/>
              </a:lnSpc>
              <a:spcBef>
                <a:spcPts val="0"/>
              </a:spcBef>
              <a:spcAft>
                <a:spcPts val="1000"/>
              </a:spcAft>
            </a:pPr>
            <a:endParaRPr lang="en-US" sz="2400" dirty="0">
              <a:latin typeface="Calibri"/>
              <a:ea typeface="Calibri"/>
              <a:cs typeface="Arial"/>
            </a:endParaRPr>
          </a:p>
          <a:p>
            <a:pPr marL="0" marR="0" algn="r" rtl="1">
              <a:lnSpc>
                <a:spcPct val="115000"/>
              </a:lnSpc>
              <a:spcBef>
                <a:spcPts val="0"/>
              </a:spcBef>
              <a:spcAft>
                <a:spcPts val="1000"/>
              </a:spcAft>
            </a:pPr>
            <a:r>
              <a:rPr lang="ar-SA" dirty="0">
                <a:solidFill>
                  <a:srgbClr val="000000"/>
                </a:solidFill>
                <a:latin typeface="Calibri"/>
                <a:ea typeface="Calibri"/>
                <a:cs typeface="Times New Roman"/>
              </a:rPr>
              <a:t>ذهبت </a:t>
            </a:r>
            <a:r>
              <a:rPr lang="ar-SA" u="sng" dirty="0">
                <a:solidFill>
                  <a:srgbClr val="000000"/>
                </a:solidFill>
                <a:latin typeface="Calibri"/>
                <a:ea typeface="Calibri"/>
                <a:cs typeface="Times New Roman"/>
              </a:rPr>
              <a:t>جمهرة</a:t>
            </a:r>
            <a:r>
              <a:rPr lang="ar-SA" dirty="0">
                <a:solidFill>
                  <a:srgbClr val="000000"/>
                </a:solidFill>
                <a:latin typeface="Calibri"/>
                <a:ea typeface="Calibri"/>
                <a:cs typeface="Times New Roman"/>
              </a:rPr>
              <a:t> من الناس إلى </a:t>
            </a:r>
            <a:r>
              <a:rPr lang="ar-SA" dirty="0" smtClean="0">
                <a:solidFill>
                  <a:srgbClr val="000000"/>
                </a:solidFill>
                <a:latin typeface="Calibri"/>
                <a:ea typeface="Calibri"/>
                <a:cs typeface="Times New Roman"/>
              </a:rPr>
              <a:t>هناك</a:t>
            </a:r>
            <a:r>
              <a:rPr lang="ar-SA" dirty="0">
                <a:solidFill>
                  <a:srgbClr val="000000"/>
                </a:solidFill>
                <a:latin typeface="Calibri"/>
                <a:ea typeface="Calibri"/>
                <a:cs typeface="Times New Roman"/>
              </a:rPr>
              <a:t>		</a:t>
            </a:r>
            <a:endParaRPr lang="en-US" dirty="0" smtClean="0">
              <a:solidFill>
                <a:srgbClr val="000000"/>
              </a:solidFill>
              <a:latin typeface="Calibri"/>
              <a:ea typeface="Calibri"/>
              <a:cs typeface="Times New Roman"/>
            </a:endParaRPr>
          </a:p>
          <a:p>
            <a:pPr marL="0" marR="0" algn="r" rtl="1">
              <a:lnSpc>
                <a:spcPct val="115000"/>
              </a:lnSpc>
              <a:spcBef>
                <a:spcPts val="0"/>
              </a:spcBef>
              <a:spcAft>
                <a:spcPts val="1000"/>
              </a:spcAft>
            </a:pPr>
            <a:r>
              <a:rPr lang="en-US" u="sng" dirty="0" smtClean="0">
                <a:solidFill>
                  <a:srgbClr val="000000"/>
                </a:solidFill>
                <a:latin typeface="Times New Roman"/>
                <a:ea typeface="Calibri"/>
                <a:cs typeface="Arial"/>
              </a:rPr>
              <a:t>A </a:t>
            </a:r>
            <a:r>
              <a:rPr lang="en-US" u="sng" dirty="0">
                <a:solidFill>
                  <a:srgbClr val="000000"/>
                </a:solidFill>
                <a:latin typeface="Times New Roman"/>
                <a:ea typeface="Calibri"/>
                <a:cs typeface="Arial"/>
              </a:rPr>
              <a:t>multitude </a:t>
            </a:r>
            <a:r>
              <a:rPr lang="en-US" dirty="0">
                <a:solidFill>
                  <a:srgbClr val="000000"/>
                </a:solidFill>
                <a:latin typeface="Times New Roman"/>
                <a:ea typeface="Calibri"/>
                <a:cs typeface="Arial"/>
              </a:rPr>
              <a:t>of people went there</a:t>
            </a:r>
            <a:endParaRPr lang="en-US" sz="2400" dirty="0">
              <a:latin typeface="Calibri"/>
              <a:ea typeface="Calibri"/>
              <a:cs typeface="Arial"/>
            </a:endParaRPr>
          </a:p>
          <a:p>
            <a:pPr marL="0" marR="0" algn="r" rtl="1">
              <a:lnSpc>
                <a:spcPct val="115000"/>
              </a:lnSpc>
              <a:spcBef>
                <a:spcPts val="0"/>
              </a:spcBef>
              <a:spcAft>
                <a:spcPts val="1000"/>
              </a:spcAft>
            </a:pPr>
            <a:r>
              <a:rPr lang="ar-SA" dirty="0">
                <a:solidFill>
                  <a:srgbClr val="000000"/>
                </a:solidFill>
                <a:latin typeface="Calibri"/>
                <a:ea typeface="Calibri"/>
                <a:cs typeface="Times New Roman"/>
              </a:rPr>
              <a:t>اندفع </a:t>
            </a:r>
            <a:r>
              <a:rPr lang="ar-SA" u="sng" dirty="0">
                <a:solidFill>
                  <a:srgbClr val="000000"/>
                </a:solidFill>
                <a:latin typeface="Calibri"/>
                <a:ea typeface="Calibri"/>
                <a:cs typeface="Times New Roman"/>
              </a:rPr>
              <a:t>الجمهور</a:t>
            </a:r>
            <a:r>
              <a:rPr lang="ar-SA" dirty="0">
                <a:solidFill>
                  <a:srgbClr val="000000"/>
                </a:solidFill>
                <a:latin typeface="Calibri"/>
                <a:ea typeface="Calibri"/>
                <a:cs typeface="Times New Roman"/>
              </a:rPr>
              <a:t> إلى داخل الاستاد</a:t>
            </a:r>
            <a:r>
              <a:rPr lang="en-US" dirty="0">
                <a:solidFill>
                  <a:srgbClr val="000000"/>
                </a:solidFill>
                <a:latin typeface="Times New Roman"/>
                <a:ea typeface="Calibri"/>
                <a:cs typeface="Arial"/>
              </a:rPr>
              <a:t>		</a:t>
            </a:r>
            <a:endParaRPr lang="en-US" dirty="0" smtClean="0">
              <a:solidFill>
                <a:srgbClr val="000000"/>
              </a:solidFill>
              <a:latin typeface="Times New Roman"/>
              <a:ea typeface="Calibri"/>
              <a:cs typeface="Arial"/>
            </a:endParaRPr>
          </a:p>
          <a:p>
            <a:pPr marL="0" marR="0" algn="r" rtl="1">
              <a:lnSpc>
                <a:spcPct val="115000"/>
              </a:lnSpc>
              <a:spcBef>
                <a:spcPts val="0"/>
              </a:spcBef>
              <a:spcAft>
                <a:spcPts val="1000"/>
              </a:spcAft>
            </a:pPr>
            <a:r>
              <a:rPr lang="en-US" u="sng" dirty="0" smtClean="0">
                <a:solidFill>
                  <a:srgbClr val="000000"/>
                </a:solidFill>
                <a:latin typeface="Times New Roman"/>
                <a:ea typeface="Calibri"/>
                <a:cs typeface="Arial"/>
              </a:rPr>
              <a:t>The </a:t>
            </a:r>
            <a:r>
              <a:rPr lang="en-US" u="sng" dirty="0">
                <a:solidFill>
                  <a:srgbClr val="000000"/>
                </a:solidFill>
                <a:latin typeface="Times New Roman"/>
                <a:ea typeface="Calibri"/>
                <a:cs typeface="Arial"/>
              </a:rPr>
              <a:t>crowd </a:t>
            </a:r>
            <a:r>
              <a:rPr lang="en-US" dirty="0">
                <a:solidFill>
                  <a:srgbClr val="000000"/>
                </a:solidFill>
                <a:latin typeface="Times New Roman"/>
                <a:ea typeface="Calibri"/>
                <a:cs typeface="Arial"/>
              </a:rPr>
              <a:t>rushed into the stadium</a:t>
            </a:r>
            <a:endParaRPr lang="en-US" sz="2400" dirty="0">
              <a:latin typeface="Calibri"/>
              <a:ea typeface="Calibri"/>
              <a:cs typeface="Arial"/>
            </a:endParaRPr>
          </a:p>
          <a:p>
            <a:pPr marL="0" marR="0" algn="r" rtl="1">
              <a:lnSpc>
                <a:spcPct val="115000"/>
              </a:lnSpc>
              <a:spcBef>
                <a:spcPts val="0"/>
              </a:spcBef>
              <a:spcAft>
                <a:spcPts val="1000"/>
              </a:spcAft>
            </a:pPr>
            <a:r>
              <a:rPr lang="ar-SA" dirty="0">
                <a:solidFill>
                  <a:srgbClr val="000000"/>
                </a:solidFill>
                <a:latin typeface="Calibri"/>
                <a:ea typeface="Calibri"/>
                <a:cs typeface="Times New Roman"/>
              </a:rPr>
              <a:t>احتشدت </a:t>
            </a:r>
            <a:r>
              <a:rPr lang="ar-SA" u="sng" dirty="0">
                <a:solidFill>
                  <a:srgbClr val="000000"/>
                </a:solidFill>
                <a:latin typeface="Calibri"/>
                <a:ea typeface="Calibri"/>
                <a:cs typeface="Times New Roman"/>
              </a:rPr>
              <a:t>جماهير من الناس </a:t>
            </a:r>
            <a:r>
              <a:rPr lang="ar-SA" dirty="0">
                <a:solidFill>
                  <a:srgbClr val="000000"/>
                </a:solidFill>
                <a:latin typeface="Calibri"/>
                <a:ea typeface="Calibri"/>
                <a:cs typeface="Times New Roman"/>
              </a:rPr>
              <a:t>في الميدان</a:t>
            </a:r>
            <a:r>
              <a:rPr lang="en-US" dirty="0">
                <a:solidFill>
                  <a:srgbClr val="000000"/>
                </a:solidFill>
                <a:latin typeface="Times New Roman"/>
                <a:ea typeface="Calibri"/>
                <a:cs typeface="Arial"/>
              </a:rPr>
              <a:t>		</a:t>
            </a:r>
            <a:r>
              <a:rPr lang="en-US" u="sng" dirty="0">
                <a:solidFill>
                  <a:srgbClr val="000000"/>
                </a:solidFill>
                <a:latin typeface="Times New Roman"/>
                <a:ea typeface="Calibri"/>
                <a:cs typeface="Arial"/>
              </a:rPr>
              <a:t>Crowds of people </a:t>
            </a:r>
            <a:r>
              <a:rPr lang="en-US" dirty="0">
                <a:solidFill>
                  <a:srgbClr val="000000"/>
                </a:solidFill>
                <a:latin typeface="Times New Roman"/>
                <a:ea typeface="Calibri"/>
                <a:cs typeface="Arial"/>
              </a:rPr>
              <a:t>gathered in the square</a:t>
            </a:r>
            <a:endParaRPr lang="en-US" sz="2400" dirty="0">
              <a:latin typeface="Calibri"/>
              <a:ea typeface="Calibri"/>
              <a:cs typeface="Arial"/>
            </a:endParaRPr>
          </a:p>
          <a:p>
            <a:pPr marL="0" marR="0" algn="r" rtl="1">
              <a:lnSpc>
                <a:spcPct val="115000"/>
              </a:lnSpc>
              <a:spcBef>
                <a:spcPts val="0"/>
              </a:spcBef>
              <a:spcAft>
                <a:spcPts val="1000"/>
              </a:spcAft>
            </a:pPr>
            <a:r>
              <a:rPr lang="ar-SA" dirty="0">
                <a:solidFill>
                  <a:srgbClr val="000000"/>
                </a:solidFill>
                <a:latin typeface="Calibri"/>
                <a:ea typeface="Calibri"/>
                <a:cs typeface="Times New Roman"/>
              </a:rPr>
              <a:t>أحرز </a:t>
            </a:r>
            <a:r>
              <a:rPr lang="ar-SA" u="sng" dirty="0">
                <a:solidFill>
                  <a:srgbClr val="000000"/>
                </a:solidFill>
                <a:latin typeface="Calibri"/>
                <a:ea typeface="Calibri"/>
                <a:cs typeface="Times New Roman"/>
              </a:rPr>
              <a:t>جيش الشعب </a:t>
            </a:r>
            <a:r>
              <a:rPr lang="ar-SA" dirty="0">
                <a:solidFill>
                  <a:srgbClr val="000000"/>
                </a:solidFill>
                <a:latin typeface="Calibri"/>
                <a:ea typeface="Calibri"/>
                <a:cs typeface="Times New Roman"/>
              </a:rPr>
              <a:t>نصرًا عظيمًا</a:t>
            </a:r>
            <a:r>
              <a:rPr lang="en-US" dirty="0">
                <a:solidFill>
                  <a:srgbClr val="000000"/>
                </a:solidFill>
                <a:latin typeface="Times New Roman"/>
                <a:ea typeface="Calibri"/>
                <a:cs typeface="Arial"/>
              </a:rPr>
              <a:t>		</a:t>
            </a:r>
            <a:endParaRPr lang="en-US" dirty="0" smtClean="0">
              <a:solidFill>
                <a:srgbClr val="000000"/>
              </a:solidFill>
              <a:latin typeface="Times New Roman"/>
              <a:ea typeface="Calibri"/>
              <a:cs typeface="Arial"/>
            </a:endParaRPr>
          </a:p>
          <a:p>
            <a:pPr marL="0" marR="0" algn="r" rtl="1">
              <a:lnSpc>
                <a:spcPct val="115000"/>
              </a:lnSpc>
              <a:spcBef>
                <a:spcPts val="0"/>
              </a:spcBef>
              <a:spcAft>
                <a:spcPts val="1000"/>
              </a:spcAft>
            </a:pPr>
            <a:r>
              <a:rPr lang="en-US" u="sng" dirty="0" smtClean="0">
                <a:solidFill>
                  <a:srgbClr val="000000"/>
                </a:solidFill>
                <a:latin typeface="Times New Roman"/>
                <a:ea typeface="Calibri"/>
                <a:cs typeface="Arial"/>
              </a:rPr>
              <a:t>The </a:t>
            </a:r>
            <a:r>
              <a:rPr lang="en-US" u="sng" dirty="0">
                <a:solidFill>
                  <a:srgbClr val="000000"/>
                </a:solidFill>
                <a:latin typeface="Times New Roman"/>
                <a:ea typeface="Calibri"/>
                <a:cs typeface="Arial"/>
              </a:rPr>
              <a:t>army of the people </a:t>
            </a:r>
            <a:r>
              <a:rPr lang="en-US" dirty="0">
                <a:solidFill>
                  <a:srgbClr val="000000"/>
                </a:solidFill>
                <a:latin typeface="Times New Roman"/>
                <a:ea typeface="Calibri"/>
                <a:cs typeface="Arial"/>
              </a:rPr>
              <a:t>achieved a glorious victory</a:t>
            </a:r>
            <a:endParaRPr lang="en-US" sz="2400" dirty="0">
              <a:latin typeface="Calibri"/>
              <a:ea typeface="Calibri"/>
              <a:cs typeface="Arial"/>
            </a:endParaRPr>
          </a:p>
          <a:p>
            <a:endParaRPr lang="en-US" dirty="0"/>
          </a:p>
        </p:txBody>
      </p:sp>
    </p:spTree>
    <p:extLst>
      <p:ext uri="{BB962C8B-B14F-4D97-AF65-F5344CB8AC3E}">
        <p14:creationId xmlns:p14="http://schemas.microsoft.com/office/powerpoint/2010/main" val="39054219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r" rtl="1">
              <a:lnSpc>
                <a:spcPct val="115000"/>
              </a:lnSpc>
              <a:spcBef>
                <a:spcPts val="0"/>
              </a:spcBef>
              <a:spcAft>
                <a:spcPts val="1000"/>
              </a:spcAft>
            </a:pPr>
            <a:r>
              <a:rPr lang="ar-SA" sz="4400" dirty="0" smtClean="0">
                <a:solidFill>
                  <a:srgbClr val="000000"/>
                </a:solidFill>
                <a:effectLst/>
                <a:latin typeface="Calibri"/>
                <a:ea typeface="Calibri"/>
                <a:cs typeface="Times New Roman"/>
              </a:rPr>
              <a:t>خامسًا:أسماء </a:t>
            </a:r>
            <a:r>
              <a:rPr lang="ar-SA" sz="4400" dirty="0">
                <a:solidFill>
                  <a:srgbClr val="000000"/>
                </a:solidFill>
                <a:effectLst/>
                <a:latin typeface="Calibri"/>
                <a:ea typeface="Calibri"/>
                <a:cs typeface="Times New Roman"/>
              </a:rPr>
              <a:t>الفعل (</a:t>
            </a:r>
            <a:r>
              <a:rPr lang="en-US" sz="4400" dirty="0">
                <a:solidFill>
                  <a:srgbClr val="000000"/>
                </a:solidFill>
                <a:effectLst/>
                <a:latin typeface="Times New Roman"/>
                <a:ea typeface="Calibri"/>
                <a:cs typeface="Arial"/>
              </a:rPr>
              <a:t>Verbal nouns</a:t>
            </a:r>
            <a:r>
              <a:rPr lang="ar-SA" sz="4400" dirty="0">
                <a:solidFill>
                  <a:srgbClr val="000000"/>
                </a:solidFill>
                <a:effectLst/>
                <a:latin typeface="Calibri"/>
                <a:ea typeface="Calibri"/>
                <a:cs typeface="Times New Roman"/>
              </a:rPr>
              <a:t>)</a:t>
            </a:r>
            <a:r>
              <a:rPr lang="en-US" sz="4400" dirty="0">
                <a:solidFill>
                  <a:srgbClr val="000000"/>
                </a:solidFill>
                <a:effectLst/>
                <a:latin typeface="Times New Roman"/>
                <a:ea typeface="Calibri"/>
                <a:cs typeface="Arial"/>
              </a:rPr>
              <a:t>:</a:t>
            </a:r>
            <a:r>
              <a:rPr lang="en-US" sz="3600" dirty="0">
                <a:effectLst/>
                <a:latin typeface="Calibri"/>
                <a:ea typeface="Calibri"/>
                <a:cs typeface="Arial"/>
              </a:rPr>
              <a:t/>
            </a:r>
            <a:br>
              <a:rPr lang="en-US" sz="3600" dirty="0">
                <a:effectLst/>
                <a:latin typeface="Calibri"/>
                <a:ea typeface="Calibri"/>
                <a:cs typeface="Arial"/>
              </a:rPr>
            </a:br>
            <a:endParaRPr lang="en-US" dirty="0"/>
          </a:p>
        </p:txBody>
      </p:sp>
      <p:sp>
        <p:nvSpPr>
          <p:cNvPr id="3" name="Content Placeholder 2"/>
          <p:cNvSpPr>
            <a:spLocks noGrp="1"/>
          </p:cNvSpPr>
          <p:nvPr>
            <p:ph idx="1"/>
          </p:nvPr>
        </p:nvSpPr>
        <p:spPr>
          <a:xfrm>
            <a:off x="1435608" y="1066800"/>
            <a:ext cx="7498080" cy="5181600"/>
          </a:xfrm>
        </p:spPr>
        <p:txBody>
          <a:bodyPr>
            <a:normAutofit fontScale="92500" lnSpcReduction="20000"/>
          </a:bodyPr>
          <a:lstStyle/>
          <a:p>
            <a:pPr algn="l"/>
            <a:r>
              <a:rPr lang="en-US" dirty="0" smtClean="0"/>
              <a:t>Verbal nouns: are nouns </a:t>
            </a:r>
            <a:r>
              <a:rPr lang="en-US" dirty="0"/>
              <a:t>that </a:t>
            </a:r>
            <a:r>
              <a:rPr lang="en-US" dirty="0" smtClean="0"/>
              <a:t>are derived from verbs e.g. gerunds (verb + -</a:t>
            </a:r>
            <a:r>
              <a:rPr lang="en-US" dirty="0" err="1" smtClean="0"/>
              <a:t>ing</a:t>
            </a:r>
            <a:r>
              <a:rPr lang="en-US" dirty="0" smtClean="0"/>
              <a:t>)</a:t>
            </a:r>
          </a:p>
          <a:p>
            <a:pPr algn="l"/>
            <a:endParaRPr lang="en-US" dirty="0"/>
          </a:p>
          <a:p>
            <a:pPr algn="r" rtl="1"/>
            <a:r>
              <a:rPr lang="ar-SA" dirty="0" smtClean="0"/>
              <a:t>عند </a:t>
            </a:r>
            <a:r>
              <a:rPr lang="ar-SA" dirty="0"/>
              <a:t>ترجمة أسماء الفعل من الإنجليزية إلى العربية فإننا </a:t>
            </a:r>
            <a:r>
              <a:rPr lang="ar-SA" u="sng" dirty="0"/>
              <a:t>نضيف ال التعريف </a:t>
            </a:r>
            <a:r>
              <a:rPr lang="ar-SA" dirty="0"/>
              <a:t>رغم عدم وجودها في الكلمة الإنجليزية ولايمكن ترجمتها بغير ذلك.</a:t>
            </a:r>
          </a:p>
          <a:p>
            <a:pPr algn="r" rtl="1"/>
            <a:r>
              <a:rPr lang="ar-SA" dirty="0"/>
              <a:t>الكتابة		</a:t>
            </a:r>
            <a:r>
              <a:rPr lang="en-US" dirty="0"/>
              <a:t>writing</a:t>
            </a:r>
          </a:p>
          <a:p>
            <a:pPr algn="r" rtl="1"/>
            <a:r>
              <a:rPr lang="ar-SA" dirty="0"/>
              <a:t>القراءة		</a:t>
            </a:r>
            <a:r>
              <a:rPr lang="en-US" dirty="0"/>
              <a:t>reading</a:t>
            </a:r>
          </a:p>
          <a:p>
            <a:pPr algn="r" rtl="1"/>
            <a:r>
              <a:rPr lang="ar-SA" dirty="0"/>
              <a:t>الصيد		</a:t>
            </a:r>
            <a:r>
              <a:rPr lang="en-US" dirty="0"/>
              <a:t>fishing</a:t>
            </a:r>
          </a:p>
          <a:p>
            <a:pPr algn="r" rtl="1"/>
            <a:r>
              <a:rPr lang="ar-SA" dirty="0"/>
              <a:t>الحديث		</a:t>
            </a:r>
            <a:r>
              <a:rPr lang="en-US" dirty="0"/>
              <a:t>speaking</a:t>
            </a:r>
          </a:p>
          <a:p>
            <a:pPr algn="r" rtl="1"/>
            <a:r>
              <a:rPr lang="en-US" dirty="0"/>
              <a:t>Writing and reading are the keys for success</a:t>
            </a:r>
          </a:p>
          <a:p>
            <a:pPr algn="r" rtl="1"/>
            <a:r>
              <a:rPr lang="ar-SA" dirty="0"/>
              <a:t>الكتابة والقراءة هما مفتاحي النجاح.</a:t>
            </a:r>
          </a:p>
          <a:p>
            <a:pPr algn="r" rtl="1"/>
            <a:endParaRPr lang="en-US" dirty="0"/>
          </a:p>
        </p:txBody>
      </p:sp>
    </p:spTree>
    <p:extLst>
      <p:ext uri="{BB962C8B-B14F-4D97-AF65-F5344CB8AC3E}">
        <p14:creationId xmlns:p14="http://schemas.microsoft.com/office/powerpoint/2010/main" val="3667650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r" rtl="1">
              <a:lnSpc>
                <a:spcPct val="115000"/>
              </a:lnSpc>
              <a:spcBef>
                <a:spcPts val="1200"/>
              </a:spcBef>
              <a:spcAft>
                <a:spcPts val="1000"/>
              </a:spcAft>
            </a:pPr>
            <a:r>
              <a:rPr lang="ar-SA" sz="2800" b="1" dirty="0">
                <a:solidFill>
                  <a:srgbClr val="000000"/>
                </a:solidFill>
                <a:effectLst/>
                <a:latin typeface="Calibri"/>
                <a:ea typeface="Calibri"/>
                <a:cs typeface="Times New Roman"/>
              </a:rPr>
              <a:t>سادسًا: الأسماء التي تنتهي ب </a:t>
            </a:r>
            <a:r>
              <a:rPr lang="en-US" sz="2800" b="1" dirty="0">
                <a:solidFill>
                  <a:srgbClr val="000000"/>
                </a:solidFill>
                <a:effectLst/>
                <a:latin typeface="Times New Roman"/>
                <a:ea typeface="Calibri"/>
                <a:cs typeface="Arial"/>
              </a:rPr>
              <a:t>Nouns ending with (-ism)</a:t>
            </a:r>
            <a:r>
              <a:rPr lang="en-US" sz="2800" b="1" dirty="0">
                <a:effectLst/>
                <a:latin typeface="Calibri"/>
                <a:ea typeface="Calibri"/>
                <a:cs typeface="Arial"/>
              </a:rPr>
              <a:t/>
            </a:r>
            <a:br>
              <a:rPr lang="en-US" sz="2800" b="1" dirty="0">
                <a:effectLst/>
                <a:latin typeface="Calibri"/>
                <a:ea typeface="Calibri"/>
                <a:cs typeface="Arial"/>
              </a:rPr>
            </a:br>
            <a:endParaRPr lang="en-US" sz="2800" b="1" dirty="0"/>
          </a:p>
        </p:txBody>
      </p:sp>
      <p:sp>
        <p:nvSpPr>
          <p:cNvPr id="3" name="Content Placeholder 2"/>
          <p:cNvSpPr>
            <a:spLocks noGrp="1"/>
          </p:cNvSpPr>
          <p:nvPr>
            <p:ph idx="1"/>
          </p:nvPr>
        </p:nvSpPr>
        <p:spPr/>
        <p:txBody>
          <a:bodyPr/>
          <a:lstStyle/>
          <a:p>
            <a:pPr marL="0" marR="0" algn="r" rtl="1">
              <a:lnSpc>
                <a:spcPct val="115000"/>
              </a:lnSpc>
              <a:spcBef>
                <a:spcPts val="1200"/>
              </a:spcBef>
              <a:spcAft>
                <a:spcPts val="1000"/>
              </a:spcAft>
            </a:pPr>
            <a:r>
              <a:rPr lang="ar-SA" dirty="0">
                <a:solidFill>
                  <a:srgbClr val="000000"/>
                </a:solidFill>
                <a:latin typeface="Calibri"/>
                <a:ea typeface="Calibri"/>
                <a:cs typeface="Times New Roman"/>
              </a:rPr>
              <a:t>الأسماء التي تدل على مبدأ أو مذهب تبدأ </a:t>
            </a:r>
            <a:r>
              <a:rPr lang="ar-SA" u="sng" dirty="0">
                <a:solidFill>
                  <a:srgbClr val="000000"/>
                </a:solidFill>
                <a:latin typeface="Calibri"/>
                <a:ea typeface="Calibri"/>
                <a:cs typeface="Times New Roman"/>
              </a:rPr>
              <a:t>بأل </a:t>
            </a:r>
            <a:r>
              <a:rPr lang="ar-SA" u="sng" dirty="0" smtClean="0">
                <a:solidFill>
                  <a:srgbClr val="000000"/>
                </a:solidFill>
                <a:latin typeface="Calibri"/>
                <a:ea typeface="Calibri"/>
                <a:cs typeface="Times New Roman"/>
              </a:rPr>
              <a:t>التعريف</a:t>
            </a:r>
            <a:r>
              <a:rPr lang="en-US" u="sng" dirty="0" smtClean="0">
                <a:solidFill>
                  <a:srgbClr val="000000"/>
                </a:solidFill>
                <a:latin typeface="Calibri"/>
                <a:ea typeface="Calibri"/>
                <a:cs typeface="Times New Roman"/>
              </a:rPr>
              <a:t> </a:t>
            </a:r>
            <a:r>
              <a:rPr lang="ar-SA" u="sng" dirty="0" smtClean="0">
                <a:solidFill>
                  <a:srgbClr val="000000"/>
                </a:solidFill>
                <a:latin typeface="Calibri"/>
                <a:ea typeface="Calibri"/>
                <a:cs typeface="Times New Roman"/>
              </a:rPr>
              <a:t> </a:t>
            </a:r>
            <a:r>
              <a:rPr lang="ar-SA" dirty="0" smtClean="0">
                <a:solidFill>
                  <a:srgbClr val="000000"/>
                </a:solidFill>
                <a:latin typeface="Calibri"/>
                <a:ea typeface="Calibri"/>
                <a:cs typeface="Times New Roman"/>
              </a:rPr>
              <a:t>في </a:t>
            </a:r>
            <a:r>
              <a:rPr lang="ar-SA" u="sng" dirty="0" smtClean="0">
                <a:solidFill>
                  <a:srgbClr val="000000"/>
                </a:solidFill>
                <a:latin typeface="Calibri"/>
                <a:ea typeface="Calibri"/>
                <a:cs typeface="Times New Roman"/>
              </a:rPr>
              <a:t>اللغة العربية </a:t>
            </a:r>
            <a:r>
              <a:rPr lang="ar-SA" dirty="0">
                <a:solidFill>
                  <a:srgbClr val="000000"/>
                </a:solidFill>
                <a:latin typeface="Calibri"/>
                <a:ea typeface="Calibri"/>
                <a:cs typeface="Times New Roman"/>
              </a:rPr>
              <a:t>ولكن عند الترجمة إلى الإنجليزية لا تستخدم معها (</a:t>
            </a:r>
            <a:r>
              <a:rPr lang="en-US" dirty="0">
                <a:solidFill>
                  <a:srgbClr val="000000"/>
                </a:solidFill>
                <a:latin typeface="Times New Roman"/>
                <a:ea typeface="Calibri"/>
                <a:cs typeface="Arial"/>
              </a:rPr>
              <a:t>the</a:t>
            </a:r>
            <a:r>
              <a:rPr lang="ar-SA" dirty="0">
                <a:solidFill>
                  <a:srgbClr val="000000"/>
                </a:solidFill>
                <a:latin typeface="Calibri"/>
                <a:ea typeface="Calibri"/>
                <a:cs typeface="Times New Roman"/>
              </a:rPr>
              <a:t>) مطلقًا:</a:t>
            </a:r>
            <a:endParaRPr lang="en-US" sz="2400" dirty="0">
              <a:latin typeface="Calibri"/>
              <a:ea typeface="Calibri"/>
              <a:cs typeface="Arial"/>
            </a:endParaRPr>
          </a:p>
          <a:p>
            <a:pPr marL="0" marR="0" algn="r" rtl="1">
              <a:lnSpc>
                <a:spcPct val="115000"/>
              </a:lnSpc>
              <a:spcBef>
                <a:spcPts val="1200"/>
              </a:spcBef>
              <a:spcAft>
                <a:spcPts val="1000"/>
              </a:spcAft>
            </a:pPr>
            <a:r>
              <a:rPr lang="ar-SA" dirty="0">
                <a:solidFill>
                  <a:srgbClr val="000000"/>
                </a:solidFill>
                <a:latin typeface="Calibri"/>
                <a:ea typeface="Calibri"/>
                <a:cs typeface="Times New Roman"/>
              </a:rPr>
              <a:t>الاشتراكية 		</a:t>
            </a:r>
            <a:r>
              <a:rPr lang="en-US" dirty="0">
                <a:solidFill>
                  <a:srgbClr val="000000"/>
                </a:solidFill>
                <a:latin typeface="Times New Roman"/>
                <a:ea typeface="Calibri"/>
                <a:cs typeface="Arial"/>
              </a:rPr>
              <a:t>Socialism</a:t>
            </a:r>
            <a:endParaRPr lang="en-US" sz="2400" dirty="0">
              <a:latin typeface="Calibri"/>
              <a:ea typeface="Calibri"/>
              <a:cs typeface="Arial"/>
            </a:endParaRPr>
          </a:p>
          <a:p>
            <a:pPr marL="0" marR="0" algn="r" rtl="1">
              <a:lnSpc>
                <a:spcPct val="115000"/>
              </a:lnSpc>
              <a:spcBef>
                <a:spcPts val="1200"/>
              </a:spcBef>
              <a:spcAft>
                <a:spcPts val="1000"/>
              </a:spcAft>
            </a:pPr>
            <a:r>
              <a:rPr lang="ar-SA" dirty="0">
                <a:solidFill>
                  <a:srgbClr val="000000"/>
                </a:solidFill>
                <a:latin typeface="Calibri"/>
                <a:ea typeface="Calibri"/>
                <a:cs typeface="Times New Roman"/>
              </a:rPr>
              <a:t>الرأسمالية</a:t>
            </a:r>
            <a:r>
              <a:rPr lang="en-US" dirty="0">
                <a:solidFill>
                  <a:srgbClr val="000000"/>
                </a:solidFill>
                <a:latin typeface="Times New Roman"/>
                <a:ea typeface="Calibri"/>
                <a:cs typeface="Arial"/>
              </a:rPr>
              <a:t>		Capitalism</a:t>
            </a:r>
            <a:endParaRPr lang="en-US" sz="2400" dirty="0">
              <a:latin typeface="Calibri"/>
              <a:ea typeface="Calibri"/>
              <a:cs typeface="Arial"/>
            </a:endParaRPr>
          </a:p>
          <a:p>
            <a:endParaRPr lang="en-US" dirty="0"/>
          </a:p>
        </p:txBody>
      </p:sp>
    </p:spTree>
    <p:extLst>
      <p:ext uri="{BB962C8B-B14F-4D97-AF65-F5344CB8AC3E}">
        <p14:creationId xmlns:p14="http://schemas.microsoft.com/office/powerpoint/2010/main" val="3410021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1905000"/>
            <a:ext cx="7498080" cy="4343400"/>
          </a:xfrm>
        </p:spPr>
        <p:txBody>
          <a:bodyPr/>
          <a:lstStyle/>
          <a:p>
            <a:pPr algn="r" rtl="1"/>
            <a:r>
              <a:rPr lang="ar-SA" dirty="0"/>
              <a:t>إن ترجمة الأسماء ليست مسألة سهلة، وخاصة تلك الأسماء التي تترجم بين اللغة العربية وغيرها من اللغات الأجنبية الأخرى.</a:t>
            </a:r>
            <a:endParaRPr lang="en-US" dirty="0"/>
          </a:p>
        </p:txBody>
      </p:sp>
    </p:spTree>
    <p:extLst>
      <p:ext uri="{BB962C8B-B14F-4D97-AF65-F5344CB8AC3E}">
        <p14:creationId xmlns:p14="http://schemas.microsoft.com/office/powerpoint/2010/main" val="20209929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Socialism dominates the developing nations.</a:t>
            </a:r>
          </a:p>
          <a:p>
            <a:pPr algn="r"/>
            <a:r>
              <a:rPr lang="ar-SA" dirty="0"/>
              <a:t>تسود الاشتراكية الأمم النامية.</a:t>
            </a:r>
            <a:endParaRPr lang="en-US" dirty="0"/>
          </a:p>
          <a:p>
            <a:endParaRPr lang="en-US" dirty="0" smtClean="0"/>
          </a:p>
          <a:p>
            <a:r>
              <a:rPr lang="en-US" dirty="0" smtClean="0"/>
              <a:t>Western </a:t>
            </a:r>
            <a:r>
              <a:rPr lang="en-US" dirty="0"/>
              <a:t>countries apply Capitalism</a:t>
            </a:r>
            <a:r>
              <a:rPr lang="en-US" dirty="0" smtClean="0"/>
              <a:t>.</a:t>
            </a:r>
          </a:p>
          <a:p>
            <a:endParaRPr lang="en-US" dirty="0"/>
          </a:p>
          <a:p>
            <a:pPr algn="r"/>
            <a:r>
              <a:rPr lang="ar-SA" dirty="0"/>
              <a:t>تطبق الدول الغربية النظام الرأسمالي.</a:t>
            </a:r>
            <a:endParaRPr lang="en-US" dirty="0"/>
          </a:p>
          <a:p>
            <a:endParaRPr lang="en-US" dirty="0"/>
          </a:p>
        </p:txBody>
      </p:sp>
    </p:spTree>
    <p:extLst>
      <p:ext uri="{BB962C8B-B14F-4D97-AF65-F5344CB8AC3E}">
        <p14:creationId xmlns:p14="http://schemas.microsoft.com/office/powerpoint/2010/main" val="35931230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7409688" cy="1189038"/>
          </a:xfrm>
        </p:spPr>
        <p:txBody>
          <a:bodyPr>
            <a:noAutofit/>
          </a:bodyPr>
          <a:lstStyle/>
          <a:p>
            <a:pPr marL="0" marR="0" algn="r" rtl="1">
              <a:lnSpc>
                <a:spcPct val="115000"/>
              </a:lnSpc>
              <a:spcBef>
                <a:spcPts val="1200"/>
              </a:spcBef>
              <a:spcAft>
                <a:spcPts val="1000"/>
              </a:spcAft>
            </a:pPr>
            <a:r>
              <a:rPr lang="ar-SA" sz="3200" dirty="0">
                <a:solidFill>
                  <a:srgbClr val="000000"/>
                </a:solidFill>
                <a:effectLst/>
                <a:latin typeface="Calibri"/>
                <a:ea typeface="Calibri"/>
                <a:cs typeface="Times New Roman"/>
              </a:rPr>
              <a:t>سابعًا: استخدام المصادر كأسماء (</a:t>
            </a:r>
            <a:r>
              <a:rPr lang="en-US" sz="3200" dirty="0">
                <a:solidFill>
                  <a:srgbClr val="000000"/>
                </a:solidFill>
                <a:effectLst/>
                <a:latin typeface="Times New Roman"/>
                <a:ea typeface="Calibri"/>
                <a:cs typeface="Arial"/>
              </a:rPr>
              <a:t>using infinitives as nouns</a:t>
            </a:r>
            <a:r>
              <a:rPr lang="ar-SA" sz="3200" dirty="0">
                <a:solidFill>
                  <a:srgbClr val="000000"/>
                </a:solidFill>
                <a:effectLst/>
                <a:latin typeface="Calibri"/>
                <a:ea typeface="Calibri"/>
                <a:cs typeface="Times New Roman"/>
              </a:rPr>
              <a:t>):</a:t>
            </a:r>
            <a:r>
              <a:rPr lang="en-US" sz="3200" dirty="0">
                <a:effectLst/>
                <a:latin typeface="Calibri"/>
                <a:ea typeface="Calibri"/>
                <a:cs typeface="Arial"/>
              </a:rPr>
              <a:t/>
            </a:r>
            <a:br>
              <a:rPr lang="en-US" sz="3200" dirty="0">
                <a:effectLst/>
                <a:latin typeface="Calibri"/>
                <a:ea typeface="Calibri"/>
                <a:cs typeface="Arial"/>
              </a:rPr>
            </a:br>
            <a:endParaRPr lang="en-US" sz="3200" dirty="0"/>
          </a:p>
        </p:txBody>
      </p:sp>
      <p:sp>
        <p:nvSpPr>
          <p:cNvPr id="3" name="Content Placeholder 2"/>
          <p:cNvSpPr>
            <a:spLocks noGrp="1"/>
          </p:cNvSpPr>
          <p:nvPr>
            <p:ph idx="1"/>
          </p:nvPr>
        </p:nvSpPr>
        <p:spPr>
          <a:xfrm>
            <a:off x="1435608" y="990600"/>
            <a:ext cx="7498080" cy="5486400"/>
          </a:xfrm>
        </p:spPr>
        <p:txBody>
          <a:bodyPr>
            <a:normAutofit/>
          </a:bodyPr>
          <a:lstStyle/>
          <a:p>
            <a:pPr algn="r" rtl="1"/>
            <a:r>
              <a:rPr lang="ar-SA" dirty="0"/>
              <a:t>يستخدم مصدر الفعل في اللغة الإنجليزية أحيانًا كاسم ولهذا فإنه يترجم أيضًا في اللغة العربية كاسم وليس كفعل ومن أمثلة ذلك:</a:t>
            </a:r>
          </a:p>
          <a:p>
            <a:pPr algn="r" rtl="1"/>
            <a:r>
              <a:rPr lang="ar-SA" dirty="0"/>
              <a:t>كراهية، بغض	</a:t>
            </a:r>
            <a:r>
              <a:rPr lang="en-US" dirty="0"/>
              <a:t>to hate</a:t>
            </a:r>
          </a:p>
          <a:p>
            <a:pPr algn="r" rtl="1"/>
            <a:r>
              <a:rPr lang="ar-SA" dirty="0"/>
              <a:t>حب، الحب		</a:t>
            </a:r>
            <a:r>
              <a:rPr lang="en-US" dirty="0"/>
              <a:t>to love</a:t>
            </a:r>
          </a:p>
          <a:p>
            <a:pPr algn="r" rtl="1"/>
            <a:r>
              <a:rPr lang="ar-SA" dirty="0"/>
              <a:t>خطأ، </a:t>
            </a:r>
            <a:r>
              <a:rPr lang="ar-SA" dirty="0" smtClean="0"/>
              <a:t>الخطأ</a:t>
            </a:r>
            <a:r>
              <a:rPr lang="ar-SA" dirty="0"/>
              <a:t>	</a:t>
            </a:r>
            <a:r>
              <a:rPr lang="en-US" dirty="0"/>
              <a:t>to err</a:t>
            </a:r>
          </a:p>
          <a:p>
            <a:pPr algn="r" rtl="1"/>
            <a:r>
              <a:rPr lang="ar-SA" dirty="0"/>
              <a:t>عفو، العفو		</a:t>
            </a:r>
            <a:r>
              <a:rPr lang="en-US" dirty="0"/>
              <a:t>to forgive</a:t>
            </a:r>
          </a:p>
          <a:p>
            <a:pPr algn="l"/>
            <a:r>
              <a:rPr lang="en-US" dirty="0"/>
              <a:t>To hate bad things helps to refine our manners.</a:t>
            </a:r>
          </a:p>
          <a:p>
            <a:pPr algn="r" rtl="1"/>
            <a:r>
              <a:rPr lang="ar-SA" dirty="0"/>
              <a:t>تساعد كراهية الأشياء السيئة على تهذيب سلوكنا.</a:t>
            </a:r>
          </a:p>
          <a:p>
            <a:pPr algn="r" rtl="1"/>
            <a:endParaRPr lang="ar-SA" dirty="0"/>
          </a:p>
          <a:p>
            <a:pPr algn="r" rtl="1"/>
            <a:endParaRPr lang="en-US" dirty="0"/>
          </a:p>
        </p:txBody>
      </p:sp>
    </p:spTree>
    <p:extLst>
      <p:ext uri="{BB962C8B-B14F-4D97-AF65-F5344CB8AC3E}">
        <p14:creationId xmlns:p14="http://schemas.microsoft.com/office/powerpoint/2010/main" val="36940022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بعض نماذج الترجمة:</a:t>
            </a:r>
            <a:endParaRPr lang="en-US" dirty="0"/>
          </a:p>
        </p:txBody>
      </p:sp>
      <p:sp>
        <p:nvSpPr>
          <p:cNvPr id="3" name="Content Placeholder 2"/>
          <p:cNvSpPr>
            <a:spLocks noGrp="1"/>
          </p:cNvSpPr>
          <p:nvPr>
            <p:ph idx="1"/>
          </p:nvPr>
        </p:nvSpPr>
        <p:spPr/>
        <p:txBody>
          <a:bodyPr/>
          <a:lstStyle/>
          <a:p>
            <a:r>
              <a:rPr lang="en-US" dirty="0" smtClean="0">
                <a:solidFill>
                  <a:srgbClr val="FF0000"/>
                </a:solidFill>
              </a:rPr>
              <a:t>Egypt is the gift of the Nile.</a:t>
            </a:r>
          </a:p>
          <a:p>
            <a:pPr algn="r" rtl="1"/>
            <a:r>
              <a:rPr lang="ar-SA" dirty="0" smtClean="0"/>
              <a:t>مصر هبة النيل</a:t>
            </a:r>
          </a:p>
          <a:p>
            <a:pPr algn="r" rtl="1"/>
            <a:r>
              <a:rPr lang="ar-SA" dirty="0" smtClean="0"/>
              <a:t>نلاحظ هنا أننا لم نترجم الفعل «</a:t>
            </a:r>
            <a:r>
              <a:rPr lang="en-US" dirty="0" smtClean="0"/>
              <a:t>is</a:t>
            </a:r>
            <a:r>
              <a:rPr lang="ar-SA" dirty="0" smtClean="0"/>
              <a:t>»</a:t>
            </a:r>
            <a:r>
              <a:rPr lang="en-US" dirty="0" smtClean="0"/>
              <a:t> </a:t>
            </a:r>
            <a:r>
              <a:rPr lang="ar-SA" dirty="0" smtClean="0"/>
              <a:t>لأنه لا لزوم له في اللغة العربية حيث أن معناه متضمن في الجملة المترجمة فلا داعي أن نقول: مصر تكون هبة النيل أو تعتبر مصر هبة النيل.</a:t>
            </a:r>
          </a:p>
        </p:txBody>
      </p:sp>
    </p:spTree>
    <p:extLst>
      <p:ext uri="{BB962C8B-B14F-4D97-AF65-F5344CB8AC3E}">
        <p14:creationId xmlns:p14="http://schemas.microsoft.com/office/powerpoint/2010/main" val="11162293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u="sng" dirty="0" smtClean="0">
                <a:solidFill>
                  <a:srgbClr val="FF0000"/>
                </a:solidFill>
              </a:rPr>
              <a:t>Cats </a:t>
            </a:r>
            <a:r>
              <a:rPr lang="en-US" dirty="0" smtClean="0">
                <a:solidFill>
                  <a:srgbClr val="FF0000"/>
                </a:solidFill>
              </a:rPr>
              <a:t>are fine creatures.</a:t>
            </a:r>
          </a:p>
          <a:p>
            <a:pPr algn="r" rtl="1"/>
            <a:r>
              <a:rPr lang="ar-SA" u="sng" dirty="0" smtClean="0"/>
              <a:t>القطط</a:t>
            </a:r>
            <a:r>
              <a:rPr lang="ar-SA" dirty="0" smtClean="0"/>
              <a:t> مخلوقات رقيقة</a:t>
            </a:r>
          </a:p>
          <a:p>
            <a:pPr algn="r" rtl="1"/>
            <a:r>
              <a:rPr lang="ar-SA" dirty="0" smtClean="0"/>
              <a:t>ونلاحظ هنا ترجمة كلمة</a:t>
            </a:r>
            <a:r>
              <a:rPr lang="en-US" dirty="0" smtClean="0"/>
              <a:t> cats </a:t>
            </a:r>
            <a:r>
              <a:rPr lang="ar-SA" dirty="0" smtClean="0"/>
              <a:t>بكلمة القطط رغم عدم وجود </a:t>
            </a:r>
            <a:r>
              <a:rPr lang="en-US" dirty="0" smtClean="0"/>
              <a:t>the</a:t>
            </a:r>
            <a:r>
              <a:rPr lang="ar-SA" dirty="0" smtClean="0"/>
              <a:t> في اللغة الإنجليزية. وكذلك نلاحظ أننا لم نترجم الفعل </a:t>
            </a:r>
            <a:r>
              <a:rPr lang="en-US" dirty="0" smtClean="0"/>
              <a:t>(are)</a:t>
            </a:r>
            <a:r>
              <a:rPr lang="ar-SA" dirty="0" smtClean="0"/>
              <a:t> هنا.</a:t>
            </a:r>
            <a:endParaRPr lang="en-US" dirty="0" smtClean="0"/>
          </a:p>
          <a:p>
            <a:pPr algn="r" rtl="1"/>
            <a:endParaRPr lang="en-US" dirty="0"/>
          </a:p>
        </p:txBody>
      </p:sp>
    </p:spTree>
    <p:extLst>
      <p:ext uri="{BB962C8B-B14F-4D97-AF65-F5344CB8AC3E}">
        <p14:creationId xmlns:p14="http://schemas.microsoft.com/office/powerpoint/2010/main" val="2423285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762000"/>
            <a:ext cx="7498080" cy="5486400"/>
          </a:xfrm>
        </p:spPr>
        <p:txBody>
          <a:bodyPr/>
          <a:lstStyle/>
          <a:p>
            <a:r>
              <a:rPr lang="en-US" dirty="0" smtClean="0">
                <a:solidFill>
                  <a:srgbClr val="FF0000"/>
                </a:solidFill>
              </a:rPr>
              <a:t>Spring, summer, autumn and winter are the four seasons of the year.</a:t>
            </a:r>
          </a:p>
          <a:p>
            <a:endParaRPr lang="en-US" dirty="0" smtClean="0">
              <a:solidFill>
                <a:srgbClr val="FF0000"/>
              </a:solidFill>
            </a:endParaRPr>
          </a:p>
          <a:p>
            <a:pPr algn="r" rtl="1"/>
            <a:r>
              <a:rPr lang="en-US" dirty="0" smtClean="0"/>
              <a:t> </a:t>
            </a:r>
            <a:r>
              <a:rPr lang="ar-SA" dirty="0" smtClean="0"/>
              <a:t>الربيع والصيف والخريف والشتاء هي فصول السنة الأربعة</a:t>
            </a:r>
          </a:p>
          <a:p>
            <a:pPr algn="r" rtl="1"/>
            <a:r>
              <a:rPr lang="ar-SA" dirty="0" smtClean="0"/>
              <a:t>أو: فصول السنة الأربعة هي الربيع والصيف والخريف والشتاء.</a:t>
            </a:r>
          </a:p>
        </p:txBody>
      </p:sp>
    </p:spTree>
    <p:extLst>
      <p:ext uri="{BB962C8B-B14F-4D97-AF65-F5344CB8AC3E}">
        <p14:creationId xmlns:p14="http://schemas.microsoft.com/office/powerpoint/2010/main" val="20232081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FF0000"/>
                </a:solidFill>
              </a:rPr>
              <a:t>Oranges, grapes and bananas are fruits </a:t>
            </a:r>
          </a:p>
          <a:p>
            <a:pPr algn="r" rtl="1"/>
            <a:r>
              <a:rPr lang="ar-SA" dirty="0" smtClean="0"/>
              <a:t>البرتقال والأعناب والموز من الفواكه.</a:t>
            </a:r>
          </a:p>
        </p:txBody>
      </p:sp>
    </p:spTree>
    <p:extLst>
      <p:ext uri="{BB962C8B-B14F-4D97-AF65-F5344CB8AC3E}">
        <p14:creationId xmlns:p14="http://schemas.microsoft.com/office/powerpoint/2010/main" val="5752069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solidFill>
                  <a:srgbClr val="FF0000"/>
                </a:solidFill>
              </a:rPr>
              <a:t>Eatables and drinkables are necessary for the survival of man</a:t>
            </a:r>
            <a:r>
              <a:rPr lang="en-US" dirty="0" smtClean="0">
                <a:solidFill>
                  <a:srgbClr val="FF0000"/>
                </a:solidFill>
              </a:rPr>
              <a:t>.</a:t>
            </a:r>
            <a:endParaRPr lang="ar-SA" dirty="0" smtClean="0">
              <a:solidFill>
                <a:srgbClr val="FF0000"/>
              </a:solidFill>
            </a:endParaRPr>
          </a:p>
          <a:p>
            <a:endParaRPr lang="en-US" dirty="0">
              <a:solidFill>
                <a:srgbClr val="FF0000"/>
              </a:solidFill>
            </a:endParaRPr>
          </a:p>
          <a:p>
            <a:pPr algn="r" rtl="1"/>
            <a:r>
              <a:rPr lang="ar-SA" dirty="0"/>
              <a:t>تعتبر المأكولات والمشروبات ضرورية لبقاء الإنسان</a:t>
            </a:r>
            <a:r>
              <a:rPr lang="ar-SA" dirty="0" smtClean="0"/>
              <a:t>.</a:t>
            </a:r>
          </a:p>
          <a:p>
            <a:pPr algn="r" rtl="1"/>
            <a:endParaRPr lang="ar-SA" dirty="0"/>
          </a:p>
          <a:p>
            <a:pPr marL="82296" indent="0" algn="r" rtl="1">
              <a:buNone/>
            </a:pPr>
            <a:r>
              <a:rPr lang="ar-SA" dirty="0"/>
              <a:t>نلاحظ أننا ترجمنا كلمة </a:t>
            </a:r>
            <a:r>
              <a:rPr lang="en-US" dirty="0"/>
              <a:t>man</a:t>
            </a:r>
            <a:r>
              <a:rPr lang="ar-SA" dirty="0"/>
              <a:t> بالإنسان وليس الرجل.</a:t>
            </a:r>
            <a:endParaRPr lang="en-US" dirty="0"/>
          </a:p>
          <a:p>
            <a:endParaRPr lang="en-US" dirty="0"/>
          </a:p>
        </p:txBody>
      </p:sp>
    </p:spTree>
    <p:extLst>
      <p:ext uri="{BB962C8B-B14F-4D97-AF65-F5344CB8AC3E}">
        <p14:creationId xmlns:p14="http://schemas.microsoft.com/office/powerpoint/2010/main" val="22158586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Revision </a:t>
            </a:r>
            <a:endParaRPr lang="en-US" dirty="0"/>
          </a:p>
        </p:txBody>
      </p:sp>
      <p:sp>
        <p:nvSpPr>
          <p:cNvPr id="3" name="Content Placeholder 2"/>
          <p:cNvSpPr>
            <a:spLocks noGrp="1"/>
          </p:cNvSpPr>
          <p:nvPr>
            <p:ph idx="1"/>
          </p:nvPr>
        </p:nvSpPr>
        <p:spPr/>
        <p:txBody>
          <a:bodyPr>
            <a:normAutofit fontScale="92500" lnSpcReduction="10000"/>
          </a:bodyPr>
          <a:lstStyle/>
          <a:p>
            <a:pPr marL="82296" indent="0">
              <a:buNone/>
            </a:pPr>
            <a:r>
              <a:rPr lang="en-US" i="1" dirty="0" smtClean="0"/>
              <a:t>Translate the following:</a:t>
            </a:r>
          </a:p>
          <a:p>
            <a:endParaRPr lang="en-US" dirty="0"/>
          </a:p>
          <a:p>
            <a:r>
              <a:rPr lang="en-US" dirty="0" smtClean="0"/>
              <a:t>All </a:t>
            </a:r>
            <a:r>
              <a:rPr lang="en-US" dirty="0"/>
              <a:t>nations should work for </a:t>
            </a:r>
            <a:r>
              <a:rPr lang="en-US" u="sng" dirty="0" smtClean="0">
                <a:solidFill>
                  <a:srgbClr val="FF0000"/>
                </a:solidFill>
              </a:rPr>
              <a:t>peace</a:t>
            </a:r>
            <a:r>
              <a:rPr lang="en-US" dirty="0" smtClean="0"/>
              <a:t>.</a:t>
            </a:r>
          </a:p>
          <a:p>
            <a:endParaRPr lang="en-US" dirty="0"/>
          </a:p>
          <a:p>
            <a:r>
              <a:rPr lang="en-US" u="sng" dirty="0" smtClean="0">
                <a:solidFill>
                  <a:srgbClr val="FF0000"/>
                </a:solidFill>
              </a:rPr>
              <a:t>To study </a:t>
            </a:r>
            <a:r>
              <a:rPr lang="en-US" dirty="0"/>
              <a:t> </a:t>
            </a:r>
            <a:r>
              <a:rPr lang="en-US" dirty="0" smtClean="0"/>
              <a:t>English is very easy to me. </a:t>
            </a:r>
          </a:p>
          <a:p>
            <a:endParaRPr lang="en-US" dirty="0" smtClean="0"/>
          </a:p>
          <a:p>
            <a:r>
              <a:rPr lang="en-US" dirty="0" smtClean="0"/>
              <a:t> </a:t>
            </a:r>
            <a:r>
              <a:rPr lang="en-GB" u="sng" dirty="0">
                <a:solidFill>
                  <a:srgbClr val="FF0000"/>
                </a:solidFill>
              </a:rPr>
              <a:t>Confidence</a:t>
            </a:r>
            <a:r>
              <a:rPr lang="en-GB" dirty="0"/>
              <a:t> is the secret of </a:t>
            </a:r>
            <a:r>
              <a:rPr lang="en-GB" u="sng" dirty="0">
                <a:solidFill>
                  <a:srgbClr val="FF0000"/>
                </a:solidFill>
              </a:rPr>
              <a:t>success</a:t>
            </a:r>
            <a:r>
              <a:rPr lang="en-GB" dirty="0" smtClean="0"/>
              <a:t>.</a:t>
            </a:r>
          </a:p>
          <a:p>
            <a:endParaRPr lang="en-GB" dirty="0"/>
          </a:p>
          <a:p>
            <a:r>
              <a:rPr lang="en-GB" dirty="0" smtClean="0"/>
              <a:t>We should fight </a:t>
            </a:r>
            <a:r>
              <a:rPr lang="en-GB" u="sng" dirty="0" smtClean="0">
                <a:solidFill>
                  <a:srgbClr val="FF0000"/>
                </a:solidFill>
              </a:rPr>
              <a:t>terrorism</a:t>
            </a:r>
            <a:r>
              <a:rPr lang="en-GB" dirty="0" smtClean="0"/>
              <a:t>.</a:t>
            </a:r>
            <a:endParaRPr lang="en-US" dirty="0"/>
          </a:p>
        </p:txBody>
      </p:sp>
    </p:spTree>
    <p:extLst>
      <p:ext uri="{BB962C8B-B14F-4D97-AF65-F5344CB8AC3E}">
        <p14:creationId xmlns:p14="http://schemas.microsoft.com/office/powerpoint/2010/main" val="281780320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rtl="1"/>
            <a:r>
              <a:rPr lang="ar-SA" dirty="0"/>
              <a:t>ذهبت إلى حلب الأسبوع </a:t>
            </a:r>
            <a:r>
              <a:rPr lang="ar-SA" dirty="0" smtClean="0"/>
              <a:t>الماضي.</a:t>
            </a:r>
          </a:p>
          <a:p>
            <a:pPr algn="r" rtl="1"/>
            <a:endParaRPr lang="ar-SA" dirty="0"/>
          </a:p>
          <a:p>
            <a:pPr algn="r" rtl="1"/>
            <a:endParaRPr lang="en-US" dirty="0" smtClean="0"/>
          </a:p>
          <a:p>
            <a:pPr algn="r" rtl="1"/>
            <a:r>
              <a:rPr lang="ar-SA" dirty="0"/>
              <a:t>ذهبت جميلة إلى المدرسة</a:t>
            </a:r>
            <a:endParaRPr lang="en-US" dirty="0"/>
          </a:p>
        </p:txBody>
      </p:sp>
    </p:spTree>
    <p:extLst>
      <p:ext uri="{BB962C8B-B14F-4D97-AF65-F5344CB8AC3E}">
        <p14:creationId xmlns:p14="http://schemas.microsoft.com/office/powerpoint/2010/main" val="3861738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381000"/>
            <a:ext cx="7498080" cy="6248400"/>
          </a:xfrm>
        </p:spPr>
        <p:txBody>
          <a:bodyPr>
            <a:normAutofit lnSpcReduction="10000"/>
          </a:bodyPr>
          <a:lstStyle/>
          <a:p>
            <a:pPr lvl="0" indent="-256032">
              <a:spcBef>
                <a:spcPts val="0"/>
              </a:spcBef>
              <a:spcAft>
                <a:spcPts val="1000"/>
              </a:spcAft>
              <a:buClr>
                <a:srgbClr val="2DA2BF"/>
              </a:buClr>
              <a:buSzPct val="68000"/>
              <a:buFont typeface="Wingdings 3"/>
              <a:buChar char=""/>
            </a:pPr>
            <a:r>
              <a:rPr lang="en-US" sz="2300" dirty="0">
                <a:solidFill>
                  <a:srgbClr val="000000"/>
                </a:solidFill>
                <a:latin typeface="Calibri"/>
              </a:rPr>
              <a:t>A noun is the name of a person, a place, or a thing.</a:t>
            </a:r>
            <a:endParaRPr lang="en-US" sz="2300" dirty="0">
              <a:solidFill>
                <a:prstClr val="black"/>
              </a:solidFill>
              <a:latin typeface="Lucida Sans Unicode"/>
            </a:endParaRPr>
          </a:p>
          <a:p>
            <a:pPr lvl="0" indent="-256032">
              <a:spcBef>
                <a:spcPts val="0"/>
              </a:spcBef>
              <a:spcAft>
                <a:spcPts val="1000"/>
              </a:spcAft>
              <a:buClr>
                <a:srgbClr val="2DA2BF"/>
              </a:buClr>
              <a:buSzPct val="68000"/>
              <a:buFont typeface="Wingdings 3"/>
              <a:buChar char=""/>
            </a:pPr>
            <a:r>
              <a:rPr lang="en-US" sz="2300" b="1" i="1" dirty="0">
                <a:solidFill>
                  <a:srgbClr val="000000"/>
                </a:solidFill>
                <a:latin typeface="Calibri"/>
              </a:rPr>
              <a:t>Types of Nouns:</a:t>
            </a:r>
            <a:endParaRPr lang="en-US" sz="2300" dirty="0">
              <a:solidFill>
                <a:prstClr val="black"/>
              </a:solidFill>
              <a:latin typeface="Lucida Sans Unicode"/>
            </a:endParaRPr>
          </a:p>
          <a:p>
            <a:pPr lvl="0" indent="-256032">
              <a:spcBef>
                <a:spcPts val="0"/>
              </a:spcBef>
              <a:spcAft>
                <a:spcPts val="1000"/>
              </a:spcAft>
              <a:buClr>
                <a:srgbClr val="2DA2BF"/>
              </a:buClr>
              <a:buSzPct val="68000"/>
              <a:buFont typeface="Wingdings 3"/>
              <a:buChar char=""/>
            </a:pPr>
            <a:r>
              <a:rPr lang="en-US" sz="2300" dirty="0">
                <a:solidFill>
                  <a:srgbClr val="000000"/>
                </a:solidFill>
                <a:latin typeface="Calibri"/>
              </a:rPr>
              <a:t>1. </a:t>
            </a:r>
            <a:r>
              <a:rPr lang="en-US" sz="2300" b="1" dirty="0">
                <a:solidFill>
                  <a:srgbClr val="000000"/>
                </a:solidFill>
                <a:latin typeface="Calibri"/>
              </a:rPr>
              <a:t>Proper Nouns: </a:t>
            </a:r>
            <a:r>
              <a:rPr lang="en-US" sz="2300" dirty="0">
                <a:solidFill>
                  <a:srgbClr val="000000"/>
                </a:solidFill>
                <a:latin typeface="Calibri"/>
              </a:rPr>
              <a:t>A noun that refers to a particular person, place, or thing. A proper noun is capitalized. For example: Riyadh, Bill Clinton, the Holy Mosque.</a:t>
            </a:r>
            <a:endParaRPr lang="en-US" sz="2300" dirty="0">
              <a:solidFill>
                <a:prstClr val="black"/>
              </a:solidFill>
              <a:latin typeface="Lucida Sans Unicode"/>
            </a:endParaRPr>
          </a:p>
          <a:p>
            <a:pPr lvl="0" indent="-256032">
              <a:spcBef>
                <a:spcPts val="0"/>
              </a:spcBef>
              <a:spcAft>
                <a:spcPts val="1000"/>
              </a:spcAft>
              <a:buClr>
                <a:srgbClr val="2DA2BF"/>
              </a:buClr>
              <a:buSzPct val="68000"/>
              <a:buFont typeface="Wingdings 3"/>
              <a:buChar char=""/>
            </a:pPr>
            <a:r>
              <a:rPr lang="en-US" sz="2300" dirty="0">
                <a:solidFill>
                  <a:srgbClr val="000000"/>
                </a:solidFill>
                <a:latin typeface="Calibri"/>
              </a:rPr>
              <a:t>2. </a:t>
            </a:r>
            <a:r>
              <a:rPr lang="en-US" sz="2300" b="1" dirty="0">
                <a:solidFill>
                  <a:srgbClr val="000000"/>
                </a:solidFill>
                <a:latin typeface="Calibri"/>
              </a:rPr>
              <a:t>Common Nouns: </a:t>
            </a:r>
            <a:r>
              <a:rPr lang="en-US" sz="2300" dirty="0">
                <a:solidFill>
                  <a:srgbClr val="000000"/>
                </a:solidFill>
                <a:latin typeface="Calibri"/>
              </a:rPr>
              <a:t>A noun that belongs to all members of a group or a class of objects. For example, car, library, man, bird.</a:t>
            </a:r>
            <a:endParaRPr lang="en-US" sz="2300" dirty="0">
              <a:solidFill>
                <a:prstClr val="black"/>
              </a:solidFill>
              <a:latin typeface="Lucida Sans Unicode"/>
            </a:endParaRPr>
          </a:p>
          <a:p>
            <a:pPr lvl="0" indent="-256032">
              <a:spcBef>
                <a:spcPts val="0"/>
              </a:spcBef>
              <a:spcAft>
                <a:spcPts val="1000"/>
              </a:spcAft>
              <a:buClr>
                <a:srgbClr val="2DA2BF"/>
              </a:buClr>
              <a:buSzPct val="68000"/>
              <a:buFont typeface="Wingdings 3"/>
              <a:buChar char=""/>
            </a:pPr>
            <a:r>
              <a:rPr lang="en-US" sz="2300" dirty="0">
                <a:solidFill>
                  <a:srgbClr val="000000"/>
                </a:solidFill>
                <a:latin typeface="Calibri"/>
              </a:rPr>
              <a:t>3. </a:t>
            </a:r>
            <a:r>
              <a:rPr lang="en-US" sz="2300" b="1" dirty="0">
                <a:solidFill>
                  <a:srgbClr val="000000"/>
                </a:solidFill>
                <a:latin typeface="Calibri"/>
              </a:rPr>
              <a:t>Collective Noun: </a:t>
            </a:r>
            <a:r>
              <a:rPr lang="en-US" sz="2300" dirty="0">
                <a:solidFill>
                  <a:srgbClr val="000000"/>
                </a:solidFill>
                <a:latin typeface="Calibri"/>
              </a:rPr>
              <a:t>A name applied to a group as a unit. For example, family, herd, furniture.</a:t>
            </a:r>
            <a:endParaRPr lang="en-US" sz="2300" dirty="0">
              <a:solidFill>
                <a:prstClr val="black"/>
              </a:solidFill>
              <a:latin typeface="Lucida Sans Unicode"/>
            </a:endParaRPr>
          </a:p>
          <a:p>
            <a:pPr lvl="0" indent="-256032">
              <a:spcBef>
                <a:spcPts val="0"/>
              </a:spcBef>
              <a:spcAft>
                <a:spcPts val="1000"/>
              </a:spcAft>
              <a:buClr>
                <a:srgbClr val="2DA2BF"/>
              </a:buClr>
              <a:buSzPct val="68000"/>
              <a:buFont typeface="Wingdings 3"/>
              <a:buChar char=""/>
            </a:pPr>
            <a:r>
              <a:rPr lang="en-US" sz="2300" dirty="0">
                <a:solidFill>
                  <a:srgbClr val="000000"/>
                </a:solidFill>
                <a:latin typeface="Calibri"/>
              </a:rPr>
              <a:t>4. </a:t>
            </a:r>
            <a:r>
              <a:rPr lang="en-US" sz="2300" b="1" dirty="0">
                <a:solidFill>
                  <a:srgbClr val="000000"/>
                </a:solidFill>
                <a:latin typeface="Calibri"/>
              </a:rPr>
              <a:t>Concrete Noun: </a:t>
            </a:r>
            <a:r>
              <a:rPr lang="en-US" sz="2300" dirty="0">
                <a:solidFill>
                  <a:srgbClr val="000000"/>
                </a:solidFill>
                <a:latin typeface="Calibri"/>
              </a:rPr>
              <a:t>A noun that names an object that can be perceived by the senses, for example, apple, noise.</a:t>
            </a:r>
            <a:endParaRPr lang="en-US" sz="2300" dirty="0">
              <a:solidFill>
                <a:prstClr val="black"/>
              </a:solidFill>
              <a:latin typeface="Lucida Sans Unicode"/>
            </a:endParaRPr>
          </a:p>
          <a:p>
            <a:pPr lvl="0" indent="-256032">
              <a:spcBef>
                <a:spcPts val="0"/>
              </a:spcBef>
              <a:spcAft>
                <a:spcPts val="1000"/>
              </a:spcAft>
              <a:buClr>
                <a:srgbClr val="2DA2BF"/>
              </a:buClr>
              <a:buSzPct val="68000"/>
              <a:buFont typeface="Wingdings 3"/>
              <a:buChar char=""/>
            </a:pPr>
            <a:r>
              <a:rPr lang="en-US" sz="2300" dirty="0">
                <a:solidFill>
                  <a:srgbClr val="000000"/>
                </a:solidFill>
                <a:latin typeface="Calibri"/>
              </a:rPr>
              <a:t>5. </a:t>
            </a:r>
            <a:r>
              <a:rPr lang="en-US" sz="2300" b="1" dirty="0">
                <a:solidFill>
                  <a:srgbClr val="000000"/>
                </a:solidFill>
                <a:latin typeface="Calibri"/>
              </a:rPr>
              <a:t>Abstract Noun: </a:t>
            </a:r>
            <a:r>
              <a:rPr lang="en-US" sz="2300" dirty="0">
                <a:solidFill>
                  <a:srgbClr val="000000"/>
                </a:solidFill>
                <a:latin typeface="Calibri"/>
              </a:rPr>
              <a:t>A noun that names something that cannot be perceived by the senses. It names a quality or state of the object, for example, wisdom, truth, age, beauty.</a:t>
            </a:r>
            <a:endParaRPr lang="en-US" sz="2300" dirty="0">
              <a:solidFill>
                <a:prstClr val="black"/>
              </a:solidFill>
              <a:latin typeface="Lucida Sans Unicode"/>
            </a:endParaRPr>
          </a:p>
          <a:p>
            <a:endParaRPr lang="en-US" dirty="0"/>
          </a:p>
        </p:txBody>
      </p:sp>
    </p:spTree>
    <p:extLst>
      <p:ext uri="{BB962C8B-B14F-4D97-AF65-F5344CB8AC3E}">
        <p14:creationId xmlns:p14="http://schemas.microsoft.com/office/powerpoint/2010/main" val="507366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r" rtl="1">
              <a:lnSpc>
                <a:spcPct val="115000"/>
              </a:lnSpc>
              <a:spcBef>
                <a:spcPts val="0"/>
              </a:spcBef>
              <a:spcAft>
                <a:spcPts val="1000"/>
              </a:spcAft>
            </a:pPr>
            <a:r>
              <a:rPr lang="ar-SA" sz="4400" dirty="0">
                <a:effectLst/>
                <a:latin typeface="Calibri"/>
                <a:ea typeface="Calibri"/>
                <a:cs typeface="Times New Roman"/>
              </a:rPr>
              <a:t>أولًا: أسماء الأعلام (</a:t>
            </a:r>
            <a:r>
              <a:rPr lang="en-US" sz="4400" dirty="0">
                <a:effectLst/>
                <a:latin typeface="Times New Roman"/>
                <a:ea typeface="Calibri"/>
                <a:cs typeface="Arial"/>
              </a:rPr>
              <a:t>Proper nouns</a:t>
            </a:r>
            <a:r>
              <a:rPr lang="ar-SA" sz="4400" dirty="0">
                <a:effectLst/>
                <a:latin typeface="Calibri"/>
                <a:ea typeface="Calibri"/>
                <a:cs typeface="Times New Roman"/>
              </a:rPr>
              <a:t>):</a:t>
            </a:r>
            <a:r>
              <a:rPr lang="en-US" sz="3600" dirty="0">
                <a:effectLst/>
                <a:latin typeface="Calibri"/>
                <a:ea typeface="Calibri"/>
                <a:cs typeface="Arial"/>
              </a:rPr>
              <a:t/>
            </a:r>
            <a:br>
              <a:rPr lang="en-US" sz="3600" dirty="0">
                <a:effectLst/>
                <a:latin typeface="Calibri"/>
                <a:ea typeface="Calibri"/>
                <a:cs typeface="Arial"/>
              </a:rPr>
            </a:br>
            <a:endParaRPr lang="en-US" dirty="0"/>
          </a:p>
        </p:txBody>
      </p:sp>
      <p:sp>
        <p:nvSpPr>
          <p:cNvPr id="3" name="Content Placeholder 2"/>
          <p:cNvSpPr>
            <a:spLocks noGrp="1"/>
          </p:cNvSpPr>
          <p:nvPr>
            <p:ph idx="1"/>
          </p:nvPr>
        </p:nvSpPr>
        <p:spPr>
          <a:xfrm>
            <a:off x="838200" y="1447800"/>
            <a:ext cx="8095488" cy="5105400"/>
          </a:xfrm>
        </p:spPr>
        <p:txBody>
          <a:bodyPr>
            <a:normAutofit fontScale="77500" lnSpcReduction="20000"/>
          </a:bodyPr>
          <a:lstStyle/>
          <a:p>
            <a:pPr marL="0" marR="0" algn="r" rtl="1">
              <a:lnSpc>
                <a:spcPct val="115000"/>
              </a:lnSpc>
              <a:spcBef>
                <a:spcPts val="0"/>
              </a:spcBef>
              <a:spcAft>
                <a:spcPts val="1000"/>
              </a:spcAft>
            </a:pPr>
            <a:r>
              <a:rPr lang="ar-SA" dirty="0">
                <a:latin typeface="Calibri"/>
                <a:ea typeface="Calibri"/>
                <a:cs typeface="Times New Roman"/>
              </a:rPr>
              <a:t>ترجمة هذه الأسماء تحتاج إلى أمرين:</a:t>
            </a:r>
            <a:endParaRPr lang="en-US" sz="2400" dirty="0">
              <a:latin typeface="Calibri"/>
              <a:ea typeface="Calibri"/>
              <a:cs typeface="Arial"/>
            </a:endParaRPr>
          </a:p>
          <a:p>
            <a:pPr marL="342900" marR="0" lvl="0" indent="-342900" algn="r" rtl="1">
              <a:lnSpc>
                <a:spcPct val="115000"/>
              </a:lnSpc>
              <a:spcBef>
                <a:spcPts val="0"/>
              </a:spcBef>
              <a:spcAft>
                <a:spcPts val="1000"/>
              </a:spcAft>
              <a:buFont typeface="+mj-lt"/>
              <a:buAutoNum type="arabicPeriod"/>
            </a:pPr>
            <a:r>
              <a:rPr lang="ar-SA" dirty="0">
                <a:latin typeface="Calibri"/>
                <a:ea typeface="Calibri"/>
                <a:cs typeface="Times New Roman"/>
              </a:rPr>
              <a:t>تحويل الحروف العربية إلى إنجليزية (</a:t>
            </a:r>
            <a:r>
              <a:rPr lang="en-US" dirty="0">
                <a:latin typeface="Times New Roman"/>
                <a:ea typeface="Calibri"/>
                <a:cs typeface="Arial"/>
              </a:rPr>
              <a:t>transliteration</a:t>
            </a:r>
            <a:r>
              <a:rPr lang="ar-SA" dirty="0">
                <a:latin typeface="Calibri"/>
                <a:ea typeface="Calibri"/>
                <a:cs typeface="Times New Roman"/>
              </a:rPr>
              <a:t>)</a:t>
            </a:r>
            <a:endParaRPr lang="en-US" sz="2400" dirty="0">
              <a:latin typeface="Calibri"/>
              <a:ea typeface="Calibri"/>
              <a:cs typeface="Arial"/>
            </a:endParaRPr>
          </a:p>
          <a:p>
            <a:pPr marL="342900" marR="0" lvl="0" indent="-342900" algn="r" rtl="1">
              <a:lnSpc>
                <a:spcPct val="115000"/>
              </a:lnSpc>
              <a:spcBef>
                <a:spcPts val="0"/>
              </a:spcBef>
              <a:spcAft>
                <a:spcPts val="1000"/>
              </a:spcAft>
              <a:buFont typeface="+mj-lt"/>
              <a:buAutoNum type="arabicPeriod"/>
            </a:pPr>
            <a:r>
              <a:rPr lang="ar-SA" dirty="0">
                <a:latin typeface="Calibri"/>
                <a:ea typeface="Calibri"/>
                <a:cs typeface="Times New Roman"/>
              </a:rPr>
              <a:t>بدء كل اسم بحرف كبير </a:t>
            </a:r>
            <a:r>
              <a:rPr lang="en-US" dirty="0">
                <a:latin typeface="Times New Roman"/>
                <a:ea typeface="Calibri"/>
                <a:cs typeface="Arial"/>
              </a:rPr>
              <a:t>Capital letters</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وهذا الأمر في غاية الأهمية وإلا فإن الاسم لن يعرف بأنه اسم. ويجب أن نأخذ في اعتبارنا أن الاسم يبدأ بحرف كبير أينما كان موقعه في الجملة أي سواء كان في أولها أو منتصفها أو آخرها.</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محمد، علي، زينب		</a:t>
            </a:r>
            <a:r>
              <a:rPr lang="en-US" dirty="0">
                <a:latin typeface="Times New Roman"/>
                <a:ea typeface="Calibri"/>
                <a:cs typeface="Arial"/>
              </a:rPr>
              <a:t>Mohammed, Ali, </a:t>
            </a:r>
            <a:r>
              <a:rPr lang="en-US" dirty="0" err="1">
                <a:latin typeface="Times New Roman"/>
                <a:ea typeface="Calibri"/>
                <a:cs typeface="Arial"/>
              </a:rPr>
              <a:t>Zeinab</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محمد صبي			</a:t>
            </a:r>
            <a:r>
              <a:rPr lang="en-US" dirty="0">
                <a:latin typeface="Times New Roman"/>
                <a:ea typeface="Calibri"/>
                <a:cs typeface="Arial"/>
              </a:rPr>
              <a:t>Mohammed is a boy</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تركوا محمد في المدرسة</a:t>
            </a:r>
            <a:r>
              <a:rPr lang="en-US" dirty="0">
                <a:latin typeface="Times New Roman"/>
                <a:ea typeface="Calibri"/>
                <a:cs typeface="Arial"/>
              </a:rPr>
              <a:t>	</a:t>
            </a:r>
            <a:r>
              <a:rPr lang="ar-SA" dirty="0">
                <a:latin typeface="Calibri"/>
                <a:ea typeface="Calibri"/>
                <a:cs typeface="Times New Roman"/>
              </a:rPr>
              <a:t>	</a:t>
            </a:r>
            <a:r>
              <a:rPr lang="en-US" dirty="0">
                <a:latin typeface="Times New Roman"/>
                <a:ea typeface="Calibri"/>
                <a:cs typeface="Arial"/>
              </a:rPr>
              <a:t>They left Mohammed at the school.</a:t>
            </a:r>
            <a:endParaRPr lang="en-US" sz="2400" dirty="0">
              <a:latin typeface="Calibri"/>
              <a:ea typeface="Calibri"/>
              <a:cs typeface="Arial"/>
            </a:endParaRPr>
          </a:p>
          <a:p>
            <a:pPr marL="228600" marR="0" algn="r" rtl="1">
              <a:lnSpc>
                <a:spcPct val="115000"/>
              </a:lnSpc>
              <a:spcBef>
                <a:spcPts val="0"/>
              </a:spcBef>
              <a:spcAft>
                <a:spcPts val="1000"/>
              </a:spcAft>
            </a:pPr>
            <a:r>
              <a:rPr lang="en-US" dirty="0">
                <a:latin typeface="Times New Roman"/>
                <a:ea typeface="Calibri"/>
                <a:cs typeface="Arial"/>
              </a:rPr>
              <a:t> </a:t>
            </a:r>
            <a:endParaRPr lang="en-US" sz="2400" dirty="0">
              <a:latin typeface="Calibri"/>
              <a:ea typeface="Calibri"/>
              <a:cs typeface="Arial"/>
            </a:endParaRPr>
          </a:p>
          <a:p>
            <a:pPr algn="r" rtl="1"/>
            <a:endParaRPr lang="en-US" dirty="0"/>
          </a:p>
        </p:txBody>
      </p:sp>
    </p:spTree>
    <p:extLst>
      <p:ext uri="{BB962C8B-B14F-4D97-AF65-F5344CB8AC3E}">
        <p14:creationId xmlns:p14="http://schemas.microsoft.com/office/powerpoint/2010/main" val="748550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7498080" cy="5334000"/>
          </a:xfrm>
        </p:spPr>
        <p:txBody>
          <a:bodyPr>
            <a:normAutofit fontScale="92500" lnSpcReduction="10000"/>
          </a:bodyPr>
          <a:lstStyle/>
          <a:p>
            <a:pPr marL="228600" marR="0" algn="r" rtl="1">
              <a:lnSpc>
                <a:spcPct val="115000"/>
              </a:lnSpc>
              <a:spcBef>
                <a:spcPts val="0"/>
              </a:spcBef>
              <a:spcAft>
                <a:spcPts val="1000"/>
              </a:spcAft>
            </a:pPr>
            <a:r>
              <a:rPr lang="ar-SA" dirty="0">
                <a:latin typeface="Calibri"/>
                <a:ea typeface="Calibri"/>
                <a:cs typeface="Times New Roman"/>
              </a:rPr>
              <a:t>ولكن هناك أسماء أخرى لها أسماء متناظرة في اللغات الأجنبية ولهذا فإننا عند ترجمتها يجب علينا الالتزام بالاسم المناظر ومن أمثلة ذلك:</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الإسكندر الأكبر		</a:t>
            </a:r>
            <a:r>
              <a:rPr lang="en-US" dirty="0" smtClean="0">
                <a:latin typeface="Times New Roman"/>
                <a:ea typeface="Calibri"/>
                <a:cs typeface="Arial"/>
              </a:rPr>
              <a:t>Alexander </a:t>
            </a:r>
            <a:r>
              <a:rPr lang="en-US" dirty="0">
                <a:latin typeface="Times New Roman"/>
                <a:ea typeface="Calibri"/>
                <a:cs typeface="Arial"/>
              </a:rPr>
              <a:t>The Great</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داود (النبي داود)</a:t>
            </a:r>
            <a:r>
              <a:rPr lang="en-US" dirty="0">
                <a:latin typeface="Times New Roman"/>
                <a:ea typeface="Calibri"/>
                <a:cs typeface="Arial"/>
              </a:rPr>
              <a:t>		David</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يوسف</a:t>
            </a:r>
            <a:r>
              <a:rPr lang="en-US" dirty="0">
                <a:latin typeface="Times New Roman"/>
                <a:ea typeface="Calibri"/>
                <a:cs typeface="Arial"/>
              </a:rPr>
              <a:t>			Joseph</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سليمان (النبي سليمان)</a:t>
            </a:r>
            <a:r>
              <a:rPr lang="en-US" dirty="0">
                <a:latin typeface="Times New Roman"/>
                <a:ea typeface="Calibri"/>
                <a:cs typeface="Arial"/>
              </a:rPr>
              <a:t>		Solomon</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منقرع</a:t>
            </a:r>
            <a:r>
              <a:rPr lang="en-US" dirty="0">
                <a:latin typeface="Times New Roman"/>
                <a:ea typeface="Calibri"/>
                <a:cs typeface="Arial"/>
              </a:rPr>
              <a:t>	</a:t>
            </a:r>
            <a:r>
              <a:rPr lang="en-US" dirty="0" smtClean="0">
                <a:latin typeface="Times New Roman"/>
                <a:ea typeface="Calibri"/>
                <a:cs typeface="Arial"/>
              </a:rPr>
              <a:t>		</a:t>
            </a:r>
            <a:r>
              <a:rPr lang="en-US" dirty="0" err="1" smtClean="0">
                <a:latin typeface="Times New Roman"/>
                <a:ea typeface="Calibri"/>
                <a:cs typeface="Arial"/>
              </a:rPr>
              <a:t>Menkau</a:t>
            </a:r>
            <a:r>
              <a:rPr lang="en-US" dirty="0" smtClean="0">
                <a:latin typeface="Times New Roman"/>
                <a:ea typeface="Calibri"/>
                <a:cs typeface="Arial"/>
              </a:rPr>
              <a:t> Ra</a:t>
            </a:r>
            <a:endParaRPr lang="en-US" sz="2400" dirty="0">
              <a:latin typeface="Calibri"/>
              <a:ea typeface="Calibri"/>
              <a:cs typeface="Arial"/>
            </a:endParaRPr>
          </a:p>
          <a:p>
            <a:pPr marL="1810512" lvl="8" indent="0">
              <a:lnSpc>
                <a:spcPct val="115000"/>
              </a:lnSpc>
              <a:spcBef>
                <a:spcPts val="0"/>
              </a:spcBef>
              <a:spcAft>
                <a:spcPts val="1000"/>
              </a:spcAft>
              <a:buNone/>
            </a:pPr>
            <a:r>
              <a:rPr lang="ar-SA" sz="3500" dirty="0">
                <a:latin typeface="Times New Roman" panose="02020603050405020304" pitchFamily="18" charset="0"/>
                <a:ea typeface="Calibri"/>
                <a:cs typeface="Times New Roman" panose="02020603050405020304" pitchFamily="18" charset="0"/>
              </a:rPr>
              <a:t> </a:t>
            </a:r>
            <a:r>
              <a:rPr lang="en-US" sz="3500" dirty="0" smtClean="0">
                <a:latin typeface="Times New Roman" panose="02020603050405020304" pitchFamily="18" charset="0"/>
                <a:ea typeface="Calibri"/>
                <a:cs typeface="Times New Roman" panose="02020603050405020304" pitchFamily="18" charset="0"/>
              </a:rPr>
              <a:t>Menkaure		</a:t>
            </a:r>
            <a:endParaRPr lang="en-US" sz="3500" dirty="0">
              <a:latin typeface="Times New Roman" panose="02020603050405020304" pitchFamily="18" charset="0"/>
              <a:ea typeface="Calibri"/>
              <a:cs typeface="Times New Roman" panose="02020603050405020304" pitchFamily="18" charset="0"/>
            </a:endParaRPr>
          </a:p>
          <a:p>
            <a:pPr algn="r" rtl="1"/>
            <a:endParaRPr lang="en-US" dirty="0"/>
          </a:p>
        </p:txBody>
      </p:sp>
    </p:spTree>
    <p:extLst>
      <p:ext uri="{BB962C8B-B14F-4D97-AF65-F5344CB8AC3E}">
        <p14:creationId xmlns:p14="http://schemas.microsoft.com/office/powerpoint/2010/main" val="41117050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914400"/>
            <a:ext cx="7498080" cy="5334000"/>
          </a:xfrm>
        </p:spPr>
        <p:txBody>
          <a:bodyPr/>
          <a:lstStyle/>
          <a:p>
            <a:pPr algn="r" rtl="1"/>
            <a:r>
              <a:rPr lang="ar-SA" dirty="0"/>
              <a:t>وهناك أسماء أجنبية قد تغري المترجم على ترجمتها لوجود معنى لها، وإذا حدث هذا فإن المترجم يكون قد ارتكب خطأً فادحًا ففي مثل هذه الحالات يتم نقل أحرف الاسم الأجنبي إلى أحرف عربية فقط. ومن أمثلة ذلك:</a:t>
            </a:r>
          </a:p>
          <a:p>
            <a:pPr algn="r" rtl="1"/>
            <a:r>
              <a:rPr lang="ar-SA" dirty="0"/>
              <a:t>لونجمان (وليس: الرجل الطويل)		</a:t>
            </a:r>
            <a:r>
              <a:rPr lang="en-US" dirty="0"/>
              <a:t>Longman</a:t>
            </a:r>
          </a:p>
          <a:p>
            <a:pPr algn="r" rtl="1"/>
            <a:r>
              <a:rPr lang="ar-SA" dirty="0"/>
              <a:t>تبمان (وليس: الرجل الطشت)		</a:t>
            </a:r>
            <a:r>
              <a:rPr lang="en-US" dirty="0"/>
              <a:t>Tubman</a:t>
            </a:r>
          </a:p>
          <a:p>
            <a:pPr algn="r" rtl="1"/>
            <a:endParaRPr lang="en-US" dirty="0"/>
          </a:p>
        </p:txBody>
      </p:sp>
    </p:spTree>
    <p:extLst>
      <p:ext uri="{BB962C8B-B14F-4D97-AF65-F5344CB8AC3E}">
        <p14:creationId xmlns:p14="http://schemas.microsoft.com/office/powerpoint/2010/main" val="13975553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09600"/>
            <a:ext cx="8019288" cy="5486400"/>
          </a:xfrm>
        </p:spPr>
        <p:txBody>
          <a:bodyPr/>
          <a:lstStyle/>
          <a:p>
            <a:pPr algn="r" rtl="1"/>
            <a:r>
              <a:rPr lang="ar-SA" dirty="0"/>
              <a:t>وهناك أيضًا أسماء عربية قد تغري المترجم على ترجمتها لوجود معنى لها، وإذا حدث هذا فإن المترجم يكون قد ارتكب خطأً فادحًا أيضًا ويجب تجنب الوقوع في مثل هذه الأخطاء عند الترجمة. ومن أمثلة ذلك</a:t>
            </a:r>
            <a:r>
              <a:rPr lang="ar-SA" dirty="0" smtClean="0"/>
              <a:t>:</a:t>
            </a:r>
            <a:endParaRPr lang="en-US" dirty="0" smtClean="0"/>
          </a:p>
          <a:p>
            <a:pPr algn="r" rtl="1"/>
            <a:endParaRPr lang="ar-SA" dirty="0"/>
          </a:p>
          <a:p>
            <a:pPr algn="r" rtl="1"/>
            <a:r>
              <a:rPr lang="ar-SA" sz="2800" dirty="0"/>
              <a:t>نبيل			</a:t>
            </a:r>
            <a:r>
              <a:rPr lang="en-US" sz="2800" dirty="0" err="1"/>
              <a:t>Nabeel</a:t>
            </a:r>
            <a:r>
              <a:rPr lang="en-US" sz="2800" dirty="0"/>
              <a:t> not Nobel</a:t>
            </a:r>
          </a:p>
          <a:p>
            <a:pPr algn="r" rtl="1"/>
            <a:r>
              <a:rPr lang="ar-SA" sz="2800" dirty="0"/>
              <a:t>الشحات		</a:t>
            </a:r>
            <a:r>
              <a:rPr lang="en-US" sz="2800" dirty="0"/>
              <a:t>El </a:t>
            </a:r>
            <a:r>
              <a:rPr lang="en-US" sz="2800" dirty="0" err="1"/>
              <a:t>Shahat</a:t>
            </a:r>
            <a:r>
              <a:rPr lang="en-US" sz="2800" dirty="0"/>
              <a:t> not The Beggar</a:t>
            </a:r>
          </a:p>
          <a:p>
            <a:pPr algn="r" rtl="1"/>
            <a:r>
              <a:rPr lang="ar-SA" sz="2800" dirty="0"/>
              <a:t>عبدربه		</a:t>
            </a:r>
            <a:r>
              <a:rPr lang="en-US" sz="2800" dirty="0" err="1"/>
              <a:t>Abd</a:t>
            </a:r>
            <a:r>
              <a:rPr lang="en-US" sz="2800" dirty="0"/>
              <a:t> </a:t>
            </a:r>
            <a:r>
              <a:rPr lang="en-US" sz="2800" dirty="0" err="1"/>
              <a:t>Rabbou</a:t>
            </a:r>
            <a:r>
              <a:rPr lang="en-US" sz="2800" dirty="0"/>
              <a:t> not The Slave of his God</a:t>
            </a:r>
          </a:p>
          <a:p>
            <a:pPr algn="r" rtl="1"/>
            <a:endParaRPr lang="en-US" dirty="0"/>
          </a:p>
          <a:p>
            <a:pPr algn="r" rtl="1"/>
            <a:endParaRPr lang="en-US" dirty="0"/>
          </a:p>
        </p:txBody>
      </p:sp>
    </p:spTree>
    <p:extLst>
      <p:ext uri="{BB962C8B-B14F-4D97-AF65-F5344CB8AC3E}">
        <p14:creationId xmlns:p14="http://schemas.microsoft.com/office/powerpoint/2010/main" val="222331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52400"/>
            <a:ext cx="7498080" cy="1265238"/>
          </a:xfrm>
        </p:spPr>
        <p:txBody>
          <a:bodyPr>
            <a:noAutofit/>
          </a:bodyPr>
          <a:lstStyle/>
          <a:p>
            <a:pPr marL="228600" marR="0" algn="r" rtl="1">
              <a:lnSpc>
                <a:spcPct val="115000"/>
              </a:lnSpc>
              <a:spcBef>
                <a:spcPts val="0"/>
              </a:spcBef>
              <a:spcAft>
                <a:spcPts val="1000"/>
              </a:spcAft>
            </a:pPr>
            <a:r>
              <a:rPr lang="ar-SA" sz="3200" dirty="0">
                <a:effectLst/>
                <a:latin typeface="Calibri"/>
                <a:ea typeface="Calibri"/>
                <a:cs typeface="Times New Roman"/>
              </a:rPr>
              <a:t>أسماء الأماكن والمدن (</a:t>
            </a:r>
            <a:r>
              <a:rPr lang="en-US" sz="3200" dirty="0">
                <a:effectLst/>
                <a:latin typeface="Times New Roman"/>
                <a:ea typeface="Calibri"/>
                <a:cs typeface="Arial"/>
              </a:rPr>
              <a:t>Names of places and cities</a:t>
            </a:r>
            <a:r>
              <a:rPr lang="ar-SA" sz="3200" dirty="0">
                <a:effectLst/>
                <a:latin typeface="Calibri"/>
                <a:ea typeface="Calibri"/>
                <a:cs typeface="Times New Roman"/>
              </a:rPr>
              <a:t>):</a:t>
            </a:r>
            <a:r>
              <a:rPr lang="en-US" sz="3200" dirty="0">
                <a:effectLst/>
                <a:latin typeface="Calibri"/>
                <a:ea typeface="Calibri"/>
                <a:cs typeface="Arial"/>
              </a:rPr>
              <a:t/>
            </a:r>
            <a:br>
              <a:rPr lang="en-US" sz="3200" dirty="0">
                <a:effectLst/>
                <a:latin typeface="Calibri"/>
                <a:ea typeface="Calibri"/>
                <a:cs typeface="Arial"/>
              </a:rPr>
            </a:br>
            <a:endParaRPr lang="en-US" sz="3200" dirty="0"/>
          </a:p>
        </p:txBody>
      </p:sp>
      <p:sp>
        <p:nvSpPr>
          <p:cNvPr id="3" name="Content Placeholder 2"/>
          <p:cNvSpPr>
            <a:spLocks noGrp="1"/>
          </p:cNvSpPr>
          <p:nvPr>
            <p:ph idx="1"/>
          </p:nvPr>
        </p:nvSpPr>
        <p:spPr/>
        <p:txBody>
          <a:bodyPr>
            <a:normAutofit fontScale="77500" lnSpcReduction="20000"/>
          </a:bodyPr>
          <a:lstStyle/>
          <a:p>
            <a:pPr marL="228600" marR="0" algn="r" rtl="1">
              <a:lnSpc>
                <a:spcPct val="115000"/>
              </a:lnSpc>
              <a:spcBef>
                <a:spcPts val="0"/>
              </a:spcBef>
              <a:spcAft>
                <a:spcPts val="1000"/>
              </a:spcAft>
            </a:pPr>
            <a:r>
              <a:rPr lang="ar-SA" dirty="0">
                <a:latin typeface="Calibri"/>
                <a:ea typeface="Calibri"/>
                <a:cs typeface="Times New Roman"/>
              </a:rPr>
              <a:t>هناك بعض الأماكن والمدن العربية التي دخلت اللغات الأجنبية  بأسماء تكاد </a:t>
            </a:r>
            <a:r>
              <a:rPr lang="ar-SA" dirty="0">
                <a:solidFill>
                  <a:srgbClr val="FF0000"/>
                </a:solidFill>
                <a:latin typeface="Calibri"/>
                <a:ea typeface="Calibri"/>
                <a:cs typeface="Times New Roman"/>
              </a:rPr>
              <a:t>تختلف في حروفها اللاتينية عن نظيرتها العربية</a:t>
            </a:r>
            <a:r>
              <a:rPr lang="ar-SA" dirty="0">
                <a:latin typeface="Calibri"/>
                <a:ea typeface="Calibri"/>
                <a:cs typeface="Times New Roman"/>
              </a:rPr>
              <a:t>، ولكن نظرًا لتداول مثل هذه الأسماء بشكلها المتعارف عليه منذ مئات السنين فإنه يجب الأخذ بها على ماهي عليه. ومن أمثلة ذلك:</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القاهرة		</a:t>
            </a:r>
            <a:r>
              <a:rPr lang="en-US" dirty="0" smtClean="0">
                <a:latin typeface="Calibri"/>
                <a:ea typeface="Calibri"/>
                <a:cs typeface="Times New Roman"/>
              </a:rPr>
              <a:t>		</a:t>
            </a:r>
            <a:r>
              <a:rPr lang="en-US" dirty="0" smtClean="0">
                <a:latin typeface="Times New Roman"/>
                <a:ea typeface="Calibri"/>
                <a:cs typeface="Arial"/>
              </a:rPr>
              <a:t>Cairo</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الإسكندرية</a:t>
            </a:r>
            <a:r>
              <a:rPr lang="en-US" dirty="0">
                <a:latin typeface="Times New Roman"/>
                <a:ea typeface="Calibri"/>
                <a:cs typeface="Arial"/>
              </a:rPr>
              <a:t>	</a:t>
            </a:r>
            <a:r>
              <a:rPr lang="en-US" dirty="0" smtClean="0">
                <a:latin typeface="Times New Roman"/>
                <a:ea typeface="Calibri"/>
                <a:cs typeface="Arial"/>
              </a:rPr>
              <a:t>		</a:t>
            </a:r>
            <a:r>
              <a:rPr lang="en-US" dirty="0">
                <a:latin typeface="Times New Roman"/>
                <a:ea typeface="Calibri"/>
                <a:cs typeface="Arial"/>
              </a:rPr>
              <a:t>	Alexandria</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الجزائر (دولة الجزائر)</a:t>
            </a:r>
            <a:r>
              <a:rPr lang="en-US" dirty="0">
                <a:latin typeface="Times New Roman"/>
                <a:ea typeface="Calibri"/>
                <a:cs typeface="Arial"/>
              </a:rPr>
              <a:t>		</a:t>
            </a:r>
            <a:r>
              <a:rPr lang="en-US" dirty="0" smtClean="0">
                <a:latin typeface="Times New Roman"/>
                <a:ea typeface="Calibri"/>
                <a:cs typeface="Arial"/>
              </a:rPr>
              <a:t>	Algeria</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الجزائر (عاصمة الجزائر)</a:t>
            </a:r>
            <a:r>
              <a:rPr lang="en-US" dirty="0">
                <a:latin typeface="Times New Roman"/>
                <a:ea typeface="Calibri"/>
                <a:cs typeface="Arial"/>
              </a:rPr>
              <a:t>		Algiers</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وهران</a:t>
            </a:r>
            <a:r>
              <a:rPr lang="en-US" dirty="0">
                <a:latin typeface="Times New Roman"/>
                <a:ea typeface="Calibri"/>
                <a:cs typeface="Arial"/>
              </a:rPr>
              <a:t>		</a:t>
            </a:r>
            <a:r>
              <a:rPr lang="en-US" dirty="0" smtClean="0">
                <a:latin typeface="Times New Roman"/>
                <a:ea typeface="Calibri"/>
                <a:cs typeface="Arial"/>
              </a:rPr>
              <a:t>		Oran</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طرابلس (في ليبيا ولبنان)</a:t>
            </a:r>
            <a:r>
              <a:rPr lang="en-US" dirty="0">
                <a:latin typeface="Times New Roman"/>
                <a:ea typeface="Calibri"/>
                <a:cs typeface="Arial"/>
              </a:rPr>
              <a:t>		Tripoli</a:t>
            </a:r>
            <a:endParaRPr lang="en-US" sz="2400" dirty="0">
              <a:latin typeface="Calibri"/>
              <a:ea typeface="Calibri"/>
              <a:cs typeface="Arial"/>
            </a:endParaRPr>
          </a:p>
          <a:p>
            <a:pPr algn="r" rtl="1"/>
            <a:endParaRPr lang="en-US" dirty="0"/>
          </a:p>
        </p:txBody>
      </p:sp>
    </p:spTree>
    <p:extLst>
      <p:ext uri="{BB962C8B-B14F-4D97-AF65-F5344CB8AC3E}">
        <p14:creationId xmlns:p14="http://schemas.microsoft.com/office/powerpoint/2010/main" val="1573671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533400"/>
            <a:ext cx="7498080" cy="5715000"/>
          </a:xfrm>
        </p:spPr>
        <p:txBody>
          <a:bodyPr>
            <a:normAutofit fontScale="92500" lnSpcReduction="20000"/>
          </a:bodyPr>
          <a:lstStyle/>
          <a:p>
            <a:pPr marL="0" marR="0" indent="0" algn="r" rtl="1">
              <a:lnSpc>
                <a:spcPct val="115000"/>
              </a:lnSpc>
              <a:spcBef>
                <a:spcPts val="0"/>
              </a:spcBef>
              <a:spcAft>
                <a:spcPts val="1000"/>
              </a:spcAft>
              <a:buNone/>
            </a:pPr>
            <a:r>
              <a:rPr lang="ar-SA" smtClean="0">
                <a:latin typeface="Calibri"/>
                <a:ea typeface="Calibri"/>
                <a:cs typeface="Times New Roman"/>
              </a:rPr>
              <a:t>ويلاحظ </a:t>
            </a:r>
            <a:r>
              <a:rPr lang="ar-SA" dirty="0">
                <a:latin typeface="Calibri"/>
                <a:ea typeface="Calibri"/>
                <a:cs typeface="Times New Roman"/>
              </a:rPr>
              <a:t>أن الكثير من أسماء البلاد والمدن العربية تبدأ بحرفي "ال" مثل: القاهرة والعراق والجزائر إلا أنها لا تبدأ ب "</a:t>
            </a:r>
            <a:r>
              <a:rPr lang="en-US" dirty="0">
                <a:latin typeface="Times New Roman"/>
                <a:ea typeface="Calibri"/>
                <a:cs typeface="Arial"/>
              </a:rPr>
              <a:t>The</a:t>
            </a:r>
            <a:r>
              <a:rPr lang="ar-SA" dirty="0">
                <a:latin typeface="Calibri"/>
                <a:ea typeface="Calibri"/>
                <a:cs typeface="Times New Roman"/>
              </a:rPr>
              <a:t>" عند الترجمة، ويجب عند الترجمة مراعاة ذلك جيدًا.</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ولا نستخدم  "</a:t>
            </a:r>
            <a:r>
              <a:rPr lang="en-US" dirty="0">
                <a:latin typeface="Times New Roman"/>
                <a:ea typeface="Calibri"/>
                <a:cs typeface="Arial"/>
              </a:rPr>
              <a:t>The</a:t>
            </a:r>
            <a:r>
              <a:rPr lang="ar-SA" dirty="0">
                <a:latin typeface="Calibri"/>
                <a:ea typeface="Calibri"/>
                <a:cs typeface="Times New Roman"/>
              </a:rPr>
              <a:t>" قبل أسماء بعض الأماكن إلا في حالات معينة مثل:</a:t>
            </a:r>
            <a:endParaRPr lang="en-US" sz="2400" dirty="0">
              <a:latin typeface="Calibri"/>
              <a:ea typeface="Calibri"/>
              <a:cs typeface="Arial"/>
            </a:endParaRPr>
          </a:p>
          <a:p>
            <a:pPr marL="228600" marR="0" algn="r" rtl="1">
              <a:lnSpc>
                <a:spcPct val="115000"/>
              </a:lnSpc>
              <a:spcBef>
                <a:spcPts val="0"/>
              </a:spcBef>
              <a:spcAft>
                <a:spcPts val="1000"/>
              </a:spcAft>
            </a:pPr>
            <a:r>
              <a:rPr lang="en-US" dirty="0">
                <a:latin typeface="Times New Roman"/>
                <a:ea typeface="Calibri"/>
                <a:cs typeface="Arial"/>
              </a:rPr>
              <a:t>The Cairo of today is completely different of that the </a:t>
            </a:r>
            <a:r>
              <a:rPr lang="en-US" dirty="0" err="1">
                <a:latin typeface="Times New Roman"/>
                <a:ea typeface="Calibri"/>
                <a:cs typeface="Arial"/>
              </a:rPr>
              <a:t>Fatimides</a:t>
            </a:r>
            <a:r>
              <a:rPr lang="en-US" dirty="0">
                <a:latin typeface="Times New Roman"/>
                <a:ea typeface="Calibri"/>
                <a:cs typeface="Arial"/>
              </a:rPr>
              <a:t>.</a:t>
            </a:r>
            <a:endParaRPr lang="en-US" sz="2400" dirty="0">
              <a:latin typeface="Calibri"/>
              <a:ea typeface="Calibri"/>
              <a:cs typeface="Arial"/>
            </a:endParaRPr>
          </a:p>
          <a:p>
            <a:pPr marL="228600" marR="0" algn="r" rtl="1">
              <a:lnSpc>
                <a:spcPct val="115000"/>
              </a:lnSpc>
              <a:spcBef>
                <a:spcPts val="0"/>
              </a:spcBef>
              <a:spcAft>
                <a:spcPts val="1000"/>
              </a:spcAft>
            </a:pPr>
            <a:r>
              <a:rPr lang="ar-SA" dirty="0">
                <a:latin typeface="Calibri"/>
                <a:ea typeface="Calibri"/>
                <a:cs typeface="Times New Roman"/>
              </a:rPr>
              <a:t>إن قاهرة اليوم تختلف تمامًا عن قاهرة الفاطميين.</a:t>
            </a:r>
            <a:endParaRPr lang="en-US" sz="2400" dirty="0">
              <a:latin typeface="Calibri"/>
              <a:ea typeface="Calibri"/>
              <a:cs typeface="Arial"/>
            </a:endParaRPr>
          </a:p>
          <a:p>
            <a:pPr algn="r" rtl="1"/>
            <a:r>
              <a:rPr lang="ar-SA" dirty="0">
                <a:ea typeface="Calibri"/>
                <a:cs typeface="Times New Roman"/>
              </a:rPr>
              <a:t>نلاحظ أننا ترجمنا "</a:t>
            </a:r>
            <a:r>
              <a:rPr lang="en-US" dirty="0">
                <a:latin typeface="Times New Roman"/>
                <a:ea typeface="Calibri"/>
              </a:rPr>
              <a:t>The Cairo</a:t>
            </a:r>
            <a:r>
              <a:rPr lang="ar-SA" dirty="0">
                <a:latin typeface="Times New Roman"/>
                <a:ea typeface="Calibri"/>
              </a:rPr>
              <a:t>" بكلمة قاهرة وكلمة "</a:t>
            </a:r>
            <a:r>
              <a:rPr lang="en-US" dirty="0">
                <a:latin typeface="Times New Roman"/>
                <a:ea typeface="Calibri"/>
              </a:rPr>
              <a:t>That</a:t>
            </a:r>
            <a:r>
              <a:rPr lang="ar-SA" dirty="0">
                <a:latin typeface="Times New Roman"/>
                <a:ea typeface="Calibri"/>
              </a:rPr>
              <a:t>" بكلمة قاهرة أيضًا. والمقصود بكلمة قاهرة اليوم ليس مجرد القاهرة كمدينة بل كحياة وحضارة وثقافة.. الخ</a:t>
            </a:r>
            <a:endParaRPr lang="en-US" dirty="0"/>
          </a:p>
        </p:txBody>
      </p:sp>
    </p:spTree>
    <p:extLst>
      <p:ext uri="{BB962C8B-B14F-4D97-AF65-F5344CB8AC3E}">
        <p14:creationId xmlns:p14="http://schemas.microsoft.com/office/powerpoint/2010/main" val="33090083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2712</TotalTime>
  <Words>1118</Words>
  <Application>Microsoft Office PowerPoint</Application>
  <PresentationFormat>On-screen Show (4:3)</PresentationFormat>
  <Paragraphs>151</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Solstice</vt:lpstr>
      <vt:lpstr>The Noun   الاسم</vt:lpstr>
      <vt:lpstr>PowerPoint Presentation</vt:lpstr>
      <vt:lpstr>PowerPoint Presentation</vt:lpstr>
      <vt:lpstr>أولًا: أسماء الأعلام (Proper nouns): </vt:lpstr>
      <vt:lpstr>PowerPoint Presentation</vt:lpstr>
      <vt:lpstr>PowerPoint Presentation</vt:lpstr>
      <vt:lpstr>PowerPoint Presentation</vt:lpstr>
      <vt:lpstr>أسماء الأماكن والمدن (Names of places and cities): </vt:lpstr>
      <vt:lpstr>PowerPoint Presentation</vt:lpstr>
      <vt:lpstr>PowerPoint Presentation</vt:lpstr>
      <vt:lpstr>PowerPoint Presentation</vt:lpstr>
      <vt:lpstr>PowerPoint Presentation</vt:lpstr>
      <vt:lpstr>ثانيًا: الأسماء النكرة (Common Nouns) </vt:lpstr>
      <vt:lpstr>PowerPoint Presentation</vt:lpstr>
      <vt:lpstr>ثالثًا: الأسماء المطلقة (Abstract Nouns) </vt:lpstr>
      <vt:lpstr>رابعًا: أسماء الجمع (Collective Nouns) </vt:lpstr>
      <vt:lpstr>PowerPoint Presentation</vt:lpstr>
      <vt:lpstr>خامسًا:أسماء الفعل (Verbal nouns): </vt:lpstr>
      <vt:lpstr>سادسًا: الأسماء التي تنتهي ب Nouns ending with (-ism) </vt:lpstr>
      <vt:lpstr>PowerPoint Presentation</vt:lpstr>
      <vt:lpstr>سابعًا: استخدام المصادر كأسماء (using infinitives as nouns): </vt:lpstr>
      <vt:lpstr>بعض نماذج الترجمة:</vt:lpstr>
      <vt:lpstr>PowerPoint Presentation</vt:lpstr>
      <vt:lpstr>PowerPoint Presentation</vt:lpstr>
      <vt:lpstr>PowerPoint Presentation</vt:lpstr>
      <vt:lpstr>PowerPoint Presentation</vt:lpstr>
      <vt:lpstr>Revision </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Noun   الاسم</dc:title>
  <dc:creator>Toshiba</dc:creator>
  <cp:lastModifiedBy>Ghadah Fahad Alzaidi</cp:lastModifiedBy>
  <cp:revision>32</cp:revision>
  <dcterms:created xsi:type="dcterms:W3CDTF">2015-10-17T11:36:15Z</dcterms:created>
  <dcterms:modified xsi:type="dcterms:W3CDTF">2016-10-31T10:18:24Z</dcterms:modified>
</cp:coreProperties>
</file>