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8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7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BE2735-4369-42D9-8B3E-1BC1290EA411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8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839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725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550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185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333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284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421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368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38086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348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rtl="1"/>
            <a:fld id="{D31E825B-CD3A-4BF5-B5CC-BB3046CB67A7}" type="datetimeFigureOut">
              <a:rPr lang="ar-SA" smtClean="0">
                <a:solidFill>
                  <a:srgbClr val="438086"/>
                </a:solidFill>
              </a:rPr>
              <a:pPr rtl="1"/>
              <a:t>25/12/1436</a:t>
            </a:fld>
            <a:endParaRPr lang="ar-SA">
              <a:solidFill>
                <a:srgbClr val="438086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rtl="1"/>
            <a:endParaRPr lang="ar-SA">
              <a:solidFill>
                <a:srgbClr val="438086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1"/>
            <a:fld id="{9FBE2735-4369-42D9-8B3E-1BC1290EA411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218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971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538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But we say a meal: </a:t>
            </a:r>
          </a:p>
          <a:p>
            <a:pPr algn="l" rtl="0">
              <a:buNone/>
            </a:pPr>
            <a:r>
              <a:rPr lang="en-US" dirty="0" smtClean="0"/>
              <a:t>We had a meal in a restaurant.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We also say a when there is an adjective before lunch/ breakfast</a:t>
            </a:r>
          </a:p>
          <a:p>
            <a:pPr algn="l" rtl="0">
              <a:buNone/>
            </a:pPr>
            <a:r>
              <a:rPr lang="en-US" dirty="0" smtClean="0"/>
              <a:t>Thank you. That was a very nice lunch.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715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Revision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b="1" dirty="0" smtClean="0"/>
              <a:t>Fill in the blanks with some, a/an or Ø</a:t>
            </a:r>
            <a:r>
              <a:rPr lang="en-US" dirty="0" smtClean="0"/>
              <a:t>: </a:t>
            </a:r>
          </a:p>
          <a:p>
            <a:pPr algn="l">
              <a:buNone/>
            </a:pPr>
            <a:r>
              <a:rPr lang="en-US" dirty="0" smtClean="0"/>
              <a:t>Have you got ___ camera?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Bill has got ___ big feet.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Do you collect___ stamps? 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What___ </a:t>
            </a:r>
            <a:r>
              <a:rPr lang="en-US" smtClean="0"/>
              <a:t>beautiful garden!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You need ___ visa to visit ___ countries but not all of them.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I’m staying with_____ friends.</a:t>
            </a:r>
          </a:p>
          <a:p>
            <a:pPr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78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Fill in the blanks with a/an or the:</a:t>
            </a:r>
          </a:p>
          <a:p>
            <a:pPr algn="l" rtl="0">
              <a:buNone/>
            </a:pPr>
            <a:r>
              <a:rPr lang="en-US" dirty="0" smtClean="0"/>
              <a:t>We live in ___ small flat, near __ center of the office.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This is___ warm day we decided to sit in ___ garden.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Paul went to ___ movies to see __ animal film. </a:t>
            </a:r>
          </a:p>
        </p:txBody>
      </p:sp>
    </p:spTree>
    <p:extLst>
      <p:ext uri="{BB962C8B-B14F-4D97-AF65-F5344CB8AC3E}">
        <p14:creationId xmlns:p14="http://schemas.microsoft.com/office/powerpoint/2010/main" val="4450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Irving speaks English to __ new student.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Please hand me __ calculator?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What do you usually have for__ breakfast?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Ben has__ terrible headache.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89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What __ expensive hat!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They have written ___ new book called” the inside out”.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What __ wonderful day.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This has been ___ most wonderful day.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Don’t put the glass on __ television, the water </a:t>
            </a:r>
          </a:p>
          <a:p>
            <a:pPr algn="l">
              <a:buNone/>
            </a:pPr>
            <a:r>
              <a:rPr lang="en-US" dirty="0" smtClean="0"/>
              <a:t>may spill onto it.</a:t>
            </a:r>
          </a:p>
          <a:p>
            <a:pPr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697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Uses of The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21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692697"/>
          <a:ext cx="8363272" cy="51845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90818"/>
                <a:gridCol w="2090818"/>
                <a:gridCol w="2090818"/>
                <a:gridCol w="2090818"/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Singular</a:t>
                      </a:r>
                      <a:r>
                        <a:rPr lang="en-US" baseline="0" dirty="0" smtClean="0"/>
                        <a:t> or plural</a:t>
                      </a:r>
                      <a:endParaRPr lang="ar-SA" dirty="0" smtClean="0"/>
                    </a:p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Types of articles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Articles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Nouns</a:t>
                      </a:r>
                      <a:endParaRPr lang="ar-SA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Both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= definite article </a:t>
                      </a:r>
                    </a:p>
                    <a:p>
                      <a:pPr algn="ctr" rtl="1"/>
                      <a:r>
                        <a:rPr lang="en-US" baseline="0" dirty="0" smtClean="0"/>
                        <a:t>a/an = indefinite articles ( an= a e u I o)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– a – an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Countable nouns </a:t>
                      </a:r>
                      <a:endParaRPr lang="ar-SA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Only singular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= definite article </a:t>
                      </a:r>
                    </a:p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The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Uncountable</a:t>
                      </a:r>
                      <a:r>
                        <a:rPr lang="en-US" baseline="0" dirty="0" smtClean="0"/>
                        <a:t> nouns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4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dirty="0" smtClean="0"/>
              <a:t>We use the + a singular countable noun to talk about a type of plant, animal.. etc. </a:t>
            </a:r>
          </a:p>
          <a:p>
            <a:pPr algn="l" rtl="0">
              <a:buFontTx/>
              <a:buChar char="-"/>
            </a:pP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The rose is my favorite flower. </a:t>
            </a:r>
          </a:p>
          <a:p>
            <a:pPr algn="l" rtl="0">
              <a:buNone/>
            </a:pPr>
            <a:r>
              <a:rPr lang="en-US" i="1" dirty="0" smtClean="0"/>
              <a:t>The giraffe is the tallest of all animals. 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FontTx/>
              <a:buChar char="-"/>
            </a:pPr>
            <a:r>
              <a:rPr lang="en-US" dirty="0" smtClean="0"/>
              <a:t>In these examples, “the” doesn’t mean one particular thing. The rose = roses in general.</a:t>
            </a:r>
          </a:p>
          <a:p>
            <a:pPr algn="l" rtl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 that we can also use a plural noun without “the”. For example:  roses are my favorite flowers.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We use “the” + a singular countable noun when </a:t>
            </a:r>
          </a:p>
          <a:p>
            <a:pPr marL="109728" indent="0" algn="l">
              <a:buNone/>
            </a:pPr>
            <a:r>
              <a:rPr lang="en-US" dirty="0" smtClean="0"/>
              <a:t>we talk about a type of machine, an invention etc. </a:t>
            </a:r>
          </a:p>
          <a:p>
            <a:pPr algn="l">
              <a:buNone/>
            </a:pPr>
            <a:r>
              <a:rPr lang="en-US" i="1" dirty="0" smtClean="0"/>
              <a:t>When was the telephone invented? </a:t>
            </a:r>
          </a:p>
          <a:p>
            <a:pPr algn="l">
              <a:buNone/>
            </a:pPr>
            <a:r>
              <a:rPr lang="en-US" i="1" dirty="0" smtClean="0"/>
              <a:t>The bicycle is an excellent mean of transport.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We also use the for musical instruments: </a:t>
            </a:r>
          </a:p>
          <a:p>
            <a:pPr algn="l">
              <a:buNone/>
            </a:pPr>
            <a:r>
              <a:rPr lang="en-US" i="1" dirty="0" smtClean="0"/>
              <a:t>Can you play the guitar? </a:t>
            </a:r>
          </a:p>
          <a:p>
            <a:pPr algn="l">
              <a:buNone/>
            </a:pPr>
            <a:r>
              <a:rPr lang="en-US" i="1" dirty="0" smtClean="0"/>
              <a:t>The piano is my favorite instrument. </a:t>
            </a:r>
            <a:endParaRPr lang="ar-SA" i="1" dirty="0"/>
          </a:p>
        </p:txBody>
      </p:sp>
    </p:spTree>
    <p:extLst>
      <p:ext uri="{BB962C8B-B14F-4D97-AF65-F5344CB8AC3E}">
        <p14:creationId xmlns:p14="http://schemas.microsoft.com/office/powerpoint/2010/main" val="171953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 </a:t>
            </a:r>
            <a:r>
              <a:rPr lang="en-US" b="1" dirty="0" smtClean="0"/>
              <a:t>The + adjective: </a:t>
            </a:r>
          </a:p>
          <a:p>
            <a:pPr algn="l" rtl="0">
              <a:buNone/>
            </a:pPr>
            <a:r>
              <a:rPr lang="en-US" dirty="0" smtClean="0"/>
              <a:t>We use the with some adjectives ( without a noun). The meaning is always plural. 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For example: the rich .. Here we mean rich people in general. </a:t>
            </a:r>
          </a:p>
          <a:p>
            <a:pPr algn="l" rtl="0">
              <a:buNone/>
            </a:pPr>
            <a:r>
              <a:rPr lang="en-US" i="1" dirty="0" smtClean="0"/>
              <a:t>Do you think the rich should pay more taxes? 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736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We say </a:t>
            </a:r>
            <a:r>
              <a:rPr lang="en-US" b="1" i="1" dirty="0" smtClean="0"/>
              <a:t>the</a:t>
            </a:r>
            <a:r>
              <a:rPr lang="en-US" b="1" dirty="0" smtClean="0"/>
              <a:t> … when there is only one of something: 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dirty="0" smtClean="0"/>
              <a:t>What is </a:t>
            </a:r>
            <a:r>
              <a:rPr lang="en-US" i="1" dirty="0" smtClean="0"/>
              <a:t>the</a:t>
            </a:r>
            <a:r>
              <a:rPr lang="en-US" dirty="0" smtClean="0"/>
              <a:t> longest river in the world?</a:t>
            </a:r>
          </a:p>
          <a:p>
            <a:pPr algn="l">
              <a:buNone/>
            </a:pPr>
            <a:r>
              <a:rPr lang="en-US" dirty="0" smtClean="0"/>
              <a:t>We went to </a:t>
            </a:r>
            <a:r>
              <a:rPr lang="en-US" i="1" dirty="0" smtClean="0"/>
              <a:t>the</a:t>
            </a:r>
            <a:r>
              <a:rPr lang="en-US" dirty="0" smtClean="0"/>
              <a:t> most expensive restaurant in town.</a:t>
            </a:r>
          </a:p>
          <a:p>
            <a:pPr algn="l">
              <a:buNone/>
            </a:pPr>
            <a:r>
              <a:rPr lang="en-US" i="1" dirty="0" smtClean="0"/>
              <a:t>The</a:t>
            </a:r>
            <a:r>
              <a:rPr lang="en-US" dirty="0" smtClean="0"/>
              <a:t> only television program he watches is the news.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042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We use “the” especially with these adjectives: </a:t>
            </a:r>
          </a:p>
          <a:p>
            <a:pPr algn="l" rtl="0">
              <a:buNone/>
            </a:pPr>
            <a:r>
              <a:rPr lang="en-US" dirty="0" smtClean="0"/>
              <a:t>The rich </a:t>
            </a:r>
            <a:r>
              <a:rPr lang="ar-SA" dirty="0" smtClean="0"/>
              <a:t>الأغنياء – الأثرياء</a:t>
            </a:r>
          </a:p>
          <a:p>
            <a:pPr algn="l" rtl="0">
              <a:buNone/>
            </a:pPr>
            <a:r>
              <a:rPr lang="en-US" dirty="0" smtClean="0"/>
              <a:t>The old </a:t>
            </a:r>
            <a:r>
              <a:rPr lang="ar-SA" dirty="0" smtClean="0"/>
              <a:t>كبار السن </a:t>
            </a:r>
          </a:p>
          <a:p>
            <a:pPr algn="l" rtl="0">
              <a:buNone/>
            </a:pPr>
            <a:r>
              <a:rPr lang="en-US" dirty="0" smtClean="0"/>
              <a:t>The blind </a:t>
            </a:r>
            <a:r>
              <a:rPr lang="ar-SA" dirty="0" smtClean="0"/>
              <a:t>الأكفّاء – المكفوفين </a:t>
            </a:r>
          </a:p>
          <a:p>
            <a:pPr algn="l" rtl="0">
              <a:buNone/>
            </a:pPr>
            <a:r>
              <a:rPr lang="en-US" dirty="0" smtClean="0"/>
              <a:t>The sick </a:t>
            </a:r>
            <a:r>
              <a:rPr lang="ar-SA" dirty="0" smtClean="0"/>
              <a:t>المرضى</a:t>
            </a:r>
          </a:p>
          <a:p>
            <a:pPr algn="l" rtl="0">
              <a:buNone/>
            </a:pPr>
            <a:r>
              <a:rPr lang="en-US" dirty="0" smtClean="0"/>
              <a:t>The injured </a:t>
            </a:r>
            <a:r>
              <a:rPr lang="ar-SA" dirty="0" smtClean="0"/>
              <a:t>الجرحى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poor </a:t>
            </a:r>
            <a:r>
              <a:rPr lang="ar-SA" dirty="0" smtClean="0"/>
              <a:t>الفقراء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young </a:t>
            </a:r>
            <a:r>
              <a:rPr lang="ar-SA" dirty="0" smtClean="0"/>
              <a:t>الشباب </a:t>
            </a:r>
          </a:p>
          <a:p>
            <a:pPr algn="l" rtl="0">
              <a:buNone/>
            </a:pPr>
            <a:r>
              <a:rPr lang="en-US" dirty="0" smtClean="0"/>
              <a:t>The deaf </a:t>
            </a:r>
            <a:r>
              <a:rPr lang="ar-SA" dirty="0" smtClean="0"/>
              <a:t>الصم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dead </a:t>
            </a:r>
            <a:r>
              <a:rPr lang="ar-SA" dirty="0" smtClean="0"/>
              <a:t>الموتى </a:t>
            </a:r>
          </a:p>
          <a:p>
            <a:pPr algn="l" rtl="0">
              <a:buNone/>
            </a:pPr>
            <a:r>
              <a:rPr lang="en-US" dirty="0" smtClean="0"/>
              <a:t>The unemployed </a:t>
            </a:r>
            <a:r>
              <a:rPr lang="ar-SA" dirty="0" smtClean="0"/>
              <a:t>العاطلون عن العمل</a:t>
            </a:r>
          </a:p>
          <a:p>
            <a:pPr algn="l" rtl="0">
              <a:buNone/>
            </a:pPr>
            <a:endParaRPr lang="ar-SA" dirty="0" smtClean="0"/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3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The man over there is collecting money for the blind. </a:t>
            </a:r>
          </a:p>
          <a:p>
            <a:pPr algn="l" rtl="0">
              <a:buNone/>
            </a:pPr>
            <a:r>
              <a:rPr lang="en-US" i="1" dirty="0" smtClean="0"/>
              <a:t>Why doesn’t the government do more to help the unemployed? </a:t>
            </a:r>
            <a:endParaRPr lang="en-US" i="1" dirty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So, these expressions are always plural. You cannot say “ a blind” or “an unemployed”. You have to say a blind man , an unemployed woman … 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The + nationality words: </a:t>
            </a:r>
          </a:p>
          <a:p>
            <a:pPr algn="l" rtl="0">
              <a:buNone/>
            </a:pPr>
            <a:r>
              <a:rPr lang="en-US" dirty="0" smtClean="0"/>
              <a:t>You can use the with some nationality adjectives when you mean “the people of the country” </a:t>
            </a:r>
          </a:p>
          <a:p>
            <a:pPr algn="l" rtl="0">
              <a:buNone/>
            </a:pPr>
            <a:r>
              <a:rPr lang="en-US" i="1" dirty="0" smtClean="0"/>
              <a:t>The French are famous for their food</a:t>
            </a:r>
            <a:r>
              <a:rPr lang="en-US" dirty="0" smtClean="0"/>
              <a:t> ( French people)</a:t>
            </a:r>
          </a:p>
          <a:p>
            <a:pPr algn="l" rtl="0">
              <a:buNone/>
            </a:pPr>
            <a:r>
              <a:rPr lang="en-US" i="1" dirty="0" smtClean="0"/>
              <a:t>Why do the English think they are so wonderful? </a:t>
            </a:r>
            <a:endParaRPr lang="ar-SA" i="1" dirty="0"/>
          </a:p>
        </p:txBody>
      </p:sp>
    </p:spTree>
    <p:extLst>
      <p:ext uri="{BB962C8B-B14F-4D97-AF65-F5344CB8AC3E}">
        <p14:creationId xmlns:p14="http://schemas.microsoft.com/office/powerpoint/2010/main" val="403029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You can use </a:t>
            </a:r>
            <a:r>
              <a:rPr lang="en-US" i="1" dirty="0" smtClean="0"/>
              <a:t>the</a:t>
            </a:r>
            <a:r>
              <a:rPr lang="en-US" dirty="0" smtClean="0"/>
              <a:t> in this way with these nationality words: </a:t>
            </a:r>
          </a:p>
          <a:p>
            <a:pPr algn="l" rtl="0">
              <a:buNone/>
            </a:pPr>
            <a:r>
              <a:rPr lang="en-US" dirty="0" smtClean="0"/>
              <a:t>the British – the Welsh – the Spanish – </a:t>
            </a:r>
            <a:r>
              <a:rPr lang="en-US" dirty="0"/>
              <a:t>t</a:t>
            </a:r>
            <a:r>
              <a:rPr lang="en-US" dirty="0" smtClean="0"/>
              <a:t>he Dutch – the English – the Irish – the French – The Swiss </a:t>
            </a:r>
          </a:p>
          <a:p>
            <a:pPr algn="l" rtl="0">
              <a:buNone/>
            </a:pPr>
            <a:r>
              <a:rPr lang="en-US" dirty="0" smtClean="0"/>
              <a:t>Also with nationality words ending in </a:t>
            </a:r>
            <a:r>
              <a:rPr lang="en-US" dirty="0" err="1" smtClean="0"/>
              <a:t>ese</a:t>
            </a:r>
            <a:r>
              <a:rPr lang="en-US" dirty="0" smtClean="0"/>
              <a:t> ( the </a:t>
            </a:r>
            <a:r>
              <a:rPr lang="en-US" dirty="0"/>
              <a:t>J</a:t>
            </a:r>
            <a:r>
              <a:rPr lang="en-US" dirty="0" smtClean="0"/>
              <a:t>apanese, the Chinese ..)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485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With other nationalities you have to use a plural noun ending in –s:</a:t>
            </a:r>
          </a:p>
          <a:p>
            <a:pPr algn="l">
              <a:buNone/>
            </a:pPr>
            <a:r>
              <a:rPr lang="en-US" dirty="0" smtClean="0"/>
              <a:t>(the) Russians </a:t>
            </a:r>
          </a:p>
          <a:p>
            <a:pPr algn="l">
              <a:buNone/>
            </a:pPr>
            <a:r>
              <a:rPr lang="en-US" dirty="0" smtClean="0"/>
              <a:t>(the) Italians </a:t>
            </a:r>
          </a:p>
          <a:p>
            <a:pPr algn="l">
              <a:buNone/>
            </a:pPr>
            <a:r>
              <a:rPr lang="en-US" dirty="0" smtClean="0"/>
              <a:t>(the) Arabs </a:t>
            </a:r>
          </a:p>
          <a:p>
            <a:pPr algn="l">
              <a:buNone/>
            </a:pPr>
            <a:r>
              <a:rPr lang="en-US" dirty="0" smtClean="0"/>
              <a:t>(the) Scots </a:t>
            </a:r>
          </a:p>
          <a:p>
            <a:pPr algn="l">
              <a:buNone/>
            </a:pPr>
            <a:r>
              <a:rPr lang="en-US" dirty="0" smtClean="0"/>
              <a:t>(the) Turks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83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Plural and Uncountable Nouns with and without </a:t>
            </a:r>
            <a:r>
              <a:rPr lang="en-US" b="1" dirty="0" smtClean="0">
                <a:solidFill>
                  <a:srgbClr val="0070C0"/>
                </a:solidFill>
              </a:rPr>
              <a:t>the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78936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We don’t use “the” before a noun when we mean something in general: </a:t>
            </a:r>
          </a:p>
          <a:p>
            <a:pPr algn="l" rtl="0">
              <a:buFontTx/>
              <a:buChar char="-"/>
            </a:pPr>
            <a:r>
              <a:rPr lang="en-US" i="1" dirty="0" smtClean="0"/>
              <a:t>I love flowers</a:t>
            </a:r>
            <a:r>
              <a:rPr lang="en-US" dirty="0" smtClean="0"/>
              <a:t>. ( flowers in general, not a particular group of flowers)</a:t>
            </a:r>
          </a:p>
          <a:p>
            <a:pPr algn="l" rtl="0">
              <a:buFontTx/>
              <a:buChar char="-"/>
            </a:pPr>
            <a:r>
              <a:rPr lang="en-US" i="1" dirty="0" smtClean="0"/>
              <a:t>Doctors are paid more than teachers.</a:t>
            </a:r>
          </a:p>
          <a:p>
            <a:pPr algn="l" rtl="0">
              <a:buFontTx/>
              <a:buChar char="-"/>
            </a:pPr>
            <a:r>
              <a:rPr lang="en-US" i="1" dirty="0" smtClean="0"/>
              <a:t>Crime is a problem in most big cities. </a:t>
            </a:r>
            <a:r>
              <a:rPr lang="en-US" dirty="0" smtClean="0"/>
              <a:t>(not ‘the crime’)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401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We say most people/ most dogs… ( not “the most”)</a:t>
            </a:r>
          </a:p>
          <a:p>
            <a:pPr algn="l" rtl="0">
              <a:buNone/>
            </a:pPr>
            <a:r>
              <a:rPr lang="en-US" i="1" dirty="0" smtClean="0"/>
              <a:t>Most people like George. </a:t>
            </a:r>
            <a:endParaRPr lang="ar-SA" i="1" dirty="0"/>
          </a:p>
        </p:txBody>
      </p:sp>
    </p:spTree>
    <p:extLst>
      <p:ext uri="{BB962C8B-B14F-4D97-AF65-F5344CB8AC3E}">
        <p14:creationId xmlns:p14="http://schemas.microsoft.com/office/powerpoint/2010/main" val="33337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8873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We say “ the..” when we mean something in particular: </a:t>
            </a:r>
          </a:p>
          <a:p>
            <a:pPr algn="l" rtl="0">
              <a:buNone/>
            </a:pPr>
            <a:r>
              <a:rPr lang="en-US" i="1" dirty="0" smtClean="0"/>
              <a:t>I like your garden. The flowers are beautiful </a:t>
            </a:r>
            <a:r>
              <a:rPr lang="en-US" dirty="0" smtClean="0"/>
              <a:t>(not flowers are)</a:t>
            </a:r>
          </a:p>
          <a:p>
            <a:pPr algn="l" rtl="0">
              <a:buNone/>
            </a:pPr>
            <a:r>
              <a:rPr lang="en-US" dirty="0" smtClean="0"/>
              <a:t>( the flowers= the flowers in your garden, not flowers in general)</a:t>
            </a:r>
          </a:p>
          <a:p>
            <a:pPr algn="l" rtl="0">
              <a:buNone/>
            </a:pPr>
            <a:r>
              <a:rPr lang="en-US" i="1" dirty="0" smtClean="0"/>
              <a:t>Children learn a lot from playing. </a:t>
            </a:r>
            <a:r>
              <a:rPr lang="en-US" dirty="0" smtClean="0"/>
              <a:t>(= children in general)</a:t>
            </a:r>
          </a:p>
          <a:p>
            <a:pPr algn="l" rtl="0">
              <a:buNone/>
            </a:pPr>
            <a:r>
              <a:rPr lang="en-US" dirty="0" smtClean="0"/>
              <a:t>But: </a:t>
            </a:r>
            <a:r>
              <a:rPr lang="en-US" i="1" dirty="0" smtClean="0"/>
              <a:t>we took the children to the zoo. </a:t>
            </a:r>
            <a:r>
              <a:rPr lang="en-US" dirty="0" smtClean="0"/>
              <a:t>( = a particular group of children, perhaps the speaker’s own children)</a:t>
            </a:r>
          </a:p>
          <a:p>
            <a:pPr algn="l" rtl="0">
              <a:buNone/>
            </a:pPr>
            <a:r>
              <a:rPr lang="en-US" i="1" dirty="0" smtClean="0"/>
              <a:t>Salt is used to </a:t>
            </a:r>
            <a:r>
              <a:rPr lang="en-US" i="1" dirty="0" err="1" smtClean="0"/>
              <a:t>flavour</a:t>
            </a:r>
            <a:r>
              <a:rPr lang="en-US" i="1" dirty="0" smtClean="0"/>
              <a:t> food.</a:t>
            </a:r>
          </a:p>
          <a:p>
            <a:pPr algn="l" rtl="0">
              <a:buNone/>
            </a:pPr>
            <a:r>
              <a:rPr lang="en-US" dirty="0" smtClean="0"/>
              <a:t>but: </a:t>
            </a:r>
            <a:r>
              <a:rPr lang="en-US" i="1" dirty="0" smtClean="0"/>
              <a:t>can you pass me the salt, please? </a:t>
            </a:r>
            <a:r>
              <a:rPr lang="en-US" dirty="0" smtClean="0"/>
              <a:t>(= the salt on the table)</a:t>
            </a:r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The difference  between “something in general” and “something in particular” is not always very clear.</a:t>
            </a:r>
          </a:p>
          <a:p>
            <a:pPr algn="l">
              <a:buNone/>
            </a:pPr>
            <a:r>
              <a:rPr lang="en-US" dirty="0" smtClean="0"/>
              <a:t>I like working with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people</a:t>
            </a:r>
            <a:r>
              <a:rPr lang="en-US" dirty="0" smtClean="0"/>
              <a:t> ( people in general)</a:t>
            </a:r>
          </a:p>
          <a:p>
            <a:pPr algn="l">
              <a:buNone/>
            </a:pPr>
            <a:r>
              <a:rPr lang="en-US" dirty="0" smtClean="0"/>
              <a:t>I like working with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people who are lively </a:t>
            </a:r>
            <a:r>
              <a:rPr lang="en-US" dirty="0" smtClean="0"/>
              <a:t>( not all people but people who are lively is still a general idea)</a:t>
            </a:r>
          </a:p>
          <a:p>
            <a:pPr algn="l">
              <a:buNone/>
            </a:pPr>
            <a:r>
              <a:rPr lang="en-US" dirty="0" smtClean="0"/>
              <a:t>I like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people </a:t>
            </a:r>
            <a:r>
              <a:rPr lang="en-US" dirty="0" smtClean="0"/>
              <a:t>I work with ( particular group of people) </a:t>
            </a:r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665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Do you like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apples</a:t>
            </a:r>
            <a:r>
              <a:rPr lang="en-US" dirty="0" smtClean="0"/>
              <a:t>?  ( in general) </a:t>
            </a:r>
          </a:p>
          <a:p>
            <a:pPr algn="l" rtl="0">
              <a:buNone/>
            </a:pPr>
            <a:r>
              <a:rPr lang="en-US" dirty="0" smtClean="0"/>
              <a:t>Do you like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red apples</a:t>
            </a:r>
            <a:r>
              <a:rPr lang="en-US" dirty="0" smtClean="0"/>
              <a:t>? ( not all apples but red apples in general)</a:t>
            </a:r>
          </a:p>
          <a:p>
            <a:pPr algn="l" rtl="0">
              <a:buNone/>
            </a:pPr>
            <a:r>
              <a:rPr lang="en-US" dirty="0" smtClean="0"/>
              <a:t>Do you like </a:t>
            </a:r>
            <a:r>
              <a:rPr lang="en-US" dirty="0" smtClean="0">
                <a:solidFill>
                  <a:srgbClr val="C00000"/>
                </a:solidFill>
              </a:rPr>
              <a:t>the apples </a:t>
            </a:r>
            <a:r>
              <a:rPr lang="en-US" dirty="0" smtClean="0"/>
              <a:t>we had with our meal last night ( particular apples)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10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Paris is the capital of France. </a:t>
            </a:r>
          </a:p>
          <a:p>
            <a:pPr algn="l" rtl="0">
              <a:buNone/>
            </a:pPr>
            <a:r>
              <a:rPr lang="en-US" dirty="0" smtClean="0"/>
              <a:t>Everybody left at </a:t>
            </a:r>
            <a:r>
              <a:rPr lang="en-US" i="1" dirty="0" smtClean="0"/>
              <a:t>the</a:t>
            </a:r>
            <a:r>
              <a:rPr lang="en-US" dirty="0" smtClean="0"/>
              <a:t> end of the meeting. </a:t>
            </a:r>
          </a:p>
          <a:p>
            <a:pPr algn="l" rtl="0">
              <a:buNone/>
            </a:pPr>
            <a:r>
              <a:rPr lang="en-US" i="1" dirty="0" smtClean="0"/>
              <a:t>The</a:t>
            </a:r>
            <a:r>
              <a:rPr lang="en-US" dirty="0" smtClean="0"/>
              <a:t> earth goes around </a:t>
            </a:r>
            <a:r>
              <a:rPr lang="en-US" i="1" dirty="0" smtClean="0"/>
              <a:t>the</a:t>
            </a:r>
            <a:r>
              <a:rPr lang="en-US" dirty="0" smtClean="0"/>
              <a:t> sun.</a:t>
            </a:r>
          </a:p>
          <a:p>
            <a:pPr algn="l" rtl="0">
              <a:buNone/>
            </a:pPr>
            <a:r>
              <a:rPr lang="en-US" dirty="0" smtClean="0"/>
              <a:t>The universe/ the moon/ the world.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777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Hospital/ the hospital, school/ the school etc.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95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dirty="0" smtClean="0"/>
              <a:t>Someone </a:t>
            </a:r>
            <a:r>
              <a:rPr lang="en-US" dirty="0" smtClean="0">
                <a:solidFill>
                  <a:srgbClr val="FF0000"/>
                </a:solidFill>
              </a:rPr>
              <a:t>goes to hospital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is in hospital </a:t>
            </a:r>
            <a:r>
              <a:rPr lang="en-US" dirty="0" smtClean="0"/>
              <a:t>if he is ill or injured. We are not thinking of a particular hospital but we are thinking of the idea of hospital. </a:t>
            </a:r>
          </a:p>
          <a:p>
            <a:pPr algn="l" rtl="0">
              <a:buFontTx/>
              <a:buChar char="-"/>
            </a:pPr>
            <a:r>
              <a:rPr lang="en-US" dirty="0" smtClean="0"/>
              <a:t>Jack had an accident a few days ago. </a:t>
            </a:r>
          </a:p>
          <a:p>
            <a:pPr algn="l" rtl="0">
              <a:buNone/>
            </a:pPr>
            <a:r>
              <a:rPr lang="en-US" dirty="0" smtClean="0"/>
              <a:t>He had to go to hospital. </a:t>
            </a:r>
          </a:p>
          <a:p>
            <a:pPr algn="l" rtl="0">
              <a:buNone/>
            </a:pPr>
            <a:r>
              <a:rPr lang="en-US" dirty="0" smtClean="0"/>
              <a:t>He is still in hospital now. </a:t>
            </a:r>
          </a:p>
          <a:p>
            <a:pPr algn="l" rtl="0">
              <a:buNone/>
            </a:pPr>
            <a:r>
              <a:rPr lang="en-US" dirty="0" smtClean="0"/>
              <a:t>Jill went to the hospital to visit him. She is at the hospital now. </a:t>
            </a:r>
          </a:p>
        </p:txBody>
      </p:sp>
    </p:spTree>
    <p:extLst>
      <p:ext uri="{BB962C8B-B14F-4D97-AF65-F5344CB8AC3E}">
        <p14:creationId xmlns:p14="http://schemas.microsoft.com/office/powerpoint/2010/main" val="128594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Prison School University College Church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We say: a criminal goes to prison ( not the prison). </a:t>
            </a:r>
          </a:p>
          <a:p>
            <a:pPr algn="l" rtl="0">
              <a:buNone/>
            </a:pPr>
            <a:r>
              <a:rPr lang="en-US" dirty="0" smtClean="0"/>
              <a:t>a child goes to school. </a:t>
            </a:r>
          </a:p>
          <a:p>
            <a:pPr algn="l" rtl="0">
              <a:buNone/>
            </a:pPr>
            <a:r>
              <a:rPr lang="en-US" dirty="0" smtClean="0"/>
              <a:t>a student goes to university/ college.</a:t>
            </a:r>
          </a:p>
          <a:p>
            <a:pPr algn="l" rtl="0">
              <a:buNone/>
            </a:pPr>
            <a:r>
              <a:rPr lang="en-US" dirty="0" smtClean="0"/>
              <a:t>We don’t use “the” when we are thinking of the idea of these places and what they are used for: </a:t>
            </a:r>
          </a:p>
          <a:p>
            <a:pPr algn="l" rtl="0">
              <a:buNone/>
            </a:pPr>
            <a:r>
              <a:rPr lang="en-US" dirty="0" smtClean="0"/>
              <a:t>After I leave school, I want to go to university ( as a student) </a:t>
            </a:r>
            <a:endParaRPr lang="en-US" dirty="0"/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550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Why aren’t the children at school today? ( pupils)</a:t>
            </a:r>
          </a:p>
          <a:p>
            <a:pPr algn="l" rtl="0">
              <a:buNone/>
            </a:pP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kelly</a:t>
            </a:r>
            <a:r>
              <a:rPr lang="en-US" dirty="0" smtClean="0"/>
              <a:t> goes to church every Sunday. ( for a religious service)</a:t>
            </a:r>
          </a:p>
          <a:p>
            <a:pPr algn="l" rtl="0">
              <a:buNone/>
            </a:pPr>
            <a:r>
              <a:rPr lang="en-US" dirty="0" smtClean="0"/>
              <a:t>Ken’s brother is in prison for robbery. ( he is a prisoner) </a:t>
            </a:r>
          </a:p>
          <a:p>
            <a:pPr algn="l" rtl="0">
              <a:buNone/>
            </a:pPr>
            <a:r>
              <a:rPr lang="en-US" dirty="0" smtClean="0"/>
              <a:t>We say “in prison” but usually “at school/university/college” “in/at church”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779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err="1" smtClean="0"/>
              <a:t>Mr</a:t>
            </a:r>
            <a:r>
              <a:rPr lang="en-US" dirty="0" smtClean="0"/>
              <a:t> Kelly went to the school to meet his daughter’s teacher ( he didn’t go as a pupil)</a:t>
            </a:r>
          </a:p>
          <a:p>
            <a:pPr algn="l" rtl="0">
              <a:buNone/>
            </a:pPr>
            <a:r>
              <a:rPr lang="en-US" dirty="0" smtClean="0"/>
              <a:t>Excuse me, where is the university please? ( a particular building)</a:t>
            </a:r>
          </a:p>
          <a:p>
            <a:pPr algn="l" rtl="0">
              <a:buNone/>
            </a:pPr>
            <a:r>
              <a:rPr lang="en-US" dirty="0" smtClean="0"/>
              <a:t>The workmen went to the church to repair the roof ( not for a religious service)</a:t>
            </a:r>
          </a:p>
          <a:p>
            <a:pPr algn="l" rtl="0">
              <a:buNone/>
            </a:pPr>
            <a:r>
              <a:rPr lang="en-US" dirty="0" smtClean="0"/>
              <a:t>Ken went to the prison to visit his brother ( he went as a visitor) 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3280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  Work Home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say: go to bed/ be in bed ( not the bed)</a:t>
            </a:r>
          </a:p>
          <a:p>
            <a:pPr algn="l">
              <a:buNone/>
            </a:pPr>
            <a:r>
              <a:rPr lang="en-US" dirty="0" smtClean="0"/>
              <a:t>It’s time to go to bed now. </a:t>
            </a:r>
          </a:p>
          <a:p>
            <a:pPr algn="l">
              <a:buNone/>
            </a:pPr>
            <a:r>
              <a:rPr lang="en-US" dirty="0" smtClean="0"/>
              <a:t>Is Tom still in bed?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/>
              <a:t>We say: go to work/ be at work/ start work/ finish work ( not the work)</a:t>
            </a:r>
          </a:p>
          <a:p>
            <a:pPr algn="l">
              <a:buNone/>
            </a:pPr>
            <a:r>
              <a:rPr lang="en-US" dirty="0" smtClean="0"/>
              <a:t>Why isn’t Ann at work today? What time do you finish work? </a:t>
            </a:r>
          </a:p>
        </p:txBody>
      </p:sp>
    </p:spTree>
    <p:extLst>
      <p:ext uri="{BB962C8B-B14F-4D97-AF65-F5344CB8AC3E}">
        <p14:creationId xmlns:p14="http://schemas.microsoft.com/office/powerpoint/2010/main" val="212360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Go home/ come home/ be at home / stay at home ( not the home)</a:t>
            </a:r>
          </a:p>
          <a:p>
            <a:pPr algn="l" rtl="0">
              <a:buNone/>
            </a:pPr>
            <a:r>
              <a:rPr lang="en-US" dirty="0" smtClean="0"/>
              <a:t>Come on! Let’s go home. Will you be at home tomorrow? </a:t>
            </a:r>
          </a:p>
          <a:p>
            <a:pPr algn="l" rtl="0">
              <a:buNone/>
            </a:pPr>
            <a:r>
              <a:rPr lang="en-US" dirty="0" smtClean="0"/>
              <a:t>There’s no preposition with go/come/ arrive home ( not “to home”)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341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Fill in the blanks with the or Ø:</a:t>
            </a:r>
          </a:p>
          <a:p>
            <a:pPr algn="l">
              <a:buNone/>
            </a:pPr>
            <a:r>
              <a:rPr lang="en-US" dirty="0" smtClean="0"/>
              <a:t>__ elephant is my favorite animal.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Who invented__ car?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Braille is invented for __ blind.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07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Joan is sick. He is at __ hospital now.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All __ bicycles have wheels.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__ Italians are famous of their creativity.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She went to__ school for many years.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Don’t jump on __ bed.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40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Paul is in __ prison now to visit his brother.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Kids go to __ bed at 8:00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 want to go __ home right now.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67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We say: the sea   the sky   the ground   the countryside    the country </a:t>
            </a:r>
          </a:p>
          <a:p>
            <a:pPr algn="l" rtl="0">
              <a:buNone/>
            </a:pPr>
            <a:r>
              <a:rPr lang="en-US" dirty="0" smtClean="0"/>
              <a:t>Would you rather live in a town or in </a:t>
            </a:r>
            <a:r>
              <a:rPr lang="en-US" i="1" dirty="0" smtClean="0"/>
              <a:t>the</a:t>
            </a:r>
            <a:r>
              <a:rPr lang="en-US" dirty="0" smtClean="0"/>
              <a:t> country</a:t>
            </a:r>
            <a:r>
              <a:rPr lang="en-US" dirty="0"/>
              <a:t>? </a:t>
            </a:r>
            <a:r>
              <a:rPr lang="en-US" dirty="0" smtClean="0"/>
              <a:t>(a </a:t>
            </a:r>
            <a:r>
              <a:rPr lang="en-US" dirty="0"/>
              <a:t>rural </a:t>
            </a:r>
            <a:r>
              <a:rPr lang="en-US" dirty="0" smtClean="0"/>
              <a:t>area</a:t>
            </a:r>
            <a:r>
              <a:rPr lang="en-US" dirty="0"/>
              <a:t>)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Don’t sit on </a:t>
            </a:r>
            <a:r>
              <a:rPr lang="en-US" i="1" dirty="0" smtClean="0"/>
              <a:t>the</a:t>
            </a:r>
            <a:r>
              <a:rPr lang="en-US" dirty="0" smtClean="0"/>
              <a:t> ground! It’s wet. </a:t>
            </a:r>
          </a:p>
          <a:p>
            <a:pPr algn="l" rtl="0">
              <a:buNone/>
            </a:pPr>
            <a:r>
              <a:rPr lang="en-US" dirty="0" smtClean="0"/>
              <a:t>We looked up at all </a:t>
            </a:r>
            <a:r>
              <a:rPr lang="en-US" i="1" dirty="0" smtClean="0"/>
              <a:t>the</a:t>
            </a:r>
            <a:r>
              <a:rPr lang="en-US" dirty="0" smtClean="0"/>
              <a:t> stars in the sky.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41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405040"/>
            <a:ext cx="5256584" cy="3854828"/>
          </a:xfrm>
        </p:spPr>
      </p:pic>
    </p:spTree>
    <p:extLst>
      <p:ext uri="{BB962C8B-B14F-4D97-AF65-F5344CB8AC3E}">
        <p14:creationId xmlns:p14="http://schemas.microsoft.com/office/powerpoint/2010/main" val="151438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say go to sea/ be at sea (without </a:t>
            </a:r>
            <a:r>
              <a:rPr lang="en-US" i="1" dirty="0" smtClean="0"/>
              <a:t>the</a:t>
            </a:r>
            <a:r>
              <a:rPr lang="en-US" dirty="0" smtClean="0"/>
              <a:t>) when the meaning is go/be on voyage:</a:t>
            </a:r>
          </a:p>
          <a:p>
            <a:pPr algn="l">
              <a:buNone/>
            </a:pPr>
            <a:r>
              <a:rPr lang="en-US" dirty="0" smtClean="0"/>
              <a:t>Ken is a seaman. He spends most of his life at sea.</a:t>
            </a:r>
          </a:p>
          <a:p>
            <a:pPr algn="l">
              <a:buNone/>
            </a:pPr>
            <a:r>
              <a:rPr lang="en-US" dirty="0" smtClean="0"/>
              <a:t>But: I would love to live near </a:t>
            </a:r>
            <a:r>
              <a:rPr lang="en-US" i="1" dirty="0" smtClean="0"/>
              <a:t>the</a:t>
            </a:r>
            <a:r>
              <a:rPr lang="en-US" dirty="0" smtClean="0"/>
              <a:t> sea ( not near sea)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202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We say space ( not “the space”) when we mean space in the universe:</a:t>
            </a:r>
          </a:p>
          <a:p>
            <a:pPr algn="l" rtl="0">
              <a:buNone/>
            </a:pPr>
            <a:r>
              <a:rPr lang="en-US" dirty="0" smtClean="0"/>
              <a:t>There are millions of stars in space. ( not in the space)</a:t>
            </a:r>
          </a:p>
          <a:p>
            <a:pPr algn="l" rtl="0">
              <a:buNone/>
            </a:pPr>
            <a:r>
              <a:rPr lang="en-US" dirty="0" smtClean="0"/>
              <a:t>But: </a:t>
            </a:r>
          </a:p>
          <a:p>
            <a:pPr algn="l" rtl="0">
              <a:buNone/>
            </a:pPr>
            <a:r>
              <a:rPr lang="en-US" dirty="0" smtClean="0"/>
              <a:t>He tried to park his car but </a:t>
            </a:r>
            <a:r>
              <a:rPr lang="en-US" i="1" dirty="0" smtClean="0"/>
              <a:t>the</a:t>
            </a:r>
            <a:r>
              <a:rPr lang="en-US" dirty="0" smtClean="0"/>
              <a:t> space wasn’t big enough.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830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Cinema    theater    radio    television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We say the cinema/ the theater : </a:t>
            </a:r>
          </a:p>
          <a:p>
            <a:pPr algn="l">
              <a:buNone/>
            </a:pPr>
            <a:r>
              <a:rPr lang="en-US" dirty="0" smtClean="0"/>
              <a:t>We went to the cinema last night. </a:t>
            </a:r>
          </a:p>
          <a:p>
            <a:pPr algn="l">
              <a:buNone/>
            </a:pPr>
            <a:r>
              <a:rPr lang="en-US" dirty="0" smtClean="0"/>
              <a:t>Do you often go to the theater?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Note that when we say “the cinema”/ “the theater” we don’t necessarily mean one particular cinema or theater. 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8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We usually say the radio: </a:t>
            </a:r>
          </a:p>
          <a:p>
            <a:pPr algn="l">
              <a:buNone/>
            </a:pPr>
            <a:r>
              <a:rPr lang="en-US" dirty="0" smtClean="0"/>
              <a:t>We often listen to the radio. </a:t>
            </a:r>
          </a:p>
          <a:p>
            <a:pPr algn="l">
              <a:buNone/>
            </a:pPr>
            <a:r>
              <a:rPr lang="en-US" dirty="0" smtClean="0"/>
              <a:t>I heard the news on the radio.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/>
              <a:t>But we usually say television:</a:t>
            </a:r>
          </a:p>
          <a:p>
            <a:pPr algn="l">
              <a:buNone/>
            </a:pPr>
            <a:r>
              <a:rPr lang="en-US" dirty="0" smtClean="0"/>
              <a:t>We often watch television.</a:t>
            </a:r>
          </a:p>
          <a:p>
            <a:pPr algn="l">
              <a:buNone/>
            </a:pPr>
            <a:r>
              <a:rPr lang="en-US" dirty="0" smtClean="0"/>
              <a:t>I watched the news on television. </a:t>
            </a:r>
          </a:p>
          <a:p>
            <a:pPr algn="l">
              <a:buNone/>
            </a:pPr>
            <a:r>
              <a:rPr lang="en-US" dirty="0" smtClean="0"/>
              <a:t>But: can you turn off the television, please ? (the television set)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76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Meals: we don’t normally use the with the names of meals: </a:t>
            </a:r>
          </a:p>
          <a:p>
            <a:pPr algn="l">
              <a:buNone/>
            </a:pPr>
            <a:r>
              <a:rPr lang="en-US" dirty="0" smtClean="0"/>
              <a:t>What time is lunch?</a:t>
            </a:r>
          </a:p>
          <a:p>
            <a:pPr algn="l">
              <a:buNone/>
            </a:pPr>
            <a:r>
              <a:rPr lang="en-US" dirty="0" smtClean="0"/>
              <a:t>We had dinner in a restaurant. </a:t>
            </a:r>
          </a:p>
          <a:p>
            <a:pPr algn="l">
              <a:buNone/>
            </a:pPr>
            <a:r>
              <a:rPr lang="en-US" dirty="0" smtClean="0"/>
              <a:t>What did you have for breakfast?</a:t>
            </a:r>
          </a:p>
          <a:p>
            <a:pPr algn="l">
              <a:buNone/>
            </a:pPr>
            <a:r>
              <a:rPr lang="en-US" dirty="0" smtClean="0"/>
              <a:t>Ann invited me to (or for) dinner.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46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1814</Words>
  <Application>Microsoft Office PowerPoint</Application>
  <PresentationFormat>On-screen Show (4:3)</PresentationFormat>
  <Paragraphs>214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حضري</vt:lpstr>
      <vt:lpstr>The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Revision </vt:lpstr>
      <vt:lpstr>PowerPoint Presentation</vt:lpstr>
      <vt:lpstr>PowerPoint Presentation</vt:lpstr>
      <vt:lpstr>PowerPoint Presentation</vt:lpstr>
      <vt:lpstr>Uses of The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Plural and Uncountable Nouns with and without the</vt:lpstr>
      <vt:lpstr>PowerPoint Presentation</vt:lpstr>
      <vt:lpstr>PowerPoint Presentation</vt:lpstr>
      <vt:lpstr>PowerPoint Presentation</vt:lpstr>
      <vt:lpstr>PowerPoint Presentation</vt:lpstr>
      <vt:lpstr>Hospital/ the hospital, school/ the school etc.</vt:lpstr>
      <vt:lpstr>PowerPoint Presentation</vt:lpstr>
      <vt:lpstr>Prison School University College Church</vt:lpstr>
      <vt:lpstr>PowerPoint Presentation</vt:lpstr>
      <vt:lpstr>PowerPoint Presentation</vt:lpstr>
      <vt:lpstr>Bed  Work Home</vt:lpstr>
      <vt:lpstr>PowerPoint Presentation</vt:lpstr>
      <vt:lpstr>Revision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13</cp:revision>
  <dcterms:created xsi:type="dcterms:W3CDTF">2015-09-08T19:53:10Z</dcterms:created>
  <dcterms:modified xsi:type="dcterms:W3CDTF">2015-10-08T08:32:09Z</dcterms:modified>
</cp:coreProperties>
</file>