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66" r:id="rId2"/>
    <p:sldId id="267" r:id="rId3"/>
    <p:sldId id="256" r:id="rId4"/>
    <p:sldId id="257" r:id="rId5"/>
    <p:sldId id="258" r:id="rId6"/>
    <p:sldId id="259" r:id="rId7"/>
    <p:sldId id="262" r:id="rId8"/>
    <p:sldId id="260" r:id="rId9"/>
    <p:sldId id="261" r:id="rId10"/>
    <p:sldId id="268" r:id="rId11"/>
    <p:sldId id="269" r:id="rId12"/>
    <p:sldId id="264" r:id="rId13"/>
    <p:sldId id="265"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52" autoAdjust="0"/>
  </p:normalViewPr>
  <p:slideViewPr>
    <p:cSldViewPr>
      <p:cViewPr>
        <p:scale>
          <a:sx n="118" d="100"/>
          <a:sy n="118" d="100"/>
        </p:scale>
        <p:origin x="-1434" y="192"/>
      </p:cViewPr>
      <p:guideLst>
        <p:guide orient="horz" pos="2160"/>
        <p:guide pos="2880"/>
      </p:guideLst>
    </p:cSldViewPr>
  </p:slideViewPr>
  <p:outlineViewPr>
    <p:cViewPr>
      <p:scale>
        <a:sx n="33" d="100"/>
        <a:sy n="33" d="100"/>
      </p:scale>
      <p:origin x="36"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5655006D-67BF-4CF2-8E52-6262F49EB981}" type="datetimeFigureOut">
              <a:rPr lang="en-US" smtClean="0"/>
              <a:t>9/29/2016</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8B2CCA8-3608-4025-AAA1-96B6696A5D8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55006D-67BF-4CF2-8E52-6262F49EB981}"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2CCA8-3608-4025-AAA1-96B6696A5D8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55006D-67BF-4CF2-8E52-6262F49EB981}"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2CCA8-3608-4025-AAA1-96B6696A5D8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5655006D-67BF-4CF2-8E52-6262F49EB981}" type="datetimeFigureOut">
              <a:rPr lang="en-US" smtClean="0"/>
              <a:t>9/29/2016</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8B2CCA8-3608-4025-AAA1-96B6696A5D8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5655006D-67BF-4CF2-8E52-6262F49EB981}" type="datetimeFigureOut">
              <a:rPr lang="en-US" smtClean="0"/>
              <a:t>9/29/2016</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8B2CCA8-3608-4025-AAA1-96B6696A5D89}"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5655006D-67BF-4CF2-8E52-6262F49EB981}" type="datetimeFigureOut">
              <a:rPr lang="en-US" smtClean="0"/>
              <a:t>9/29/2016</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8B2CCA8-3608-4025-AAA1-96B6696A5D8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5655006D-67BF-4CF2-8E52-6262F49EB981}" type="datetimeFigureOut">
              <a:rPr lang="en-US" smtClean="0"/>
              <a:t>9/29/2016</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8B2CCA8-3608-4025-AAA1-96B6696A5D8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655006D-67BF-4CF2-8E52-6262F49EB981}" type="datetimeFigureOut">
              <a:rPr lang="en-US" smtClean="0"/>
              <a:t>9/29/2016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B2CCA8-3608-4025-AAA1-96B6696A5D8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5655006D-67BF-4CF2-8E52-6262F49EB981}" type="datetimeFigureOut">
              <a:rPr lang="en-US" smtClean="0"/>
              <a:t>9/29/2016</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8B2CCA8-3608-4025-AAA1-96B6696A5D8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5655006D-67BF-4CF2-8E52-6262F49EB981}" type="datetimeFigureOut">
              <a:rPr lang="en-US" smtClean="0"/>
              <a:t>9/29/2016</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8B2CCA8-3608-4025-AAA1-96B6696A5D8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5655006D-67BF-4CF2-8E52-6262F49EB981}" type="datetimeFigureOut">
              <a:rPr lang="en-US" smtClean="0"/>
              <a:t>9/29/2016</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8B2CCA8-3608-4025-AAA1-96B6696A5D8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655006D-67BF-4CF2-8E52-6262F49EB981}" type="datetimeFigureOut">
              <a:rPr lang="en-US" smtClean="0"/>
              <a:t>9/29/2016</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8B2CCA8-3608-4025-AAA1-96B6696A5D8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Vowel:</a:t>
            </a:r>
            <a:br>
              <a:rPr lang="en-US" dirty="0"/>
            </a:br>
            <a:endParaRPr lang="en-US" dirty="0"/>
          </a:p>
        </p:txBody>
      </p:sp>
      <p:sp>
        <p:nvSpPr>
          <p:cNvPr id="3" name="Content Placeholder 2"/>
          <p:cNvSpPr>
            <a:spLocks noGrp="1"/>
          </p:cNvSpPr>
          <p:nvPr>
            <p:ph idx="1"/>
          </p:nvPr>
        </p:nvSpPr>
        <p:spPr/>
        <p:txBody>
          <a:bodyPr/>
          <a:lstStyle/>
          <a:p>
            <a:pPr marL="64008" lvl="0" indent="0">
              <a:buNone/>
            </a:pPr>
            <a:r>
              <a:rPr lang="en-US" dirty="0" smtClean="0">
                <a:solidFill>
                  <a:srgbClr val="FF0000"/>
                </a:solidFill>
              </a:rPr>
              <a:t>1.</a:t>
            </a:r>
            <a:r>
              <a:rPr lang="en-US" dirty="0" smtClean="0"/>
              <a:t> a </a:t>
            </a:r>
            <a:r>
              <a:rPr lang="en-US" dirty="0"/>
              <a:t>speech sound made with the vocal tract open</a:t>
            </a:r>
          </a:p>
          <a:p>
            <a:pPr marL="64008" lvl="0" indent="0">
              <a:buNone/>
            </a:pPr>
            <a:r>
              <a:rPr lang="en-US" dirty="0" smtClean="0">
                <a:solidFill>
                  <a:srgbClr val="FF0000"/>
                </a:solidFill>
              </a:rPr>
              <a:t>2.</a:t>
            </a:r>
            <a:r>
              <a:rPr lang="en-US" dirty="0" smtClean="0"/>
              <a:t>  </a:t>
            </a:r>
            <a:r>
              <a:rPr lang="en-US" dirty="0"/>
              <a:t>A letter, such as a, e, </a:t>
            </a:r>
            <a:r>
              <a:rPr lang="en-US" dirty="0" err="1"/>
              <a:t>i</a:t>
            </a:r>
            <a:r>
              <a:rPr lang="en-US" dirty="0"/>
              <a:t>, o, u, and sometimes y in the English alphabet, that represents a vowel.</a:t>
            </a:r>
          </a:p>
          <a:p>
            <a:r>
              <a:rPr lang="en-US" dirty="0"/>
              <a:t>In linguistics, vowel length is the perceived duration of a vowel sound.</a:t>
            </a:r>
          </a:p>
          <a:p>
            <a:endParaRPr lang="en-US" dirty="0"/>
          </a:p>
        </p:txBody>
      </p:sp>
    </p:spTree>
    <p:extLst>
      <p:ext uri="{BB962C8B-B14F-4D97-AF65-F5344CB8AC3E}">
        <p14:creationId xmlns:p14="http://schemas.microsoft.com/office/powerpoint/2010/main" val="27727330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effectLst/>
              </a:rPr>
              <a:t>Stress - The Syllable</a:t>
            </a:r>
            <a:r>
              <a:rPr lang="en-US" dirty="0">
                <a:effectLst/>
              </a:rPr>
              <a:t/>
            </a:r>
            <a:br>
              <a:rPr lang="en-US" dirty="0">
                <a:effectLst/>
              </a:rPr>
            </a:br>
            <a:endParaRPr lang="en-US" dirty="0"/>
          </a:p>
        </p:txBody>
      </p:sp>
      <p:sp>
        <p:nvSpPr>
          <p:cNvPr id="3" name="Content Placeholder 2"/>
          <p:cNvSpPr>
            <a:spLocks noGrp="1"/>
          </p:cNvSpPr>
          <p:nvPr>
            <p:ph idx="1"/>
          </p:nvPr>
        </p:nvSpPr>
        <p:spPr>
          <a:xfrm>
            <a:off x="533400" y="1143000"/>
            <a:ext cx="8382000" cy="5464208"/>
          </a:xfrm>
        </p:spPr>
        <p:txBody>
          <a:bodyPr>
            <a:normAutofit fontScale="92500" lnSpcReduction="20000"/>
          </a:bodyPr>
          <a:lstStyle/>
          <a:p>
            <a:r>
              <a:rPr lang="en-US" dirty="0"/>
              <a:t>The Arabic language is a language of syllable length, not stress. While reading Arabic all syllables should be given their full length, but no effort should be made to emphasize any syllable at the expense of the other. The result will sound as if some syllables are stronger than others, but this is because of their </a:t>
            </a:r>
            <a:r>
              <a:rPr lang="en-US" dirty="0" smtClean="0"/>
              <a:t>length. </a:t>
            </a:r>
          </a:p>
          <a:p>
            <a:r>
              <a:rPr lang="en-US" dirty="0" smtClean="0"/>
              <a:t>In Arabic, there are long and short syllables. The long syllable is the one that contains a</a:t>
            </a:r>
            <a:r>
              <a:rPr lang="ar-SA" dirty="0" smtClean="0"/>
              <a:t> </a:t>
            </a:r>
            <a:r>
              <a:rPr lang="en-US" dirty="0" smtClean="0"/>
              <a:t>long vowel preceded by a matching short vowel</a:t>
            </a:r>
            <a:r>
              <a:rPr lang="ar-SA" dirty="0" smtClean="0"/>
              <a:t> </a:t>
            </a:r>
            <a:r>
              <a:rPr lang="en-US" dirty="0" smtClean="0"/>
              <a:t>(</a:t>
            </a:r>
            <a:r>
              <a:rPr lang="ar-SA" dirty="0" smtClean="0"/>
              <a:t>المد</a:t>
            </a:r>
            <a:r>
              <a:rPr lang="en-US" dirty="0" smtClean="0"/>
              <a:t>). The short syllable, on the other hand, contains a short vowel or a </a:t>
            </a:r>
            <a:r>
              <a:rPr lang="en-US" dirty="0" smtClean="0">
                <a:solidFill>
                  <a:schemeClr val="accent1">
                    <a:lumMod val="60000"/>
                    <a:lumOff val="40000"/>
                  </a:schemeClr>
                </a:solidFill>
              </a:rPr>
              <a:t>diphthong</a:t>
            </a:r>
            <a:r>
              <a:rPr lang="en-US" dirty="0" smtClean="0"/>
              <a:t>.</a:t>
            </a:r>
          </a:p>
          <a:p>
            <a:endParaRPr lang="en-US" dirty="0" smtClean="0"/>
          </a:p>
          <a:p>
            <a:endParaRPr lang="en-US" dirty="0"/>
          </a:p>
          <a:p>
            <a:endParaRPr lang="en-US" dirty="0"/>
          </a:p>
        </p:txBody>
      </p:sp>
    </p:spTree>
    <p:extLst>
      <p:ext uri="{BB962C8B-B14F-4D97-AF65-F5344CB8AC3E}">
        <p14:creationId xmlns:p14="http://schemas.microsoft.com/office/powerpoint/2010/main" val="35050627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97608"/>
          </a:xfrm>
        </p:spPr>
        <p:txBody>
          <a:bodyPr>
            <a:normAutofit fontScale="92500" lnSpcReduction="20000"/>
          </a:bodyPr>
          <a:lstStyle/>
          <a:p>
            <a:pPr marL="64008" indent="0">
              <a:buNone/>
            </a:pPr>
            <a:r>
              <a:rPr lang="en-US" dirty="0" smtClean="0">
                <a:solidFill>
                  <a:schemeClr val="accent1">
                    <a:lumMod val="60000"/>
                    <a:lumOff val="40000"/>
                  </a:schemeClr>
                </a:solidFill>
              </a:rPr>
              <a:t>Examples:</a:t>
            </a:r>
            <a:endParaRPr lang="ar-SA" dirty="0" smtClean="0">
              <a:solidFill>
                <a:schemeClr val="accent1">
                  <a:lumMod val="60000"/>
                  <a:lumOff val="40000"/>
                </a:schemeClr>
              </a:solidFill>
            </a:endParaRPr>
          </a:p>
          <a:p>
            <a:pPr marL="64008" indent="0">
              <a:buNone/>
            </a:pPr>
            <a:endParaRPr lang="ar-SA" dirty="0">
              <a:solidFill>
                <a:schemeClr val="accent1">
                  <a:lumMod val="60000"/>
                  <a:lumOff val="40000"/>
                </a:schemeClr>
              </a:solidFill>
            </a:endParaRPr>
          </a:p>
          <a:p>
            <a:r>
              <a:rPr lang="ar-SA" dirty="0">
                <a:solidFill>
                  <a:schemeClr val="accent1">
                    <a:lumMod val="60000"/>
                    <a:lumOff val="40000"/>
                  </a:schemeClr>
                </a:solidFill>
              </a:rPr>
              <a:t>كَتَبَ</a:t>
            </a:r>
            <a:r>
              <a:rPr lang="en-US" dirty="0">
                <a:solidFill>
                  <a:schemeClr val="accent1">
                    <a:lumMod val="60000"/>
                    <a:lumOff val="40000"/>
                  </a:schemeClr>
                </a:solidFill>
              </a:rPr>
              <a:t> </a:t>
            </a:r>
            <a:r>
              <a:rPr lang="en-US" dirty="0"/>
              <a:t>has three short syllables</a:t>
            </a:r>
          </a:p>
          <a:p>
            <a:r>
              <a:rPr lang="ar-SA" dirty="0">
                <a:solidFill>
                  <a:schemeClr val="accent1">
                    <a:lumMod val="60000"/>
                    <a:lumOff val="40000"/>
                  </a:schemeClr>
                </a:solidFill>
              </a:rPr>
              <a:t>كاتب</a:t>
            </a:r>
            <a:r>
              <a:rPr lang="en-US" dirty="0">
                <a:solidFill>
                  <a:schemeClr val="accent1">
                    <a:lumMod val="60000"/>
                    <a:lumOff val="40000"/>
                  </a:schemeClr>
                </a:solidFill>
              </a:rPr>
              <a:t> </a:t>
            </a:r>
            <a:r>
              <a:rPr lang="en-US" dirty="0"/>
              <a:t>has a long syllable (</a:t>
            </a:r>
            <a:r>
              <a:rPr lang="ar-SA" dirty="0"/>
              <a:t>كَا</a:t>
            </a:r>
            <a:r>
              <a:rPr lang="en-US" dirty="0"/>
              <a:t>) and a short syllable (</a:t>
            </a:r>
            <a:r>
              <a:rPr lang="ar-SA" dirty="0"/>
              <a:t>تب</a:t>
            </a:r>
            <a:r>
              <a:rPr lang="en-US" dirty="0"/>
              <a:t>)</a:t>
            </a:r>
            <a:endParaRPr lang="ar-SA" dirty="0"/>
          </a:p>
          <a:p>
            <a:r>
              <a:rPr lang="ar-SA" dirty="0">
                <a:solidFill>
                  <a:schemeClr val="accent1">
                    <a:lumMod val="60000"/>
                    <a:lumOff val="40000"/>
                  </a:schemeClr>
                </a:solidFill>
              </a:rPr>
              <a:t>مكتبات</a:t>
            </a:r>
            <a:r>
              <a:rPr lang="en-US" dirty="0">
                <a:solidFill>
                  <a:schemeClr val="accent1">
                    <a:lumMod val="60000"/>
                    <a:lumOff val="40000"/>
                  </a:schemeClr>
                </a:solidFill>
              </a:rPr>
              <a:t> </a:t>
            </a:r>
            <a:r>
              <a:rPr lang="en-US" dirty="0"/>
              <a:t>has a long syllable (</a:t>
            </a:r>
            <a:r>
              <a:rPr lang="ar-SA" dirty="0"/>
              <a:t>بات</a:t>
            </a:r>
            <a:r>
              <a:rPr lang="en-US" dirty="0"/>
              <a:t>) and two short syllables (</a:t>
            </a:r>
            <a:r>
              <a:rPr lang="ar-SA" dirty="0"/>
              <a:t>مَك</a:t>
            </a:r>
            <a:r>
              <a:rPr lang="en-US" dirty="0"/>
              <a:t>) and (</a:t>
            </a:r>
            <a:r>
              <a:rPr lang="ar-SA" dirty="0"/>
              <a:t>ت</a:t>
            </a:r>
            <a:r>
              <a:rPr lang="en-US" dirty="0"/>
              <a:t>)</a:t>
            </a:r>
            <a:endParaRPr lang="ar-SA" dirty="0"/>
          </a:p>
          <a:p>
            <a:r>
              <a:rPr lang="ar-SA" dirty="0">
                <a:solidFill>
                  <a:schemeClr val="accent1">
                    <a:lumMod val="60000"/>
                    <a:lumOff val="40000"/>
                  </a:schemeClr>
                </a:solidFill>
              </a:rPr>
              <a:t>أوراق</a:t>
            </a:r>
            <a:r>
              <a:rPr lang="en-US" dirty="0">
                <a:solidFill>
                  <a:schemeClr val="accent1">
                    <a:lumMod val="60000"/>
                    <a:lumOff val="40000"/>
                  </a:schemeClr>
                </a:solidFill>
              </a:rPr>
              <a:t> </a:t>
            </a:r>
            <a:r>
              <a:rPr lang="en-US" dirty="0"/>
              <a:t>has a short syllable (</a:t>
            </a:r>
            <a:r>
              <a:rPr lang="ar-SA" dirty="0"/>
              <a:t>أو</a:t>
            </a:r>
            <a:r>
              <a:rPr lang="en-US" dirty="0"/>
              <a:t>) and a long syllable (</a:t>
            </a:r>
            <a:r>
              <a:rPr lang="ar-SA" dirty="0"/>
              <a:t>راق</a:t>
            </a:r>
            <a:r>
              <a:rPr lang="en-US" dirty="0" smtClean="0"/>
              <a:t>)</a:t>
            </a:r>
            <a:endParaRPr lang="ar-SA" dirty="0" smtClean="0"/>
          </a:p>
          <a:p>
            <a:r>
              <a:rPr lang="ar-SA" dirty="0" smtClean="0">
                <a:solidFill>
                  <a:schemeClr val="accent1">
                    <a:lumMod val="60000"/>
                    <a:lumOff val="40000"/>
                  </a:schemeClr>
                </a:solidFill>
              </a:rPr>
              <a:t>تكبير</a:t>
            </a:r>
            <a:r>
              <a:rPr lang="en-US" dirty="0" smtClean="0">
                <a:solidFill>
                  <a:schemeClr val="accent1">
                    <a:lumMod val="60000"/>
                    <a:lumOff val="40000"/>
                  </a:schemeClr>
                </a:solidFill>
              </a:rPr>
              <a:t> </a:t>
            </a:r>
            <a:r>
              <a:rPr lang="en-US" dirty="0" smtClean="0"/>
              <a:t>has a long syllable (</a:t>
            </a:r>
            <a:r>
              <a:rPr lang="ar-SA" dirty="0" smtClean="0"/>
              <a:t>بير</a:t>
            </a:r>
            <a:r>
              <a:rPr lang="en-US" dirty="0" smtClean="0"/>
              <a:t>)and a short syllable (</a:t>
            </a:r>
            <a:r>
              <a:rPr lang="ar-SA" dirty="0" smtClean="0"/>
              <a:t>تك</a:t>
            </a:r>
            <a:r>
              <a:rPr lang="en-US" dirty="0" smtClean="0"/>
              <a:t>)</a:t>
            </a:r>
            <a:endParaRPr lang="ar-SA" dirty="0"/>
          </a:p>
          <a:p>
            <a:r>
              <a:rPr lang="ar-SA" dirty="0">
                <a:solidFill>
                  <a:schemeClr val="accent1">
                    <a:lumMod val="60000"/>
                    <a:lumOff val="40000"/>
                  </a:schemeClr>
                </a:solidFill>
              </a:rPr>
              <a:t>فضة</a:t>
            </a:r>
            <a:r>
              <a:rPr lang="en-US" dirty="0">
                <a:solidFill>
                  <a:schemeClr val="accent1">
                    <a:lumMod val="60000"/>
                    <a:lumOff val="40000"/>
                  </a:schemeClr>
                </a:solidFill>
              </a:rPr>
              <a:t> </a:t>
            </a:r>
            <a:r>
              <a:rPr lang="en-US" dirty="0"/>
              <a:t>has two short syllables (</a:t>
            </a:r>
            <a:r>
              <a:rPr lang="ar-SA" dirty="0"/>
              <a:t>ف</a:t>
            </a:r>
            <a:r>
              <a:rPr lang="en-US" dirty="0"/>
              <a:t>) and (</a:t>
            </a:r>
            <a:r>
              <a:rPr lang="ar-SA" dirty="0"/>
              <a:t>ضة</a:t>
            </a:r>
            <a:r>
              <a:rPr lang="en-US" dirty="0" smtClean="0"/>
              <a:t>)</a:t>
            </a:r>
            <a:endParaRPr lang="ar-SA" dirty="0" smtClean="0"/>
          </a:p>
          <a:p>
            <a:r>
              <a:rPr lang="ar-SA" dirty="0" smtClean="0">
                <a:solidFill>
                  <a:schemeClr val="accent1">
                    <a:lumMod val="60000"/>
                    <a:lumOff val="40000"/>
                  </a:schemeClr>
                </a:solidFill>
              </a:rPr>
              <a:t>بيت</a:t>
            </a:r>
            <a:r>
              <a:rPr lang="en-US" dirty="0" smtClean="0">
                <a:solidFill>
                  <a:schemeClr val="accent1">
                    <a:lumMod val="60000"/>
                    <a:lumOff val="40000"/>
                  </a:schemeClr>
                </a:solidFill>
              </a:rPr>
              <a:t> </a:t>
            </a:r>
            <a:r>
              <a:rPr lang="en-US" dirty="0" smtClean="0"/>
              <a:t>has one short syllable</a:t>
            </a:r>
          </a:p>
          <a:p>
            <a:r>
              <a:rPr lang="ar-SA" dirty="0" smtClean="0">
                <a:solidFill>
                  <a:schemeClr val="accent1">
                    <a:lumMod val="60000"/>
                    <a:lumOff val="40000"/>
                  </a:schemeClr>
                </a:solidFill>
              </a:rPr>
              <a:t>خوف</a:t>
            </a:r>
            <a:r>
              <a:rPr lang="en-US" dirty="0" smtClean="0">
                <a:solidFill>
                  <a:schemeClr val="accent1">
                    <a:lumMod val="60000"/>
                    <a:lumOff val="40000"/>
                  </a:schemeClr>
                </a:solidFill>
              </a:rPr>
              <a:t> </a:t>
            </a:r>
            <a:r>
              <a:rPr lang="en-US" dirty="0" smtClean="0"/>
              <a:t>has one short syllable </a:t>
            </a:r>
            <a:endParaRPr lang="ar-SA" dirty="0"/>
          </a:p>
          <a:p>
            <a:pPr marL="64008" indent="0">
              <a:buNone/>
            </a:pPr>
            <a:endParaRPr lang="en-US" dirty="0"/>
          </a:p>
        </p:txBody>
      </p:sp>
    </p:spTree>
    <p:extLst>
      <p:ext uri="{BB962C8B-B14F-4D97-AF65-F5344CB8AC3E}">
        <p14:creationId xmlns:p14="http://schemas.microsoft.com/office/powerpoint/2010/main" val="2743069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effectLst/>
              </a:rPr>
              <a:t>Abbreviations</a:t>
            </a:r>
            <a:endParaRPr lang="en-US" dirty="0"/>
          </a:p>
        </p:txBody>
      </p:sp>
      <p:sp>
        <p:nvSpPr>
          <p:cNvPr id="3" name="Content Placeholder 2"/>
          <p:cNvSpPr>
            <a:spLocks noGrp="1"/>
          </p:cNvSpPr>
          <p:nvPr>
            <p:ph idx="1"/>
          </p:nvPr>
        </p:nvSpPr>
        <p:spPr/>
        <p:txBody>
          <a:bodyPr/>
          <a:lstStyle/>
          <a:p>
            <a:r>
              <a:rPr lang="en-US" sz="3600" dirty="0"/>
              <a:t>As in the English language, some abbreviations are used in the Arabic language, such as </a:t>
            </a:r>
            <a:r>
              <a:rPr lang="ar-SA" sz="3600" dirty="0">
                <a:solidFill>
                  <a:srgbClr val="FF0000"/>
                </a:solidFill>
              </a:rPr>
              <a:t>الخ</a:t>
            </a:r>
            <a:r>
              <a:rPr lang="en-US" sz="3600" dirty="0"/>
              <a:t>.</a:t>
            </a:r>
          </a:p>
          <a:p>
            <a:endParaRPr lang="en-US" dirty="0"/>
          </a:p>
        </p:txBody>
      </p:sp>
    </p:spTree>
    <p:extLst>
      <p:ext uri="{BB962C8B-B14F-4D97-AF65-F5344CB8AC3E}">
        <p14:creationId xmlns:p14="http://schemas.microsoft.com/office/powerpoint/2010/main" val="245886350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effectLst/>
              </a:rPr>
              <a:t>The Alphabet as Numbers</a:t>
            </a:r>
            <a:r>
              <a:rPr lang="en-US" dirty="0">
                <a:effectLst/>
              </a:rPr>
              <a:t/>
            </a:r>
            <a:br>
              <a:rPr lang="en-US" dirty="0">
                <a:effectLst/>
              </a:rPr>
            </a:br>
            <a:endParaRPr lang="en-US" dirty="0"/>
          </a:p>
        </p:txBody>
      </p:sp>
      <p:sp>
        <p:nvSpPr>
          <p:cNvPr id="3" name="Content Placeholder 2"/>
          <p:cNvSpPr>
            <a:spLocks noGrp="1"/>
          </p:cNvSpPr>
          <p:nvPr>
            <p:ph idx="1"/>
          </p:nvPr>
        </p:nvSpPr>
        <p:spPr/>
        <p:txBody>
          <a:bodyPr/>
          <a:lstStyle/>
          <a:p>
            <a:r>
              <a:rPr lang="en-US" dirty="0"/>
              <a:t>The letters of the Arabic alphabet are sometimes used for numbering. The order followed is found in the following line:</a:t>
            </a:r>
          </a:p>
          <a:p>
            <a:pPr marL="64008" indent="0">
              <a:buNone/>
            </a:pPr>
            <a:endParaRPr lang="en-US" dirty="0" smtClean="0"/>
          </a:p>
          <a:p>
            <a:pPr marL="64008" indent="0">
              <a:buNone/>
            </a:pPr>
            <a:endParaRPr lang="en-US" dirty="0"/>
          </a:p>
          <a:p>
            <a:pPr marL="64008" indent="0">
              <a:buNone/>
            </a:pPr>
            <a:r>
              <a:rPr lang="ar-SA" dirty="0" smtClean="0"/>
              <a:t>ابجد </a:t>
            </a:r>
            <a:r>
              <a:rPr lang="ar-SA" dirty="0"/>
              <a:t>هوز حطي كلمن سعفص قُرِشَت ثَخِذ ضَظِغ </a:t>
            </a:r>
            <a:endParaRPr lang="en-US" dirty="0"/>
          </a:p>
          <a:p>
            <a:pPr marL="64008" indent="0">
              <a:buNone/>
            </a:pPr>
            <a:endParaRPr lang="en-US" dirty="0"/>
          </a:p>
        </p:txBody>
      </p:sp>
    </p:spTree>
    <p:extLst>
      <p:ext uri="{BB962C8B-B14F-4D97-AF65-F5344CB8AC3E}">
        <p14:creationId xmlns:p14="http://schemas.microsoft.com/office/powerpoint/2010/main" val="21228251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t>
            </a:r>
            <a:r>
              <a:rPr lang="en-US" smtClean="0"/>
              <a:t>omework</a:t>
            </a:r>
            <a:endParaRPr lang="en-US" dirty="0"/>
          </a:p>
        </p:txBody>
      </p:sp>
      <p:sp>
        <p:nvSpPr>
          <p:cNvPr id="3" name="Content Placeholder 2"/>
          <p:cNvSpPr>
            <a:spLocks noGrp="1"/>
          </p:cNvSpPr>
          <p:nvPr>
            <p:ph idx="1"/>
          </p:nvPr>
        </p:nvSpPr>
        <p:spPr/>
        <p:txBody>
          <a:bodyPr/>
          <a:lstStyle/>
          <a:p>
            <a:r>
              <a:rPr lang="en-US" b="1" i="1" dirty="0"/>
              <a:t>Indicate how many long syllables and short syllables are in each of the following </a:t>
            </a:r>
            <a:r>
              <a:rPr lang="en-US" b="1" i="1" dirty="0" smtClean="0"/>
              <a:t>words:</a:t>
            </a:r>
          </a:p>
          <a:p>
            <a:pPr marL="64008" indent="0">
              <a:buNone/>
            </a:pPr>
            <a:r>
              <a:rPr lang="ar-SA" b="1" i="1" dirty="0" smtClean="0">
                <a:solidFill>
                  <a:schemeClr val="accent2">
                    <a:lumMod val="60000"/>
                    <a:lumOff val="40000"/>
                  </a:schemeClr>
                </a:solidFill>
              </a:rPr>
              <a:t>أشجار</a:t>
            </a:r>
          </a:p>
          <a:p>
            <a:pPr marL="64008" indent="0">
              <a:buNone/>
            </a:pPr>
            <a:r>
              <a:rPr lang="ar-SA" b="1" i="1" dirty="0" smtClean="0">
                <a:solidFill>
                  <a:schemeClr val="accent2">
                    <a:lumMod val="60000"/>
                    <a:lumOff val="40000"/>
                  </a:schemeClr>
                </a:solidFill>
              </a:rPr>
              <a:t>قلم</a:t>
            </a:r>
          </a:p>
          <a:p>
            <a:pPr marL="64008" indent="0">
              <a:buNone/>
            </a:pPr>
            <a:r>
              <a:rPr lang="ar-SA" b="1" i="1" dirty="0" smtClean="0">
                <a:solidFill>
                  <a:schemeClr val="accent2">
                    <a:lumMod val="60000"/>
                    <a:lumOff val="40000"/>
                  </a:schemeClr>
                </a:solidFill>
              </a:rPr>
              <a:t>لوم</a:t>
            </a:r>
          </a:p>
          <a:p>
            <a:pPr marL="64008" indent="0">
              <a:buNone/>
            </a:pPr>
            <a:r>
              <a:rPr lang="ar-SA" b="1" i="1" dirty="0" smtClean="0">
                <a:solidFill>
                  <a:schemeClr val="accent2">
                    <a:lumMod val="60000"/>
                    <a:lumOff val="40000"/>
                  </a:schemeClr>
                </a:solidFill>
              </a:rPr>
              <a:t>قمّة</a:t>
            </a:r>
            <a:endParaRPr lang="en-US" dirty="0">
              <a:solidFill>
                <a:schemeClr val="accent2">
                  <a:lumMod val="60000"/>
                  <a:lumOff val="40000"/>
                </a:schemeClr>
              </a:solidFill>
            </a:endParaRPr>
          </a:p>
        </p:txBody>
      </p:sp>
    </p:spTree>
    <p:extLst>
      <p:ext uri="{BB962C8B-B14F-4D97-AF65-F5344CB8AC3E}">
        <p14:creationId xmlns:p14="http://schemas.microsoft.com/office/powerpoint/2010/main" val="3186294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21408"/>
          </a:xfrm>
        </p:spPr>
        <p:txBody>
          <a:bodyPr/>
          <a:lstStyle/>
          <a:p>
            <a:r>
              <a:rPr lang="en-US" dirty="0"/>
              <a:t>In the </a:t>
            </a:r>
            <a:r>
              <a:rPr lang="en-US" i="1" dirty="0"/>
              <a:t>English</a:t>
            </a:r>
            <a:r>
              <a:rPr lang="en-US" dirty="0"/>
              <a:t> alphabet, there are 5 vowels: A, E, I, O, U. But there are </a:t>
            </a:r>
            <a:r>
              <a:rPr lang="en-US" i="1" dirty="0"/>
              <a:t>many</a:t>
            </a:r>
            <a:r>
              <a:rPr lang="en-US" dirty="0"/>
              <a:t> more </a:t>
            </a:r>
            <a:r>
              <a:rPr lang="en-US" i="1" dirty="0"/>
              <a:t>vowel sounds</a:t>
            </a:r>
            <a:r>
              <a:rPr lang="en-US" dirty="0"/>
              <a:t> in the </a:t>
            </a:r>
            <a:r>
              <a:rPr lang="en-US" i="1" dirty="0"/>
              <a:t>English</a:t>
            </a:r>
            <a:r>
              <a:rPr lang="en-US" dirty="0"/>
              <a:t> language. The number of vowels in English is uncertain, </a:t>
            </a:r>
            <a:r>
              <a:rPr lang="en-US" dirty="0" smtClean="0"/>
              <a:t>because </a:t>
            </a:r>
            <a:r>
              <a:rPr lang="en-US" dirty="0"/>
              <a:t>there are different varieties of </a:t>
            </a:r>
            <a:r>
              <a:rPr lang="en-US" dirty="0" smtClean="0"/>
              <a:t>English.</a:t>
            </a:r>
          </a:p>
          <a:p>
            <a:r>
              <a:rPr lang="en-US" dirty="0" smtClean="0">
                <a:solidFill>
                  <a:schemeClr val="accent1">
                    <a:lumMod val="75000"/>
                  </a:schemeClr>
                </a:solidFill>
              </a:rPr>
              <a:t>Examples of vowels:</a:t>
            </a:r>
            <a:endParaRPr lang="en-US" dirty="0">
              <a:solidFill>
                <a:schemeClr val="accent1">
                  <a:lumMod val="75000"/>
                </a:schemeClr>
              </a:solidFill>
            </a:endParaRPr>
          </a:p>
          <a:p>
            <a:pPr marL="64008" indent="0">
              <a:buNone/>
            </a:pPr>
            <a:r>
              <a:rPr lang="en-US" dirty="0"/>
              <a:t>I </a:t>
            </a:r>
            <a:r>
              <a:rPr lang="en-US" dirty="0" err="1"/>
              <a:t>i</a:t>
            </a:r>
            <a:r>
              <a:rPr lang="en-US" dirty="0"/>
              <a:t> 	/ɪ/ 	/</a:t>
            </a:r>
            <a:r>
              <a:rPr lang="en-US" dirty="0" err="1"/>
              <a:t>aɪ</a:t>
            </a:r>
            <a:r>
              <a:rPr lang="en-US" dirty="0"/>
              <a:t>/ 	"twin" / "twine"</a:t>
            </a:r>
          </a:p>
          <a:p>
            <a:pPr marL="64008" indent="0">
              <a:buNone/>
            </a:pPr>
            <a:r>
              <a:rPr lang="en-US" dirty="0"/>
              <a:t>O </a:t>
            </a:r>
            <a:r>
              <a:rPr lang="en-US" dirty="0" err="1"/>
              <a:t>o</a:t>
            </a:r>
            <a:r>
              <a:rPr lang="en-US" dirty="0"/>
              <a:t> 	/ɒ/ 	/</a:t>
            </a:r>
            <a:r>
              <a:rPr lang="en-US" dirty="0" err="1"/>
              <a:t>oʊ</a:t>
            </a:r>
            <a:r>
              <a:rPr lang="en-US" dirty="0"/>
              <a:t>/ 	"not" / "note"</a:t>
            </a:r>
          </a:p>
          <a:p>
            <a:pPr marL="64008" indent="0">
              <a:buNone/>
            </a:pPr>
            <a:r>
              <a:rPr lang="en-US" dirty="0"/>
              <a:t>U </a:t>
            </a:r>
            <a:r>
              <a:rPr lang="en-US" dirty="0" err="1"/>
              <a:t>u</a:t>
            </a:r>
            <a:r>
              <a:rPr lang="en-US" dirty="0"/>
              <a:t> 	/ʌ/ 	/</a:t>
            </a:r>
            <a:r>
              <a:rPr lang="en-US" dirty="0" err="1"/>
              <a:t>ju</a:t>
            </a:r>
            <a:r>
              <a:rPr lang="en-US" dirty="0"/>
              <a:t>ː/ 	"cub" / "cube"</a:t>
            </a:r>
          </a:p>
          <a:p>
            <a:endParaRPr lang="en-US" dirty="0"/>
          </a:p>
        </p:txBody>
      </p:sp>
    </p:spTree>
    <p:extLst>
      <p:ext uri="{BB962C8B-B14F-4D97-AF65-F5344CB8AC3E}">
        <p14:creationId xmlns:p14="http://schemas.microsoft.com/office/powerpoint/2010/main" val="3947620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4495799"/>
          </a:xfrm>
        </p:spPr>
        <p:txBody>
          <a:bodyPr>
            <a:normAutofit/>
          </a:bodyPr>
          <a:lstStyle/>
          <a:p>
            <a:pPr algn="ctr"/>
            <a:r>
              <a:rPr lang="en-US" sz="4800" b="1" i="1" dirty="0" smtClean="0">
                <a:solidFill>
                  <a:srgbClr val="C00000"/>
                </a:solidFill>
              </a:rPr>
              <a:t>Vowels in Arabic</a:t>
            </a:r>
            <a:r>
              <a:rPr lang="en-US" sz="4800" dirty="0"/>
              <a:t/>
            </a:r>
            <a:br>
              <a:rPr lang="en-US" sz="4800" dirty="0"/>
            </a:br>
            <a:r>
              <a:rPr lang="en-US" sz="4800" dirty="0">
                <a:solidFill>
                  <a:schemeClr val="tx1"/>
                </a:solidFill>
              </a:rPr>
              <a:t>There are 6 vowels - 3 short and 3 long - and 2 diphthongs in Arabic. </a:t>
            </a:r>
            <a:br>
              <a:rPr lang="en-US" sz="4800" dirty="0">
                <a:solidFill>
                  <a:schemeClr val="tx1"/>
                </a:solidFill>
              </a:rPr>
            </a:br>
            <a:endParaRPr lang="en-US" sz="4800" dirty="0">
              <a:solidFill>
                <a:schemeClr val="tx1"/>
              </a:solidFill>
            </a:endParaRPr>
          </a:p>
        </p:txBody>
      </p:sp>
    </p:spTree>
    <p:extLst>
      <p:ext uri="{BB962C8B-B14F-4D97-AF65-F5344CB8AC3E}">
        <p14:creationId xmlns:p14="http://schemas.microsoft.com/office/powerpoint/2010/main" val="1399301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C00000"/>
                </a:solidFill>
              </a:rPr>
              <a:t>Long Vowels</a:t>
            </a:r>
          </a:p>
        </p:txBody>
      </p:sp>
      <p:sp>
        <p:nvSpPr>
          <p:cNvPr id="2" name="Content Placeholder 1"/>
          <p:cNvSpPr>
            <a:spLocks noGrp="1"/>
          </p:cNvSpPr>
          <p:nvPr>
            <p:ph idx="1"/>
          </p:nvPr>
        </p:nvSpPr>
        <p:spPr>
          <a:xfrm>
            <a:off x="872067" y="2057400"/>
            <a:ext cx="7408333" cy="4068763"/>
          </a:xfrm>
        </p:spPr>
        <p:txBody>
          <a:bodyPr>
            <a:normAutofit lnSpcReduction="10000"/>
          </a:bodyPr>
          <a:lstStyle/>
          <a:p>
            <a:pPr marL="0" marR="0">
              <a:lnSpc>
                <a:spcPct val="115000"/>
              </a:lnSpc>
              <a:spcBef>
                <a:spcPts val="0"/>
              </a:spcBef>
              <a:spcAft>
                <a:spcPts val="1000"/>
              </a:spcAft>
            </a:pPr>
            <a:r>
              <a:rPr lang="en-US" sz="3600" dirty="0">
                <a:solidFill>
                  <a:srgbClr val="000000"/>
                </a:solidFill>
                <a:latin typeface="Calibri"/>
                <a:ea typeface="Times New Roman"/>
                <a:cs typeface="Times New Roman"/>
              </a:rPr>
              <a:t>The three long vowel sounds in Arabic are represented by the following three letters.</a:t>
            </a:r>
            <a:endParaRPr lang="en-US" sz="3600" dirty="0">
              <a:latin typeface="Calibri"/>
              <a:ea typeface="Calibri"/>
              <a:cs typeface="Arial"/>
            </a:endParaRPr>
          </a:p>
          <a:p>
            <a:pPr marL="0" marR="0">
              <a:lnSpc>
                <a:spcPct val="115000"/>
              </a:lnSpc>
              <a:spcBef>
                <a:spcPts val="0"/>
              </a:spcBef>
              <a:spcAft>
                <a:spcPts val="1000"/>
              </a:spcAft>
            </a:pPr>
            <a:r>
              <a:rPr lang="en-US" sz="3600" dirty="0">
                <a:solidFill>
                  <a:srgbClr val="000000"/>
                </a:solidFill>
                <a:latin typeface="Calibri"/>
                <a:ea typeface="Times New Roman"/>
                <a:cs typeface="Times New Roman"/>
              </a:rPr>
              <a:t>1. '</a:t>
            </a:r>
            <a:r>
              <a:rPr lang="en-US" sz="3600" dirty="0" err="1">
                <a:solidFill>
                  <a:srgbClr val="000000"/>
                </a:solidFill>
                <a:latin typeface="Calibri"/>
                <a:ea typeface="Times New Roman"/>
                <a:cs typeface="Times New Roman"/>
              </a:rPr>
              <a:t>Alif</a:t>
            </a:r>
            <a:r>
              <a:rPr lang="en-US" sz="3600" dirty="0">
                <a:solidFill>
                  <a:srgbClr val="000000"/>
                </a:solidFill>
                <a:latin typeface="Calibri"/>
                <a:ea typeface="Times New Roman"/>
                <a:cs typeface="Times New Roman"/>
              </a:rPr>
              <a:t> </a:t>
            </a:r>
            <a:r>
              <a:rPr lang="ar-SA" sz="3600" dirty="0">
                <a:solidFill>
                  <a:srgbClr val="000000"/>
                </a:solidFill>
                <a:latin typeface="Calibri"/>
                <a:ea typeface="Times New Roman"/>
                <a:cs typeface="Times New Roman"/>
              </a:rPr>
              <a:t>حرف الألف </a:t>
            </a:r>
            <a:endParaRPr lang="en-US" sz="3600" dirty="0">
              <a:latin typeface="Calibri"/>
              <a:ea typeface="Calibri"/>
              <a:cs typeface="Arial"/>
            </a:endParaRPr>
          </a:p>
          <a:p>
            <a:pPr marL="0" marR="0">
              <a:lnSpc>
                <a:spcPct val="115000"/>
              </a:lnSpc>
              <a:spcBef>
                <a:spcPts val="0"/>
              </a:spcBef>
              <a:spcAft>
                <a:spcPts val="1000"/>
              </a:spcAft>
            </a:pPr>
            <a:r>
              <a:rPr lang="en-US" sz="3600" dirty="0">
                <a:solidFill>
                  <a:srgbClr val="000000"/>
                </a:solidFill>
                <a:latin typeface="Calibri"/>
                <a:ea typeface="Times New Roman"/>
                <a:cs typeface="Times New Roman"/>
              </a:rPr>
              <a:t>2. </a:t>
            </a:r>
            <a:r>
              <a:rPr lang="en-US" sz="3600" dirty="0" err="1">
                <a:solidFill>
                  <a:srgbClr val="000000"/>
                </a:solidFill>
                <a:latin typeface="Calibri"/>
                <a:ea typeface="Times New Roman"/>
                <a:cs typeface="Times New Roman"/>
              </a:rPr>
              <a:t>Waw</a:t>
            </a:r>
            <a:r>
              <a:rPr lang="en-US" sz="3600" dirty="0">
                <a:solidFill>
                  <a:srgbClr val="000000"/>
                </a:solidFill>
                <a:latin typeface="Calibri"/>
                <a:ea typeface="Times New Roman"/>
                <a:cs typeface="Times New Roman"/>
              </a:rPr>
              <a:t> - </a:t>
            </a:r>
            <a:r>
              <a:rPr lang="ar-SA" sz="3600" dirty="0">
                <a:solidFill>
                  <a:srgbClr val="000000"/>
                </a:solidFill>
                <a:latin typeface="Calibri"/>
                <a:ea typeface="Times New Roman"/>
                <a:cs typeface="Times New Roman"/>
              </a:rPr>
              <a:t>حرف الواو</a:t>
            </a:r>
            <a:endParaRPr lang="en-US" sz="3600" dirty="0">
              <a:latin typeface="Calibri"/>
              <a:ea typeface="Calibri"/>
              <a:cs typeface="Arial"/>
            </a:endParaRPr>
          </a:p>
          <a:p>
            <a:pPr marL="0" marR="0">
              <a:lnSpc>
                <a:spcPct val="115000"/>
              </a:lnSpc>
              <a:spcBef>
                <a:spcPts val="0"/>
              </a:spcBef>
              <a:spcAft>
                <a:spcPts val="1000"/>
              </a:spcAft>
            </a:pPr>
            <a:r>
              <a:rPr lang="en-US" sz="3600" dirty="0">
                <a:solidFill>
                  <a:srgbClr val="000000"/>
                </a:solidFill>
                <a:latin typeface="Calibri"/>
                <a:ea typeface="Times New Roman"/>
                <a:cs typeface="Times New Roman"/>
              </a:rPr>
              <a:t>3. </a:t>
            </a:r>
            <a:r>
              <a:rPr lang="en-US" sz="3600" dirty="0" err="1">
                <a:solidFill>
                  <a:srgbClr val="000000"/>
                </a:solidFill>
                <a:latin typeface="Calibri"/>
                <a:ea typeface="Times New Roman"/>
                <a:cs typeface="Times New Roman"/>
              </a:rPr>
              <a:t>Ya</a:t>
            </a:r>
            <a:r>
              <a:rPr lang="en-US" sz="3600" dirty="0">
                <a:solidFill>
                  <a:srgbClr val="000000"/>
                </a:solidFill>
                <a:latin typeface="Calibri"/>
                <a:ea typeface="Times New Roman"/>
                <a:cs typeface="Times New Roman"/>
              </a:rPr>
              <a:t>' - </a:t>
            </a:r>
            <a:r>
              <a:rPr lang="ar-SA" sz="3600" dirty="0">
                <a:solidFill>
                  <a:srgbClr val="000000"/>
                </a:solidFill>
                <a:latin typeface="Calibri"/>
                <a:ea typeface="Times New Roman"/>
                <a:cs typeface="Times New Roman"/>
              </a:rPr>
              <a:t>حرف الياء</a:t>
            </a:r>
            <a:endParaRPr lang="en-US" sz="3600" dirty="0">
              <a:latin typeface="Calibri"/>
              <a:ea typeface="Calibri"/>
              <a:cs typeface="Arial"/>
            </a:endParaRPr>
          </a:p>
          <a:p>
            <a:endParaRPr lang="en-US" dirty="0"/>
          </a:p>
        </p:txBody>
      </p:sp>
    </p:spTree>
    <p:extLst>
      <p:ext uri="{BB962C8B-B14F-4D97-AF65-F5344CB8AC3E}">
        <p14:creationId xmlns:p14="http://schemas.microsoft.com/office/powerpoint/2010/main" val="41713104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accent1">
                    <a:lumMod val="75000"/>
                  </a:schemeClr>
                </a:solidFill>
              </a:rPr>
              <a:t>Short Vowels</a:t>
            </a:r>
          </a:p>
        </p:txBody>
      </p:sp>
      <p:sp>
        <p:nvSpPr>
          <p:cNvPr id="2" name="Content Placeholder 1"/>
          <p:cNvSpPr>
            <a:spLocks noGrp="1"/>
          </p:cNvSpPr>
          <p:nvPr>
            <p:ph idx="1"/>
          </p:nvPr>
        </p:nvSpPr>
        <p:spPr>
          <a:xfrm>
            <a:off x="872067" y="1676400"/>
            <a:ext cx="7814733" cy="4724400"/>
          </a:xfrm>
        </p:spPr>
        <p:txBody>
          <a:bodyPr>
            <a:normAutofit lnSpcReduction="10000"/>
          </a:bodyPr>
          <a:lstStyle/>
          <a:p>
            <a:r>
              <a:rPr lang="en-US" sz="2600" dirty="0"/>
              <a:t>The three short </a:t>
            </a:r>
            <a:r>
              <a:rPr lang="en-US" sz="2600" dirty="0" smtClean="0"/>
              <a:t>vowel sounds </a:t>
            </a:r>
            <a:r>
              <a:rPr lang="en-US" sz="2600" dirty="0"/>
              <a:t>in Arabic are represented using the following symbols either above or below the letters</a:t>
            </a:r>
            <a:r>
              <a:rPr lang="en-US" sz="2600" dirty="0" smtClean="0"/>
              <a:t>.</a:t>
            </a:r>
          </a:p>
          <a:p>
            <a:endParaRPr lang="en-US" sz="2600" dirty="0"/>
          </a:p>
          <a:p>
            <a:r>
              <a:rPr lang="en-US" sz="2600" dirty="0"/>
              <a:t>1. </a:t>
            </a:r>
            <a:r>
              <a:rPr lang="en-US" sz="2600" dirty="0" err="1"/>
              <a:t>Fatha</a:t>
            </a:r>
            <a:r>
              <a:rPr lang="en-US" sz="2600" dirty="0"/>
              <a:t> </a:t>
            </a:r>
            <a:r>
              <a:rPr lang="ar-SA" sz="2600" dirty="0"/>
              <a:t>الفتحة</a:t>
            </a:r>
            <a:r>
              <a:rPr lang="en-US" sz="2600" dirty="0"/>
              <a:t> - indicated by a small diagonal stroke above the consonant.  This is the neutral </a:t>
            </a:r>
            <a:r>
              <a:rPr lang="en-US" sz="2600" i="1" dirty="0"/>
              <a:t>a</a:t>
            </a:r>
            <a:r>
              <a:rPr lang="en-US" sz="2600" dirty="0"/>
              <a:t> vowel sound, such as in the words, nun and woman</a:t>
            </a:r>
            <a:r>
              <a:rPr lang="en-US" sz="2600" dirty="0" smtClean="0"/>
              <a:t>.</a:t>
            </a:r>
          </a:p>
          <a:p>
            <a:endParaRPr lang="en-US" sz="2600" dirty="0"/>
          </a:p>
          <a:p>
            <a:r>
              <a:rPr lang="en-US" sz="2600" dirty="0"/>
              <a:t>2. </a:t>
            </a:r>
            <a:r>
              <a:rPr lang="en-US" sz="2600" dirty="0" err="1"/>
              <a:t>Kasra</a:t>
            </a:r>
            <a:r>
              <a:rPr lang="en-US" sz="2600" dirty="0"/>
              <a:t> </a:t>
            </a:r>
            <a:r>
              <a:rPr lang="ar-SA" sz="2600" dirty="0"/>
              <a:t>الكسرة</a:t>
            </a:r>
            <a:r>
              <a:rPr lang="en-US" sz="2600" dirty="0"/>
              <a:t> - indicated by a small diagonal stroke below the consonant. Similar to the sound in the middle of the word did.</a:t>
            </a:r>
          </a:p>
          <a:p>
            <a:endParaRPr lang="en-US" dirty="0"/>
          </a:p>
        </p:txBody>
      </p:sp>
    </p:spTree>
    <p:extLst>
      <p:ext uri="{BB962C8B-B14F-4D97-AF65-F5344CB8AC3E}">
        <p14:creationId xmlns:p14="http://schemas.microsoft.com/office/powerpoint/2010/main" val="8631104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Short Vowels</a:t>
            </a:r>
          </a:p>
        </p:txBody>
      </p:sp>
      <p:sp>
        <p:nvSpPr>
          <p:cNvPr id="2" name="Content Placeholder 1"/>
          <p:cNvSpPr>
            <a:spLocks noGrp="1"/>
          </p:cNvSpPr>
          <p:nvPr>
            <p:ph idx="1"/>
          </p:nvPr>
        </p:nvSpPr>
        <p:spPr/>
        <p:txBody>
          <a:bodyPr/>
          <a:lstStyle/>
          <a:p>
            <a:r>
              <a:rPr lang="en-US" dirty="0"/>
              <a:t>3. </a:t>
            </a:r>
            <a:r>
              <a:rPr lang="en-US" dirty="0" err="1"/>
              <a:t>Damma</a:t>
            </a:r>
            <a:r>
              <a:rPr lang="en-US" dirty="0"/>
              <a:t> </a:t>
            </a:r>
            <a:r>
              <a:rPr lang="ar-SA" dirty="0"/>
              <a:t>الضمّة</a:t>
            </a:r>
            <a:r>
              <a:rPr lang="en-US" dirty="0"/>
              <a:t> - written like a miniature </a:t>
            </a:r>
            <a:r>
              <a:rPr lang="ar-SA" dirty="0"/>
              <a:t>واو</a:t>
            </a:r>
            <a:r>
              <a:rPr lang="en-US" dirty="0"/>
              <a:t> above the letter. It's pronounced like the </a:t>
            </a:r>
            <a:r>
              <a:rPr lang="en-US" i="1" dirty="0"/>
              <a:t>u</a:t>
            </a:r>
            <a:r>
              <a:rPr lang="en-US" dirty="0"/>
              <a:t> in bull.</a:t>
            </a:r>
          </a:p>
          <a:p>
            <a:r>
              <a:rPr lang="en-US" dirty="0"/>
              <a:t>→ </a:t>
            </a:r>
            <a:r>
              <a:rPr lang="en-US" dirty="0" err="1"/>
              <a:t>Sukun</a:t>
            </a:r>
            <a:r>
              <a:rPr lang="en-US" dirty="0"/>
              <a:t> </a:t>
            </a:r>
            <a:r>
              <a:rPr lang="ar-SA" dirty="0"/>
              <a:t>سكون</a:t>
            </a:r>
            <a:r>
              <a:rPr lang="en-US" dirty="0"/>
              <a:t> - indicated by a small circle above the letter. It is used to signify the absence of a vowel, for example, </a:t>
            </a:r>
            <a:r>
              <a:rPr lang="ar-SA" dirty="0"/>
              <a:t>بنْت</a:t>
            </a:r>
            <a:r>
              <a:rPr lang="en-US" dirty="0"/>
              <a:t> and </a:t>
            </a:r>
            <a:r>
              <a:rPr lang="ar-SA" dirty="0" smtClean="0"/>
              <a:t>كنْ</a:t>
            </a:r>
            <a:r>
              <a:rPr lang="en-US" b="1" dirty="0" smtClean="0"/>
              <a:t>.</a:t>
            </a:r>
            <a:endParaRPr lang="en-US" dirty="0"/>
          </a:p>
          <a:p>
            <a:pPr marL="64008" indent="0">
              <a:buNone/>
            </a:pPr>
            <a:endParaRPr lang="en-US" dirty="0"/>
          </a:p>
        </p:txBody>
      </p:sp>
    </p:spTree>
    <p:extLst>
      <p:ext uri="{BB962C8B-B14F-4D97-AF65-F5344CB8AC3E}">
        <p14:creationId xmlns:p14="http://schemas.microsoft.com/office/powerpoint/2010/main" val="9771212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Diphthongs</a:t>
            </a:r>
          </a:p>
        </p:txBody>
      </p:sp>
      <p:sp>
        <p:nvSpPr>
          <p:cNvPr id="3" name="Content Placeholder 2"/>
          <p:cNvSpPr>
            <a:spLocks noGrp="1"/>
          </p:cNvSpPr>
          <p:nvPr>
            <p:ph idx="1"/>
          </p:nvPr>
        </p:nvSpPr>
        <p:spPr/>
        <p:txBody>
          <a:bodyPr/>
          <a:lstStyle/>
          <a:p>
            <a:r>
              <a:rPr lang="en-US" dirty="0"/>
              <a:t>A diphthong is a combination of two vowel sounds occurring next to each other within the same syllable. The two diphthongs in Arabic are the two sounds</a:t>
            </a:r>
            <a:r>
              <a:rPr lang="en-US" dirty="0" smtClean="0"/>
              <a:t>:</a:t>
            </a:r>
          </a:p>
          <a:p>
            <a:pPr marL="64008" indent="0" algn="r" rtl="1">
              <a:buNone/>
            </a:pPr>
            <a:endParaRPr lang="en-US" sz="2000" dirty="0"/>
          </a:p>
          <a:p>
            <a:r>
              <a:rPr lang="en-US" dirty="0"/>
              <a:t>1. ay as in the word </a:t>
            </a:r>
            <a:r>
              <a:rPr lang="ar-SA" dirty="0"/>
              <a:t>بيت</a:t>
            </a:r>
            <a:endParaRPr lang="en-US" dirty="0"/>
          </a:p>
          <a:p>
            <a:r>
              <a:rPr lang="en-US" dirty="0"/>
              <a:t>2. aw as in the word </a:t>
            </a:r>
            <a:r>
              <a:rPr lang="ar-SA" dirty="0"/>
              <a:t>يوم</a:t>
            </a:r>
            <a:endParaRPr lang="en-US" dirty="0"/>
          </a:p>
          <a:p>
            <a:pPr marL="64008" indent="0" algn="r" rtl="1">
              <a:buNone/>
            </a:pPr>
            <a:r>
              <a:rPr lang="ar-SA" sz="3200" dirty="0">
                <a:solidFill>
                  <a:schemeClr val="accent1">
                    <a:lumMod val="75000"/>
                  </a:schemeClr>
                </a:solidFill>
              </a:rPr>
              <a:t>حروف اللين: </a:t>
            </a:r>
            <a:r>
              <a:rPr lang="ar-SA" sz="3200" dirty="0"/>
              <a:t>هما الواو والياء الساكنان المفتوح ما قبلهما مثل:"خوف"و "</a:t>
            </a:r>
            <a:r>
              <a:rPr lang="ar-SA" sz="3200" dirty="0" smtClean="0"/>
              <a:t>بيت</a:t>
            </a:r>
            <a:r>
              <a:rPr lang="en-US" sz="3200" dirty="0" smtClean="0"/>
              <a:t>”</a:t>
            </a:r>
            <a:endParaRPr lang="ar-SA" sz="3200" dirty="0"/>
          </a:p>
        </p:txBody>
      </p:sp>
    </p:spTree>
    <p:extLst>
      <p:ext uri="{BB962C8B-B14F-4D97-AF65-F5344CB8AC3E}">
        <p14:creationId xmlns:p14="http://schemas.microsoft.com/office/powerpoint/2010/main" val="4716404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i="1" dirty="0" err="1">
                <a:effectLst/>
              </a:rPr>
              <a:t>Nunation</a:t>
            </a:r>
            <a:r>
              <a:rPr lang="en-US" dirty="0">
                <a:effectLst/>
              </a:rPr>
              <a:t/>
            </a:r>
            <a:br>
              <a:rPr lang="en-US" dirty="0">
                <a:effectLst/>
              </a:rPr>
            </a:br>
            <a:endParaRPr lang="en-US" dirty="0"/>
          </a:p>
        </p:txBody>
      </p:sp>
      <p:sp>
        <p:nvSpPr>
          <p:cNvPr id="2" name="Content Placeholder 1"/>
          <p:cNvSpPr>
            <a:spLocks noGrp="1"/>
          </p:cNvSpPr>
          <p:nvPr>
            <p:ph idx="1"/>
          </p:nvPr>
        </p:nvSpPr>
        <p:spPr>
          <a:xfrm>
            <a:off x="457200" y="1524000"/>
            <a:ext cx="8229600" cy="4930808"/>
          </a:xfrm>
        </p:spPr>
        <p:txBody>
          <a:bodyPr>
            <a:normAutofit/>
          </a:bodyPr>
          <a:lstStyle/>
          <a:p>
            <a:r>
              <a:rPr lang="en-US" dirty="0" err="1"/>
              <a:t>Nunation</a:t>
            </a:r>
            <a:r>
              <a:rPr lang="en-US" dirty="0"/>
              <a:t> </a:t>
            </a:r>
            <a:r>
              <a:rPr lang="ar-SA" dirty="0"/>
              <a:t>التنوين</a:t>
            </a:r>
            <a:r>
              <a:rPr lang="en-US" dirty="0"/>
              <a:t> is found at the end of nouns and adjectives when they are indefinite.</a:t>
            </a:r>
          </a:p>
          <a:p>
            <a:r>
              <a:rPr lang="en-US" dirty="0"/>
              <a:t>It is indicated using a doubled vowel sign. With the sounds </a:t>
            </a:r>
            <a:r>
              <a:rPr lang="en-US" i="1" dirty="0"/>
              <a:t>un</a:t>
            </a:r>
            <a:r>
              <a:rPr lang="en-US" dirty="0"/>
              <a:t> (double </a:t>
            </a:r>
            <a:r>
              <a:rPr lang="en-US" dirty="0" err="1"/>
              <a:t>damma</a:t>
            </a:r>
            <a:r>
              <a:rPr lang="en-US" dirty="0"/>
              <a:t>)</a:t>
            </a:r>
            <a:r>
              <a:rPr lang="en-US" i="1" dirty="0"/>
              <a:t>, in</a:t>
            </a:r>
            <a:r>
              <a:rPr lang="en-US" dirty="0"/>
              <a:t> (double </a:t>
            </a:r>
            <a:r>
              <a:rPr lang="en-US" dirty="0" err="1"/>
              <a:t>kasra</a:t>
            </a:r>
            <a:r>
              <a:rPr lang="en-US" dirty="0"/>
              <a:t>)</a:t>
            </a:r>
            <a:r>
              <a:rPr lang="en-US" i="1" dirty="0"/>
              <a:t>, </a:t>
            </a:r>
            <a:r>
              <a:rPr lang="en-US" dirty="0"/>
              <a:t>or </a:t>
            </a:r>
            <a:r>
              <a:rPr lang="en-US" i="1" dirty="0"/>
              <a:t>an</a:t>
            </a:r>
            <a:r>
              <a:rPr lang="en-US" dirty="0"/>
              <a:t> (double </a:t>
            </a:r>
            <a:r>
              <a:rPr lang="en-US" dirty="0" err="1"/>
              <a:t>fatha</a:t>
            </a:r>
            <a:r>
              <a:rPr lang="en-US" dirty="0"/>
              <a:t>). </a:t>
            </a:r>
          </a:p>
          <a:p>
            <a:r>
              <a:rPr lang="en-US" dirty="0"/>
              <a:t>When the </a:t>
            </a:r>
            <a:r>
              <a:rPr lang="en-US" dirty="0" err="1"/>
              <a:t>fatha</a:t>
            </a:r>
            <a:r>
              <a:rPr lang="en-US" dirty="0"/>
              <a:t> is doubled, the letter '</a:t>
            </a:r>
            <a:r>
              <a:rPr lang="en-US" dirty="0" err="1"/>
              <a:t>alif</a:t>
            </a:r>
            <a:r>
              <a:rPr lang="en-US" dirty="0"/>
              <a:t> is added except when the </a:t>
            </a:r>
            <a:r>
              <a:rPr lang="en-US"/>
              <a:t>word </a:t>
            </a:r>
            <a:r>
              <a:rPr lang="en-US" smtClean="0"/>
              <a:t>ends </a:t>
            </a:r>
            <a:r>
              <a:rPr lang="en-US" dirty="0"/>
              <a:t>in a ta' </a:t>
            </a:r>
            <a:r>
              <a:rPr lang="en-US" dirty="0" err="1"/>
              <a:t>marboota</a:t>
            </a:r>
            <a:r>
              <a:rPr lang="en-US" dirty="0"/>
              <a:t>.</a:t>
            </a:r>
          </a:p>
          <a:p>
            <a:endParaRPr lang="en-US" dirty="0"/>
          </a:p>
        </p:txBody>
      </p:sp>
    </p:spTree>
    <p:extLst>
      <p:ext uri="{BB962C8B-B14F-4D97-AF65-F5344CB8AC3E}">
        <p14:creationId xmlns:p14="http://schemas.microsoft.com/office/powerpoint/2010/main" val="2696560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i="1" dirty="0">
                <a:effectLst/>
              </a:rPr>
              <a:t>Stress - The Syllable</a:t>
            </a:r>
            <a:r>
              <a:rPr lang="en-US" dirty="0">
                <a:effectLst/>
              </a:rPr>
              <a:t/>
            </a:r>
            <a:br>
              <a:rPr lang="en-US" dirty="0">
                <a:effectLst/>
              </a:rPr>
            </a:br>
            <a:endParaRPr lang="en-US" dirty="0"/>
          </a:p>
        </p:txBody>
      </p:sp>
      <p:sp>
        <p:nvSpPr>
          <p:cNvPr id="2" name="Content Placeholder 1"/>
          <p:cNvSpPr>
            <a:spLocks noGrp="1"/>
          </p:cNvSpPr>
          <p:nvPr>
            <p:ph idx="1"/>
          </p:nvPr>
        </p:nvSpPr>
        <p:spPr>
          <a:xfrm>
            <a:off x="457200" y="1143000"/>
            <a:ext cx="8229600" cy="5311808"/>
          </a:xfrm>
        </p:spPr>
        <p:txBody>
          <a:bodyPr>
            <a:normAutofit fontScale="85000" lnSpcReduction="20000"/>
          </a:bodyPr>
          <a:lstStyle/>
          <a:p>
            <a:r>
              <a:rPr lang="en-US" dirty="0" smtClean="0"/>
              <a:t>A syllable is a unit of sound containing either a vowel sound alone </a:t>
            </a:r>
            <a:r>
              <a:rPr lang="en-US" dirty="0" smtClean="0">
                <a:solidFill>
                  <a:schemeClr val="accent1">
                    <a:lumMod val="60000"/>
                    <a:lumOff val="40000"/>
                  </a:schemeClr>
                </a:solidFill>
              </a:rPr>
              <a:t>e.g. </a:t>
            </a:r>
            <a:r>
              <a:rPr lang="en-US" dirty="0" smtClean="0"/>
              <a:t>eye, you; or a vowel sound with one or more consonants </a:t>
            </a:r>
            <a:r>
              <a:rPr lang="en-US" dirty="0" smtClean="0">
                <a:solidFill>
                  <a:schemeClr val="accent1">
                    <a:lumMod val="60000"/>
                    <a:lumOff val="40000"/>
                  </a:schemeClr>
                </a:solidFill>
              </a:rPr>
              <a:t>e.g. </a:t>
            </a:r>
            <a:r>
              <a:rPr lang="en-US" dirty="0" smtClean="0"/>
              <a:t>not, stop.</a:t>
            </a:r>
            <a:endParaRPr lang="en-US" dirty="0"/>
          </a:p>
          <a:p>
            <a:r>
              <a:rPr lang="en-US" dirty="0" smtClean="0">
                <a:solidFill>
                  <a:schemeClr val="accent1">
                    <a:lumMod val="60000"/>
                    <a:lumOff val="40000"/>
                  </a:schemeClr>
                </a:solidFill>
              </a:rPr>
              <a:t>Examples of two-syllable words: </a:t>
            </a:r>
            <a:r>
              <a:rPr lang="en-US" dirty="0" smtClean="0"/>
              <a:t>seven, water.</a:t>
            </a:r>
          </a:p>
          <a:p>
            <a:r>
              <a:rPr lang="en-US" dirty="0" smtClean="0">
                <a:solidFill>
                  <a:schemeClr val="accent1">
                    <a:lumMod val="60000"/>
                    <a:lumOff val="40000"/>
                  </a:schemeClr>
                </a:solidFill>
              </a:rPr>
              <a:t>Stress: </a:t>
            </a:r>
            <a:r>
              <a:rPr lang="en-US" dirty="0" smtClean="0"/>
              <a:t>when a word has more than one syllable, one of them is spoken with special force, called stress.  A spoken word is recognized not only by its pronunciation but also by its stress pattern. If the pronunciation of a word is correct, but the stress is wrong then the word may not be understood </a:t>
            </a:r>
            <a:r>
              <a:rPr lang="en-US" dirty="0" smtClean="0">
                <a:solidFill>
                  <a:schemeClr val="accent1">
                    <a:lumMod val="60000"/>
                    <a:lumOff val="40000"/>
                  </a:schemeClr>
                </a:solidFill>
              </a:rPr>
              <a:t>e.g. </a:t>
            </a:r>
          </a:p>
          <a:p>
            <a:pPr marL="64008" indent="0">
              <a:buNone/>
            </a:pPr>
            <a:endParaRPr lang="en-US" dirty="0" smtClean="0">
              <a:solidFill>
                <a:schemeClr val="accent1">
                  <a:lumMod val="60000"/>
                  <a:lumOff val="40000"/>
                </a:schemeClr>
              </a:solidFill>
            </a:endParaRPr>
          </a:p>
          <a:p>
            <a:r>
              <a:rPr lang="en-US" dirty="0" smtClean="0">
                <a:solidFill>
                  <a:schemeClr val="accent1">
                    <a:lumMod val="60000"/>
                    <a:lumOff val="40000"/>
                  </a:schemeClr>
                </a:solidFill>
              </a:rPr>
              <a:t>Record(n): </a:t>
            </a:r>
            <a:r>
              <a:rPr lang="en-US" sz="2600" dirty="0" err="1"/>
              <a:t>BrE</a:t>
            </a:r>
            <a:r>
              <a:rPr lang="en-US" dirty="0"/>
              <a:t> /ˈ</a:t>
            </a:r>
            <a:r>
              <a:rPr lang="en-US" dirty="0" err="1"/>
              <a:t>rekɔːd</a:t>
            </a:r>
            <a:r>
              <a:rPr lang="en-US" dirty="0"/>
              <a:t>/ </a:t>
            </a:r>
            <a:r>
              <a:rPr lang="en-US" dirty="0" smtClean="0"/>
              <a:t>; </a:t>
            </a:r>
            <a:r>
              <a:rPr lang="en-US" sz="2200" dirty="0" err="1"/>
              <a:t>NAmE</a:t>
            </a:r>
            <a:r>
              <a:rPr lang="en-US" dirty="0"/>
              <a:t> /ˈ</a:t>
            </a:r>
            <a:r>
              <a:rPr lang="en-US" dirty="0" err="1" smtClean="0"/>
              <a:t>rekərd</a:t>
            </a:r>
            <a:r>
              <a:rPr lang="en-US" dirty="0" smtClean="0"/>
              <a:t>/</a:t>
            </a:r>
          </a:p>
          <a:p>
            <a:r>
              <a:rPr lang="en-US" dirty="0" smtClean="0">
                <a:solidFill>
                  <a:schemeClr val="accent1">
                    <a:lumMod val="60000"/>
                    <a:lumOff val="40000"/>
                  </a:schemeClr>
                </a:solidFill>
              </a:rPr>
              <a:t>Record(v):</a:t>
            </a:r>
            <a:r>
              <a:rPr lang="en-US" dirty="0"/>
              <a:t> </a:t>
            </a:r>
            <a:r>
              <a:rPr lang="en-US" sz="2400" dirty="0" err="1"/>
              <a:t>BrE</a:t>
            </a:r>
            <a:r>
              <a:rPr lang="en-US" dirty="0"/>
              <a:t> /</a:t>
            </a:r>
            <a:r>
              <a:rPr lang="en-US" dirty="0" err="1"/>
              <a:t>rɪˈkɔːd</a:t>
            </a:r>
            <a:r>
              <a:rPr lang="en-US" dirty="0"/>
              <a:t>/ </a:t>
            </a:r>
            <a:r>
              <a:rPr lang="en-US" dirty="0" smtClean="0"/>
              <a:t>; </a:t>
            </a:r>
            <a:r>
              <a:rPr lang="en-US" sz="2400" dirty="0" err="1"/>
              <a:t>NAmE</a:t>
            </a:r>
            <a:r>
              <a:rPr lang="en-US" dirty="0"/>
              <a:t> /</a:t>
            </a:r>
            <a:r>
              <a:rPr lang="en-US" dirty="0" err="1"/>
              <a:t>rɪˈkɔːrd</a:t>
            </a:r>
            <a:r>
              <a:rPr lang="en-US" dirty="0"/>
              <a:t>/ </a:t>
            </a:r>
          </a:p>
          <a:p>
            <a:pPr marL="64008" indent="0">
              <a:buNone/>
            </a:pPr>
            <a:endParaRPr lang="en-US" dirty="0" smtClean="0">
              <a:solidFill>
                <a:schemeClr val="accent1">
                  <a:lumMod val="60000"/>
                  <a:lumOff val="40000"/>
                </a:schemeClr>
              </a:solidFill>
            </a:endParaRPr>
          </a:p>
        </p:txBody>
      </p:sp>
    </p:spTree>
    <p:extLst>
      <p:ext uri="{BB962C8B-B14F-4D97-AF65-F5344CB8AC3E}">
        <p14:creationId xmlns:p14="http://schemas.microsoft.com/office/powerpoint/2010/main" val="17817134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Override1.xml><?xml version="1.0" encoding="utf-8"?>
<a:themeOverride xmlns:a="http://schemas.openxmlformats.org/drawingml/2006/main">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themeOverride>
</file>

<file path=docProps/app.xml><?xml version="1.0" encoding="utf-8"?>
<Properties xmlns="http://schemas.openxmlformats.org/officeDocument/2006/extended-properties" xmlns:vt="http://schemas.openxmlformats.org/officeDocument/2006/docPropsVTypes">
  <Template/>
  <TotalTime>165</TotalTime>
  <Words>769</Words>
  <Application>Microsoft Office PowerPoint</Application>
  <PresentationFormat>On-screen Show (4:3)</PresentationFormat>
  <Paragraphs>68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Verve</vt:lpstr>
      <vt:lpstr>Vowel: </vt:lpstr>
      <vt:lpstr>PowerPoint Presentation</vt:lpstr>
      <vt:lpstr>Vowels in Arabic There are 6 vowels - 3 short and 3 long - and 2 diphthongs in Arabic.  </vt:lpstr>
      <vt:lpstr>Long Vowels</vt:lpstr>
      <vt:lpstr>Short Vowels</vt:lpstr>
      <vt:lpstr>Short Vowels</vt:lpstr>
      <vt:lpstr>Diphthongs</vt:lpstr>
      <vt:lpstr>Nunation </vt:lpstr>
      <vt:lpstr>Stress - The Syllable </vt:lpstr>
      <vt:lpstr>Stress - The Syllable </vt:lpstr>
      <vt:lpstr>PowerPoint Presentation</vt:lpstr>
      <vt:lpstr>Abbreviations</vt:lpstr>
      <vt:lpstr>The Alphabet as Numbers </vt:lpstr>
      <vt:lpstr>Homework</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Vowels There are 6 vowels - 3 short and 3 long - and 2 diphthongs in Arabic.</dc:title>
  <dc:creator>Toshiba</dc:creator>
  <cp:lastModifiedBy>Ghadah Fahad Alzaidi</cp:lastModifiedBy>
  <cp:revision>21</cp:revision>
  <dcterms:created xsi:type="dcterms:W3CDTF">2015-08-22T18:03:21Z</dcterms:created>
  <dcterms:modified xsi:type="dcterms:W3CDTF">2016-09-29T06:25:50Z</dcterms:modified>
</cp:coreProperties>
</file>