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7AFCC9-D8F1-449A-87A5-47300F2C2CF0}"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3EC0D-79A7-43C3-8559-C48731844E96}"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7AFCC9-D8F1-449A-87A5-47300F2C2CF0}"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3EC0D-79A7-43C3-8559-C48731844E9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7AFCC9-D8F1-449A-87A5-47300F2C2CF0}"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3EC0D-79A7-43C3-8559-C48731844E9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97AFCC9-D8F1-449A-87A5-47300F2C2CF0}"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3EC0D-79A7-43C3-8559-C48731844E9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7AFCC9-D8F1-449A-87A5-47300F2C2CF0}"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3EC0D-79A7-43C3-8559-C48731844E9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97AFCC9-D8F1-449A-87A5-47300F2C2CF0}"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3EC0D-79A7-43C3-8559-C48731844E9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7AFCC9-D8F1-449A-87A5-47300F2C2CF0}"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A3EC0D-79A7-43C3-8559-C48731844E9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7AFCC9-D8F1-449A-87A5-47300F2C2CF0}"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A3EC0D-79A7-43C3-8559-C48731844E9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FCC9-D8F1-449A-87A5-47300F2C2CF0}"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A3EC0D-79A7-43C3-8559-C48731844E9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AFCC9-D8F1-449A-87A5-47300F2C2CF0}"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3EC0D-79A7-43C3-8559-C48731844E96}"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AFCC9-D8F1-449A-87A5-47300F2C2CF0}"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3EC0D-79A7-43C3-8559-C48731844E96}"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97AFCC9-D8F1-449A-87A5-47300F2C2CF0}" type="datetimeFigureOut">
              <a:rPr lang="en-US" smtClean="0"/>
              <a:t>12/3/2015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3A3EC0D-79A7-43C3-8559-C48731844E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4724400"/>
            <a:ext cx="5637010" cy="882119"/>
          </a:xfrm>
        </p:spPr>
        <p:txBody>
          <a:bodyPr>
            <a:normAutofit/>
          </a:bodyPr>
          <a:lstStyle/>
          <a:p>
            <a:pPr algn="ctr"/>
            <a:r>
              <a:rPr lang="ar-SA" sz="4400" dirty="0" smtClean="0"/>
              <a:t>الحال</a:t>
            </a:r>
            <a:endParaRPr lang="en-US" sz="4400" dirty="0"/>
          </a:p>
        </p:txBody>
      </p:sp>
      <p:sp>
        <p:nvSpPr>
          <p:cNvPr id="2" name="Title 1"/>
          <p:cNvSpPr>
            <a:spLocks noGrp="1"/>
          </p:cNvSpPr>
          <p:nvPr>
            <p:ph type="ctrTitle"/>
          </p:nvPr>
        </p:nvSpPr>
        <p:spPr/>
        <p:txBody>
          <a:bodyPr/>
          <a:lstStyle/>
          <a:p>
            <a:r>
              <a:rPr lang="en-US" dirty="0" smtClean="0"/>
              <a:t>The Adverb</a:t>
            </a:r>
            <a:endParaRPr lang="en-US" dirty="0"/>
          </a:p>
        </p:txBody>
      </p:sp>
    </p:spTree>
    <p:extLst>
      <p:ext uri="{BB962C8B-B14F-4D97-AF65-F5344CB8AC3E}">
        <p14:creationId xmlns:p14="http://schemas.microsoft.com/office/powerpoint/2010/main" val="21848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239000" cy="4907280"/>
          </a:xfrm>
        </p:spPr>
        <p:txBody>
          <a:bodyPr/>
          <a:lstStyle/>
          <a:p>
            <a:r>
              <a:rPr lang="en-US" dirty="0" smtClean="0">
                <a:solidFill>
                  <a:srgbClr val="FF0000"/>
                </a:solidFill>
              </a:rPr>
              <a:t>Adverbs of quantity: </a:t>
            </a:r>
          </a:p>
          <a:p>
            <a:pPr marL="45720" indent="0">
              <a:buNone/>
            </a:pPr>
            <a:r>
              <a:rPr lang="en-US" dirty="0" smtClean="0">
                <a:solidFill>
                  <a:schemeClr val="tx1"/>
                </a:solidFill>
              </a:rPr>
              <a:t>Very</a:t>
            </a:r>
            <a:r>
              <a:rPr lang="en-US" dirty="0" smtClean="0">
                <a:solidFill>
                  <a:schemeClr val="tx1"/>
                </a:solidFill>
                <a:latin typeface="Calibri"/>
              </a:rPr>
              <a:t>→ </a:t>
            </a:r>
            <a:r>
              <a:rPr lang="ar-SA" dirty="0" smtClean="0">
                <a:solidFill>
                  <a:schemeClr val="tx1"/>
                </a:solidFill>
                <a:latin typeface="Calibri"/>
              </a:rPr>
              <a:t>جدًا</a:t>
            </a:r>
            <a:endParaRPr lang="en-US" dirty="0" smtClean="0">
              <a:solidFill>
                <a:schemeClr val="tx1"/>
              </a:solidFill>
            </a:endParaRPr>
          </a:p>
          <a:p>
            <a:pPr marL="45720" indent="0">
              <a:buNone/>
            </a:pPr>
            <a:r>
              <a:rPr lang="en-US" dirty="0">
                <a:solidFill>
                  <a:schemeClr val="tx1"/>
                </a:solidFill>
              </a:rPr>
              <a:t>Exceedingly</a:t>
            </a:r>
            <a:r>
              <a:rPr lang="en-US" dirty="0" smtClean="0">
                <a:solidFill>
                  <a:schemeClr val="tx1"/>
                </a:solidFill>
              </a:rPr>
              <a:t>→</a:t>
            </a:r>
            <a:r>
              <a:rPr lang="ar-SA" dirty="0" smtClean="0">
                <a:solidFill>
                  <a:schemeClr val="tx1"/>
                </a:solidFill>
              </a:rPr>
              <a:t>في منتهى </a:t>
            </a:r>
            <a:endParaRPr lang="en-US" dirty="0" smtClean="0">
              <a:solidFill>
                <a:schemeClr val="tx1"/>
              </a:solidFill>
            </a:endParaRPr>
          </a:p>
          <a:p>
            <a:pPr marL="45720" indent="0">
              <a:buNone/>
            </a:pPr>
            <a:r>
              <a:rPr lang="en-US" dirty="0">
                <a:solidFill>
                  <a:schemeClr val="tx1"/>
                </a:solidFill>
              </a:rPr>
              <a:t>Too</a:t>
            </a:r>
            <a:r>
              <a:rPr lang="en-US" dirty="0" smtClean="0">
                <a:solidFill>
                  <a:schemeClr val="tx1"/>
                </a:solidFill>
              </a:rPr>
              <a:t>→</a:t>
            </a:r>
            <a:r>
              <a:rPr lang="ar-SA" dirty="0" smtClean="0">
                <a:solidFill>
                  <a:schemeClr val="tx1"/>
                </a:solidFill>
              </a:rPr>
              <a:t>بدرجة عظيمة </a:t>
            </a:r>
            <a:endParaRPr lang="en-US" dirty="0" smtClean="0">
              <a:solidFill>
                <a:schemeClr val="tx1"/>
              </a:solidFill>
            </a:endParaRPr>
          </a:p>
          <a:p>
            <a:pPr marL="45720" indent="0">
              <a:buNone/>
            </a:pPr>
            <a:r>
              <a:rPr lang="en-US" dirty="0">
                <a:solidFill>
                  <a:schemeClr val="tx1"/>
                </a:solidFill>
              </a:rPr>
              <a:t>Enough</a:t>
            </a:r>
            <a:r>
              <a:rPr lang="en-US" dirty="0" smtClean="0">
                <a:solidFill>
                  <a:schemeClr val="tx1"/>
                </a:solidFill>
              </a:rPr>
              <a:t>→</a:t>
            </a:r>
            <a:r>
              <a:rPr lang="ar-SA" dirty="0" smtClean="0">
                <a:solidFill>
                  <a:schemeClr val="tx1"/>
                </a:solidFill>
              </a:rPr>
              <a:t>بدرجة كافية </a:t>
            </a:r>
            <a:endParaRPr lang="en-US" dirty="0" smtClean="0">
              <a:solidFill>
                <a:schemeClr val="tx1"/>
              </a:solidFill>
            </a:endParaRPr>
          </a:p>
          <a:p>
            <a:pPr marL="45720" indent="0">
              <a:buNone/>
            </a:pPr>
            <a:r>
              <a:rPr lang="en-US" dirty="0">
                <a:solidFill>
                  <a:schemeClr val="tx1"/>
                </a:solidFill>
              </a:rPr>
              <a:t>Examples</a:t>
            </a:r>
            <a:r>
              <a:rPr lang="en-US" dirty="0" smtClean="0">
                <a:solidFill>
                  <a:schemeClr val="tx1"/>
                </a:solidFill>
              </a:rPr>
              <a:t>:</a:t>
            </a:r>
          </a:p>
          <a:p>
            <a:pPr marL="45720" indent="0">
              <a:buNone/>
            </a:pPr>
            <a:r>
              <a:rPr lang="en-US" dirty="0" smtClean="0">
                <a:solidFill>
                  <a:schemeClr val="tx1"/>
                </a:solidFill>
              </a:rPr>
              <a:t>It is too difficult</a:t>
            </a:r>
            <a:r>
              <a:rPr lang="en-US" dirty="0">
                <a:solidFill>
                  <a:schemeClr val="tx1"/>
                </a:solidFill>
              </a:rPr>
              <a:t> </a:t>
            </a:r>
            <a:r>
              <a:rPr lang="en-US" dirty="0" smtClean="0">
                <a:solidFill>
                  <a:schemeClr val="tx1"/>
                </a:solidFill>
              </a:rPr>
              <a:t>to </a:t>
            </a:r>
            <a:r>
              <a:rPr lang="en-US" dirty="0">
                <a:solidFill>
                  <a:schemeClr val="tx1"/>
                </a:solidFill>
              </a:rPr>
              <a:t>solve. </a:t>
            </a:r>
            <a:endParaRPr lang="en-US" dirty="0" smtClean="0">
              <a:solidFill>
                <a:schemeClr val="tx1"/>
              </a:solidFill>
            </a:endParaRPr>
          </a:p>
          <a:p>
            <a:pPr marL="45720" indent="0">
              <a:buNone/>
            </a:pPr>
            <a:r>
              <a:rPr lang="ar-SA" dirty="0" smtClean="0">
                <a:solidFill>
                  <a:schemeClr val="tx1"/>
                </a:solidFill>
              </a:rPr>
              <a:t>إنها صعبة جدًا لدرجة لايمكن حلها</a:t>
            </a:r>
            <a:endParaRPr lang="en-US" dirty="0" smtClean="0">
              <a:solidFill>
                <a:schemeClr val="tx1"/>
              </a:solidFill>
            </a:endParaRPr>
          </a:p>
          <a:p>
            <a:pPr marL="45720" indent="0">
              <a:buNone/>
            </a:pPr>
            <a:r>
              <a:rPr lang="en-US" dirty="0" smtClean="0">
                <a:solidFill>
                  <a:schemeClr val="tx1"/>
                </a:solidFill>
              </a:rPr>
              <a:t>She is exceedingly beautiful. </a:t>
            </a:r>
          </a:p>
          <a:p>
            <a:pPr marL="45720" indent="0">
              <a:buNone/>
            </a:pPr>
            <a:r>
              <a:rPr lang="ar-SA" dirty="0" smtClean="0">
                <a:solidFill>
                  <a:schemeClr val="tx1"/>
                </a:solidFill>
              </a:rPr>
              <a:t>إنها غاية في الجمال </a:t>
            </a:r>
            <a:endParaRPr lang="en-US" dirty="0" smtClean="0">
              <a:solidFill>
                <a:schemeClr val="tx1"/>
              </a:solidFill>
            </a:endParaRPr>
          </a:p>
        </p:txBody>
      </p:sp>
    </p:spTree>
    <p:extLst>
      <p:ext uri="{BB962C8B-B14F-4D97-AF65-F5344CB8AC3E}">
        <p14:creationId xmlns:p14="http://schemas.microsoft.com/office/powerpoint/2010/main" val="2562617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086600" cy="5593080"/>
          </a:xfrm>
        </p:spPr>
        <p:txBody>
          <a:bodyPr>
            <a:normAutofit lnSpcReduction="10000"/>
          </a:bodyPr>
          <a:lstStyle/>
          <a:p>
            <a:r>
              <a:rPr lang="en-US" dirty="0" smtClean="0">
                <a:solidFill>
                  <a:srgbClr val="C00000"/>
                </a:solidFill>
              </a:rPr>
              <a:t>Adverbs of affirmation, negation, and doubts:</a:t>
            </a:r>
            <a:endParaRPr lang="ar-SA" dirty="0">
              <a:solidFill>
                <a:srgbClr val="C00000"/>
              </a:solidFill>
            </a:endParaRPr>
          </a:p>
          <a:p>
            <a:pPr marL="45720" indent="0">
              <a:buNone/>
            </a:pPr>
            <a:r>
              <a:rPr lang="en-US" dirty="0" smtClean="0"/>
              <a:t>Yea, yes</a:t>
            </a:r>
            <a:r>
              <a:rPr lang="en-US" dirty="0" smtClean="0">
                <a:latin typeface="Calibri"/>
              </a:rPr>
              <a:t>→</a:t>
            </a:r>
            <a:r>
              <a:rPr lang="ar-SA" dirty="0" smtClean="0">
                <a:latin typeface="Calibri"/>
              </a:rPr>
              <a:t>نعم، موافق</a:t>
            </a:r>
            <a:endParaRPr lang="en-US" dirty="0" smtClean="0"/>
          </a:p>
          <a:p>
            <a:pPr marL="45720" indent="0">
              <a:buNone/>
            </a:pPr>
            <a:r>
              <a:rPr lang="en-US" dirty="0" smtClean="0"/>
              <a:t>Verily, truly</a:t>
            </a:r>
            <a:r>
              <a:rPr lang="en-US" dirty="0" smtClean="0">
                <a:latin typeface="Calibri"/>
              </a:rPr>
              <a:t>→</a:t>
            </a:r>
            <a:r>
              <a:rPr lang="ar-SA" dirty="0" smtClean="0">
                <a:latin typeface="Calibri"/>
              </a:rPr>
              <a:t>بلاريب، حقيقة</a:t>
            </a:r>
            <a:endParaRPr lang="en-US" dirty="0" smtClean="0"/>
          </a:p>
          <a:p>
            <a:pPr marL="45720" indent="0">
              <a:buNone/>
            </a:pPr>
            <a:r>
              <a:rPr lang="en-US" dirty="0" smtClean="0"/>
              <a:t>Surely, undoubtedly</a:t>
            </a:r>
            <a:r>
              <a:rPr lang="en-US" dirty="0"/>
              <a:t>, certainly</a:t>
            </a:r>
            <a:r>
              <a:rPr lang="en-US" dirty="0" smtClean="0"/>
              <a:t>→</a:t>
            </a:r>
            <a:r>
              <a:rPr lang="ar-SA" dirty="0" smtClean="0"/>
              <a:t> بالتأكيد، بلاشك في ذلك</a:t>
            </a:r>
            <a:endParaRPr lang="en-US" dirty="0" smtClean="0"/>
          </a:p>
          <a:p>
            <a:pPr marL="45720" indent="0">
              <a:buNone/>
            </a:pPr>
            <a:r>
              <a:rPr lang="en-US" dirty="0" smtClean="0"/>
              <a:t>Nay, no</a:t>
            </a:r>
            <a:r>
              <a:rPr lang="en-US" dirty="0"/>
              <a:t>, not</a:t>
            </a:r>
            <a:r>
              <a:rPr lang="en-US" dirty="0" smtClean="0"/>
              <a:t>→</a:t>
            </a:r>
            <a:r>
              <a:rPr lang="ar-SA" dirty="0" smtClean="0"/>
              <a:t>كلا، لا، ليس</a:t>
            </a:r>
            <a:endParaRPr lang="en-US" dirty="0" smtClean="0"/>
          </a:p>
          <a:p>
            <a:pPr marL="45720" indent="0">
              <a:buNone/>
            </a:pPr>
            <a:r>
              <a:rPr lang="en-US" dirty="0" smtClean="0"/>
              <a:t>Perhaps</a:t>
            </a:r>
            <a:r>
              <a:rPr lang="en-US" dirty="0"/>
              <a:t>, possible</a:t>
            </a:r>
            <a:r>
              <a:rPr lang="en-US" dirty="0" smtClean="0"/>
              <a:t>→</a:t>
            </a:r>
            <a:r>
              <a:rPr lang="ar-SA" dirty="0" smtClean="0"/>
              <a:t>ربما، من المحتمل، من المتوقع</a:t>
            </a:r>
          </a:p>
          <a:p>
            <a:pPr marL="45720" indent="0">
              <a:buNone/>
            </a:pPr>
            <a:r>
              <a:rPr lang="en-US" dirty="0" smtClean="0">
                <a:solidFill>
                  <a:srgbClr val="C00000"/>
                </a:solidFill>
              </a:rPr>
              <a:t>Examples</a:t>
            </a:r>
            <a:r>
              <a:rPr lang="en-US" dirty="0" smtClean="0">
                <a:solidFill>
                  <a:srgbClr val="FF0000"/>
                </a:solidFill>
              </a:rPr>
              <a:t>:</a:t>
            </a:r>
            <a:endParaRPr lang="ar-SA" dirty="0" smtClean="0">
              <a:solidFill>
                <a:srgbClr val="FF0000"/>
              </a:solidFill>
            </a:endParaRPr>
          </a:p>
          <a:p>
            <a:pPr marL="45720" indent="0" algn="ctr">
              <a:buNone/>
            </a:pPr>
            <a:r>
              <a:rPr lang="en-US" dirty="0" smtClean="0">
                <a:solidFill>
                  <a:schemeClr val="tx1">
                    <a:lumMod val="65000"/>
                    <a:lumOff val="35000"/>
                  </a:schemeClr>
                </a:solidFill>
              </a:rPr>
              <a:t>Perhaps, he’ll do it.</a:t>
            </a:r>
            <a:endParaRPr lang="ar-SA" dirty="0" smtClean="0">
              <a:solidFill>
                <a:schemeClr val="tx1">
                  <a:lumMod val="65000"/>
                  <a:lumOff val="35000"/>
                </a:schemeClr>
              </a:solidFill>
            </a:endParaRPr>
          </a:p>
          <a:p>
            <a:pPr marL="45720" indent="0" algn="ctr">
              <a:buNone/>
            </a:pPr>
            <a:r>
              <a:rPr lang="ar-SA" dirty="0" smtClean="0">
                <a:solidFill>
                  <a:schemeClr val="tx1">
                    <a:lumMod val="65000"/>
                    <a:lumOff val="35000"/>
                  </a:schemeClr>
                </a:solidFill>
              </a:rPr>
              <a:t>ربما سيقوم بأدائها</a:t>
            </a:r>
            <a:endParaRPr lang="en-US" dirty="0" smtClean="0">
              <a:solidFill>
                <a:schemeClr val="tx1">
                  <a:lumMod val="65000"/>
                  <a:lumOff val="35000"/>
                </a:schemeClr>
              </a:solidFill>
            </a:endParaRPr>
          </a:p>
          <a:p>
            <a:pPr marL="45720" indent="0" algn="ctr">
              <a:buNone/>
            </a:pPr>
            <a:r>
              <a:rPr lang="en-US" dirty="0" smtClean="0"/>
              <a:t>Verily, he is a man of war.</a:t>
            </a:r>
          </a:p>
          <a:p>
            <a:pPr marL="45720" indent="0" algn="ctr">
              <a:buNone/>
            </a:pPr>
            <a:r>
              <a:rPr lang="ar-SA" dirty="0" smtClean="0"/>
              <a:t>حقيقة إنه رجل محارب</a:t>
            </a:r>
            <a:endParaRPr lang="en-US" dirty="0"/>
          </a:p>
          <a:p>
            <a:pPr marL="45720" indent="0" algn="ctr">
              <a:buNone/>
            </a:pPr>
            <a:r>
              <a:rPr lang="en-US" dirty="0" smtClean="0"/>
              <a:t>He will undoubtedly come.</a:t>
            </a:r>
            <a:r>
              <a:rPr lang="ar-SA" dirty="0" smtClean="0"/>
              <a:t> </a:t>
            </a:r>
          </a:p>
          <a:p>
            <a:pPr marL="45720" indent="0" algn="ctr">
              <a:buNone/>
            </a:pPr>
            <a:r>
              <a:rPr lang="ar-SA" dirty="0" smtClean="0"/>
              <a:t>سوف يحضر بلا ريب</a:t>
            </a:r>
            <a:endParaRPr lang="en-US" dirty="0" smtClean="0"/>
          </a:p>
        </p:txBody>
      </p:sp>
    </p:spTree>
    <p:extLst>
      <p:ext uri="{BB962C8B-B14F-4D97-AF65-F5344CB8AC3E}">
        <p14:creationId xmlns:p14="http://schemas.microsoft.com/office/powerpoint/2010/main" val="912496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391400" cy="4983480"/>
          </a:xfrm>
        </p:spPr>
        <p:txBody>
          <a:bodyPr/>
          <a:lstStyle/>
          <a:p>
            <a:r>
              <a:rPr lang="en-US" dirty="0" smtClean="0"/>
              <a:t>Some adverbs are compared like adjectives:</a:t>
            </a:r>
          </a:p>
          <a:p>
            <a:pPr marL="45720" indent="0">
              <a:buNone/>
            </a:pPr>
            <a:r>
              <a:rPr lang="en-US" dirty="0" smtClean="0"/>
              <a:t>Soon, sooner</a:t>
            </a:r>
            <a:r>
              <a:rPr lang="en-US" dirty="0"/>
              <a:t>, soonest</a:t>
            </a:r>
            <a:r>
              <a:rPr lang="en-US" dirty="0" smtClean="0"/>
              <a:t>→ </a:t>
            </a:r>
            <a:r>
              <a:rPr lang="ar-SA" dirty="0" smtClean="0"/>
              <a:t>حالًا</a:t>
            </a:r>
          </a:p>
          <a:p>
            <a:pPr marL="45720" indent="0">
              <a:buNone/>
            </a:pPr>
            <a:r>
              <a:rPr lang="en-US" dirty="0" smtClean="0"/>
              <a:t>Sweetly, more sweetly, </a:t>
            </a:r>
            <a:r>
              <a:rPr lang="en-US" dirty="0"/>
              <a:t>most sweetly</a:t>
            </a:r>
            <a:r>
              <a:rPr lang="en-US" dirty="0" smtClean="0"/>
              <a:t>→ </a:t>
            </a:r>
            <a:r>
              <a:rPr lang="ar-SA" dirty="0" smtClean="0"/>
              <a:t>برقة</a:t>
            </a:r>
            <a:endParaRPr lang="en-US" dirty="0"/>
          </a:p>
          <a:p>
            <a:pPr>
              <a:buFont typeface="Arial" panose="020B0604020202020204" pitchFamily="34" charset="0"/>
              <a:buChar char="•"/>
            </a:pPr>
            <a:r>
              <a:rPr lang="en-US" dirty="0"/>
              <a:t> She spoke more quickly than he did.</a:t>
            </a:r>
          </a:p>
          <a:p>
            <a:pPr marL="45720" indent="0">
              <a:buNone/>
            </a:pPr>
            <a:endParaRPr lang="en-US" dirty="0" smtClean="0"/>
          </a:p>
          <a:p>
            <a:pPr marL="45720" indent="0">
              <a:buNone/>
            </a:pPr>
            <a:r>
              <a:rPr lang="en-US" dirty="0" smtClean="0"/>
              <a:t>The following adverbs are compared irregularly:</a:t>
            </a:r>
          </a:p>
          <a:p>
            <a:pPr marL="45720" indent="0">
              <a:buNone/>
            </a:pPr>
            <a:r>
              <a:rPr lang="en-US" dirty="0" smtClean="0">
                <a:solidFill>
                  <a:srgbClr val="C00000"/>
                </a:solidFill>
              </a:rPr>
              <a:t>Positive</a:t>
            </a:r>
            <a:r>
              <a:rPr lang="en-US" dirty="0" smtClean="0"/>
              <a:t>		</a:t>
            </a:r>
            <a:r>
              <a:rPr lang="en-US" dirty="0" smtClean="0">
                <a:solidFill>
                  <a:srgbClr val="C00000"/>
                </a:solidFill>
              </a:rPr>
              <a:t>comparative</a:t>
            </a:r>
            <a:r>
              <a:rPr lang="en-US" dirty="0" smtClean="0"/>
              <a:t>		</a:t>
            </a:r>
            <a:r>
              <a:rPr lang="en-US" dirty="0" smtClean="0">
                <a:solidFill>
                  <a:srgbClr val="C00000"/>
                </a:solidFill>
              </a:rPr>
              <a:t>superlative</a:t>
            </a:r>
          </a:p>
          <a:p>
            <a:pPr marL="45720" indent="0">
              <a:buNone/>
            </a:pPr>
            <a:r>
              <a:rPr lang="ar-SA" dirty="0" smtClean="0"/>
              <a:t>سيء</a:t>
            </a:r>
            <a:r>
              <a:rPr lang="en-US" dirty="0" smtClean="0"/>
              <a:t> ill </a:t>
            </a:r>
            <a:r>
              <a:rPr lang="en-US" dirty="0"/>
              <a:t>or bad	</a:t>
            </a:r>
            <a:r>
              <a:rPr lang="en-US" dirty="0" smtClean="0"/>
              <a:t>worse			worst</a:t>
            </a:r>
            <a:endParaRPr lang="ar-SA" dirty="0" smtClean="0"/>
          </a:p>
          <a:p>
            <a:pPr marL="45720" indent="0">
              <a:buNone/>
            </a:pPr>
            <a:r>
              <a:rPr lang="ar-SA" dirty="0" smtClean="0"/>
              <a:t>كثير</a:t>
            </a:r>
            <a:r>
              <a:rPr lang="en-US" dirty="0" smtClean="0"/>
              <a:t> Much		more			most</a:t>
            </a:r>
          </a:p>
          <a:p>
            <a:pPr marL="45720" indent="0">
              <a:buNone/>
            </a:pPr>
            <a:r>
              <a:rPr lang="en-US" dirty="0" smtClean="0"/>
              <a:t> </a:t>
            </a:r>
            <a:r>
              <a:rPr lang="ar-SA" dirty="0" smtClean="0"/>
              <a:t>حسنًا/جيدًا</a:t>
            </a:r>
            <a:r>
              <a:rPr lang="en-US" dirty="0" smtClean="0"/>
              <a:t>Well 	better			best</a:t>
            </a:r>
          </a:p>
          <a:p>
            <a:pPr marL="45720" indent="0">
              <a:buNone/>
            </a:pPr>
            <a:endParaRPr lang="ar-SA" dirty="0" smtClean="0"/>
          </a:p>
        </p:txBody>
      </p:sp>
    </p:spTree>
    <p:extLst>
      <p:ext uri="{BB962C8B-B14F-4D97-AF65-F5344CB8AC3E}">
        <p14:creationId xmlns:p14="http://schemas.microsoft.com/office/powerpoint/2010/main" val="1399406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90600" y="731520"/>
            <a:ext cx="6553200" cy="4983480"/>
          </a:xfrm>
        </p:spPr>
        <p:txBody>
          <a:bodyPr/>
          <a:lstStyle/>
          <a:p>
            <a:r>
              <a:rPr lang="en-US" dirty="0" smtClean="0"/>
              <a:t>Examples:</a:t>
            </a:r>
          </a:p>
          <a:p>
            <a:pPr marL="45720" indent="0" algn="ctr">
              <a:buNone/>
            </a:pPr>
            <a:r>
              <a:rPr lang="en-US" dirty="0" smtClean="0"/>
              <a:t>She appears more sweetly than ever before.</a:t>
            </a:r>
          </a:p>
          <a:p>
            <a:pPr marL="45720" indent="0" algn="ctr">
              <a:buNone/>
            </a:pPr>
            <a:r>
              <a:rPr lang="ar-SA" dirty="0" smtClean="0"/>
              <a:t>تبدو أكثر عذوبة من أي وقت مضى.</a:t>
            </a:r>
            <a:endParaRPr lang="en-US" dirty="0"/>
          </a:p>
          <a:p>
            <a:pPr marL="45720" indent="0" algn="ctr">
              <a:buNone/>
            </a:pPr>
            <a:endParaRPr lang="ar-SA" dirty="0" smtClean="0"/>
          </a:p>
          <a:p>
            <a:pPr marL="45720" indent="0" algn="ctr">
              <a:buNone/>
            </a:pPr>
            <a:r>
              <a:rPr lang="en-US" dirty="0" smtClean="0"/>
              <a:t>She is much better than a week ago.</a:t>
            </a:r>
            <a:endParaRPr lang="ar-SA" dirty="0" smtClean="0"/>
          </a:p>
          <a:p>
            <a:pPr marL="45720" indent="0" algn="ctr">
              <a:buNone/>
            </a:pPr>
            <a:r>
              <a:rPr lang="ar-SA" dirty="0" smtClean="0"/>
              <a:t>هي الآن أفضل بكثير عما كانت عليه منذ أسبوع مضى </a:t>
            </a:r>
            <a:endParaRPr lang="en-US" dirty="0" smtClean="0"/>
          </a:p>
          <a:p>
            <a:pPr marL="45720" indent="0">
              <a:buNone/>
            </a:pPr>
            <a:endParaRPr lang="en-US" dirty="0" smtClean="0"/>
          </a:p>
          <a:p>
            <a:pPr marL="45720" indent="0">
              <a:buNone/>
            </a:pPr>
            <a:r>
              <a:rPr lang="en-US" dirty="0" smtClean="0"/>
              <a:t>You're </a:t>
            </a:r>
            <a:r>
              <a:rPr lang="en-US" dirty="0"/>
              <a:t>driving </a:t>
            </a:r>
            <a:r>
              <a:rPr lang="en-US" b="1" dirty="0"/>
              <a:t>worse</a:t>
            </a:r>
            <a:r>
              <a:rPr lang="en-US" dirty="0"/>
              <a:t> </a:t>
            </a:r>
            <a:r>
              <a:rPr lang="en-US" dirty="0" smtClean="0"/>
              <a:t>today </a:t>
            </a:r>
            <a:r>
              <a:rPr lang="en-US" dirty="0"/>
              <a:t>than yesterday </a:t>
            </a:r>
            <a:r>
              <a:rPr lang="en-US" dirty="0" smtClean="0"/>
              <a:t>!</a:t>
            </a:r>
            <a:endParaRPr lang="en-US" dirty="0"/>
          </a:p>
          <a:p>
            <a:pPr marL="45720" indent="0" algn="ctr">
              <a:buNone/>
            </a:pPr>
            <a:r>
              <a:rPr lang="ar-SA" dirty="0" smtClean="0"/>
              <a:t>قيادتك اليوم أسوأ من قيادتك بالأمس</a:t>
            </a:r>
            <a:endParaRPr lang="en-US" dirty="0"/>
          </a:p>
        </p:txBody>
      </p:sp>
    </p:spTree>
    <p:extLst>
      <p:ext uri="{BB962C8B-B14F-4D97-AF65-F5344CB8AC3E}">
        <p14:creationId xmlns:p14="http://schemas.microsoft.com/office/powerpoint/2010/main" val="3202935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010400" cy="5059680"/>
          </a:xfrm>
        </p:spPr>
        <p:txBody>
          <a:bodyPr/>
          <a:lstStyle/>
          <a:p>
            <a:r>
              <a:rPr lang="en-US" dirty="0" smtClean="0"/>
              <a:t>Some adverbs are formed by prefixing a to a noun or an adjective.</a:t>
            </a:r>
          </a:p>
          <a:p>
            <a:pPr marL="45720" indent="0">
              <a:buNone/>
            </a:pPr>
            <a:r>
              <a:rPr lang="en-US" dirty="0" smtClean="0"/>
              <a:t>Afar </a:t>
            </a:r>
            <a:r>
              <a:rPr lang="ar-SA" dirty="0" smtClean="0"/>
              <a:t>بعيدًا</a:t>
            </a:r>
          </a:p>
          <a:p>
            <a:pPr marL="45720" indent="0">
              <a:buNone/>
            </a:pPr>
            <a:r>
              <a:rPr lang="en-US" dirty="0" smtClean="0"/>
              <a:t>Ashore </a:t>
            </a:r>
            <a:r>
              <a:rPr lang="ar-SA" dirty="0" smtClean="0"/>
              <a:t>باتجاه الشاطئ</a:t>
            </a:r>
          </a:p>
          <a:p>
            <a:pPr marL="45720" indent="0">
              <a:buNone/>
            </a:pPr>
            <a:r>
              <a:rPr lang="en-US" dirty="0" smtClean="0"/>
              <a:t>Two or more words together are sometimes used as adverbs . Such a union of words is called an adverbial phrase:</a:t>
            </a:r>
          </a:p>
          <a:p>
            <a:pPr marL="45720" indent="0">
              <a:buNone/>
            </a:pPr>
            <a:r>
              <a:rPr lang="en-US" dirty="0" smtClean="0"/>
              <a:t>Now and then </a:t>
            </a:r>
            <a:r>
              <a:rPr lang="ar-SA" dirty="0" smtClean="0"/>
              <a:t>من حين لآخر</a:t>
            </a:r>
            <a:endParaRPr lang="ar-SA" dirty="0"/>
          </a:p>
          <a:p>
            <a:pPr marL="45720" indent="0">
              <a:buNone/>
            </a:pPr>
            <a:r>
              <a:rPr lang="en-US" dirty="0" smtClean="0"/>
              <a:t>At best </a:t>
            </a:r>
            <a:r>
              <a:rPr lang="ar-SA" dirty="0" smtClean="0"/>
              <a:t>في أحسن ظروفه، في أحسن الأحوال</a:t>
            </a:r>
          </a:p>
        </p:txBody>
      </p:sp>
    </p:spTree>
    <p:extLst>
      <p:ext uri="{BB962C8B-B14F-4D97-AF65-F5344CB8AC3E}">
        <p14:creationId xmlns:p14="http://schemas.microsoft.com/office/powerpoint/2010/main" val="399014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5257800"/>
            <a:ext cx="6512511" cy="1143000"/>
          </a:xfrm>
        </p:spPr>
        <p:txBody>
          <a:bodyPr/>
          <a:lstStyle/>
          <a:p>
            <a:pPr marL="0" indent="0">
              <a:buNone/>
            </a:pPr>
            <a:r>
              <a:rPr lang="en-US" dirty="0" smtClean="0"/>
              <a:t>Revision </a:t>
            </a:r>
            <a:endParaRPr lang="en-US" dirty="0"/>
          </a:p>
        </p:txBody>
      </p:sp>
      <p:sp>
        <p:nvSpPr>
          <p:cNvPr id="3" name="Content Placeholder 2"/>
          <p:cNvSpPr>
            <a:spLocks noGrp="1"/>
          </p:cNvSpPr>
          <p:nvPr>
            <p:ph sz="quarter" idx="13"/>
          </p:nvPr>
        </p:nvSpPr>
        <p:spPr>
          <a:xfrm>
            <a:off x="1143000" y="731520"/>
            <a:ext cx="6400800" cy="4145280"/>
          </a:xfrm>
        </p:spPr>
        <p:txBody>
          <a:bodyPr>
            <a:normAutofit/>
          </a:bodyPr>
          <a:lstStyle/>
          <a:p>
            <a:pPr marL="45720" indent="0">
              <a:buNone/>
            </a:pPr>
            <a:r>
              <a:rPr lang="en-US" b="1" i="1" dirty="0" smtClean="0"/>
              <a:t>Translate the following:</a:t>
            </a:r>
          </a:p>
          <a:p>
            <a:r>
              <a:rPr lang="en-US" dirty="0"/>
              <a:t> He swims well.</a:t>
            </a:r>
          </a:p>
          <a:p>
            <a:r>
              <a:rPr lang="en-US" dirty="0"/>
              <a:t>He ran quickly.</a:t>
            </a:r>
          </a:p>
          <a:p>
            <a:r>
              <a:rPr lang="en-US" dirty="0" smtClean="0"/>
              <a:t>She </a:t>
            </a:r>
            <a:r>
              <a:rPr lang="en-US" dirty="0"/>
              <a:t>spoke softly</a:t>
            </a:r>
            <a:r>
              <a:rPr lang="en-US" dirty="0" smtClean="0"/>
              <a:t>.</a:t>
            </a:r>
          </a:p>
          <a:p>
            <a:r>
              <a:rPr lang="en-US" dirty="0"/>
              <a:t>The </a:t>
            </a:r>
            <a:r>
              <a:rPr lang="en-US" dirty="0" smtClean="0"/>
              <a:t>child </a:t>
            </a:r>
            <a:r>
              <a:rPr lang="en-US" dirty="0"/>
              <a:t>ran </a:t>
            </a:r>
            <a:r>
              <a:rPr lang="en-US" b="1" dirty="0"/>
              <a:t>happily</a:t>
            </a:r>
            <a:r>
              <a:rPr lang="en-US" dirty="0"/>
              <a:t> towards his mother</a:t>
            </a:r>
            <a:r>
              <a:rPr lang="en-US" dirty="0" smtClean="0"/>
              <a:t>.</a:t>
            </a:r>
          </a:p>
          <a:p>
            <a:r>
              <a:rPr lang="en-US" dirty="0" smtClean="0"/>
              <a:t>I </a:t>
            </a:r>
            <a:r>
              <a:rPr lang="en-US" dirty="0"/>
              <a:t>have </a:t>
            </a:r>
            <a:r>
              <a:rPr lang="en-US" b="1" dirty="0"/>
              <a:t>nowhere </a:t>
            </a:r>
            <a:r>
              <a:rPr lang="en-US" dirty="0"/>
              <a:t>to </a:t>
            </a:r>
            <a:r>
              <a:rPr lang="en-US" dirty="0" smtClean="0"/>
              <a:t>go.</a:t>
            </a:r>
          </a:p>
          <a:p>
            <a:r>
              <a:rPr lang="en-US" dirty="0"/>
              <a:t>She ran </a:t>
            </a:r>
            <a:r>
              <a:rPr lang="en-US" b="1" dirty="0"/>
              <a:t>towards me</a:t>
            </a:r>
            <a:r>
              <a:rPr lang="en-US" dirty="0" smtClean="0"/>
              <a:t>.</a:t>
            </a:r>
          </a:p>
          <a:p>
            <a:r>
              <a:rPr lang="en-US" dirty="0"/>
              <a:t>He </a:t>
            </a:r>
            <a:r>
              <a:rPr lang="en-US" dirty="0" smtClean="0"/>
              <a:t>worked </a:t>
            </a:r>
            <a:r>
              <a:rPr lang="en-US" b="1" dirty="0"/>
              <a:t>abroad</a:t>
            </a:r>
            <a:r>
              <a:rPr lang="en-US" dirty="0"/>
              <a:t>.</a:t>
            </a:r>
          </a:p>
        </p:txBody>
      </p:sp>
    </p:spTree>
    <p:extLst>
      <p:ext uri="{BB962C8B-B14F-4D97-AF65-F5344CB8AC3E}">
        <p14:creationId xmlns:p14="http://schemas.microsoft.com/office/powerpoint/2010/main" val="4209638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0" y="731520"/>
            <a:ext cx="6781800" cy="4678680"/>
          </a:xfrm>
        </p:spPr>
        <p:txBody>
          <a:bodyPr>
            <a:normAutofit/>
          </a:bodyPr>
          <a:lstStyle/>
          <a:p>
            <a:r>
              <a:rPr lang="en-US" dirty="0" smtClean="0"/>
              <a:t>This </a:t>
            </a:r>
            <a:r>
              <a:rPr lang="en-US" dirty="0"/>
              <a:t>magazine is published monthly</a:t>
            </a:r>
            <a:r>
              <a:rPr lang="en-US" dirty="0" smtClean="0"/>
              <a:t>.</a:t>
            </a:r>
            <a:endParaRPr lang="ar-SA" dirty="0" smtClean="0"/>
          </a:p>
          <a:p>
            <a:r>
              <a:rPr lang="en-US" dirty="0"/>
              <a:t>I </a:t>
            </a:r>
            <a:r>
              <a:rPr lang="en-US" dirty="0" smtClean="0"/>
              <a:t>am </a:t>
            </a:r>
            <a:r>
              <a:rPr lang="en-US" b="1" dirty="0"/>
              <a:t>still</a:t>
            </a:r>
            <a:r>
              <a:rPr lang="en-US" dirty="0"/>
              <a:t> hungry</a:t>
            </a:r>
            <a:r>
              <a:rPr lang="en-US" dirty="0" smtClean="0"/>
              <a:t>.</a:t>
            </a:r>
            <a:endParaRPr lang="ar-SA" dirty="0" smtClean="0"/>
          </a:p>
          <a:p>
            <a:r>
              <a:rPr lang="en-US" dirty="0"/>
              <a:t>The </a:t>
            </a:r>
            <a:r>
              <a:rPr lang="en-US" dirty="0" smtClean="0"/>
              <a:t>water </a:t>
            </a:r>
            <a:r>
              <a:rPr lang="en-US" dirty="0"/>
              <a:t>was extremely cold</a:t>
            </a:r>
            <a:r>
              <a:rPr lang="en-US" dirty="0" smtClean="0"/>
              <a:t>.</a:t>
            </a:r>
            <a:endParaRPr lang="ar-SA" dirty="0" smtClean="0"/>
          </a:p>
          <a:p>
            <a:r>
              <a:rPr lang="en-US" dirty="0"/>
              <a:t>You </a:t>
            </a:r>
            <a:r>
              <a:rPr lang="en-US" dirty="0" smtClean="0"/>
              <a:t>are </a:t>
            </a:r>
            <a:r>
              <a:rPr lang="en-US" dirty="0"/>
              <a:t>walking too slowly</a:t>
            </a:r>
            <a:r>
              <a:rPr lang="en-US" dirty="0" smtClean="0"/>
              <a:t>.</a:t>
            </a:r>
            <a:endParaRPr lang="ar-SA" dirty="0" smtClean="0"/>
          </a:p>
          <a:p>
            <a:r>
              <a:rPr lang="en-US" dirty="0"/>
              <a:t>This coffee is too </a:t>
            </a:r>
            <a:r>
              <a:rPr lang="en-US" dirty="0" smtClean="0"/>
              <a:t>hot</a:t>
            </a:r>
            <a:r>
              <a:rPr lang="ar-SA" dirty="0" smtClean="0"/>
              <a:t>.</a:t>
            </a:r>
          </a:p>
          <a:p>
            <a:r>
              <a:rPr lang="en-US" dirty="0"/>
              <a:t> </a:t>
            </a:r>
            <a:r>
              <a:rPr lang="en-US" dirty="0" smtClean="0"/>
              <a:t>We </a:t>
            </a:r>
            <a:r>
              <a:rPr lang="en-US" dirty="0"/>
              <a:t>seldom cross the river after sunset.</a:t>
            </a:r>
          </a:p>
        </p:txBody>
      </p:sp>
    </p:spTree>
    <p:extLst>
      <p:ext uri="{BB962C8B-B14F-4D97-AF65-F5344CB8AC3E}">
        <p14:creationId xmlns:p14="http://schemas.microsoft.com/office/powerpoint/2010/main" val="1079195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181600"/>
            <a:ext cx="6512511" cy="1143000"/>
          </a:xfrm>
        </p:spPr>
        <p:txBody>
          <a:bodyPr/>
          <a:lstStyle/>
          <a:p>
            <a:r>
              <a:rPr lang="en-US" dirty="0" smtClean="0"/>
              <a:t>The adverb</a:t>
            </a:r>
            <a:endParaRPr lang="en-US" dirty="0"/>
          </a:p>
        </p:txBody>
      </p:sp>
      <p:sp>
        <p:nvSpPr>
          <p:cNvPr id="3" name="Content Placeholder 2"/>
          <p:cNvSpPr>
            <a:spLocks noGrp="1"/>
          </p:cNvSpPr>
          <p:nvPr>
            <p:ph sz="quarter" idx="13"/>
          </p:nvPr>
        </p:nvSpPr>
        <p:spPr>
          <a:xfrm>
            <a:off x="838200" y="731520"/>
            <a:ext cx="6705600" cy="4373880"/>
          </a:xfrm>
        </p:spPr>
        <p:txBody>
          <a:bodyPr>
            <a:normAutofit lnSpcReduction="10000"/>
          </a:bodyPr>
          <a:lstStyle/>
          <a:p>
            <a:r>
              <a:rPr lang="en-US" dirty="0" smtClean="0"/>
              <a:t>1. the adverb is a word joined to a verb, an adjective, or another adverb to express some quality or circumstance respecting it.</a:t>
            </a:r>
          </a:p>
          <a:p>
            <a:endParaRPr lang="en-US" dirty="0"/>
          </a:p>
          <a:p>
            <a:pPr algn="r" rtl="1"/>
            <a:r>
              <a:rPr lang="ar-SA" dirty="0" smtClean="0"/>
              <a:t>الظرف: كلمة تضاف لفعل أو صفة أو حال أخرى للتعبير عن خاصية أو حالة معينة تختص به.</a:t>
            </a:r>
          </a:p>
          <a:p>
            <a:pPr algn="r" rtl="1"/>
            <a:endParaRPr lang="ar-SA" dirty="0"/>
          </a:p>
          <a:p>
            <a:pPr algn="ctr"/>
            <a:r>
              <a:rPr lang="en-US" dirty="0" smtClean="0"/>
              <a:t>Ali writes well</a:t>
            </a:r>
          </a:p>
          <a:p>
            <a:pPr marL="45720" indent="0" algn="ctr">
              <a:buNone/>
            </a:pPr>
            <a:r>
              <a:rPr lang="ar-SA" dirty="0" smtClean="0"/>
              <a:t>علي يكتب جيدًا</a:t>
            </a:r>
          </a:p>
          <a:p>
            <a:pPr marL="45720" indent="0" algn="ctr" rtl="1">
              <a:buNone/>
            </a:pPr>
            <a:r>
              <a:rPr lang="ar-SA" dirty="0" smtClean="0"/>
              <a:t>نجد في هذا المثال أن الحال </a:t>
            </a:r>
            <a:r>
              <a:rPr lang="en-US" dirty="0" smtClean="0"/>
              <a:t>well</a:t>
            </a:r>
            <a:r>
              <a:rPr lang="ar-SA" dirty="0" smtClean="0"/>
              <a:t> يصف الفعل</a:t>
            </a:r>
            <a:r>
              <a:rPr lang="ar-SA" dirty="0"/>
              <a:t> </a:t>
            </a:r>
            <a:r>
              <a:rPr lang="en-US" dirty="0" smtClean="0"/>
              <a:t>writes</a:t>
            </a:r>
            <a:r>
              <a:rPr lang="ar-SA" dirty="0" smtClean="0"/>
              <a:t> ويأتي بعده</a:t>
            </a:r>
            <a:endParaRPr lang="en-US" dirty="0" smtClean="0"/>
          </a:p>
          <a:p>
            <a:endParaRPr lang="en-US" dirty="0"/>
          </a:p>
          <a:p>
            <a:endParaRPr lang="en-US" dirty="0"/>
          </a:p>
        </p:txBody>
      </p:sp>
    </p:spTree>
    <p:extLst>
      <p:ext uri="{BB962C8B-B14F-4D97-AF65-F5344CB8AC3E}">
        <p14:creationId xmlns:p14="http://schemas.microsoft.com/office/powerpoint/2010/main" val="1151216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6400800" cy="5288280"/>
          </a:xfrm>
        </p:spPr>
        <p:txBody>
          <a:bodyPr>
            <a:normAutofit/>
          </a:bodyPr>
          <a:lstStyle/>
          <a:p>
            <a:r>
              <a:rPr lang="en-US" dirty="0"/>
              <a:t>Adverbs can be confused with adjectives, which also modify things. However, </a:t>
            </a:r>
            <a:r>
              <a:rPr lang="en-US" dirty="0">
                <a:solidFill>
                  <a:srgbClr val="FF0000"/>
                </a:solidFill>
              </a:rPr>
              <a:t>adjectives modify nouns and pronouns</a:t>
            </a:r>
            <a:r>
              <a:rPr lang="en-US" dirty="0"/>
              <a:t>. If you said "I have a nice dog," dog is the noun which is being modified by the adjective nice. On the other hand, if you said that "My dog quickly ate his dinner," the adverb "quickly" would modify the verb "ate."</a:t>
            </a:r>
          </a:p>
          <a:p>
            <a:r>
              <a:rPr lang="en-US" dirty="0">
                <a:solidFill>
                  <a:srgbClr val="FF0000"/>
                </a:solidFill>
              </a:rPr>
              <a:t>In addition to verbs, adverbs also modify adjectives and other adverbs</a:t>
            </a:r>
            <a:r>
              <a:rPr lang="en-US" dirty="0"/>
              <a:t>. So, when you say "I have the most beautiful dog," the dog is the noun, beautiful is the adjective describing the noun, and most is the adverb describing beautiful.</a:t>
            </a:r>
          </a:p>
          <a:p>
            <a:endParaRPr lang="en-US" dirty="0"/>
          </a:p>
        </p:txBody>
      </p:sp>
    </p:spTree>
    <p:extLst>
      <p:ext uri="{BB962C8B-B14F-4D97-AF65-F5344CB8AC3E}">
        <p14:creationId xmlns:p14="http://schemas.microsoft.com/office/powerpoint/2010/main" val="1943056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731520"/>
            <a:ext cx="6629400" cy="5212080"/>
          </a:xfrm>
        </p:spPr>
        <p:txBody>
          <a:bodyPr>
            <a:normAutofit lnSpcReduction="10000"/>
          </a:bodyPr>
          <a:lstStyle/>
          <a:p>
            <a:pPr algn="ctr"/>
            <a:r>
              <a:rPr lang="en-US" dirty="0" err="1" smtClean="0">
                <a:solidFill>
                  <a:srgbClr val="FF0000"/>
                </a:solidFill>
              </a:rPr>
              <a:t>Samia</a:t>
            </a:r>
            <a:r>
              <a:rPr lang="en-US" dirty="0" smtClean="0">
                <a:solidFill>
                  <a:srgbClr val="FF0000"/>
                </a:solidFill>
              </a:rPr>
              <a:t> is exceedingly beautiful</a:t>
            </a:r>
            <a:endParaRPr lang="ar-SA" dirty="0" smtClean="0">
              <a:solidFill>
                <a:srgbClr val="FF0000"/>
              </a:solidFill>
            </a:endParaRPr>
          </a:p>
          <a:p>
            <a:pPr marL="45720" indent="0" algn="ctr">
              <a:buNone/>
            </a:pPr>
            <a:r>
              <a:rPr lang="ar-SA" dirty="0" smtClean="0"/>
              <a:t>سامية غاية في الجمال</a:t>
            </a:r>
            <a:endParaRPr lang="en-US" dirty="0" smtClean="0"/>
          </a:p>
          <a:p>
            <a:pPr marL="45720" indent="0" algn="r" rtl="1">
              <a:buNone/>
            </a:pPr>
            <a:r>
              <a:rPr lang="ar-SA" dirty="0" smtClean="0"/>
              <a:t>نجد في هذا المثال أن </a:t>
            </a:r>
            <a:r>
              <a:rPr lang="ar-SA" dirty="0" smtClean="0"/>
              <a:t>الظرف </a:t>
            </a:r>
            <a:r>
              <a:rPr lang="en-US" dirty="0" smtClean="0"/>
              <a:t>exceedingly</a:t>
            </a:r>
            <a:r>
              <a:rPr lang="ar-SA" dirty="0" smtClean="0"/>
              <a:t> </a:t>
            </a:r>
            <a:r>
              <a:rPr lang="ar-SA" dirty="0" smtClean="0"/>
              <a:t>تصف الصفة </a:t>
            </a:r>
            <a:r>
              <a:rPr lang="en-US" dirty="0" smtClean="0"/>
              <a:t>beautiful </a:t>
            </a:r>
            <a:r>
              <a:rPr lang="ar-SA" dirty="0" smtClean="0"/>
              <a:t> ويأتي قبلها.</a:t>
            </a:r>
          </a:p>
          <a:p>
            <a:pPr marL="45720" indent="0" algn="r" rtl="1">
              <a:buNone/>
            </a:pPr>
            <a:endParaRPr lang="ar-SA" dirty="0"/>
          </a:p>
          <a:p>
            <a:pPr marL="45720" indent="0" algn="ctr" rtl="1">
              <a:buNone/>
            </a:pPr>
            <a:r>
              <a:rPr lang="en-US" dirty="0" smtClean="0">
                <a:solidFill>
                  <a:srgbClr val="FF0000"/>
                </a:solidFill>
              </a:rPr>
              <a:t>Sami speaks very correctly.</a:t>
            </a:r>
          </a:p>
          <a:p>
            <a:pPr marL="45720" indent="0" algn="ctr" rtl="1">
              <a:buNone/>
            </a:pPr>
            <a:r>
              <a:rPr lang="ar-SA" dirty="0"/>
              <a:t>يتحدث سامي بدقة </a:t>
            </a:r>
            <a:r>
              <a:rPr lang="ar-SA" dirty="0" smtClean="0"/>
              <a:t>كبيرة</a:t>
            </a:r>
            <a:endParaRPr lang="ar-SA" dirty="0"/>
          </a:p>
          <a:p>
            <a:pPr marL="45720" indent="0" algn="r" rtl="1">
              <a:buNone/>
            </a:pPr>
            <a:r>
              <a:rPr lang="ar-SA" dirty="0" smtClean="0"/>
              <a:t>نجد في هذا المثال أن الحال </a:t>
            </a:r>
            <a:r>
              <a:rPr lang="en-US" dirty="0" smtClean="0"/>
              <a:t>correctly</a:t>
            </a:r>
            <a:r>
              <a:rPr lang="ar-SA" dirty="0" smtClean="0"/>
              <a:t> تصف الفعل </a:t>
            </a:r>
            <a:r>
              <a:rPr lang="en-US" dirty="0" smtClean="0"/>
              <a:t>speaks</a:t>
            </a:r>
            <a:r>
              <a:rPr lang="ar-SA" dirty="0" smtClean="0"/>
              <a:t> وتأتي بعده وأن الحال </a:t>
            </a:r>
            <a:r>
              <a:rPr lang="en-US" dirty="0" smtClean="0"/>
              <a:t>very</a:t>
            </a:r>
            <a:r>
              <a:rPr lang="ar-SA" dirty="0" smtClean="0"/>
              <a:t> تصف الحال </a:t>
            </a:r>
            <a:r>
              <a:rPr lang="en-US" dirty="0" smtClean="0"/>
              <a:t>correctly</a:t>
            </a:r>
            <a:r>
              <a:rPr lang="ar-SA" dirty="0" smtClean="0"/>
              <a:t> وتأتي قبله.</a:t>
            </a:r>
          </a:p>
          <a:p>
            <a:pPr marL="45720" indent="0" algn="r" rtl="1">
              <a:buNone/>
            </a:pPr>
            <a:endParaRPr lang="ar-SA" dirty="0"/>
          </a:p>
          <a:p>
            <a:pPr marL="45720" indent="0" algn="r" rtl="1">
              <a:buNone/>
            </a:pPr>
            <a:r>
              <a:rPr lang="ar-SA" dirty="0" smtClean="0"/>
              <a:t>ولهذا يجب على المترجم أن يراعي هذا الترتيب عند الترجمة إلى اللغة الإنجليزية.</a:t>
            </a:r>
            <a:endParaRPr lang="en-US" dirty="0"/>
          </a:p>
        </p:txBody>
      </p:sp>
    </p:spTree>
    <p:extLst>
      <p:ext uri="{BB962C8B-B14F-4D97-AF65-F5344CB8AC3E}">
        <p14:creationId xmlns:p14="http://schemas.microsoft.com/office/powerpoint/2010/main" val="56393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731520"/>
            <a:ext cx="6705600" cy="5593080"/>
          </a:xfrm>
        </p:spPr>
        <p:txBody>
          <a:bodyPr/>
          <a:lstStyle/>
          <a:p>
            <a:r>
              <a:rPr lang="en-US" dirty="0" smtClean="0"/>
              <a:t>Adverbs generally express some circumstance of time, place, manner or quality.</a:t>
            </a:r>
          </a:p>
          <a:p>
            <a:endParaRPr lang="ar-SA" dirty="0" smtClean="0"/>
          </a:p>
          <a:p>
            <a:r>
              <a:rPr lang="en-US" dirty="0" smtClean="0"/>
              <a:t>Adverbs express in a single word what would otherwise require two or more words.</a:t>
            </a:r>
          </a:p>
          <a:p>
            <a:pPr marL="45720" indent="0" algn="r" rtl="1">
              <a:buNone/>
            </a:pPr>
            <a:r>
              <a:rPr lang="ar-SA" dirty="0" smtClean="0"/>
              <a:t>ويعبر </a:t>
            </a:r>
            <a:r>
              <a:rPr lang="ar-SA" dirty="0" smtClean="0"/>
              <a:t>الظرف في </a:t>
            </a:r>
            <a:r>
              <a:rPr lang="ar-SA" dirty="0" smtClean="0"/>
              <a:t>كلمة واحدة ماكان يمكن التعبير عنه بكلمتين أو أكثر.</a:t>
            </a:r>
          </a:p>
          <a:p>
            <a:pPr marL="45720" indent="0">
              <a:buNone/>
            </a:pPr>
            <a:r>
              <a:rPr lang="en-US" dirty="0" smtClean="0">
                <a:latin typeface="Calibri"/>
              </a:rPr>
              <a:t>Where → in what place</a:t>
            </a:r>
          </a:p>
          <a:p>
            <a:pPr marL="45720" indent="0">
              <a:buNone/>
            </a:pPr>
            <a:r>
              <a:rPr lang="en-US" dirty="0">
                <a:latin typeface="Calibri"/>
              </a:rPr>
              <a:t>whence→ </a:t>
            </a:r>
            <a:r>
              <a:rPr lang="en-US" dirty="0" smtClean="0">
                <a:latin typeface="Calibri"/>
              </a:rPr>
              <a:t> from what place</a:t>
            </a:r>
          </a:p>
          <a:p>
            <a:pPr marL="45720" indent="0">
              <a:buNone/>
            </a:pPr>
            <a:r>
              <a:rPr lang="en-US" dirty="0">
                <a:latin typeface="Calibri"/>
              </a:rPr>
              <a:t>Too → </a:t>
            </a:r>
            <a:r>
              <a:rPr lang="en-US" dirty="0" smtClean="0">
                <a:latin typeface="Calibri"/>
              </a:rPr>
              <a:t>in an excessive degree</a:t>
            </a:r>
          </a:p>
          <a:p>
            <a:pPr marL="45720" indent="0">
              <a:buNone/>
            </a:pPr>
            <a:r>
              <a:rPr lang="en-US" dirty="0">
                <a:latin typeface="Calibri"/>
              </a:rPr>
              <a:t>Elegantly → </a:t>
            </a:r>
            <a:r>
              <a:rPr lang="en-US" dirty="0" smtClean="0">
                <a:latin typeface="Calibri"/>
              </a:rPr>
              <a:t>in an elegant matter</a:t>
            </a:r>
            <a:endParaRPr lang="en-US" dirty="0" smtClean="0"/>
          </a:p>
        </p:txBody>
      </p:sp>
    </p:spTree>
    <p:extLst>
      <p:ext uri="{BB962C8B-B14F-4D97-AF65-F5344CB8AC3E}">
        <p14:creationId xmlns:p14="http://schemas.microsoft.com/office/powerpoint/2010/main" val="3811457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086600" cy="5288280"/>
          </a:xfrm>
        </p:spPr>
        <p:txBody>
          <a:bodyPr/>
          <a:lstStyle/>
          <a:p>
            <a:r>
              <a:rPr lang="en-US" dirty="0" smtClean="0"/>
              <a:t>Adverbs are divided into several classes:</a:t>
            </a:r>
          </a:p>
          <a:p>
            <a:r>
              <a:rPr lang="en-US" b="1" dirty="0" smtClean="0">
                <a:solidFill>
                  <a:srgbClr val="FF0000"/>
                </a:solidFill>
              </a:rPr>
              <a:t>Adverbs of number: </a:t>
            </a:r>
          </a:p>
          <a:p>
            <a:r>
              <a:rPr lang="en-US" b="1" dirty="0" smtClean="0">
                <a:solidFill>
                  <a:schemeClr val="tx1"/>
                </a:solidFill>
              </a:rPr>
              <a:t>Examples:</a:t>
            </a:r>
            <a:endParaRPr lang="ar-SA" b="1" dirty="0" smtClean="0">
              <a:solidFill>
                <a:schemeClr val="tx1"/>
              </a:solidFill>
            </a:endParaRPr>
          </a:p>
          <a:p>
            <a:pPr marL="45720" indent="0" algn="ctr">
              <a:buNone/>
            </a:pPr>
            <a:r>
              <a:rPr lang="en-US" dirty="0" smtClean="0">
                <a:solidFill>
                  <a:srgbClr val="FF0000"/>
                </a:solidFill>
              </a:rPr>
              <a:t>once, twice, thrice </a:t>
            </a:r>
          </a:p>
          <a:p>
            <a:pPr marL="45720" indent="0" algn="ctr" rtl="1">
              <a:buNone/>
            </a:pPr>
            <a:r>
              <a:rPr lang="ar-SA" dirty="0" smtClean="0"/>
              <a:t>مرة واحدة، مرتين، ثلاث مرات</a:t>
            </a:r>
          </a:p>
          <a:p>
            <a:pPr marL="45720" indent="0" algn="ctr" rtl="1">
              <a:buNone/>
            </a:pPr>
            <a:endParaRPr lang="en-US" dirty="0" smtClean="0">
              <a:solidFill>
                <a:srgbClr val="FF0000"/>
              </a:solidFill>
            </a:endParaRPr>
          </a:p>
          <a:p>
            <a:pPr marL="45720" indent="0" algn="ctr">
              <a:buNone/>
            </a:pPr>
            <a:r>
              <a:rPr lang="en-US" dirty="0" smtClean="0">
                <a:solidFill>
                  <a:srgbClr val="FF0000"/>
                </a:solidFill>
              </a:rPr>
              <a:t>First, secondly, thirdly</a:t>
            </a:r>
          </a:p>
          <a:p>
            <a:pPr marL="45720" indent="0" algn="ctr">
              <a:buNone/>
            </a:pPr>
            <a:r>
              <a:rPr lang="ar-SA" dirty="0" smtClean="0">
                <a:solidFill>
                  <a:schemeClr val="tx1"/>
                </a:solidFill>
              </a:rPr>
              <a:t>أولًا، ثانيًا، ثالثًا</a:t>
            </a:r>
            <a:endParaRPr lang="ar-SA" dirty="0">
              <a:solidFill>
                <a:schemeClr val="tx1"/>
              </a:solidFill>
            </a:endParaRPr>
          </a:p>
        </p:txBody>
      </p:sp>
    </p:spTree>
    <p:extLst>
      <p:ext uri="{BB962C8B-B14F-4D97-AF65-F5344CB8AC3E}">
        <p14:creationId xmlns:p14="http://schemas.microsoft.com/office/powerpoint/2010/main" val="4040054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6781800" cy="4602480"/>
          </a:xfrm>
        </p:spPr>
        <p:txBody>
          <a:bodyPr/>
          <a:lstStyle/>
          <a:p>
            <a:r>
              <a:rPr lang="en-US" b="1" dirty="0" smtClean="0">
                <a:solidFill>
                  <a:srgbClr val="FF0000"/>
                </a:solidFill>
              </a:rPr>
              <a:t>Adverbs of time:</a:t>
            </a:r>
          </a:p>
          <a:p>
            <a:pPr marL="45720" indent="0">
              <a:buNone/>
            </a:pPr>
            <a:r>
              <a:rPr lang="en-US" dirty="0" smtClean="0">
                <a:solidFill>
                  <a:schemeClr val="tx1"/>
                </a:solidFill>
              </a:rPr>
              <a:t>Examples:</a:t>
            </a:r>
          </a:p>
          <a:p>
            <a:pPr marL="45720" indent="0">
              <a:buNone/>
            </a:pPr>
            <a:r>
              <a:rPr lang="en-US" dirty="0" smtClean="0">
                <a:solidFill>
                  <a:schemeClr val="tx1"/>
                </a:solidFill>
              </a:rPr>
              <a:t>Ago</a:t>
            </a:r>
            <a:r>
              <a:rPr lang="en-US" dirty="0">
                <a:solidFill>
                  <a:schemeClr val="tx1"/>
                </a:solidFill>
              </a:rPr>
              <a:t>→ </a:t>
            </a:r>
            <a:r>
              <a:rPr lang="ar-SA" dirty="0" smtClean="0">
                <a:solidFill>
                  <a:schemeClr val="tx1"/>
                </a:solidFill>
              </a:rPr>
              <a:t>منذ وقت مضى، قديمًا</a:t>
            </a:r>
            <a:endParaRPr lang="en-US" dirty="0" smtClean="0">
              <a:solidFill>
                <a:schemeClr val="tx1"/>
              </a:solidFill>
            </a:endParaRPr>
          </a:p>
          <a:p>
            <a:pPr marL="45720" indent="0">
              <a:buNone/>
            </a:pPr>
            <a:r>
              <a:rPr lang="en-US" dirty="0">
                <a:solidFill>
                  <a:schemeClr val="tx1"/>
                </a:solidFill>
              </a:rPr>
              <a:t>Already→ </a:t>
            </a:r>
            <a:r>
              <a:rPr lang="ar-SA" dirty="0" smtClean="0">
                <a:solidFill>
                  <a:schemeClr val="tx1"/>
                </a:solidFill>
              </a:rPr>
              <a:t>مسبقًا، منذ فترة وجيزة</a:t>
            </a:r>
            <a:endParaRPr lang="en-US" dirty="0" smtClean="0">
              <a:solidFill>
                <a:schemeClr val="tx1"/>
              </a:solidFill>
            </a:endParaRPr>
          </a:p>
          <a:p>
            <a:pPr marL="45720" indent="0">
              <a:buNone/>
            </a:pPr>
            <a:r>
              <a:rPr lang="en-US" dirty="0">
                <a:solidFill>
                  <a:schemeClr val="tx1"/>
                </a:solidFill>
              </a:rPr>
              <a:t>daily→ </a:t>
            </a:r>
            <a:r>
              <a:rPr lang="ar-SA" dirty="0" smtClean="0">
                <a:solidFill>
                  <a:schemeClr val="tx1"/>
                </a:solidFill>
              </a:rPr>
              <a:t>يوميًا</a:t>
            </a:r>
            <a:endParaRPr lang="en-US" dirty="0" smtClean="0">
              <a:solidFill>
                <a:schemeClr val="tx1"/>
              </a:solidFill>
            </a:endParaRPr>
          </a:p>
          <a:p>
            <a:pPr marL="45720" indent="0">
              <a:buNone/>
            </a:pPr>
            <a:r>
              <a:rPr lang="en-US" dirty="0">
                <a:solidFill>
                  <a:schemeClr val="tx1"/>
                </a:solidFill>
              </a:rPr>
              <a:t>ever→ </a:t>
            </a:r>
            <a:r>
              <a:rPr lang="ar-SA" dirty="0" smtClean="0">
                <a:solidFill>
                  <a:schemeClr val="tx1"/>
                </a:solidFill>
              </a:rPr>
              <a:t>إلى الأبد</a:t>
            </a:r>
            <a:endParaRPr lang="en-US" dirty="0" smtClean="0">
              <a:solidFill>
                <a:schemeClr val="tx1"/>
              </a:solidFill>
            </a:endParaRPr>
          </a:p>
          <a:p>
            <a:pPr marL="45720" indent="0">
              <a:buNone/>
            </a:pPr>
            <a:r>
              <a:rPr lang="en-US" dirty="0">
                <a:solidFill>
                  <a:schemeClr val="tx1"/>
                </a:solidFill>
              </a:rPr>
              <a:t>Hourly→ </a:t>
            </a:r>
            <a:r>
              <a:rPr lang="ar-SA" dirty="0" smtClean="0">
                <a:solidFill>
                  <a:schemeClr val="tx1"/>
                </a:solidFill>
              </a:rPr>
              <a:t>في كل ساعة</a:t>
            </a:r>
            <a:endParaRPr lang="en-US" dirty="0" smtClean="0">
              <a:solidFill>
                <a:schemeClr val="tx1"/>
              </a:solidFill>
            </a:endParaRPr>
          </a:p>
          <a:p>
            <a:pPr marL="45720" indent="0">
              <a:buNone/>
            </a:pPr>
            <a:r>
              <a:rPr lang="en-US" dirty="0">
                <a:solidFill>
                  <a:schemeClr val="tx1"/>
                </a:solidFill>
              </a:rPr>
              <a:t>Now→ </a:t>
            </a:r>
            <a:r>
              <a:rPr lang="ar-SA" dirty="0" smtClean="0">
                <a:solidFill>
                  <a:schemeClr val="tx1"/>
                </a:solidFill>
              </a:rPr>
              <a:t>الآن</a:t>
            </a:r>
            <a:endParaRPr lang="en-US" dirty="0" smtClean="0">
              <a:solidFill>
                <a:schemeClr val="tx1"/>
              </a:solidFill>
            </a:endParaRPr>
          </a:p>
          <a:p>
            <a:pPr marL="45720" indent="0">
              <a:buNone/>
            </a:pPr>
            <a:r>
              <a:rPr lang="en-US" dirty="0">
                <a:solidFill>
                  <a:schemeClr val="tx1"/>
                </a:solidFill>
              </a:rPr>
              <a:t>Then→ </a:t>
            </a:r>
            <a:r>
              <a:rPr lang="ar-SA" dirty="0" smtClean="0">
                <a:solidFill>
                  <a:schemeClr val="tx1"/>
                </a:solidFill>
              </a:rPr>
              <a:t>ثم</a:t>
            </a:r>
            <a:endParaRPr lang="en-US" dirty="0" smtClean="0">
              <a:solidFill>
                <a:schemeClr val="tx1"/>
              </a:solidFill>
            </a:endParaRPr>
          </a:p>
          <a:p>
            <a:pPr marL="45720" indent="0">
              <a:buNone/>
            </a:pPr>
            <a:endParaRPr lang="en-US" dirty="0">
              <a:solidFill>
                <a:schemeClr val="tx1"/>
              </a:solidFill>
            </a:endParaRPr>
          </a:p>
        </p:txBody>
      </p:sp>
    </p:spTree>
    <p:extLst>
      <p:ext uri="{BB962C8B-B14F-4D97-AF65-F5344CB8AC3E}">
        <p14:creationId xmlns:p14="http://schemas.microsoft.com/office/powerpoint/2010/main" val="1449105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6934200" cy="5135880"/>
          </a:xfrm>
        </p:spPr>
        <p:txBody>
          <a:bodyPr/>
          <a:lstStyle/>
          <a:p>
            <a:r>
              <a:rPr lang="en-US" dirty="0" smtClean="0">
                <a:solidFill>
                  <a:srgbClr val="FF0000"/>
                </a:solidFill>
              </a:rPr>
              <a:t>Adverbs of place:</a:t>
            </a:r>
          </a:p>
          <a:p>
            <a:pPr marL="45720" indent="0">
              <a:buNone/>
            </a:pPr>
            <a:r>
              <a:rPr lang="en-US" dirty="0" smtClean="0">
                <a:solidFill>
                  <a:schemeClr val="tx1"/>
                </a:solidFill>
              </a:rPr>
              <a:t>Here</a:t>
            </a:r>
            <a:r>
              <a:rPr lang="en-US" dirty="0" smtClean="0">
                <a:solidFill>
                  <a:schemeClr val="tx1"/>
                </a:solidFill>
                <a:latin typeface="Calibri"/>
              </a:rPr>
              <a:t>→ </a:t>
            </a:r>
            <a:r>
              <a:rPr lang="ar-SA" dirty="0" smtClean="0">
                <a:solidFill>
                  <a:schemeClr val="tx1"/>
                </a:solidFill>
                <a:latin typeface="Calibri"/>
              </a:rPr>
              <a:t>هنا</a:t>
            </a:r>
            <a:endParaRPr lang="en-US" dirty="0" smtClean="0">
              <a:solidFill>
                <a:schemeClr val="tx1"/>
              </a:solidFill>
            </a:endParaRPr>
          </a:p>
          <a:p>
            <a:pPr marL="45720" indent="0">
              <a:buNone/>
            </a:pPr>
            <a:r>
              <a:rPr lang="en-US" dirty="0">
                <a:solidFill>
                  <a:schemeClr val="tx1"/>
                </a:solidFill>
              </a:rPr>
              <a:t>There</a:t>
            </a:r>
            <a:r>
              <a:rPr lang="en-US" dirty="0" smtClean="0">
                <a:solidFill>
                  <a:schemeClr val="tx1"/>
                </a:solidFill>
              </a:rPr>
              <a:t>→</a:t>
            </a:r>
            <a:r>
              <a:rPr lang="ar-SA" dirty="0" smtClean="0">
                <a:solidFill>
                  <a:schemeClr val="tx1"/>
                </a:solidFill>
              </a:rPr>
              <a:t> هناك </a:t>
            </a:r>
            <a:endParaRPr lang="en-US" dirty="0" smtClean="0">
              <a:solidFill>
                <a:schemeClr val="tx1"/>
              </a:solidFill>
            </a:endParaRPr>
          </a:p>
          <a:p>
            <a:pPr marL="45720" indent="0">
              <a:buNone/>
            </a:pPr>
            <a:r>
              <a:rPr lang="en-US" dirty="0">
                <a:solidFill>
                  <a:schemeClr val="tx1"/>
                </a:solidFill>
              </a:rPr>
              <a:t>Where</a:t>
            </a:r>
            <a:r>
              <a:rPr lang="en-US" dirty="0" smtClean="0">
                <a:solidFill>
                  <a:schemeClr val="tx1"/>
                </a:solidFill>
              </a:rPr>
              <a:t>→</a:t>
            </a:r>
            <a:r>
              <a:rPr lang="ar-SA" dirty="0" smtClean="0">
                <a:solidFill>
                  <a:schemeClr val="tx1"/>
                </a:solidFill>
              </a:rPr>
              <a:t>حيث، في مكان </a:t>
            </a:r>
            <a:endParaRPr lang="en-US" dirty="0" smtClean="0">
              <a:solidFill>
                <a:schemeClr val="tx1"/>
              </a:solidFill>
            </a:endParaRPr>
          </a:p>
          <a:p>
            <a:pPr marL="45720" indent="0">
              <a:buNone/>
            </a:pPr>
            <a:r>
              <a:rPr lang="en-US" dirty="0">
                <a:solidFill>
                  <a:schemeClr val="tx1"/>
                </a:solidFill>
              </a:rPr>
              <a:t>Hence</a:t>
            </a:r>
            <a:r>
              <a:rPr lang="en-US" dirty="0" smtClean="0">
                <a:solidFill>
                  <a:schemeClr val="tx1"/>
                </a:solidFill>
              </a:rPr>
              <a:t>→</a:t>
            </a:r>
            <a:r>
              <a:rPr lang="ar-SA" dirty="0" smtClean="0">
                <a:solidFill>
                  <a:schemeClr val="tx1"/>
                </a:solidFill>
              </a:rPr>
              <a:t>من هذا المكان </a:t>
            </a:r>
            <a:endParaRPr lang="en-US" dirty="0" smtClean="0">
              <a:solidFill>
                <a:schemeClr val="tx1"/>
              </a:solidFill>
            </a:endParaRPr>
          </a:p>
          <a:p>
            <a:pPr marL="45720" indent="0">
              <a:buNone/>
            </a:pPr>
            <a:r>
              <a:rPr lang="en-US" dirty="0">
                <a:solidFill>
                  <a:schemeClr val="tx1"/>
                </a:solidFill>
              </a:rPr>
              <a:t>Thence</a:t>
            </a:r>
            <a:r>
              <a:rPr lang="en-US" dirty="0" smtClean="0">
                <a:solidFill>
                  <a:schemeClr val="tx1"/>
                </a:solidFill>
              </a:rPr>
              <a:t>→ </a:t>
            </a:r>
            <a:r>
              <a:rPr lang="ar-SA" dirty="0" smtClean="0">
                <a:solidFill>
                  <a:schemeClr val="tx1"/>
                </a:solidFill>
              </a:rPr>
              <a:t>من ذلك المكان</a:t>
            </a:r>
            <a:endParaRPr lang="en-US" dirty="0" smtClean="0">
              <a:solidFill>
                <a:schemeClr val="tx1"/>
              </a:solidFill>
            </a:endParaRPr>
          </a:p>
          <a:p>
            <a:pPr marL="45720" indent="0">
              <a:buNone/>
            </a:pPr>
            <a:r>
              <a:rPr lang="en-US" dirty="0">
                <a:solidFill>
                  <a:schemeClr val="tx1"/>
                </a:solidFill>
              </a:rPr>
              <a:t>Upward</a:t>
            </a:r>
            <a:r>
              <a:rPr lang="en-US" dirty="0" smtClean="0">
                <a:solidFill>
                  <a:schemeClr val="tx1"/>
                </a:solidFill>
              </a:rPr>
              <a:t>→</a:t>
            </a:r>
            <a:r>
              <a:rPr lang="ar-SA" dirty="0" smtClean="0">
                <a:solidFill>
                  <a:schemeClr val="tx1"/>
                </a:solidFill>
              </a:rPr>
              <a:t> إلى أعلى </a:t>
            </a:r>
            <a:endParaRPr lang="en-US" dirty="0" smtClean="0">
              <a:solidFill>
                <a:schemeClr val="tx1"/>
              </a:solidFill>
            </a:endParaRPr>
          </a:p>
          <a:p>
            <a:pPr marL="45720" indent="0">
              <a:buNone/>
            </a:pPr>
            <a:r>
              <a:rPr lang="en-US" u="sng" dirty="0">
                <a:solidFill>
                  <a:schemeClr val="tx1"/>
                </a:solidFill>
              </a:rPr>
              <a:t>Downward</a:t>
            </a:r>
            <a:r>
              <a:rPr lang="en-US" dirty="0" smtClean="0">
                <a:solidFill>
                  <a:schemeClr val="tx1"/>
                </a:solidFill>
              </a:rPr>
              <a:t>→</a:t>
            </a:r>
            <a:r>
              <a:rPr lang="ar-SA" dirty="0" smtClean="0">
                <a:solidFill>
                  <a:schemeClr val="tx1"/>
                </a:solidFill>
              </a:rPr>
              <a:t>إلى أسفل </a:t>
            </a:r>
            <a:endParaRPr lang="en-US" dirty="0" smtClean="0">
              <a:solidFill>
                <a:schemeClr val="tx1"/>
              </a:solidFill>
            </a:endParaRPr>
          </a:p>
          <a:p>
            <a:pPr marL="45720" indent="0">
              <a:buNone/>
            </a:pPr>
            <a:r>
              <a:rPr lang="en-US" dirty="0">
                <a:solidFill>
                  <a:schemeClr val="tx1"/>
                </a:solidFill>
              </a:rPr>
              <a:t>Elsewhere </a:t>
            </a:r>
            <a:r>
              <a:rPr lang="en-US" dirty="0" smtClean="0">
                <a:solidFill>
                  <a:schemeClr val="tx1"/>
                </a:solidFill>
              </a:rPr>
              <a:t>→</a:t>
            </a:r>
            <a:r>
              <a:rPr lang="ar-SA" dirty="0" smtClean="0">
                <a:solidFill>
                  <a:schemeClr val="tx1"/>
                </a:solidFill>
              </a:rPr>
              <a:t>مكان آخر </a:t>
            </a:r>
            <a:endParaRPr lang="en-US" dirty="0" smtClean="0">
              <a:solidFill>
                <a:schemeClr val="tx1"/>
              </a:solidFill>
            </a:endParaRPr>
          </a:p>
          <a:p>
            <a:pPr marL="45720" indent="0">
              <a:buNone/>
            </a:pPr>
            <a:endParaRPr lang="en-US" dirty="0">
              <a:solidFill>
                <a:schemeClr val="tx1"/>
              </a:solidFill>
            </a:endParaRPr>
          </a:p>
        </p:txBody>
      </p:sp>
    </p:spTree>
    <p:extLst>
      <p:ext uri="{BB962C8B-B14F-4D97-AF65-F5344CB8AC3E}">
        <p14:creationId xmlns:p14="http://schemas.microsoft.com/office/powerpoint/2010/main" val="3955036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66800" y="762000"/>
            <a:ext cx="6781800" cy="5105400"/>
          </a:xfrm>
        </p:spPr>
        <p:txBody>
          <a:bodyPr>
            <a:normAutofit lnSpcReduction="10000"/>
          </a:bodyPr>
          <a:lstStyle/>
          <a:p>
            <a:r>
              <a:rPr lang="en-US" dirty="0" smtClean="0">
                <a:solidFill>
                  <a:srgbClr val="FF0000"/>
                </a:solidFill>
              </a:rPr>
              <a:t>Adverbs of manner or quality:</a:t>
            </a:r>
          </a:p>
          <a:p>
            <a:r>
              <a:rPr lang="en-US" dirty="0" smtClean="0"/>
              <a:t>Such as; well, ill, how, softly, sweetly, etc.</a:t>
            </a:r>
          </a:p>
          <a:p>
            <a:r>
              <a:rPr lang="en-US" dirty="0" smtClean="0"/>
              <a:t>Example:</a:t>
            </a:r>
            <a:endParaRPr lang="en-US" dirty="0"/>
          </a:p>
          <a:p>
            <a:pPr marL="45720" indent="0">
              <a:buNone/>
            </a:pPr>
            <a:r>
              <a:rPr lang="en-US" dirty="0"/>
              <a:t>My words were ill-chosen</a:t>
            </a:r>
            <a:r>
              <a:rPr lang="en-US" dirty="0" smtClean="0"/>
              <a:t>.</a:t>
            </a:r>
          </a:p>
          <a:p>
            <a:pPr marL="45720" indent="0">
              <a:buNone/>
            </a:pPr>
            <a:endParaRPr lang="en-US" dirty="0"/>
          </a:p>
          <a:p>
            <a:pPr marL="45720" indent="0">
              <a:buNone/>
            </a:pPr>
            <a:r>
              <a:rPr lang="en-US" dirty="0" smtClean="0"/>
              <a:t>Adverbs of quality are generally formed from adjectives by adding –</a:t>
            </a:r>
            <a:r>
              <a:rPr lang="en-US" dirty="0" err="1" smtClean="0"/>
              <a:t>ly</a:t>
            </a:r>
            <a:r>
              <a:rPr lang="en-US" dirty="0" smtClean="0"/>
              <a:t> e.g. quick</a:t>
            </a:r>
            <a:r>
              <a:rPr lang="en-US" dirty="0" smtClean="0">
                <a:latin typeface="Calibri"/>
              </a:rPr>
              <a:t>→ quickly </a:t>
            </a:r>
          </a:p>
          <a:p>
            <a:pPr marL="45720" indent="0">
              <a:buNone/>
            </a:pPr>
            <a:r>
              <a:rPr lang="en-US" b="1" dirty="0" smtClean="0">
                <a:latin typeface="Calibri"/>
              </a:rPr>
              <a:t>Examples:</a:t>
            </a:r>
          </a:p>
          <a:p>
            <a:pPr marL="45720" indent="0">
              <a:buNone/>
            </a:pPr>
            <a:r>
              <a:rPr lang="en-US" dirty="0" smtClean="0">
                <a:latin typeface="Calibri"/>
              </a:rPr>
              <a:t>He is a quick runner.</a:t>
            </a:r>
          </a:p>
          <a:p>
            <a:pPr marL="45720" indent="0">
              <a:buNone/>
            </a:pPr>
            <a:r>
              <a:rPr lang="ar-SA" dirty="0" smtClean="0">
                <a:latin typeface="Calibri"/>
              </a:rPr>
              <a:t>هو عداء سريع</a:t>
            </a:r>
            <a:endParaRPr lang="en-US" dirty="0" smtClean="0">
              <a:latin typeface="Calibri"/>
            </a:endParaRPr>
          </a:p>
          <a:p>
            <a:pPr marL="45720" indent="0">
              <a:buNone/>
            </a:pPr>
            <a:r>
              <a:rPr lang="en-US" dirty="0" smtClean="0">
                <a:latin typeface="Calibri"/>
              </a:rPr>
              <a:t>He runs quickly.</a:t>
            </a:r>
            <a:endParaRPr lang="ar-SA" dirty="0" smtClean="0">
              <a:latin typeface="Calibri"/>
            </a:endParaRPr>
          </a:p>
          <a:p>
            <a:pPr marL="45720" indent="0">
              <a:buNone/>
            </a:pPr>
            <a:r>
              <a:rPr lang="ar-SA" dirty="0" smtClean="0">
                <a:latin typeface="Calibri"/>
              </a:rPr>
              <a:t>إنه يجري بسرعة</a:t>
            </a:r>
            <a:endParaRPr lang="en-US" dirty="0" smtClean="0">
              <a:latin typeface="Calibri"/>
            </a:endParaRPr>
          </a:p>
          <a:p>
            <a:pPr marL="45720" indent="0">
              <a:buNone/>
            </a:pPr>
            <a:endParaRPr lang="en-US" dirty="0" smtClean="0"/>
          </a:p>
        </p:txBody>
      </p:sp>
    </p:spTree>
    <p:extLst>
      <p:ext uri="{BB962C8B-B14F-4D97-AF65-F5344CB8AC3E}">
        <p14:creationId xmlns:p14="http://schemas.microsoft.com/office/powerpoint/2010/main" val="48233692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331</TotalTime>
  <Words>837</Words>
  <Application>Microsoft Office PowerPoint</Application>
  <PresentationFormat>On-screen Show (4:3)</PresentationFormat>
  <Paragraphs>129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Slipstream</vt:lpstr>
      <vt:lpstr>The Adverb</vt:lpstr>
      <vt:lpstr>The adverb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Revision </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Adverb</dc:title>
  <dc:creator>Toshiba</dc:creator>
  <cp:lastModifiedBy>Toshiba</cp:lastModifiedBy>
  <cp:revision>31</cp:revision>
  <dcterms:created xsi:type="dcterms:W3CDTF">2015-11-15T10:43:19Z</dcterms:created>
  <dcterms:modified xsi:type="dcterms:W3CDTF">2015-12-02T22:06:06Z</dcterms:modified>
</cp:coreProperties>
</file>