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65"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86453" autoAdjust="0"/>
  </p:normalViewPr>
  <p:slideViewPr>
    <p:cSldViewPr>
      <p:cViewPr>
        <p:scale>
          <a:sx n="70" d="100"/>
          <a:sy n="70" d="100"/>
        </p:scale>
        <p:origin x="-2802" y="-762"/>
      </p:cViewPr>
      <p:guideLst>
        <p:guide orient="horz" pos="2160"/>
        <p:guide pos="2880"/>
      </p:guideLst>
    </p:cSldViewPr>
  </p:slideViewPr>
  <p:outlineViewPr>
    <p:cViewPr>
      <p:scale>
        <a:sx n="33" d="100"/>
        <a:sy n="33" d="100"/>
      </p:scale>
      <p:origin x="0" y="11160"/>
    </p:cViewPr>
  </p:outlineViewPr>
  <p:notesTextViewPr>
    <p:cViewPr>
      <p:scale>
        <a:sx n="1" d="1"/>
        <a:sy n="1" d="1"/>
      </p:scale>
      <p:origin x="0" y="0"/>
    </p:cViewPr>
  </p:notesTextViewPr>
  <p:sorterViewPr>
    <p:cViewPr>
      <p:scale>
        <a:sx n="100" d="100"/>
        <a:sy n="100" d="100"/>
      </p:scale>
      <p:origin x="0" y="59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212B81-FB71-4E4A-8B0C-297309EFEB9C}" type="datetimeFigureOut">
              <a:rPr lang="en-US" smtClean="0"/>
              <a:t>12/18/2016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A05387-9EBB-4272-927D-A569B386F50B}" type="slidenum">
              <a:rPr lang="en-US" smtClean="0"/>
              <a:t>‹#›</a:t>
            </a:fld>
            <a:endParaRPr lang="en-US"/>
          </a:p>
        </p:txBody>
      </p:sp>
    </p:spTree>
    <p:extLst>
      <p:ext uri="{BB962C8B-B14F-4D97-AF65-F5344CB8AC3E}">
        <p14:creationId xmlns:p14="http://schemas.microsoft.com/office/powerpoint/2010/main" val="4023241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A05387-9EBB-4272-927D-A569B386F50B}" type="slidenum">
              <a:rPr lang="en-US" smtClean="0"/>
              <a:t>12</a:t>
            </a:fld>
            <a:endParaRPr lang="en-US"/>
          </a:p>
        </p:txBody>
      </p:sp>
    </p:spTree>
    <p:extLst>
      <p:ext uri="{BB962C8B-B14F-4D97-AF65-F5344CB8AC3E}">
        <p14:creationId xmlns:p14="http://schemas.microsoft.com/office/powerpoint/2010/main" val="4244272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FAEB2C8-F360-4836-AF74-83FF14B412B7}" type="datetimeFigureOut">
              <a:rPr lang="en-US" smtClean="0"/>
              <a:t>12/18/2016</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70F03CF4-8F43-4B5E-AB7A-2CD9605220A2}"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AEB2C8-F360-4836-AF74-83FF14B412B7}" type="datetimeFigureOut">
              <a:rPr lang="en-US" smtClean="0"/>
              <a:t>12/18/2016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3CF4-8F43-4B5E-AB7A-2CD9605220A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AEB2C8-F360-4836-AF74-83FF14B412B7}" type="datetimeFigureOut">
              <a:rPr lang="en-US" smtClean="0"/>
              <a:t>12/18/2016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3CF4-8F43-4B5E-AB7A-2CD9605220A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AEB2C8-F360-4836-AF74-83FF14B412B7}" type="datetimeFigureOut">
              <a:rPr lang="en-US" smtClean="0"/>
              <a:t>12/18/2016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3CF4-8F43-4B5E-AB7A-2CD9605220A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FAEB2C8-F360-4836-AF74-83FF14B412B7}" type="datetimeFigureOut">
              <a:rPr lang="en-US" smtClean="0"/>
              <a:t>12/18/2016</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3CF4-8F43-4B5E-AB7A-2CD9605220A2}"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FAEB2C8-F360-4836-AF74-83FF14B412B7}" type="datetimeFigureOut">
              <a:rPr lang="en-US" smtClean="0"/>
              <a:t>12/18/2016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03CF4-8F43-4B5E-AB7A-2CD9605220A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FAEB2C8-F360-4836-AF74-83FF14B412B7}" type="datetimeFigureOut">
              <a:rPr lang="en-US" smtClean="0"/>
              <a:t>12/18/2016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F03CF4-8F43-4B5E-AB7A-2CD9605220A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AEB2C8-F360-4836-AF74-83FF14B412B7}" type="datetimeFigureOut">
              <a:rPr lang="en-US" smtClean="0"/>
              <a:t>12/18/2016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F03CF4-8F43-4B5E-AB7A-2CD9605220A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FAEB2C8-F360-4836-AF74-83FF14B412B7}" type="datetimeFigureOut">
              <a:rPr lang="en-US" smtClean="0"/>
              <a:t>12/18/2016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F03CF4-8F43-4B5E-AB7A-2CD9605220A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FAEB2C8-F360-4836-AF74-83FF14B412B7}" type="datetimeFigureOut">
              <a:rPr lang="en-US" smtClean="0"/>
              <a:t>12/18/2016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03CF4-8F43-4B5E-AB7A-2CD9605220A2}"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9FAEB2C8-F360-4836-AF74-83FF14B412B7}" type="datetimeFigureOut">
              <a:rPr lang="en-US" smtClean="0"/>
              <a:t>12/18/2016</a:t>
            </a:fld>
            <a:endParaRPr lang="en-US"/>
          </a:p>
        </p:txBody>
      </p:sp>
      <p:sp>
        <p:nvSpPr>
          <p:cNvPr id="7" name="Slide Number Placeholder 6"/>
          <p:cNvSpPr>
            <a:spLocks noGrp="1"/>
          </p:cNvSpPr>
          <p:nvPr>
            <p:ph type="sldNum" sz="quarter" idx="12"/>
          </p:nvPr>
        </p:nvSpPr>
        <p:spPr/>
        <p:txBody>
          <a:bodyPr/>
          <a:lstStyle/>
          <a:p>
            <a:fld id="{70F03CF4-8F43-4B5E-AB7A-2CD9605220A2}"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FAEB2C8-F360-4836-AF74-83FF14B412B7}" type="datetimeFigureOut">
              <a:rPr lang="en-US" smtClean="0"/>
              <a:t>12/18/2016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70F03CF4-8F43-4B5E-AB7A-2CD9605220A2}"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The adjective</a:t>
            </a:r>
            <a:endParaRPr lang="en-US" dirty="0"/>
          </a:p>
        </p:txBody>
      </p:sp>
      <p:sp>
        <p:nvSpPr>
          <p:cNvPr id="2" name="Title 1"/>
          <p:cNvSpPr>
            <a:spLocks noGrp="1"/>
          </p:cNvSpPr>
          <p:nvPr>
            <p:ph type="ctrTitle"/>
          </p:nvPr>
        </p:nvSpPr>
        <p:spPr/>
        <p:txBody>
          <a:bodyPr/>
          <a:lstStyle/>
          <a:p>
            <a:r>
              <a:rPr lang="ar-SA" dirty="0" smtClean="0"/>
              <a:t>الصفة</a:t>
            </a:r>
            <a:endParaRPr lang="en-US" dirty="0"/>
          </a:p>
        </p:txBody>
      </p:sp>
    </p:spTree>
    <p:extLst>
      <p:ext uri="{BB962C8B-B14F-4D97-AF65-F5344CB8AC3E}">
        <p14:creationId xmlns:p14="http://schemas.microsoft.com/office/powerpoint/2010/main" val="13748821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Demonstrative adjectives</a:t>
            </a:r>
          </a:p>
        </p:txBody>
      </p:sp>
      <p:sp>
        <p:nvSpPr>
          <p:cNvPr id="3" name="Content Placeholder 2"/>
          <p:cNvSpPr>
            <a:spLocks noGrp="1"/>
          </p:cNvSpPr>
          <p:nvPr>
            <p:ph idx="1"/>
          </p:nvPr>
        </p:nvSpPr>
        <p:spPr>
          <a:xfrm>
            <a:off x="457200" y="1752600"/>
            <a:ext cx="8229600" cy="5105400"/>
          </a:xfrm>
        </p:spPr>
        <p:txBody>
          <a:bodyPr>
            <a:normAutofit fontScale="92500" lnSpcReduction="20000"/>
          </a:bodyPr>
          <a:lstStyle/>
          <a:p>
            <a:r>
              <a:rPr lang="en-US" dirty="0"/>
              <a:t>We use </a:t>
            </a:r>
            <a:r>
              <a:rPr lang="en-US" b="1" dirty="0"/>
              <a:t>demonstrative adjectives</a:t>
            </a:r>
            <a:r>
              <a:rPr lang="en-US" dirty="0"/>
              <a:t> to point out specific people or things</a:t>
            </a:r>
            <a:r>
              <a:rPr lang="en-US" dirty="0" smtClean="0"/>
              <a:t>.</a:t>
            </a:r>
          </a:p>
          <a:p>
            <a:pPr marL="114300" indent="0">
              <a:buNone/>
            </a:pPr>
            <a:endParaRPr lang="en-US" dirty="0"/>
          </a:p>
          <a:p>
            <a:r>
              <a:rPr lang="en-US" b="1" dirty="0" smtClean="0">
                <a:solidFill>
                  <a:srgbClr val="FF0000"/>
                </a:solidFill>
              </a:rPr>
              <a:t>This</a:t>
            </a:r>
            <a:r>
              <a:rPr lang="en-US" dirty="0" smtClean="0">
                <a:solidFill>
                  <a:srgbClr val="FF0000"/>
                </a:solidFill>
              </a:rPr>
              <a:t> </a:t>
            </a:r>
            <a:r>
              <a:rPr lang="en-US" dirty="0">
                <a:solidFill>
                  <a:srgbClr val="FF0000"/>
                </a:solidFill>
              </a:rPr>
              <a:t>and </a:t>
            </a:r>
            <a:r>
              <a:rPr lang="en-US" b="1" dirty="0">
                <a:solidFill>
                  <a:srgbClr val="FF0000"/>
                </a:solidFill>
              </a:rPr>
              <a:t>that</a:t>
            </a:r>
            <a:r>
              <a:rPr lang="en-US" dirty="0">
                <a:solidFill>
                  <a:srgbClr val="FF0000"/>
                </a:solidFill>
              </a:rPr>
              <a:t> modify singular nouns.</a:t>
            </a:r>
          </a:p>
          <a:p>
            <a:r>
              <a:rPr lang="en-US" b="1" dirty="0"/>
              <a:t>This</a:t>
            </a:r>
            <a:r>
              <a:rPr lang="en-US" dirty="0"/>
              <a:t> is used to point out something that is </a:t>
            </a:r>
            <a:r>
              <a:rPr lang="en-US" dirty="0" smtClean="0"/>
              <a:t>near by</a:t>
            </a:r>
            <a:r>
              <a:rPr lang="en-US" dirty="0"/>
              <a:t>:</a:t>
            </a:r>
            <a:br>
              <a:rPr lang="en-US" dirty="0"/>
            </a:br>
            <a:r>
              <a:rPr lang="en-US" i="1" dirty="0"/>
              <a:t>"This book I'm holding is very old</a:t>
            </a:r>
            <a:r>
              <a:rPr lang="en-US" i="1" dirty="0" smtClean="0"/>
              <a:t>.“</a:t>
            </a:r>
            <a:endParaRPr lang="en-US" dirty="0" smtClean="0"/>
          </a:p>
          <a:p>
            <a:r>
              <a:rPr lang="en-US" b="1" dirty="0" smtClean="0"/>
              <a:t>That</a:t>
            </a:r>
            <a:r>
              <a:rPr lang="en-US" dirty="0" smtClean="0"/>
              <a:t> </a:t>
            </a:r>
            <a:r>
              <a:rPr lang="en-US" dirty="0"/>
              <a:t>is used to point out something that is farther away:</a:t>
            </a:r>
            <a:br>
              <a:rPr lang="en-US" dirty="0"/>
            </a:br>
            <a:r>
              <a:rPr lang="en-US" i="1" dirty="0"/>
              <a:t>"That mountain looks small because it is so far away</a:t>
            </a:r>
            <a:r>
              <a:rPr lang="en-US" i="1" dirty="0" smtClean="0"/>
              <a:t>.“</a:t>
            </a:r>
          </a:p>
          <a:p>
            <a:endParaRPr lang="en-US" dirty="0"/>
          </a:p>
          <a:p>
            <a:r>
              <a:rPr lang="en-US" b="1" dirty="0" smtClean="0">
                <a:solidFill>
                  <a:srgbClr val="FF0000"/>
                </a:solidFill>
              </a:rPr>
              <a:t>These</a:t>
            </a:r>
            <a:r>
              <a:rPr lang="en-US" dirty="0" smtClean="0">
                <a:solidFill>
                  <a:srgbClr val="FF0000"/>
                </a:solidFill>
              </a:rPr>
              <a:t> </a:t>
            </a:r>
            <a:r>
              <a:rPr lang="en-US" dirty="0">
                <a:solidFill>
                  <a:srgbClr val="FF0000"/>
                </a:solidFill>
              </a:rPr>
              <a:t>and </a:t>
            </a:r>
            <a:r>
              <a:rPr lang="en-US" b="1" dirty="0">
                <a:solidFill>
                  <a:srgbClr val="FF0000"/>
                </a:solidFill>
              </a:rPr>
              <a:t>those</a:t>
            </a:r>
            <a:r>
              <a:rPr lang="en-US" dirty="0">
                <a:solidFill>
                  <a:srgbClr val="FF0000"/>
                </a:solidFill>
              </a:rPr>
              <a:t> are used for plural nouns.</a:t>
            </a:r>
          </a:p>
          <a:p>
            <a:r>
              <a:rPr lang="en-US" b="1" dirty="0"/>
              <a:t>These</a:t>
            </a:r>
            <a:r>
              <a:rPr lang="en-US" dirty="0"/>
              <a:t> is similar to </a:t>
            </a:r>
            <a:r>
              <a:rPr lang="en-US" b="1" dirty="0"/>
              <a:t>this</a:t>
            </a:r>
            <a:r>
              <a:rPr lang="en-US" dirty="0"/>
              <a:t>, but it is used for nearby plurals:</a:t>
            </a:r>
            <a:br>
              <a:rPr lang="en-US" dirty="0"/>
            </a:br>
            <a:r>
              <a:rPr lang="en-US" i="1" dirty="0"/>
              <a:t>"These keys are all the wrong size for this door."</a:t>
            </a:r>
            <a:endParaRPr lang="en-US" dirty="0"/>
          </a:p>
          <a:p>
            <a:r>
              <a:rPr lang="en-US" b="1" dirty="0"/>
              <a:t>Those</a:t>
            </a:r>
            <a:r>
              <a:rPr lang="en-US" dirty="0"/>
              <a:t> is similar to that, but it is used for far away plurals:</a:t>
            </a:r>
            <a:br>
              <a:rPr lang="en-US" dirty="0"/>
            </a:br>
            <a:r>
              <a:rPr lang="en-US" i="1" dirty="0"/>
              <a:t>"Those taxi drivers we had on holiday were dangerous drivers."</a:t>
            </a:r>
            <a:endParaRPr lang="en-US" dirty="0"/>
          </a:p>
          <a:p>
            <a:endParaRPr lang="en-US" dirty="0"/>
          </a:p>
        </p:txBody>
      </p:sp>
    </p:spTree>
    <p:extLst>
      <p:ext uri="{BB962C8B-B14F-4D97-AF65-F5344CB8AC3E}">
        <p14:creationId xmlns:p14="http://schemas.microsoft.com/office/powerpoint/2010/main" val="629178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DEMONSTRATIVE ADJECTIVES </a:t>
            </a:r>
            <a:r>
              <a:rPr lang="en-US" dirty="0" smtClean="0">
                <a:solidFill>
                  <a:srgbClr val="FF0000"/>
                </a:solidFill>
              </a:rPr>
              <a:t>VS</a:t>
            </a:r>
            <a:r>
              <a:rPr lang="en-US" dirty="0" smtClean="0"/>
              <a:t> DEMONSTRATIVE PRONOUNS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adjectives</a:t>
            </a:r>
            <a:r>
              <a:rPr lang="en-US" dirty="0" smtClean="0"/>
              <a:t/>
            </a:r>
            <a:br>
              <a:rPr lang="en-US" dirty="0" smtClean="0"/>
            </a:br>
            <a:r>
              <a:rPr lang="en-US" dirty="0" smtClean="0"/>
              <a:t>describe </a:t>
            </a:r>
            <a:r>
              <a:rPr lang="en-US" dirty="0" smtClean="0"/>
              <a:t>a noun</a:t>
            </a:r>
          </a:p>
          <a:p>
            <a:r>
              <a:rPr lang="en-US" dirty="0" smtClean="0"/>
              <a:t>A pronoun</a:t>
            </a:r>
            <a:r>
              <a:rPr lang="en-US" dirty="0" smtClean="0"/>
              <a:t/>
            </a:r>
            <a:br>
              <a:rPr lang="en-US" dirty="0" smtClean="0"/>
            </a:br>
            <a:r>
              <a:rPr lang="en-US" dirty="0" smtClean="0"/>
              <a:t>takes the place of a noun</a:t>
            </a:r>
            <a:br>
              <a:rPr lang="en-US" dirty="0" smtClean="0"/>
            </a:br>
            <a:r>
              <a:rPr lang="en-US" dirty="0" smtClean="0"/>
              <a:t/>
            </a:r>
            <a:br>
              <a:rPr lang="en-US" dirty="0" smtClean="0"/>
            </a:br>
            <a:r>
              <a:rPr lang="en-US" dirty="0" smtClean="0"/>
              <a:t>the words "this" and "that" can function as both adjectives and pronouns.</a:t>
            </a:r>
          </a:p>
          <a:p>
            <a:r>
              <a:rPr lang="en-US" dirty="0" smtClean="0"/>
              <a:t>This book is mine. (adjective)→ demonstrative adjective + noun</a:t>
            </a:r>
            <a:br>
              <a:rPr lang="en-US" dirty="0" smtClean="0"/>
            </a:br>
            <a:r>
              <a:rPr lang="en-US" dirty="0" smtClean="0"/>
              <a:t>This is mine. (pronoun) → demonstrative pronoun + verb</a:t>
            </a:r>
          </a:p>
          <a:p>
            <a:r>
              <a:rPr lang="en-US" dirty="0" smtClean="0"/>
              <a:t>That book is yours.(adjective)</a:t>
            </a:r>
            <a:br>
              <a:rPr lang="en-US" dirty="0" smtClean="0"/>
            </a:br>
            <a:r>
              <a:rPr lang="en-US" dirty="0" smtClean="0"/>
              <a:t>That (one) is yours. (pronoun)</a:t>
            </a:r>
          </a:p>
          <a:p>
            <a:r>
              <a:rPr lang="en-US" dirty="0" smtClean="0"/>
              <a:t>Do you want this? (pronoun) → demonstrative pronoun by itself</a:t>
            </a:r>
            <a:endParaRPr lang="en-US" dirty="0"/>
          </a:p>
        </p:txBody>
      </p:sp>
    </p:spTree>
    <p:extLst>
      <p:ext uri="{BB962C8B-B14F-4D97-AF65-F5344CB8AC3E}">
        <p14:creationId xmlns:p14="http://schemas.microsoft.com/office/powerpoint/2010/main" val="13739461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attributive </a:t>
            </a:r>
            <a:r>
              <a:rPr lang="en-US" dirty="0" smtClean="0"/>
              <a:t>and predicative adjectives </a:t>
            </a:r>
            <a:endParaRPr lang="en-US" dirty="0"/>
          </a:p>
        </p:txBody>
      </p:sp>
      <p:sp>
        <p:nvSpPr>
          <p:cNvPr id="3" name="Content Placeholder 2"/>
          <p:cNvSpPr>
            <a:spLocks noGrp="1"/>
          </p:cNvSpPr>
          <p:nvPr>
            <p:ph idx="1"/>
          </p:nvPr>
        </p:nvSpPr>
        <p:spPr>
          <a:xfrm>
            <a:off x="457200" y="1752600"/>
            <a:ext cx="8229600" cy="5029200"/>
          </a:xfrm>
        </p:spPr>
        <p:txBody>
          <a:bodyPr>
            <a:normAutofit fontScale="92500" lnSpcReduction="10000"/>
          </a:bodyPr>
          <a:lstStyle/>
          <a:p>
            <a:r>
              <a:rPr lang="en-US" dirty="0"/>
              <a:t>Most adjectives can be used in two positions. </a:t>
            </a:r>
            <a:endParaRPr lang="en-US" dirty="0" smtClean="0"/>
          </a:p>
          <a:p>
            <a:endParaRPr lang="en-US" dirty="0"/>
          </a:p>
          <a:p>
            <a:r>
              <a:rPr lang="en-US" dirty="0" smtClean="0"/>
              <a:t>When </a:t>
            </a:r>
            <a:r>
              <a:rPr lang="en-US" dirty="0"/>
              <a:t>they are used before the noun they describe, they are called </a:t>
            </a:r>
            <a:r>
              <a:rPr lang="en-US" b="1" dirty="0">
                <a:solidFill>
                  <a:srgbClr val="FF0000"/>
                </a:solidFill>
              </a:rPr>
              <a:t>attributive</a:t>
            </a:r>
            <a:r>
              <a:rPr lang="en-US" dirty="0"/>
              <a:t>:</a:t>
            </a:r>
          </a:p>
          <a:p>
            <a:endParaRPr lang="en-US" dirty="0"/>
          </a:p>
          <a:p>
            <a:r>
              <a:rPr lang="en-US" dirty="0"/>
              <a:t>a black </a:t>
            </a:r>
            <a:r>
              <a:rPr lang="en-US" dirty="0" smtClean="0"/>
              <a:t>cat</a:t>
            </a:r>
            <a:endParaRPr lang="en-US" dirty="0"/>
          </a:p>
          <a:p>
            <a:r>
              <a:rPr lang="en-US" dirty="0"/>
              <a:t>a large suitcase</a:t>
            </a:r>
          </a:p>
          <a:p>
            <a:pPr marL="114300" indent="0">
              <a:buNone/>
            </a:pPr>
            <a:endParaRPr lang="en-US" dirty="0"/>
          </a:p>
          <a:p>
            <a:r>
              <a:rPr lang="en-US" dirty="0"/>
              <a:t>When they are used after a verb such as </a:t>
            </a:r>
            <a:r>
              <a:rPr lang="en-US" i="1" dirty="0"/>
              <a:t>be</a:t>
            </a:r>
            <a:r>
              <a:rPr lang="en-US" dirty="0"/>
              <a:t>, </a:t>
            </a:r>
            <a:r>
              <a:rPr lang="en-US" i="1" dirty="0"/>
              <a:t>become</a:t>
            </a:r>
            <a:r>
              <a:rPr lang="en-US" dirty="0"/>
              <a:t>, </a:t>
            </a:r>
            <a:r>
              <a:rPr lang="en-US" i="1" dirty="0"/>
              <a:t>grow</a:t>
            </a:r>
            <a:r>
              <a:rPr lang="en-US" dirty="0"/>
              <a:t>, </a:t>
            </a:r>
            <a:r>
              <a:rPr lang="en-US" i="1" dirty="0"/>
              <a:t>look</a:t>
            </a:r>
            <a:r>
              <a:rPr lang="en-US" dirty="0"/>
              <a:t>, or </a:t>
            </a:r>
            <a:r>
              <a:rPr lang="en-US" i="1" dirty="0"/>
              <a:t>seem</a:t>
            </a:r>
            <a:r>
              <a:rPr lang="en-US" dirty="0"/>
              <a:t>, they’re called </a:t>
            </a:r>
            <a:r>
              <a:rPr lang="en-US" b="1" dirty="0">
                <a:solidFill>
                  <a:srgbClr val="FF0000"/>
                </a:solidFill>
              </a:rPr>
              <a:t>predicative</a:t>
            </a:r>
            <a:r>
              <a:rPr lang="en-US" dirty="0"/>
              <a:t>:</a:t>
            </a:r>
          </a:p>
          <a:p>
            <a:endParaRPr lang="en-US" dirty="0"/>
          </a:p>
          <a:p>
            <a:r>
              <a:rPr lang="en-US" dirty="0"/>
              <a:t>The cat was black</a:t>
            </a:r>
            <a:r>
              <a:rPr lang="en-US" dirty="0" smtClean="0"/>
              <a:t>.</a:t>
            </a:r>
            <a:endParaRPr lang="en-US" dirty="0"/>
          </a:p>
          <a:p>
            <a:r>
              <a:rPr lang="en-US" dirty="0"/>
              <a:t>The future looks gloomy.</a:t>
            </a:r>
          </a:p>
          <a:p>
            <a:endParaRPr lang="en-US" dirty="0"/>
          </a:p>
          <a:p>
            <a:endParaRPr lang="en-US" dirty="0"/>
          </a:p>
        </p:txBody>
      </p:sp>
    </p:spTree>
    <p:extLst>
      <p:ext uri="{BB962C8B-B14F-4D97-AF65-F5344CB8AC3E}">
        <p14:creationId xmlns:p14="http://schemas.microsoft.com/office/powerpoint/2010/main" val="4360278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numeral </a:t>
            </a:r>
            <a:r>
              <a:rPr lang="en-US" dirty="0" smtClean="0"/>
              <a:t> adjectives</a:t>
            </a:r>
            <a:endParaRPr lang="en-US" dirty="0"/>
          </a:p>
        </p:txBody>
      </p:sp>
      <p:sp>
        <p:nvSpPr>
          <p:cNvPr id="3" name="Content Placeholder 2"/>
          <p:cNvSpPr>
            <a:spLocks noGrp="1"/>
          </p:cNvSpPr>
          <p:nvPr>
            <p:ph idx="1"/>
          </p:nvPr>
        </p:nvSpPr>
        <p:spPr/>
        <p:txBody>
          <a:bodyPr>
            <a:normAutofit fontScale="85000" lnSpcReduction="20000"/>
          </a:bodyPr>
          <a:lstStyle/>
          <a:p>
            <a:r>
              <a:rPr lang="en-US" smtClean="0"/>
              <a:t>Adjectives </a:t>
            </a:r>
            <a:r>
              <a:rPr lang="en-US" dirty="0"/>
              <a:t>which express the number of persons or things are called </a:t>
            </a:r>
            <a:r>
              <a:rPr lang="en-US"/>
              <a:t>the </a:t>
            </a:r>
            <a:r>
              <a:rPr lang="en-US" smtClean="0"/>
              <a:t>Adjectives </a:t>
            </a:r>
            <a:r>
              <a:rPr lang="en-US" dirty="0"/>
              <a:t>of Number or </a:t>
            </a:r>
            <a:r>
              <a:rPr lang="en-US" smtClean="0"/>
              <a:t>Numeral </a:t>
            </a:r>
            <a:r>
              <a:rPr lang="en-US" smtClean="0"/>
              <a:t>Adjectives. </a:t>
            </a:r>
            <a:endParaRPr lang="en-US" dirty="0" smtClean="0"/>
          </a:p>
          <a:p>
            <a:endParaRPr lang="en-US" dirty="0" smtClean="0"/>
          </a:p>
          <a:p>
            <a:r>
              <a:rPr lang="en-US" b="1" dirty="0">
                <a:solidFill>
                  <a:srgbClr val="FF0000"/>
                </a:solidFill>
              </a:rPr>
              <a:t>Definite numeral </a:t>
            </a:r>
            <a:r>
              <a:rPr lang="en-US" b="1" dirty="0" smtClean="0">
                <a:solidFill>
                  <a:srgbClr val="FF0000"/>
                </a:solidFill>
              </a:rPr>
              <a:t>adjectives</a:t>
            </a:r>
            <a:endParaRPr lang="en-US" b="1" dirty="0">
              <a:solidFill>
                <a:srgbClr val="FF0000"/>
              </a:solidFill>
            </a:endParaRPr>
          </a:p>
          <a:p>
            <a:r>
              <a:rPr lang="en-US" dirty="0"/>
              <a:t>Both cardinal (e.g. one, two, three, four etc.) and ordinal numbers (e.g. first, second, third, forth etc.) belong to this category.</a:t>
            </a:r>
          </a:p>
          <a:p>
            <a:r>
              <a:rPr lang="en-US" dirty="0"/>
              <a:t> I have bought six eggs.</a:t>
            </a:r>
          </a:p>
          <a:p>
            <a:r>
              <a:rPr lang="en-US" dirty="0"/>
              <a:t> Who was the first woman to win the Nobel Prize for Physics?</a:t>
            </a:r>
          </a:p>
          <a:p>
            <a:pPr marL="114300" indent="0">
              <a:buNone/>
            </a:pPr>
            <a:endParaRPr lang="en-US" dirty="0"/>
          </a:p>
          <a:p>
            <a:r>
              <a:rPr lang="en-US" b="1" dirty="0">
                <a:solidFill>
                  <a:srgbClr val="FF0000"/>
                </a:solidFill>
              </a:rPr>
              <a:t>Indefinite numeral </a:t>
            </a:r>
            <a:r>
              <a:rPr lang="en-US" b="1" dirty="0" smtClean="0">
                <a:solidFill>
                  <a:srgbClr val="FF0000"/>
                </a:solidFill>
              </a:rPr>
              <a:t>adjectives</a:t>
            </a:r>
            <a:endParaRPr lang="en-US" b="1" dirty="0">
              <a:solidFill>
                <a:srgbClr val="FF0000"/>
              </a:solidFill>
            </a:endParaRPr>
          </a:p>
          <a:p>
            <a:r>
              <a:rPr lang="en-US" dirty="0"/>
              <a:t>They indicate an indefinite number. Examples are: some, many, few, all, no, several etc.</a:t>
            </a:r>
          </a:p>
          <a:p>
            <a:r>
              <a:rPr lang="en-US" dirty="0"/>
              <a:t> I have bought some mangoes. (We don't know exactly how many mangoes.)</a:t>
            </a:r>
          </a:p>
          <a:p>
            <a:endParaRPr lang="en-US" dirty="0"/>
          </a:p>
        </p:txBody>
      </p:sp>
    </p:spTree>
    <p:extLst>
      <p:ext uri="{BB962C8B-B14F-4D97-AF65-F5344CB8AC3E}">
        <p14:creationId xmlns:p14="http://schemas.microsoft.com/office/powerpoint/2010/main" val="3952282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أحكام العدد وأخطاؤه</a:t>
            </a:r>
            <a:br>
              <a:rPr lang="ar-SA" dirty="0"/>
            </a:br>
            <a:endParaRPr lang="en-US" dirty="0"/>
          </a:p>
        </p:txBody>
      </p:sp>
      <p:sp>
        <p:nvSpPr>
          <p:cNvPr id="3" name="Content Placeholder 2"/>
          <p:cNvSpPr>
            <a:spLocks noGrp="1"/>
          </p:cNvSpPr>
          <p:nvPr>
            <p:ph idx="1"/>
          </p:nvPr>
        </p:nvSpPr>
        <p:spPr/>
        <p:txBody>
          <a:bodyPr>
            <a:normAutofit fontScale="85000" lnSpcReduction="20000"/>
          </a:bodyPr>
          <a:lstStyle/>
          <a:p>
            <a:pPr algn="r" rtl="1"/>
            <a:r>
              <a:rPr lang="en-US" sz="800" dirty="0">
                <a:latin typeface="Times New Roman"/>
                <a:ea typeface="Times New Roman"/>
              </a:rPr>
              <a:t/>
            </a:r>
            <a:br>
              <a:rPr lang="en-US" sz="800" dirty="0">
                <a:latin typeface="Times New Roman"/>
                <a:ea typeface="Times New Roman"/>
              </a:rPr>
            </a:br>
            <a:r>
              <a:rPr lang="en-US" sz="800" dirty="0">
                <a:latin typeface="Times New Roman"/>
                <a:ea typeface="Times New Roman"/>
              </a:rPr>
              <a:t/>
            </a:r>
            <a:br>
              <a:rPr lang="en-US" sz="800" dirty="0">
                <a:latin typeface="Times New Roman"/>
                <a:ea typeface="Times New Roman"/>
              </a:rPr>
            </a:br>
            <a:r>
              <a:rPr lang="ar-SA" dirty="0">
                <a:ea typeface="Times New Roman"/>
                <a:cs typeface="Traditional Arabic"/>
              </a:rPr>
              <a:t>الشكوى من باب العدد قديمة، والخطأ في ضبط قواعده شائع</a:t>
            </a:r>
            <a:r>
              <a:rPr lang="ar-SA" dirty="0">
                <a:solidFill>
                  <a:srgbClr val="8040BF"/>
                </a:solidFill>
                <a:ea typeface="Times New Roman"/>
                <a:cs typeface="Traditional Arabic"/>
              </a:rPr>
              <a:t>، ويمكن تلخيص أهم قواعده فيما يأتي</a:t>
            </a:r>
            <a:r>
              <a:rPr lang="en-US" dirty="0">
                <a:solidFill>
                  <a:srgbClr val="8040BF"/>
                </a:solidFill>
                <a:latin typeface="Traditional Arabic"/>
                <a:ea typeface="Times New Roman"/>
              </a:rPr>
              <a:t>:</a:t>
            </a:r>
            <a:r>
              <a:rPr lang="en-US" dirty="0">
                <a:latin typeface="Traditional Arabic"/>
                <a:ea typeface="Times New Roman"/>
              </a:rPr>
              <a:t/>
            </a:r>
            <a:br>
              <a:rPr lang="en-US" dirty="0">
                <a:latin typeface="Traditional Arabic"/>
                <a:ea typeface="Times New Roman"/>
              </a:rPr>
            </a:br>
            <a:r>
              <a:rPr lang="en-US" dirty="0">
                <a:latin typeface="Traditional Arabic"/>
                <a:ea typeface="Times New Roman"/>
              </a:rPr>
              <a:t/>
            </a:r>
            <a:br>
              <a:rPr lang="en-US" dirty="0">
                <a:latin typeface="Traditional Arabic"/>
                <a:ea typeface="Times New Roman"/>
              </a:rPr>
            </a:br>
            <a:r>
              <a:rPr lang="ar-SA" dirty="0">
                <a:solidFill>
                  <a:srgbClr val="BF0000"/>
                </a:solidFill>
                <a:latin typeface="Traditional Arabic"/>
                <a:ea typeface="Times New Roman"/>
              </a:rPr>
              <a:t>أولا: أحكام العدد</a:t>
            </a:r>
            <a:r>
              <a:rPr lang="en-US" dirty="0">
                <a:solidFill>
                  <a:srgbClr val="BF0000"/>
                </a:solidFill>
                <a:latin typeface="Traditional Arabic"/>
                <a:ea typeface="Times New Roman"/>
              </a:rPr>
              <a:t>:</a:t>
            </a:r>
            <a:r>
              <a:rPr lang="en-US" dirty="0">
                <a:latin typeface="Traditional Arabic"/>
                <a:ea typeface="Times New Roman"/>
              </a:rPr>
              <a:t/>
            </a:r>
            <a:br>
              <a:rPr lang="en-US" dirty="0">
                <a:latin typeface="Traditional Arabic"/>
                <a:ea typeface="Times New Roman"/>
              </a:rPr>
            </a:br>
            <a:r>
              <a:rPr lang="en-US" dirty="0">
                <a:latin typeface="Traditional Arabic"/>
                <a:ea typeface="Times New Roman"/>
              </a:rPr>
              <a:t/>
            </a:r>
            <a:br>
              <a:rPr lang="en-US" dirty="0">
                <a:latin typeface="Traditional Arabic"/>
                <a:ea typeface="Times New Roman"/>
              </a:rPr>
            </a:br>
            <a:r>
              <a:rPr lang="en-US" dirty="0">
                <a:solidFill>
                  <a:srgbClr val="0000BF"/>
                </a:solidFill>
                <a:latin typeface="Traditional Arabic"/>
                <a:ea typeface="Times New Roman"/>
              </a:rPr>
              <a:t>1- </a:t>
            </a:r>
            <a:r>
              <a:rPr lang="ar-SA" dirty="0">
                <a:solidFill>
                  <a:srgbClr val="0000BF"/>
                </a:solidFill>
                <a:latin typeface="Traditional Arabic"/>
                <a:ea typeface="Times New Roman"/>
              </a:rPr>
              <a:t>أحكام العدد من حيث التذكير والتأنيث</a:t>
            </a:r>
            <a:r>
              <a:rPr lang="en-US" dirty="0">
                <a:solidFill>
                  <a:srgbClr val="0000BF"/>
                </a:solidFill>
                <a:latin typeface="Traditional Arabic"/>
                <a:ea typeface="Times New Roman"/>
              </a:rPr>
              <a:t>:</a:t>
            </a:r>
            <a:r>
              <a:rPr lang="en-US" dirty="0">
                <a:latin typeface="Traditional Arabic"/>
                <a:ea typeface="Times New Roman"/>
              </a:rPr>
              <a:t/>
            </a:r>
            <a:br>
              <a:rPr lang="en-US" dirty="0">
                <a:latin typeface="Traditional Arabic"/>
                <a:ea typeface="Times New Roman"/>
              </a:rPr>
            </a:br>
            <a:r>
              <a:rPr lang="ar-SA" dirty="0">
                <a:solidFill>
                  <a:srgbClr val="BF0000"/>
                </a:solidFill>
                <a:latin typeface="Traditional Arabic"/>
                <a:ea typeface="Times New Roman"/>
              </a:rPr>
              <a:t>أ</a:t>
            </a:r>
            <a:r>
              <a:rPr lang="en-US" dirty="0">
                <a:solidFill>
                  <a:srgbClr val="BF0000"/>
                </a:solidFill>
                <a:latin typeface="Traditional Arabic"/>
                <a:ea typeface="Times New Roman"/>
              </a:rPr>
              <a:t>-</a:t>
            </a:r>
            <a:r>
              <a:rPr lang="en-US" dirty="0">
                <a:latin typeface="Traditional Arabic"/>
                <a:ea typeface="Times New Roman"/>
              </a:rPr>
              <a:t> </a:t>
            </a:r>
            <a:r>
              <a:rPr lang="ar-SA" dirty="0">
                <a:solidFill>
                  <a:srgbClr val="FF0000"/>
                </a:solidFill>
                <a:latin typeface="Traditional Arabic"/>
                <a:ea typeface="Times New Roman"/>
              </a:rPr>
              <a:t>العددان 1 ، 2 </a:t>
            </a:r>
            <a:r>
              <a:rPr lang="ar-SA" dirty="0">
                <a:latin typeface="Traditional Arabic"/>
                <a:ea typeface="Times New Roman"/>
              </a:rPr>
              <a:t>لا يأتيان منفردين في شكل عدد يحتاج إلى تمييز، ولكنهما يستخدمان صفة، فنحن لا نقول: واحد كتاب، ولا اثنان كتاب، ولكن نقول: كتاب واحد، وكتابان اثنان. وما داما صفة فهما يطابقان الموصوف تذكيرا وتأنيثا</a:t>
            </a:r>
            <a:r>
              <a:rPr lang="en-US" dirty="0">
                <a:latin typeface="Traditional Arabic"/>
                <a:ea typeface="Times New Roman"/>
              </a:rPr>
              <a:t>.</a:t>
            </a:r>
            <a:br>
              <a:rPr lang="en-US" dirty="0">
                <a:latin typeface="Traditional Arabic"/>
                <a:ea typeface="Times New Roman"/>
              </a:rPr>
            </a:br>
            <a:r>
              <a:rPr lang="en-US" dirty="0">
                <a:latin typeface="Traditional Arabic"/>
                <a:ea typeface="Times New Roman"/>
              </a:rPr>
              <a:t/>
            </a:r>
            <a:br>
              <a:rPr lang="en-US" dirty="0">
                <a:latin typeface="Traditional Arabic"/>
                <a:ea typeface="Times New Roman"/>
              </a:rPr>
            </a:br>
            <a:r>
              <a:rPr lang="ar-SA" dirty="0">
                <a:solidFill>
                  <a:srgbClr val="BF0000"/>
                </a:solidFill>
                <a:latin typeface="Traditional Arabic"/>
                <a:ea typeface="Times New Roman"/>
              </a:rPr>
              <a:t>ب</a:t>
            </a:r>
            <a:r>
              <a:rPr lang="en-US" dirty="0">
                <a:solidFill>
                  <a:srgbClr val="BF0000"/>
                </a:solidFill>
                <a:latin typeface="Traditional Arabic"/>
                <a:ea typeface="Times New Roman"/>
              </a:rPr>
              <a:t>-</a:t>
            </a:r>
            <a:r>
              <a:rPr lang="en-US" dirty="0">
                <a:latin typeface="Traditional Arabic"/>
                <a:ea typeface="Times New Roman"/>
              </a:rPr>
              <a:t> </a:t>
            </a:r>
            <a:r>
              <a:rPr lang="ar-SA" dirty="0">
                <a:solidFill>
                  <a:srgbClr val="FF0000"/>
                </a:solidFill>
                <a:latin typeface="Traditional Arabic"/>
                <a:ea typeface="Times New Roman"/>
              </a:rPr>
              <a:t>الأعداد من 3 – 10 </a:t>
            </a:r>
            <a:r>
              <a:rPr lang="ar-SA" dirty="0">
                <a:latin typeface="Traditional Arabic"/>
                <a:ea typeface="Times New Roman"/>
              </a:rPr>
              <a:t>تخالف المعدود (التمييز) </a:t>
            </a:r>
            <a:r>
              <a:rPr lang="ar-SA" dirty="0" smtClean="0">
                <a:latin typeface="Traditional Arabic"/>
                <a:ea typeface="Times New Roman"/>
              </a:rPr>
              <a:t>في </a:t>
            </a:r>
            <a:r>
              <a:rPr lang="ar-SA" dirty="0">
                <a:latin typeface="Traditional Arabic"/>
                <a:ea typeface="Times New Roman"/>
              </a:rPr>
              <a:t>التذكير والتأنيث، فنحن نقول: ثلاثة طلاب، وثلاث طالبات</a:t>
            </a:r>
            <a:r>
              <a:rPr lang="en-US" dirty="0">
                <a:latin typeface="Traditional Arabic"/>
                <a:ea typeface="Times New Roman"/>
              </a:rPr>
              <a:t>.</a:t>
            </a:r>
            <a:br>
              <a:rPr lang="en-US" dirty="0">
                <a:latin typeface="Traditional Arabic"/>
                <a:ea typeface="Times New Roman"/>
              </a:rPr>
            </a:br>
            <a:r>
              <a:rPr lang="en-US" dirty="0">
                <a:latin typeface="Traditional Arabic"/>
                <a:ea typeface="Times New Roman"/>
              </a:rPr>
              <a:t/>
            </a:r>
            <a:br>
              <a:rPr lang="en-US" dirty="0">
                <a:latin typeface="Traditional Arabic"/>
                <a:ea typeface="Times New Roman"/>
              </a:rPr>
            </a:br>
            <a:r>
              <a:rPr lang="ar-SA" dirty="0">
                <a:solidFill>
                  <a:srgbClr val="BF0000"/>
                </a:solidFill>
                <a:ea typeface="Times New Roman"/>
                <a:cs typeface="Traditional Arabic"/>
              </a:rPr>
              <a:t>ج</a:t>
            </a:r>
            <a:r>
              <a:rPr lang="en-US" dirty="0">
                <a:solidFill>
                  <a:srgbClr val="BF0000"/>
                </a:solidFill>
                <a:latin typeface="Traditional Arabic"/>
                <a:ea typeface="Times New Roman"/>
              </a:rPr>
              <a:t>-</a:t>
            </a:r>
            <a:r>
              <a:rPr lang="en-US" dirty="0">
                <a:latin typeface="Traditional Arabic"/>
                <a:ea typeface="Times New Roman"/>
              </a:rPr>
              <a:t> </a:t>
            </a:r>
            <a:r>
              <a:rPr lang="ar-SA" dirty="0">
                <a:solidFill>
                  <a:srgbClr val="FF0000"/>
                </a:solidFill>
                <a:latin typeface="Traditional Arabic"/>
                <a:ea typeface="Times New Roman"/>
              </a:rPr>
              <a:t>العددان 11 ، 12</a:t>
            </a:r>
            <a:r>
              <a:rPr lang="ar-SA" dirty="0">
                <a:latin typeface="Traditional Arabic"/>
                <a:ea typeface="Times New Roman"/>
              </a:rPr>
              <a:t> كل منهما مركب من جزأين، وكلا الجزأين يطابق المعدود تذكيرا وتأنيثا فنحن نقول: أحد عشر رجلا، اثنا عشر رجلا، إحدى عشرة امرأة، اثنتا عشرة امرأة</a:t>
            </a:r>
            <a:endParaRPr lang="en-US" dirty="0"/>
          </a:p>
        </p:txBody>
      </p:sp>
    </p:spTree>
    <p:extLst>
      <p:ext uri="{BB962C8B-B14F-4D97-AF65-F5344CB8AC3E}">
        <p14:creationId xmlns:p14="http://schemas.microsoft.com/office/powerpoint/2010/main" val="3943720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r" rtl="1"/>
            <a:r>
              <a:rPr lang="ar-SA" dirty="0">
                <a:solidFill>
                  <a:srgbClr val="BF0000"/>
                </a:solidFill>
                <a:ea typeface="Times New Roman"/>
                <a:cs typeface="Traditional Arabic"/>
              </a:rPr>
              <a:t>د</a:t>
            </a:r>
            <a:r>
              <a:rPr lang="en-US" dirty="0">
                <a:solidFill>
                  <a:srgbClr val="BF0000"/>
                </a:solidFill>
                <a:latin typeface="Traditional Arabic"/>
                <a:ea typeface="Times New Roman"/>
              </a:rPr>
              <a:t>-</a:t>
            </a:r>
            <a:r>
              <a:rPr lang="en-US" dirty="0">
                <a:latin typeface="Traditional Arabic"/>
                <a:ea typeface="Times New Roman"/>
              </a:rPr>
              <a:t> </a:t>
            </a:r>
            <a:r>
              <a:rPr lang="ar-SA" dirty="0">
                <a:solidFill>
                  <a:srgbClr val="FF0000"/>
                </a:solidFill>
                <a:latin typeface="Traditional Arabic"/>
                <a:ea typeface="Times New Roman"/>
              </a:rPr>
              <a:t>الأعداد 13 – 19 </a:t>
            </a:r>
            <a:r>
              <a:rPr lang="ar-SA" dirty="0">
                <a:latin typeface="Traditional Arabic"/>
                <a:ea typeface="Times New Roman"/>
              </a:rPr>
              <a:t>أعداد مركبة كذلك. لكن الجزء الأول من كل منها يخالف (العدد 3 – 9)، وهي نفس قاعدة العدد من 3 – 9 إذا استعمل منفردا. أما الجزء الثاني، وهو العشرة فيطابق. ولذا فنحن نقول اشتريت ثلاثة عشر كتابا، وقرأت خمس عشرة قصة</a:t>
            </a:r>
            <a:r>
              <a:rPr lang="en-US" dirty="0">
                <a:latin typeface="Traditional Arabic"/>
                <a:ea typeface="Times New Roman"/>
              </a:rPr>
              <a:t>.</a:t>
            </a:r>
            <a:br>
              <a:rPr lang="en-US" dirty="0">
                <a:latin typeface="Traditional Arabic"/>
                <a:ea typeface="Times New Roman"/>
              </a:rPr>
            </a:br>
            <a:r>
              <a:rPr lang="en-US" dirty="0">
                <a:latin typeface="Traditional Arabic"/>
                <a:ea typeface="Times New Roman"/>
              </a:rPr>
              <a:t/>
            </a:r>
            <a:br>
              <a:rPr lang="en-US" dirty="0">
                <a:latin typeface="Traditional Arabic"/>
                <a:ea typeface="Times New Roman"/>
              </a:rPr>
            </a:br>
            <a:r>
              <a:rPr lang="ar-SA" dirty="0">
                <a:solidFill>
                  <a:srgbClr val="BF0000"/>
                </a:solidFill>
                <a:latin typeface="Traditional Arabic"/>
                <a:ea typeface="Times New Roman"/>
              </a:rPr>
              <a:t>ه</a:t>
            </a:r>
            <a:r>
              <a:rPr lang="en-US" dirty="0">
                <a:solidFill>
                  <a:srgbClr val="BF0000"/>
                </a:solidFill>
                <a:latin typeface="Traditional Arabic"/>
                <a:ea typeface="Times New Roman"/>
              </a:rPr>
              <a:t>-</a:t>
            </a:r>
            <a:r>
              <a:rPr lang="en-US" dirty="0">
                <a:latin typeface="Traditional Arabic"/>
                <a:ea typeface="Times New Roman"/>
              </a:rPr>
              <a:t> </a:t>
            </a:r>
            <a:r>
              <a:rPr lang="ar-SA" dirty="0">
                <a:solidFill>
                  <a:srgbClr val="FF0000"/>
                </a:solidFill>
                <a:latin typeface="Traditional Arabic"/>
                <a:ea typeface="Times New Roman"/>
              </a:rPr>
              <a:t>العشرات (20 – 90) </a:t>
            </a:r>
            <a:r>
              <a:rPr lang="ar-SA" dirty="0">
                <a:latin typeface="Traditional Arabic"/>
                <a:ea typeface="Times New Roman"/>
              </a:rPr>
              <a:t>والمئات والألوف وما فوق تلزم حالة واحدة مع المذكر والمؤنث</a:t>
            </a:r>
            <a:r>
              <a:rPr lang="en-US" dirty="0" smtClean="0">
                <a:latin typeface="Traditional Arabic"/>
                <a:ea typeface="Times New Roman"/>
              </a:rPr>
              <a:t>.</a:t>
            </a:r>
            <a:r>
              <a:rPr lang="ar-SA" dirty="0" smtClean="0">
                <a:latin typeface="Traditional Arabic"/>
                <a:ea typeface="Times New Roman"/>
              </a:rPr>
              <a:t> خمسون كتابًا</a:t>
            </a:r>
            <a:r>
              <a:rPr lang="en-US" dirty="0">
                <a:latin typeface="Traditional Arabic"/>
                <a:ea typeface="Times New Roman"/>
              </a:rPr>
              <a:t/>
            </a:r>
            <a:br>
              <a:rPr lang="en-US" dirty="0">
                <a:latin typeface="Traditional Arabic"/>
                <a:ea typeface="Times New Roman"/>
              </a:rPr>
            </a:br>
            <a:r>
              <a:rPr lang="en-US" dirty="0">
                <a:latin typeface="Traditional Arabic"/>
                <a:ea typeface="Times New Roman"/>
              </a:rPr>
              <a:t/>
            </a:r>
            <a:br>
              <a:rPr lang="en-US" dirty="0">
                <a:latin typeface="Traditional Arabic"/>
                <a:ea typeface="Times New Roman"/>
              </a:rPr>
            </a:br>
            <a:r>
              <a:rPr lang="ar-SA" dirty="0">
                <a:solidFill>
                  <a:srgbClr val="BF0000"/>
                </a:solidFill>
                <a:latin typeface="Traditional Arabic"/>
                <a:ea typeface="Times New Roman"/>
              </a:rPr>
              <a:t>و</a:t>
            </a:r>
            <a:r>
              <a:rPr lang="en-US" dirty="0">
                <a:solidFill>
                  <a:srgbClr val="BF0000"/>
                </a:solidFill>
                <a:latin typeface="Traditional Arabic"/>
                <a:ea typeface="Times New Roman"/>
              </a:rPr>
              <a:t>-</a:t>
            </a:r>
            <a:r>
              <a:rPr lang="en-US" dirty="0">
                <a:latin typeface="Traditional Arabic"/>
                <a:ea typeface="Times New Roman"/>
              </a:rPr>
              <a:t> </a:t>
            </a:r>
            <a:r>
              <a:rPr lang="ar-SA" dirty="0">
                <a:solidFill>
                  <a:srgbClr val="FF0000"/>
                </a:solidFill>
                <a:latin typeface="Traditional Arabic"/>
                <a:ea typeface="Times New Roman"/>
              </a:rPr>
              <a:t>العددان 1 ، 2 </a:t>
            </a:r>
            <a:r>
              <a:rPr lang="ar-SA" dirty="0">
                <a:latin typeface="Traditional Arabic"/>
                <a:ea typeface="Times New Roman"/>
              </a:rPr>
              <a:t>إذا استعملا في أي عدد مركب أو معطوف يلتزمان المطابقة، فنحن نقول: أحد عشر كتابا، وواحد وعشرون مشروعا، إحدى عشرة قصة، وإحدى وعشرون طالبة. وكذلك اثنا عشر كتابا واثنان وعشرون كتابا، اثنتا عشرة قصة، واثنتان وعشرون قصة</a:t>
            </a:r>
            <a:r>
              <a:rPr lang="en-US" dirty="0">
                <a:latin typeface="Traditional Arabic"/>
                <a:ea typeface="Times New Roman"/>
              </a:rPr>
              <a:t>.</a:t>
            </a:r>
            <a:br>
              <a:rPr lang="en-US" dirty="0">
                <a:latin typeface="Traditional Arabic"/>
                <a:ea typeface="Times New Roman"/>
              </a:rPr>
            </a:br>
            <a:r>
              <a:rPr lang="en-US" dirty="0">
                <a:latin typeface="Traditional Arabic"/>
                <a:ea typeface="Times New Roman"/>
              </a:rPr>
              <a:t/>
            </a:r>
            <a:br>
              <a:rPr lang="en-US" dirty="0">
                <a:latin typeface="Traditional Arabic"/>
                <a:ea typeface="Times New Roman"/>
              </a:rPr>
            </a:br>
            <a:r>
              <a:rPr lang="ar-SA" dirty="0">
                <a:solidFill>
                  <a:srgbClr val="BF0000"/>
                </a:solidFill>
                <a:latin typeface="Traditional Arabic"/>
                <a:ea typeface="Times New Roman"/>
              </a:rPr>
              <a:t>ز</a:t>
            </a:r>
            <a:r>
              <a:rPr lang="en-US" dirty="0">
                <a:solidFill>
                  <a:srgbClr val="FF0000"/>
                </a:solidFill>
                <a:latin typeface="Traditional Arabic"/>
                <a:ea typeface="Times New Roman"/>
              </a:rPr>
              <a:t>- </a:t>
            </a:r>
            <a:r>
              <a:rPr lang="ar-SA" dirty="0">
                <a:solidFill>
                  <a:srgbClr val="FF0000"/>
                </a:solidFill>
                <a:latin typeface="Traditional Arabic"/>
                <a:ea typeface="Times New Roman"/>
              </a:rPr>
              <a:t>الأعداد من 3 – 9 </a:t>
            </a:r>
            <a:r>
              <a:rPr lang="ar-SA" dirty="0">
                <a:latin typeface="Traditional Arabic"/>
                <a:ea typeface="Times New Roman"/>
              </a:rPr>
              <a:t>إذا استعملت في عدد مركب (ثلاثة عشر) أو معطوف (ثلاثة وعشرون) فإنها تلزم المخالفة تذكيرا وتأنيثا، فنحن نقول: ثلاثة عشر كتابا، وثلاث عشرة قصة، ثلاثة وعشرون كتابا، وثلاث وعشرون قصة</a:t>
            </a:r>
            <a:r>
              <a:rPr lang="en-US" dirty="0">
                <a:latin typeface="Traditional Arabic"/>
                <a:ea typeface="Times New Roman"/>
              </a:rPr>
              <a:t>.</a:t>
            </a:r>
            <a:br>
              <a:rPr lang="en-US" dirty="0">
                <a:latin typeface="Traditional Arabic"/>
                <a:ea typeface="Times New Roman"/>
              </a:rPr>
            </a:br>
            <a:r>
              <a:rPr lang="en-US" dirty="0">
                <a:latin typeface="Traditional Arabic"/>
                <a:ea typeface="Times New Roman"/>
              </a:rPr>
              <a:t/>
            </a:r>
            <a:br>
              <a:rPr lang="en-US" dirty="0">
                <a:latin typeface="Traditional Arabic"/>
                <a:ea typeface="Times New Roman"/>
              </a:rPr>
            </a:br>
            <a:endParaRPr lang="en-US" dirty="0"/>
          </a:p>
        </p:txBody>
      </p:sp>
    </p:spTree>
    <p:extLst>
      <p:ext uri="{BB962C8B-B14F-4D97-AF65-F5344CB8AC3E}">
        <p14:creationId xmlns:p14="http://schemas.microsoft.com/office/powerpoint/2010/main" val="9500731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أحكام العدد من حيث </a:t>
            </a:r>
            <a:r>
              <a:rPr lang="ar-SA" dirty="0" smtClean="0"/>
              <a:t>الإعراب</a:t>
            </a:r>
            <a:endParaRPr lang="en-US" dirty="0"/>
          </a:p>
        </p:txBody>
      </p:sp>
      <p:sp>
        <p:nvSpPr>
          <p:cNvPr id="3" name="Content Placeholder 2"/>
          <p:cNvSpPr>
            <a:spLocks noGrp="1"/>
          </p:cNvSpPr>
          <p:nvPr>
            <p:ph idx="1"/>
          </p:nvPr>
        </p:nvSpPr>
        <p:spPr/>
        <p:txBody>
          <a:bodyPr/>
          <a:lstStyle/>
          <a:p>
            <a:pPr algn="r" rtl="1"/>
            <a:r>
              <a:rPr lang="en-US" dirty="0">
                <a:latin typeface="Traditional Arabic"/>
                <a:ea typeface="Times New Roman"/>
              </a:rPr>
              <a:t/>
            </a:r>
            <a:br>
              <a:rPr lang="en-US" dirty="0">
                <a:latin typeface="Traditional Arabic"/>
                <a:ea typeface="Times New Roman"/>
              </a:rPr>
            </a:br>
            <a:r>
              <a:rPr lang="ar-SA" dirty="0">
                <a:solidFill>
                  <a:srgbClr val="008000"/>
                </a:solidFill>
                <a:latin typeface="Traditional Arabic"/>
                <a:ea typeface="Times New Roman"/>
              </a:rPr>
              <a:t>لا مشكلة في هذا إلا في الأعداد التالية</a:t>
            </a:r>
            <a:r>
              <a:rPr lang="en-US" dirty="0">
                <a:solidFill>
                  <a:srgbClr val="008000"/>
                </a:solidFill>
                <a:latin typeface="Traditional Arabic"/>
                <a:ea typeface="Times New Roman"/>
              </a:rPr>
              <a:t>:</a:t>
            </a:r>
            <a:r>
              <a:rPr lang="en-US" dirty="0">
                <a:latin typeface="Traditional Arabic"/>
                <a:ea typeface="Times New Roman"/>
              </a:rPr>
              <a:t/>
            </a:r>
            <a:br>
              <a:rPr lang="en-US" dirty="0">
                <a:latin typeface="Traditional Arabic"/>
                <a:ea typeface="Times New Roman"/>
              </a:rPr>
            </a:br>
            <a:r>
              <a:rPr lang="ar-SA" dirty="0">
                <a:solidFill>
                  <a:srgbClr val="BF0000"/>
                </a:solidFill>
                <a:latin typeface="Traditional Arabic"/>
                <a:ea typeface="Times New Roman"/>
              </a:rPr>
              <a:t>أ</a:t>
            </a:r>
            <a:r>
              <a:rPr lang="en-US" dirty="0">
                <a:solidFill>
                  <a:srgbClr val="BF0000"/>
                </a:solidFill>
                <a:latin typeface="Traditional Arabic"/>
                <a:ea typeface="Times New Roman"/>
              </a:rPr>
              <a:t>-</a:t>
            </a:r>
            <a:r>
              <a:rPr lang="en-US" dirty="0">
                <a:latin typeface="Traditional Arabic"/>
                <a:ea typeface="Times New Roman"/>
              </a:rPr>
              <a:t> </a:t>
            </a:r>
            <a:r>
              <a:rPr lang="ar-SA" dirty="0">
                <a:latin typeface="Traditional Arabic"/>
                <a:ea typeface="Times New Roman"/>
              </a:rPr>
              <a:t>العدد المركب، وهو 11 – 19 يكون مبنيا على فتح الجزأين في جميع حالاته الإعرابية رفعا أو نصبا أو جراً، ما عدا العدد 12</a:t>
            </a:r>
            <a:r>
              <a:rPr lang="en-US" dirty="0">
                <a:latin typeface="Traditional Arabic"/>
                <a:ea typeface="Times New Roman"/>
              </a:rPr>
              <a:t> .</a:t>
            </a:r>
            <a:br>
              <a:rPr lang="en-US" dirty="0">
                <a:latin typeface="Traditional Arabic"/>
                <a:ea typeface="Times New Roman"/>
              </a:rPr>
            </a:br>
            <a:r>
              <a:rPr lang="en-US" dirty="0">
                <a:latin typeface="Traditional Arabic"/>
                <a:ea typeface="Times New Roman"/>
              </a:rPr>
              <a:t/>
            </a:r>
            <a:br>
              <a:rPr lang="en-US" dirty="0">
                <a:latin typeface="Traditional Arabic"/>
                <a:ea typeface="Times New Roman"/>
              </a:rPr>
            </a:br>
            <a:r>
              <a:rPr lang="ar-SA" dirty="0">
                <a:solidFill>
                  <a:srgbClr val="BF0000"/>
                </a:solidFill>
                <a:latin typeface="Traditional Arabic"/>
                <a:ea typeface="Times New Roman"/>
              </a:rPr>
              <a:t>ب</a:t>
            </a:r>
            <a:r>
              <a:rPr lang="en-US" dirty="0">
                <a:solidFill>
                  <a:srgbClr val="BF0000"/>
                </a:solidFill>
                <a:latin typeface="Traditional Arabic"/>
                <a:ea typeface="Times New Roman"/>
              </a:rPr>
              <a:t>-</a:t>
            </a:r>
            <a:r>
              <a:rPr lang="en-US" dirty="0">
                <a:latin typeface="Traditional Arabic"/>
                <a:ea typeface="Times New Roman"/>
              </a:rPr>
              <a:t> </a:t>
            </a:r>
            <a:r>
              <a:rPr lang="ar-SA" dirty="0">
                <a:latin typeface="Traditional Arabic"/>
                <a:ea typeface="Times New Roman"/>
              </a:rPr>
              <a:t>العدد 12 يعرب نصفه الأول كالمثنى بالألف رفعا، والياء نصبا وجرا، ويبقى نصفه الثاني مبنيا على الفتح</a:t>
            </a:r>
            <a:r>
              <a:rPr lang="en-US" dirty="0">
                <a:latin typeface="Traditional Arabic"/>
                <a:ea typeface="Times New Roman"/>
              </a:rPr>
              <a:t>.</a:t>
            </a:r>
            <a:br>
              <a:rPr lang="en-US" dirty="0">
                <a:latin typeface="Traditional Arabic"/>
                <a:ea typeface="Times New Roman"/>
              </a:rPr>
            </a:br>
            <a:r>
              <a:rPr lang="en-US" dirty="0">
                <a:latin typeface="Traditional Arabic"/>
                <a:ea typeface="Times New Roman"/>
              </a:rPr>
              <a:t/>
            </a:r>
            <a:br>
              <a:rPr lang="en-US" dirty="0">
                <a:latin typeface="Traditional Arabic"/>
                <a:ea typeface="Times New Roman"/>
              </a:rPr>
            </a:br>
            <a:r>
              <a:rPr lang="ar-SA" dirty="0">
                <a:solidFill>
                  <a:srgbClr val="BF0000"/>
                </a:solidFill>
                <a:latin typeface="Traditional Arabic"/>
                <a:ea typeface="Times New Roman"/>
              </a:rPr>
              <a:t>ج</a:t>
            </a:r>
            <a:r>
              <a:rPr lang="en-US" dirty="0">
                <a:solidFill>
                  <a:srgbClr val="BF0000"/>
                </a:solidFill>
                <a:latin typeface="Traditional Arabic"/>
                <a:ea typeface="Times New Roman"/>
              </a:rPr>
              <a:t>-</a:t>
            </a:r>
            <a:r>
              <a:rPr lang="en-US" dirty="0">
                <a:latin typeface="Traditional Arabic"/>
                <a:ea typeface="Times New Roman"/>
              </a:rPr>
              <a:t> </a:t>
            </a:r>
            <a:r>
              <a:rPr lang="ar-SA" dirty="0">
                <a:latin typeface="Traditional Arabic"/>
                <a:ea typeface="Times New Roman"/>
              </a:rPr>
              <a:t>ألفاظ العقود من 20 – 90 تعرب إعراب جمع المذكر السالم</a:t>
            </a:r>
            <a:r>
              <a:rPr lang="en-US" dirty="0">
                <a:latin typeface="Traditional Arabic"/>
                <a:ea typeface="Times New Roman"/>
              </a:rPr>
              <a:t>.</a:t>
            </a:r>
            <a:endParaRPr lang="en-US" dirty="0"/>
          </a:p>
        </p:txBody>
      </p:sp>
    </p:spTree>
    <p:extLst>
      <p:ext uri="{BB962C8B-B14F-4D97-AF65-F5344CB8AC3E}">
        <p14:creationId xmlns:p14="http://schemas.microsoft.com/office/powerpoint/2010/main" val="1670340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أحكام التمييز (المعدود) من حيث الإفراد والجمع ومن حيث </a:t>
            </a:r>
            <a:r>
              <a:rPr lang="ar-SA" dirty="0" smtClean="0"/>
              <a:t>الإعراب</a:t>
            </a:r>
            <a:endParaRPr lang="en-US" dirty="0"/>
          </a:p>
        </p:txBody>
      </p:sp>
      <p:sp>
        <p:nvSpPr>
          <p:cNvPr id="3" name="Content Placeholder 2"/>
          <p:cNvSpPr>
            <a:spLocks noGrp="1"/>
          </p:cNvSpPr>
          <p:nvPr>
            <p:ph idx="1"/>
          </p:nvPr>
        </p:nvSpPr>
        <p:spPr/>
        <p:txBody>
          <a:bodyPr>
            <a:normAutofit fontScale="92500" lnSpcReduction="10000"/>
          </a:bodyPr>
          <a:lstStyle/>
          <a:p>
            <a:pPr marL="114300" indent="0" algn="r" rtl="1">
              <a:buNone/>
            </a:pPr>
            <a:r>
              <a:rPr lang="en-US" dirty="0">
                <a:latin typeface="Traditional Arabic"/>
                <a:ea typeface="Times New Roman"/>
              </a:rPr>
              <a:t/>
            </a:r>
            <a:br>
              <a:rPr lang="en-US" dirty="0">
                <a:latin typeface="Traditional Arabic"/>
                <a:ea typeface="Times New Roman"/>
              </a:rPr>
            </a:br>
            <a:r>
              <a:rPr lang="ar-SA" dirty="0">
                <a:solidFill>
                  <a:srgbClr val="BF0000"/>
                </a:solidFill>
                <a:latin typeface="Traditional Arabic"/>
                <a:ea typeface="Times New Roman"/>
              </a:rPr>
              <a:t>أ</a:t>
            </a:r>
            <a:r>
              <a:rPr lang="en-US" dirty="0">
                <a:solidFill>
                  <a:srgbClr val="BF0000"/>
                </a:solidFill>
                <a:latin typeface="Traditional Arabic"/>
                <a:ea typeface="Times New Roman"/>
              </a:rPr>
              <a:t>- </a:t>
            </a:r>
            <a:r>
              <a:rPr lang="ar-SA" dirty="0">
                <a:latin typeface="Traditional Arabic"/>
                <a:ea typeface="Times New Roman"/>
              </a:rPr>
              <a:t>تمييز الأعداد 3 – 10 </a:t>
            </a:r>
            <a:r>
              <a:rPr lang="ar-SA" dirty="0">
                <a:solidFill>
                  <a:srgbClr val="800000"/>
                </a:solidFill>
                <a:latin typeface="Traditional Arabic"/>
                <a:ea typeface="Times New Roman"/>
              </a:rPr>
              <a:t>جمع مجرور على </a:t>
            </a:r>
            <a:r>
              <a:rPr lang="ar-SA" dirty="0" smtClean="0">
                <a:solidFill>
                  <a:srgbClr val="800000"/>
                </a:solidFill>
                <a:latin typeface="Traditional Arabic"/>
                <a:ea typeface="Times New Roman"/>
              </a:rPr>
              <a:t>الإضافة</a:t>
            </a:r>
            <a:r>
              <a:rPr lang="ar-SA" dirty="0" smtClean="0">
                <a:latin typeface="Traditional Arabic"/>
                <a:ea typeface="Times New Roman"/>
              </a:rPr>
              <a:t>: </a:t>
            </a:r>
            <a:r>
              <a:rPr lang="ar-SA" dirty="0">
                <a:latin typeface="Traditional Arabic"/>
                <a:ea typeface="Times New Roman"/>
              </a:rPr>
              <a:t>ثلاثة </a:t>
            </a:r>
            <a:r>
              <a:rPr lang="ar-SA" dirty="0" smtClean="0">
                <a:solidFill>
                  <a:srgbClr val="FF0000"/>
                </a:solidFill>
                <a:latin typeface="Traditional Arabic"/>
                <a:ea typeface="Times New Roman"/>
              </a:rPr>
              <a:t>طلابٍ</a:t>
            </a:r>
            <a:r>
              <a:rPr lang="en-US" dirty="0">
                <a:latin typeface="Traditional Arabic"/>
                <a:ea typeface="Times New Roman"/>
              </a:rPr>
              <a:t/>
            </a:r>
            <a:br>
              <a:rPr lang="en-US" dirty="0">
                <a:latin typeface="Traditional Arabic"/>
                <a:ea typeface="Times New Roman"/>
              </a:rPr>
            </a:br>
            <a:r>
              <a:rPr lang="en-US" dirty="0">
                <a:latin typeface="Traditional Arabic"/>
                <a:ea typeface="Times New Roman"/>
              </a:rPr>
              <a:t/>
            </a:r>
            <a:br>
              <a:rPr lang="en-US" dirty="0">
                <a:latin typeface="Traditional Arabic"/>
                <a:ea typeface="Times New Roman"/>
              </a:rPr>
            </a:br>
            <a:r>
              <a:rPr lang="ar-SA" dirty="0">
                <a:solidFill>
                  <a:srgbClr val="BF0000"/>
                </a:solidFill>
                <a:latin typeface="Traditional Arabic"/>
                <a:ea typeface="Times New Roman"/>
              </a:rPr>
              <a:t>ب</a:t>
            </a:r>
            <a:r>
              <a:rPr lang="en-US" dirty="0">
                <a:solidFill>
                  <a:srgbClr val="BF0000"/>
                </a:solidFill>
                <a:latin typeface="Traditional Arabic"/>
                <a:ea typeface="Times New Roman"/>
              </a:rPr>
              <a:t>-</a:t>
            </a:r>
            <a:r>
              <a:rPr lang="en-US" dirty="0">
                <a:latin typeface="Traditional Arabic"/>
                <a:ea typeface="Times New Roman"/>
              </a:rPr>
              <a:t> </a:t>
            </a:r>
            <a:r>
              <a:rPr lang="ar-SA" dirty="0">
                <a:latin typeface="Traditional Arabic"/>
                <a:ea typeface="Times New Roman"/>
              </a:rPr>
              <a:t>تمييز الأعداد 11 – 19 </a:t>
            </a:r>
            <a:r>
              <a:rPr lang="ar-SA" dirty="0">
                <a:solidFill>
                  <a:srgbClr val="800000"/>
                </a:solidFill>
                <a:latin typeface="Traditional Arabic"/>
                <a:ea typeface="Times New Roman"/>
              </a:rPr>
              <a:t>مفرد منصوب على </a:t>
            </a:r>
            <a:r>
              <a:rPr lang="ar-SA" dirty="0" smtClean="0">
                <a:solidFill>
                  <a:srgbClr val="800000"/>
                </a:solidFill>
                <a:latin typeface="Traditional Arabic"/>
                <a:ea typeface="Times New Roman"/>
              </a:rPr>
              <a:t>التمييز</a:t>
            </a:r>
            <a:r>
              <a:rPr lang="ar-SA" dirty="0" smtClean="0">
                <a:latin typeface="Traditional Arabic"/>
                <a:ea typeface="Times New Roman"/>
              </a:rPr>
              <a:t>:قرأت </a:t>
            </a:r>
            <a:r>
              <a:rPr lang="ar-SA" dirty="0">
                <a:latin typeface="Traditional Arabic"/>
                <a:ea typeface="Times New Roman"/>
              </a:rPr>
              <a:t>خمس عشرة </a:t>
            </a:r>
            <a:r>
              <a:rPr lang="ar-SA" dirty="0" smtClean="0">
                <a:solidFill>
                  <a:srgbClr val="FF0000"/>
                </a:solidFill>
                <a:latin typeface="Traditional Arabic"/>
                <a:ea typeface="Times New Roman"/>
              </a:rPr>
              <a:t>قصةً</a:t>
            </a:r>
            <a:r>
              <a:rPr lang="ar-SA" dirty="0" smtClean="0">
                <a:latin typeface="Traditional Arabic"/>
                <a:ea typeface="Times New Roman"/>
              </a:rPr>
              <a:t>.</a:t>
            </a:r>
            <a:r>
              <a:rPr lang="ar-SA" dirty="0">
                <a:latin typeface="Traditional Arabic"/>
                <a:ea typeface="Times New Roman"/>
              </a:rPr>
              <a:t/>
            </a:r>
            <a:br>
              <a:rPr lang="ar-SA" dirty="0">
                <a:latin typeface="Traditional Arabic"/>
                <a:ea typeface="Times New Roman"/>
              </a:rPr>
            </a:br>
            <a:r>
              <a:rPr lang="en-US" dirty="0">
                <a:latin typeface="Traditional Arabic"/>
                <a:ea typeface="Times New Roman"/>
              </a:rPr>
              <a:t/>
            </a:r>
            <a:br>
              <a:rPr lang="en-US" dirty="0">
                <a:latin typeface="Traditional Arabic"/>
                <a:ea typeface="Times New Roman"/>
              </a:rPr>
            </a:br>
            <a:r>
              <a:rPr lang="en-US" dirty="0">
                <a:latin typeface="Traditional Arabic"/>
                <a:ea typeface="Times New Roman"/>
              </a:rPr>
              <a:t/>
            </a:r>
            <a:br>
              <a:rPr lang="en-US" dirty="0">
                <a:latin typeface="Traditional Arabic"/>
                <a:ea typeface="Times New Roman"/>
              </a:rPr>
            </a:br>
            <a:r>
              <a:rPr lang="ar-SA" dirty="0">
                <a:solidFill>
                  <a:srgbClr val="BF0000"/>
                </a:solidFill>
                <a:latin typeface="Traditional Arabic"/>
                <a:ea typeface="Times New Roman"/>
              </a:rPr>
              <a:t>ج</a:t>
            </a:r>
            <a:r>
              <a:rPr lang="en-US" dirty="0">
                <a:solidFill>
                  <a:srgbClr val="BF0000"/>
                </a:solidFill>
                <a:latin typeface="Traditional Arabic"/>
                <a:ea typeface="Times New Roman"/>
              </a:rPr>
              <a:t>-</a:t>
            </a:r>
            <a:r>
              <a:rPr lang="en-US" dirty="0">
                <a:latin typeface="Traditional Arabic"/>
                <a:ea typeface="Times New Roman"/>
              </a:rPr>
              <a:t> </a:t>
            </a:r>
            <a:r>
              <a:rPr lang="ar-SA" dirty="0">
                <a:latin typeface="Traditional Arabic"/>
                <a:ea typeface="Times New Roman"/>
              </a:rPr>
              <a:t>تمييز العقود 20 – 90 </a:t>
            </a:r>
            <a:r>
              <a:rPr lang="ar-SA" dirty="0">
                <a:solidFill>
                  <a:srgbClr val="800000"/>
                </a:solidFill>
                <a:latin typeface="Traditional Arabic"/>
                <a:ea typeface="Times New Roman"/>
              </a:rPr>
              <a:t>مفرد منصوب على </a:t>
            </a:r>
            <a:r>
              <a:rPr lang="ar-SA" dirty="0" smtClean="0">
                <a:solidFill>
                  <a:srgbClr val="800000"/>
                </a:solidFill>
                <a:latin typeface="Traditional Arabic"/>
                <a:ea typeface="Times New Roman"/>
              </a:rPr>
              <a:t>التمييز</a:t>
            </a:r>
            <a:r>
              <a:rPr lang="ar-SA" dirty="0">
                <a:latin typeface="Traditional Arabic"/>
                <a:ea typeface="Times New Roman"/>
              </a:rPr>
              <a:t>:خمسون </a:t>
            </a:r>
            <a:r>
              <a:rPr lang="ar-SA" dirty="0">
                <a:solidFill>
                  <a:srgbClr val="FF0000"/>
                </a:solidFill>
                <a:latin typeface="Traditional Arabic"/>
                <a:ea typeface="Times New Roman"/>
              </a:rPr>
              <a:t>كتابًا</a:t>
            </a:r>
            <a:r>
              <a:rPr lang="ar-SA" dirty="0">
                <a:latin typeface="Traditional Arabic"/>
                <a:ea typeface="Times New Roman"/>
              </a:rPr>
              <a:t/>
            </a:r>
            <a:br>
              <a:rPr lang="ar-SA" dirty="0">
                <a:latin typeface="Traditional Arabic"/>
                <a:ea typeface="Times New Roman"/>
              </a:rPr>
            </a:br>
            <a:r>
              <a:rPr lang="en-US" dirty="0">
                <a:latin typeface="Traditional Arabic"/>
                <a:ea typeface="Times New Roman"/>
              </a:rPr>
              <a:t/>
            </a:r>
            <a:br>
              <a:rPr lang="en-US" dirty="0">
                <a:latin typeface="Traditional Arabic"/>
                <a:ea typeface="Times New Roman"/>
              </a:rPr>
            </a:br>
            <a:r>
              <a:rPr lang="en-US" dirty="0">
                <a:latin typeface="Traditional Arabic"/>
                <a:ea typeface="Times New Roman"/>
              </a:rPr>
              <a:t/>
            </a:r>
            <a:br>
              <a:rPr lang="en-US" dirty="0">
                <a:latin typeface="Traditional Arabic"/>
                <a:ea typeface="Times New Roman"/>
              </a:rPr>
            </a:br>
            <a:r>
              <a:rPr lang="ar-SA" dirty="0">
                <a:solidFill>
                  <a:srgbClr val="BF0000"/>
                </a:solidFill>
                <a:latin typeface="Traditional Arabic"/>
                <a:ea typeface="Times New Roman"/>
              </a:rPr>
              <a:t>د</a:t>
            </a:r>
            <a:r>
              <a:rPr lang="en-US" dirty="0">
                <a:solidFill>
                  <a:srgbClr val="BF0000"/>
                </a:solidFill>
                <a:latin typeface="Traditional Arabic"/>
                <a:ea typeface="Times New Roman"/>
              </a:rPr>
              <a:t>-</a:t>
            </a:r>
            <a:r>
              <a:rPr lang="en-US" dirty="0">
                <a:latin typeface="Traditional Arabic"/>
                <a:ea typeface="Times New Roman"/>
              </a:rPr>
              <a:t> </a:t>
            </a:r>
            <a:r>
              <a:rPr lang="ar-SA" dirty="0">
                <a:latin typeface="Traditional Arabic"/>
                <a:ea typeface="Times New Roman"/>
              </a:rPr>
              <a:t>تمييز المئات والألوف </a:t>
            </a:r>
            <a:r>
              <a:rPr lang="ar-SA" dirty="0">
                <a:solidFill>
                  <a:srgbClr val="800000"/>
                </a:solidFill>
                <a:latin typeface="Traditional Arabic"/>
                <a:ea typeface="Times New Roman"/>
              </a:rPr>
              <a:t>مفرد مجرور </a:t>
            </a:r>
            <a:r>
              <a:rPr lang="ar-SA" dirty="0" smtClean="0">
                <a:solidFill>
                  <a:srgbClr val="800000"/>
                </a:solidFill>
                <a:latin typeface="Traditional Arabic"/>
                <a:ea typeface="Times New Roman"/>
              </a:rPr>
              <a:t>بالإضافة</a:t>
            </a:r>
            <a:r>
              <a:rPr lang="ar-SA" dirty="0" smtClean="0">
                <a:latin typeface="Traditional Arabic"/>
                <a:ea typeface="Times New Roman"/>
              </a:rPr>
              <a:t>: مائة </a:t>
            </a:r>
            <a:r>
              <a:rPr lang="ar-SA" dirty="0" smtClean="0">
                <a:solidFill>
                  <a:srgbClr val="FF0000"/>
                </a:solidFill>
                <a:latin typeface="Traditional Arabic"/>
                <a:ea typeface="Times New Roman"/>
              </a:rPr>
              <a:t>كتابٍ</a:t>
            </a:r>
            <a:r>
              <a:rPr lang="en-US" dirty="0">
                <a:latin typeface="Traditional Arabic"/>
                <a:ea typeface="Times New Roman"/>
              </a:rPr>
              <a:t/>
            </a:r>
            <a:br>
              <a:rPr lang="en-US" dirty="0">
                <a:latin typeface="Traditional Arabic"/>
                <a:ea typeface="Times New Roman"/>
              </a:rPr>
            </a:br>
            <a:r>
              <a:rPr lang="en-US" dirty="0">
                <a:latin typeface="Traditional Arabic"/>
                <a:ea typeface="Times New Roman"/>
              </a:rPr>
              <a:t/>
            </a:r>
            <a:br>
              <a:rPr lang="en-US" dirty="0">
                <a:latin typeface="Traditional Arabic"/>
                <a:ea typeface="Times New Roman"/>
              </a:rPr>
            </a:br>
            <a:endParaRPr lang="en-US" dirty="0"/>
          </a:p>
        </p:txBody>
      </p:sp>
    </p:spTree>
    <p:extLst>
      <p:ext uri="{BB962C8B-B14F-4D97-AF65-F5344CB8AC3E}">
        <p14:creationId xmlns:p14="http://schemas.microsoft.com/office/powerpoint/2010/main" val="1370427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قواعد </a:t>
            </a:r>
            <a:r>
              <a:rPr lang="ar-SA" dirty="0" smtClean="0"/>
              <a:t>أخرى</a:t>
            </a:r>
            <a:endParaRPr lang="en-US" dirty="0"/>
          </a:p>
        </p:txBody>
      </p:sp>
      <p:sp>
        <p:nvSpPr>
          <p:cNvPr id="3" name="Content Placeholder 2"/>
          <p:cNvSpPr>
            <a:spLocks noGrp="1"/>
          </p:cNvSpPr>
          <p:nvPr>
            <p:ph idx="1"/>
          </p:nvPr>
        </p:nvSpPr>
        <p:spPr/>
        <p:txBody>
          <a:bodyPr>
            <a:normAutofit fontScale="92500" lnSpcReduction="10000"/>
          </a:bodyPr>
          <a:lstStyle/>
          <a:p>
            <a:pPr marL="114300" indent="0" algn="r" rtl="1">
              <a:buNone/>
            </a:pPr>
            <a:r>
              <a:rPr lang="en-US" dirty="0">
                <a:latin typeface="Traditional Arabic"/>
                <a:ea typeface="Times New Roman"/>
              </a:rPr>
              <a:t/>
            </a:r>
            <a:br>
              <a:rPr lang="en-US" dirty="0">
                <a:latin typeface="Traditional Arabic"/>
                <a:ea typeface="Times New Roman"/>
              </a:rPr>
            </a:br>
            <a:r>
              <a:rPr lang="en-US" dirty="0">
                <a:latin typeface="Traditional Arabic"/>
                <a:ea typeface="Times New Roman"/>
              </a:rPr>
              <a:t/>
            </a:r>
            <a:br>
              <a:rPr lang="en-US" dirty="0">
                <a:latin typeface="Traditional Arabic"/>
                <a:ea typeface="Times New Roman"/>
              </a:rPr>
            </a:br>
            <a:r>
              <a:rPr lang="ar-SA" dirty="0" smtClean="0">
                <a:solidFill>
                  <a:srgbClr val="BF0000"/>
                </a:solidFill>
                <a:latin typeface="Traditional Arabic"/>
                <a:ea typeface="Times New Roman"/>
              </a:rPr>
              <a:t>أ</a:t>
            </a:r>
            <a:r>
              <a:rPr lang="en-US" dirty="0" smtClean="0">
                <a:solidFill>
                  <a:srgbClr val="BF0000"/>
                </a:solidFill>
                <a:latin typeface="Traditional Arabic"/>
                <a:ea typeface="Times New Roman"/>
              </a:rPr>
              <a:t>-</a:t>
            </a:r>
            <a:r>
              <a:rPr lang="en-US" dirty="0" smtClean="0">
                <a:latin typeface="Traditional Arabic"/>
                <a:ea typeface="Times New Roman"/>
              </a:rPr>
              <a:t> </a:t>
            </a:r>
            <a:r>
              <a:rPr lang="ar-SA" dirty="0">
                <a:latin typeface="Traditional Arabic"/>
                <a:ea typeface="Times New Roman"/>
              </a:rPr>
              <a:t>الوصف من العدد يطابق ما قبله مطلقا، فنحن نقول: الحلقة الرابعة، الحلقة الثالثة عشرة، الحلقة الحادية والعشرون ... إلخ</a:t>
            </a:r>
            <a:r>
              <a:rPr lang="en-US" dirty="0">
                <a:latin typeface="Traditional Arabic"/>
                <a:ea typeface="Times New Roman"/>
              </a:rPr>
              <a:t>.</a:t>
            </a:r>
            <a:br>
              <a:rPr lang="en-US" dirty="0">
                <a:latin typeface="Traditional Arabic"/>
                <a:ea typeface="Times New Roman"/>
              </a:rPr>
            </a:br>
            <a:r>
              <a:rPr lang="en-US" dirty="0">
                <a:latin typeface="Traditional Arabic"/>
                <a:ea typeface="Times New Roman"/>
              </a:rPr>
              <a:t/>
            </a:r>
            <a:br>
              <a:rPr lang="en-US" dirty="0">
                <a:latin typeface="Traditional Arabic"/>
                <a:ea typeface="Times New Roman"/>
              </a:rPr>
            </a:br>
            <a:r>
              <a:rPr lang="ar-SA" dirty="0" smtClean="0">
                <a:solidFill>
                  <a:srgbClr val="BF0000"/>
                </a:solidFill>
                <a:latin typeface="Traditional Arabic"/>
                <a:ea typeface="Times New Roman"/>
              </a:rPr>
              <a:t>ب</a:t>
            </a:r>
            <a:r>
              <a:rPr lang="en-US" dirty="0" smtClean="0">
                <a:solidFill>
                  <a:srgbClr val="BF0000"/>
                </a:solidFill>
                <a:latin typeface="Traditional Arabic"/>
                <a:ea typeface="Times New Roman"/>
              </a:rPr>
              <a:t>-</a:t>
            </a:r>
            <a:r>
              <a:rPr lang="en-US" dirty="0" smtClean="0">
                <a:latin typeface="Traditional Arabic"/>
                <a:ea typeface="Times New Roman"/>
              </a:rPr>
              <a:t> </a:t>
            </a:r>
            <a:r>
              <a:rPr lang="ar-SA" dirty="0">
                <a:latin typeface="Traditional Arabic"/>
                <a:ea typeface="Times New Roman"/>
              </a:rPr>
              <a:t>الوصف من العدد المركب يبنى على فتح الجزأين كالعدد المركب سواء بسواء، فنحن نقول: مر القرن التاسعَ عشرَ</a:t>
            </a:r>
            <a:r>
              <a:rPr lang="en-US" dirty="0" smtClean="0">
                <a:latin typeface="Traditional Arabic"/>
                <a:ea typeface="Times New Roman"/>
              </a:rPr>
              <a:t>.</a:t>
            </a:r>
            <a:endParaRPr lang="ar-SA" dirty="0" smtClean="0">
              <a:latin typeface="Traditional Arabic"/>
              <a:ea typeface="Times New Roman"/>
            </a:endParaRPr>
          </a:p>
          <a:p>
            <a:pPr marL="114300" indent="0" algn="r" rtl="1">
              <a:buNone/>
            </a:pPr>
            <a:endParaRPr lang="ar-SA" dirty="0">
              <a:latin typeface="Traditional Arabic"/>
              <a:ea typeface="Times New Roman"/>
            </a:endParaRPr>
          </a:p>
          <a:p>
            <a:pPr marL="0" lvl="0" indent="0" algn="r" rtl="1">
              <a:lnSpc>
                <a:spcPct val="115000"/>
              </a:lnSpc>
              <a:spcBef>
                <a:spcPts val="0"/>
              </a:spcBef>
              <a:buClr>
                <a:srgbClr val="93A299"/>
              </a:buClr>
              <a:buNone/>
            </a:pPr>
            <a:r>
              <a:rPr lang="en-US" dirty="0">
                <a:latin typeface="Traditional Arabic"/>
                <a:ea typeface="Times New Roman"/>
              </a:rPr>
              <a:t/>
            </a:r>
            <a:br>
              <a:rPr lang="en-US" dirty="0">
                <a:latin typeface="Traditional Arabic"/>
                <a:ea typeface="Times New Roman"/>
              </a:rPr>
            </a:br>
            <a:r>
              <a:rPr lang="en-US" sz="800" dirty="0">
                <a:solidFill>
                  <a:srgbClr val="564B3C"/>
                </a:solidFill>
                <a:latin typeface="Tahoma" pitchFamily="34" charset="0"/>
                <a:ea typeface="Tahoma" pitchFamily="34" charset="0"/>
                <a:cs typeface="Tahoma" pitchFamily="34" charset="0"/>
              </a:rPr>
              <a:t/>
            </a:r>
            <a:br>
              <a:rPr lang="en-US" sz="800" dirty="0">
                <a:solidFill>
                  <a:srgbClr val="564B3C"/>
                </a:solidFill>
                <a:latin typeface="Tahoma" pitchFamily="34" charset="0"/>
                <a:ea typeface="Tahoma" pitchFamily="34" charset="0"/>
                <a:cs typeface="Tahoma" pitchFamily="34" charset="0"/>
              </a:rPr>
            </a:br>
            <a:r>
              <a:rPr lang="en-US" sz="1200" dirty="0">
                <a:solidFill>
                  <a:srgbClr val="564B3C"/>
                </a:solidFill>
                <a:latin typeface="Tahoma" pitchFamily="34" charset="0"/>
                <a:ea typeface="Tahoma" pitchFamily="34" charset="0"/>
                <a:cs typeface="Tahoma" pitchFamily="34" charset="0"/>
              </a:rPr>
              <a:t/>
            </a:r>
            <a:br>
              <a:rPr lang="en-US" sz="1200" dirty="0">
                <a:solidFill>
                  <a:srgbClr val="564B3C"/>
                </a:solidFill>
                <a:latin typeface="Tahoma" pitchFamily="34" charset="0"/>
                <a:ea typeface="Tahoma" pitchFamily="34" charset="0"/>
                <a:cs typeface="Tahoma" pitchFamily="34" charset="0"/>
              </a:rPr>
            </a:br>
            <a:r>
              <a:rPr lang="ar-SA" sz="1200" dirty="0">
                <a:solidFill>
                  <a:srgbClr val="0080BF"/>
                </a:solidFill>
                <a:latin typeface="Tahoma" pitchFamily="34" charset="0"/>
                <a:ea typeface="Tahoma" pitchFamily="34" charset="0"/>
                <a:cs typeface="Tahoma" pitchFamily="34" charset="0"/>
              </a:rPr>
              <a:t>المصدر</a:t>
            </a:r>
            <a:r>
              <a:rPr lang="en-US" sz="1200" dirty="0">
                <a:solidFill>
                  <a:srgbClr val="0080BF"/>
                </a:solidFill>
                <a:latin typeface="Tahoma" pitchFamily="34" charset="0"/>
                <a:ea typeface="Tahoma" pitchFamily="34" charset="0"/>
                <a:cs typeface="Tahoma" pitchFamily="34" charset="0"/>
              </a:rPr>
              <a:t>:</a:t>
            </a:r>
            <a:r>
              <a:rPr lang="en-US" sz="1200" dirty="0">
                <a:solidFill>
                  <a:srgbClr val="564B3C"/>
                </a:solidFill>
                <a:latin typeface="Tahoma" pitchFamily="34" charset="0"/>
                <a:ea typeface="Tahoma" pitchFamily="34" charset="0"/>
                <a:cs typeface="Tahoma" pitchFamily="34" charset="0"/>
              </a:rPr>
              <a:t> </a:t>
            </a:r>
            <a:r>
              <a:rPr lang="ar-SA" sz="1200" dirty="0">
                <a:solidFill>
                  <a:srgbClr val="564B3C"/>
                </a:solidFill>
                <a:latin typeface="Tahoma" pitchFamily="34" charset="0"/>
                <a:ea typeface="Tahoma" pitchFamily="34" charset="0"/>
                <a:cs typeface="Tahoma" pitchFamily="34" charset="0"/>
              </a:rPr>
              <a:t>كتاب أخطاء اللغة العربية المعاصرة عند الكتاب والإذاعيين – للدكتور أحمد مختار عمر</a:t>
            </a:r>
            <a:r>
              <a:rPr lang="en-US" sz="1200" dirty="0">
                <a:solidFill>
                  <a:srgbClr val="564B3C"/>
                </a:solidFill>
                <a:latin typeface="Tahoma" pitchFamily="34" charset="0"/>
                <a:ea typeface="Tahoma" pitchFamily="34" charset="0"/>
                <a:cs typeface="Tahoma" pitchFamily="34" charset="0"/>
              </a:rPr>
              <a:t>.</a:t>
            </a:r>
          </a:p>
          <a:p>
            <a:pPr marL="114300" indent="0" algn="r" rtl="1">
              <a:buNone/>
            </a:pPr>
            <a:r>
              <a:rPr lang="en-US" dirty="0">
                <a:latin typeface="Traditional Arabic"/>
                <a:ea typeface="Times New Roman"/>
              </a:rPr>
              <a:t/>
            </a:r>
            <a:br>
              <a:rPr lang="en-US" dirty="0">
                <a:latin typeface="Traditional Arabic"/>
                <a:ea typeface="Times New Roman"/>
              </a:rPr>
            </a:br>
            <a:endParaRPr lang="en-US" dirty="0"/>
          </a:p>
        </p:txBody>
      </p:sp>
    </p:spTree>
    <p:extLst>
      <p:ext uri="{BB962C8B-B14F-4D97-AF65-F5344CB8AC3E}">
        <p14:creationId xmlns:p14="http://schemas.microsoft.com/office/powerpoint/2010/main" val="3436019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b="1" dirty="0" smtClean="0">
                <a:solidFill>
                  <a:srgbClr val="FF0000"/>
                </a:solidFill>
              </a:rPr>
              <a:t>Translate the following</a:t>
            </a:r>
          </a:p>
          <a:p>
            <a:pPr marL="114300" indent="0">
              <a:buNone/>
            </a:pPr>
            <a:endParaRPr lang="en-US" b="1" dirty="0" smtClean="0">
              <a:solidFill>
                <a:srgbClr val="FF0000"/>
              </a:solidFill>
            </a:endParaRPr>
          </a:p>
          <a:p>
            <a:r>
              <a:rPr lang="en-US" dirty="0" smtClean="0"/>
              <a:t>I saw a beautiful smart little girl.</a:t>
            </a:r>
            <a:endParaRPr lang="ar-SA" dirty="0"/>
          </a:p>
          <a:p>
            <a:pPr algn="r" rtl="1"/>
            <a:r>
              <a:rPr lang="ar-SA" dirty="0" smtClean="0"/>
              <a:t>البنت الجميلة</a:t>
            </a:r>
            <a:endParaRPr lang="ar-SA" dirty="0"/>
          </a:p>
          <a:p>
            <a:pPr algn="r" rtl="1"/>
            <a:r>
              <a:rPr lang="ar-SA" dirty="0" smtClean="0"/>
              <a:t>بنت جميلة</a:t>
            </a:r>
            <a:endParaRPr lang="ar-SA" dirty="0"/>
          </a:p>
          <a:p>
            <a:pPr algn="r" rtl="1"/>
            <a:r>
              <a:rPr lang="ar-SA" dirty="0" smtClean="0"/>
              <a:t>البنت جميلة</a:t>
            </a:r>
            <a:endParaRPr lang="ar-SA" dirty="0"/>
          </a:p>
          <a:p>
            <a:pPr algn="r" rtl="1"/>
            <a:r>
              <a:rPr lang="ar-SA" dirty="0" smtClean="0"/>
              <a:t>سيارة الفتاة الصغيرة</a:t>
            </a:r>
            <a:endParaRPr lang="ar-SA" dirty="0"/>
          </a:p>
          <a:p>
            <a:pPr algn="r" rtl="1"/>
            <a:r>
              <a:rPr lang="ar-SA" dirty="0" smtClean="0"/>
              <a:t>سيارة الفتاة صغيرة</a:t>
            </a:r>
            <a:endParaRPr lang="ar-SA" dirty="0"/>
          </a:p>
          <a:p>
            <a:r>
              <a:rPr lang="en-US" dirty="0"/>
              <a:t>Four </a:t>
            </a:r>
            <a:r>
              <a:rPr lang="en-US" dirty="0" smtClean="0"/>
              <a:t>girls</a:t>
            </a:r>
            <a:r>
              <a:rPr lang="en-US" dirty="0"/>
              <a:t>	</a:t>
            </a:r>
          </a:p>
          <a:p>
            <a:r>
              <a:rPr lang="en-US" dirty="0" smtClean="0"/>
              <a:t>Ten </a:t>
            </a:r>
            <a:r>
              <a:rPr lang="en-US" dirty="0"/>
              <a:t>cars 	</a:t>
            </a:r>
            <a:endParaRPr lang="en-US" dirty="0" smtClean="0"/>
          </a:p>
          <a:p>
            <a:endParaRPr lang="en-US" dirty="0"/>
          </a:p>
          <a:p>
            <a:pPr marL="114300" indent="0">
              <a:buNone/>
            </a:pPr>
            <a:endParaRPr lang="en-US" dirty="0"/>
          </a:p>
        </p:txBody>
      </p:sp>
    </p:spTree>
    <p:extLst>
      <p:ext uri="{BB962C8B-B14F-4D97-AF65-F5344CB8AC3E}">
        <p14:creationId xmlns:p14="http://schemas.microsoft.com/office/powerpoint/2010/main" val="3945204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الصفة</a:t>
            </a:r>
            <a:endParaRPr lang="en-US" dirty="0"/>
          </a:p>
        </p:txBody>
      </p:sp>
      <p:sp>
        <p:nvSpPr>
          <p:cNvPr id="3" name="Content Placeholder 2"/>
          <p:cNvSpPr>
            <a:spLocks noGrp="1"/>
          </p:cNvSpPr>
          <p:nvPr>
            <p:ph idx="1"/>
          </p:nvPr>
        </p:nvSpPr>
        <p:spPr/>
        <p:txBody>
          <a:bodyPr/>
          <a:lstStyle/>
          <a:p>
            <a:pPr algn="r" rtl="1"/>
            <a:r>
              <a:rPr lang="ar-SA" dirty="0" smtClean="0"/>
              <a:t>1. هناك بعض السمات التي تتسم بها اللغة العربية وتميزها عن اللغة الإنجليزية خاصة فيما يتعلق بالصفة، ويجب على المترجم أن يستوعب جيدًا الفرق بين اللغتين من ناحية مواضع الصفات والأسماء التي تصفها وطريقة ترجمتها. </a:t>
            </a:r>
            <a:r>
              <a:rPr lang="ar-SA" dirty="0" smtClean="0">
                <a:solidFill>
                  <a:srgbClr val="FF0000"/>
                </a:solidFill>
              </a:rPr>
              <a:t>فالصفة في الإنجليزية تسبق الموصوف في حين أنها في اللغة العربية تأتي بعده. </a:t>
            </a:r>
            <a:r>
              <a:rPr lang="ar-SA" dirty="0" smtClean="0"/>
              <a:t>وإذا تعددت الصفات بالنسبة لنفس الموصوف في اللغة الإنجليزية فإنها أيضًا تأتي </a:t>
            </a:r>
            <a:r>
              <a:rPr lang="ar-SA" dirty="0" smtClean="0">
                <a:solidFill>
                  <a:srgbClr val="FF0000"/>
                </a:solidFill>
              </a:rPr>
              <a:t>مرتبة ومتسلسلة قبل هذا الموصوف </a:t>
            </a:r>
            <a:r>
              <a:rPr lang="ar-SA" dirty="0" smtClean="0"/>
              <a:t>بشكل يكاد أحيانًا يوقع المترجم في الخطأ إن لم يكن على علم ودراية بأساليب اللغة الإنجليزية. </a:t>
            </a:r>
            <a:endParaRPr lang="en-US" dirty="0"/>
          </a:p>
        </p:txBody>
      </p:sp>
    </p:spTree>
    <p:extLst>
      <p:ext uri="{BB962C8B-B14F-4D97-AF65-F5344CB8AC3E}">
        <p14:creationId xmlns:p14="http://schemas.microsoft.com/office/powerpoint/2010/main" val="6395672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second </a:t>
            </a:r>
            <a:r>
              <a:rPr lang="en-US" dirty="0" smtClean="0"/>
              <a:t>book</a:t>
            </a:r>
          </a:p>
          <a:p>
            <a:r>
              <a:rPr lang="en-US" dirty="0" smtClean="0"/>
              <a:t>The first letter</a:t>
            </a:r>
          </a:p>
          <a:p>
            <a:r>
              <a:rPr lang="en-US" dirty="0"/>
              <a:t> </a:t>
            </a:r>
            <a:r>
              <a:rPr lang="en-US" dirty="0" smtClean="0"/>
              <a:t>I bought twelve books.</a:t>
            </a:r>
          </a:p>
          <a:p>
            <a:r>
              <a:rPr lang="en-US" dirty="0" smtClean="0"/>
              <a:t>Fourteen soldiers</a:t>
            </a:r>
          </a:p>
          <a:p>
            <a:r>
              <a:rPr lang="en-US" dirty="0"/>
              <a:t> </a:t>
            </a:r>
            <a:r>
              <a:rPr lang="en-US" dirty="0" smtClean="0"/>
              <a:t>The </a:t>
            </a:r>
            <a:r>
              <a:rPr lang="en-US" dirty="0"/>
              <a:t>seventeenth </a:t>
            </a:r>
            <a:r>
              <a:rPr lang="en-US" dirty="0" smtClean="0"/>
              <a:t>book</a:t>
            </a:r>
          </a:p>
          <a:p>
            <a:r>
              <a:rPr lang="en-US" dirty="0" smtClean="0"/>
              <a:t>Forty-three books</a:t>
            </a:r>
          </a:p>
          <a:p>
            <a:r>
              <a:rPr lang="en-US" dirty="0"/>
              <a:t>T</a:t>
            </a:r>
            <a:r>
              <a:rPr lang="en-US" dirty="0" smtClean="0"/>
              <a:t>wenty </a:t>
            </a:r>
            <a:r>
              <a:rPr lang="en-US" dirty="0"/>
              <a:t>one books</a:t>
            </a:r>
            <a:endParaRPr lang="en-US" dirty="0" smtClean="0"/>
          </a:p>
          <a:p>
            <a:endParaRPr lang="en-US" dirty="0"/>
          </a:p>
        </p:txBody>
      </p:sp>
    </p:spTree>
    <p:extLst>
      <p:ext uri="{BB962C8B-B14F-4D97-AF65-F5344CB8AC3E}">
        <p14:creationId xmlns:p14="http://schemas.microsoft.com/office/powerpoint/2010/main" val="1723378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أمثلة</a:t>
            </a:r>
            <a:endParaRPr lang="en-US" dirty="0"/>
          </a:p>
        </p:txBody>
      </p:sp>
      <p:sp>
        <p:nvSpPr>
          <p:cNvPr id="3" name="Content Placeholder 2"/>
          <p:cNvSpPr>
            <a:spLocks noGrp="1"/>
          </p:cNvSpPr>
          <p:nvPr>
            <p:ph idx="1"/>
          </p:nvPr>
        </p:nvSpPr>
        <p:spPr>
          <a:xfrm>
            <a:off x="381000" y="1752600"/>
            <a:ext cx="8305800" cy="4953000"/>
          </a:xfrm>
        </p:spPr>
        <p:txBody>
          <a:bodyPr/>
          <a:lstStyle/>
          <a:p>
            <a:pPr marL="114300" indent="0" algn="ctr" rtl="1">
              <a:buNone/>
            </a:pPr>
            <a:r>
              <a:rPr lang="en-US" dirty="0">
                <a:solidFill>
                  <a:srgbClr val="FF0000"/>
                </a:solidFill>
              </a:rPr>
              <a:t>1. A new car</a:t>
            </a:r>
          </a:p>
          <a:p>
            <a:pPr marL="114300" indent="0" algn="ctr" rtl="1">
              <a:buNone/>
            </a:pPr>
            <a:r>
              <a:rPr lang="ar-SA" dirty="0" smtClean="0"/>
              <a:t>سيارة جديدة</a:t>
            </a:r>
          </a:p>
          <a:p>
            <a:pPr marL="114300" indent="0" algn="ctr" rtl="1">
              <a:buNone/>
            </a:pPr>
            <a:r>
              <a:rPr lang="ar-SA" dirty="0" smtClean="0"/>
              <a:t>نلاحظ هنا استخدام الحرف </a:t>
            </a:r>
            <a:r>
              <a:rPr lang="en-US" dirty="0" smtClean="0"/>
              <a:t>A</a:t>
            </a:r>
            <a:r>
              <a:rPr lang="ar-SA" dirty="0" smtClean="0"/>
              <a:t> قبل الصفة </a:t>
            </a:r>
            <a:r>
              <a:rPr lang="en-US" dirty="0" smtClean="0"/>
              <a:t>new</a:t>
            </a:r>
            <a:r>
              <a:rPr lang="ar-SA" dirty="0" smtClean="0"/>
              <a:t> ليدل على العدد واحد ونلاحظ أيضًا أن </a:t>
            </a:r>
            <a:r>
              <a:rPr lang="en-US" dirty="0" smtClean="0"/>
              <a:t>new</a:t>
            </a:r>
            <a:r>
              <a:rPr lang="ar-SA" dirty="0" smtClean="0"/>
              <a:t> تسبق كلمة </a:t>
            </a:r>
            <a:r>
              <a:rPr lang="en-US" dirty="0" smtClean="0"/>
              <a:t>car</a:t>
            </a:r>
          </a:p>
          <a:p>
            <a:pPr marL="114300" indent="0" algn="ctr" rtl="1">
              <a:buNone/>
            </a:pPr>
            <a:r>
              <a:rPr lang="en-US" dirty="0" smtClean="0">
                <a:solidFill>
                  <a:srgbClr val="FF0000"/>
                </a:solidFill>
              </a:rPr>
              <a:t>2. A blue(1)new(2)car</a:t>
            </a:r>
            <a:r>
              <a:rPr lang="ar-SA" dirty="0" smtClean="0">
                <a:solidFill>
                  <a:srgbClr val="FF0000"/>
                </a:solidFill>
              </a:rPr>
              <a:t> </a:t>
            </a:r>
          </a:p>
          <a:p>
            <a:pPr marL="114300" indent="0" algn="ctr" rtl="1">
              <a:buNone/>
            </a:pPr>
            <a:r>
              <a:rPr lang="ar-SA" dirty="0" smtClean="0"/>
              <a:t>سيارة زرقاء جديدة</a:t>
            </a:r>
          </a:p>
          <a:p>
            <a:pPr marL="114300" indent="0" algn="ctr" rtl="1">
              <a:buNone/>
            </a:pPr>
            <a:r>
              <a:rPr lang="en-US" dirty="0">
                <a:solidFill>
                  <a:srgbClr val="FF0000"/>
                </a:solidFill>
              </a:rPr>
              <a:t>3. A comfortable(1) blue(2) new(3) car</a:t>
            </a:r>
          </a:p>
          <a:p>
            <a:pPr marL="114300" indent="0" algn="ctr" rtl="1">
              <a:buNone/>
            </a:pPr>
            <a:r>
              <a:rPr lang="ar-SA" dirty="0" smtClean="0"/>
              <a:t>سيارة مريحة زرقاء جديدة</a:t>
            </a:r>
          </a:p>
          <a:p>
            <a:pPr marL="114300" indent="0" algn="ctr" rtl="1">
              <a:buNone/>
            </a:pPr>
            <a:r>
              <a:rPr lang="en-US" dirty="0" smtClean="0">
                <a:solidFill>
                  <a:srgbClr val="FF0000"/>
                </a:solidFill>
              </a:rPr>
              <a:t>4. A five-seat(1) comfortable(2) blue(3) new(4) car</a:t>
            </a:r>
          </a:p>
          <a:p>
            <a:pPr marL="114300" indent="0" algn="ctr" rtl="1">
              <a:buNone/>
            </a:pPr>
            <a:r>
              <a:rPr lang="ar-SA" dirty="0" smtClean="0"/>
              <a:t>سيارة ذات خمسة مقاعد مريحة زرقاء جديدة</a:t>
            </a:r>
            <a:endParaRPr lang="en-US" dirty="0" smtClean="0"/>
          </a:p>
          <a:p>
            <a:pPr marL="114300" indent="0" algn="ctr" rtl="1">
              <a:buNone/>
            </a:pPr>
            <a:endParaRPr lang="en-US" dirty="0" smtClean="0"/>
          </a:p>
        </p:txBody>
      </p:sp>
    </p:spTree>
    <p:extLst>
      <p:ext uri="{BB962C8B-B14F-4D97-AF65-F5344CB8AC3E}">
        <p14:creationId xmlns:p14="http://schemas.microsoft.com/office/powerpoint/2010/main" val="1460716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14300" indent="0" algn="ctr">
              <a:buNone/>
            </a:pPr>
            <a:r>
              <a:rPr lang="en-US" dirty="0" smtClean="0">
                <a:solidFill>
                  <a:srgbClr val="FF0000"/>
                </a:solidFill>
              </a:rPr>
              <a:t>5. A front-drive five-seat comfortable blue new car</a:t>
            </a:r>
          </a:p>
          <a:p>
            <a:pPr marL="114300" indent="0" algn="ctr">
              <a:buNone/>
            </a:pPr>
            <a:r>
              <a:rPr lang="ar-SA" dirty="0" smtClean="0"/>
              <a:t>سيارة أمامية القيادة ذات خمسة مقاعد مريحة زرقاء جديدة</a:t>
            </a:r>
          </a:p>
          <a:p>
            <a:pPr marL="114300" indent="0" algn="ctr">
              <a:buNone/>
            </a:pPr>
            <a:endParaRPr lang="ar-SA" dirty="0"/>
          </a:p>
          <a:p>
            <a:pPr marL="114300" indent="0" algn="r" rtl="1">
              <a:buNone/>
            </a:pPr>
            <a:r>
              <a:rPr lang="ar-SA" dirty="0" smtClean="0"/>
              <a:t>2. وهكذا نجد أن الصفات تأتي في تسلسل مستمر في الجملة الإنجليزية حتى تصل إلى الاسم الموصوف الذي تصفه ورغم أن </a:t>
            </a:r>
            <a:r>
              <a:rPr lang="ar-SA" dirty="0" smtClean="0">
                <a:solidFill>
                  <a:srgbClr val="FF0000"/>
                </a:solidFill>
              </a:rPr>
              <a:t>الاسم</a:t>
            </a:r>
            <a:r>
              <a:rPr lang="ar-SA" dirty="0" smtClean="0"/>
              <a:t> قد يكون رابع أو خامس كلمة بعد الصفة الأولى إلا أننا عند الترجمة </a:t>
            </a:r>
            <a:r>
              <a:rPr lang="ar-SA" dirty="0" smtClean="0">
                <a:solidFill>
                  <a:srgbClr val="FF0000"/>
                </a:solidFill>
              </a:rPr>
              <a:t>نبدأ به ثم نليه بالصفات </a:t>
            </a:r>
            <a:r>
              <a:rPr lang="ar-SA" dirty="0" smtClean="0"/>
              <a:t>مرتبة حسب ورودها في الجملة.</a:t>
            </a:r>
          </a:p>
          <a:p>
            <a:pPr marL="114300" indent="0" algn="r" rtl="1">
              <a:buNone/>
            </a:pPr>
            <a:endParaRPr lang="en-US" dirty="0"/>
          </a:p>
        </p:txBody>
      </p:sp>
    </p:spTree>
    <p:extLst>
      <p:ext uri="{BB962C8B-B14F-4D97-AF65-F5344CB8AC3E}">
        <p14:creationId xmlns:p14="http://schemas.microsoft.com/office/powerpoint/2010/main" val="2055619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rtl="1"/>
            <a:r>
              <a:rPr lang="ar-SA" dirty="0" smtClean="0"/>
              <a:t>3. يجب أن نراعي أيضًا عند الترجمة من الإنجليزية إلى العربية السمة التي تتصف بها الصفة في اللغة العربية من حيث التذكير والتأنيث والمفرد والمثنى والجمع. في حين </a:t>
            </a:r>
            <a:r>
              <a:rPr lang="ar-SA" dirty="0" smtClean="0">
                <a:solidFill>
                  <a:srgbClr val="FF0000"/>
                </a:solidFill>
              </a:rPr>
              <a:t>أن الصفة في اللغة الإنجليزية لاتجمع ولاتؤنث ولاتثنى</a:t>
            </a:r>
            <a:r>
              <a:rPr lang="ar-SA" dirty="0" smtClean="0"/>
              <a:t> وإليك بعض الأمثلة لتوضيح ذلك.</a:t>
            </a:r>
            <a:endParaRPr lang="en-US" dirty="0" smtClean="0"/>
          </a:p>
          <a:p>
            <a:pPr marL="114300" indent="0" algn="ctr">
              <a:buNone/>
            </a:pPr>
            <a:r>
              <a:rPr lang="en-US" dirty="0" smtClean="0">
                <a:solidFill>
                  <a:srgbClr val="FF0000"/>
                </a:solidFill>
              </a:rPr>
              <a:t>1. A grey cat</a:t>
            </a:r>
          </a:p>
          <a:p>
            <a:pPr marL="114300" indent="0" algn="ctr" rtl="1">
              <a:buNone/>
            </a:pPr>
            <a:r>
              <a:rPr lang="ar-SA" dirty="0" smtClean="0"/>
              <a:t>قطة رمادية</a:t>
            </a:r>
            <a:endParaRPr lang="en-US" dirty="0" smtClean="0"/>
          </a:p>
          <a:p>
            <a:pPr marL="114300" indent="0" algn="ctr" rtl="1">
              <a:buNone/>
            </a:pPr>
            <a:endParaRPr lang="en-US" dirty="0"/>
          </a:p>
          <a:p>
            <a:pPr marL="114300" indent="0" algn="ctr" rtl="1">
              <a:buNone/>
            </a:pPr>
            <a:r>
              <a:rPr lang="en-US" dirty="0" smtClean="0">
                <a:solidFill>
                  <a:srgbClr val="FF0000"/>
                </a:solidFill>
              </a:rPr>
              <a:t>2. Two grey cats</a:t>
            </a:r>
          </a:p>
          <a:p>
            <a:pPr marL="114300" indent="0" algn="ctr" rtl="1">
              <a:buNone/>
            </a:pPr>
            <a:r>
              <a:rPr lang="ar-SA" dirty="0" smtClean="0"/>
              <a:t>قطتان رماديتان </a:t>
            </a:r>
          </a:p>
          <a:p>
            <a:pPr marL="114300" indent="0" algn="ctr" rtl="1">
              <a:buNone/>
            </a:pPr>
            <a:r>
              <a:rPr lang="ar-SA" dirty="0" smtClean="0"/>
              <a:t>أو قطان رماديان </a:t>
            </a:r>
          </a:p>
        </p:txBody>
      </p:sp>
    </p:spTree>
    <p:extLst>
      <p:ext uri="{BB962C8B-B14F-4D97-AF65-F5344CB8AC3E}">
        <p14:creationId xmlns:p14="http://schemas.microsoft.com/office/powerpoint/2010/main" val="435658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114300" indent="0" algn="r" rtl="1">
              <a:buNone/>
            </a:pPr>
            <a:r>
              <a:rPr lang="ar-SA" dirty="0" smtClean="0"/>
              <a:t>4. نلاحظ أن الصفة لاتثنى ولا تؤنث في النصوص الإنجليزية في حين أنه </a:t>
            </a:r>
            <a:r>
              <a:rPr lang="ar-SA" dirty="0" smtClean="0">
                <a:solidFill>
                  <a:srgbClr val="FF0000"/>
                </a:solidFill>
              </a:rPr>
              <a:t>تمت تثنيتها وتأنيثها في النص العربي</a:t>
            </a:r>
            <a:r>
              <a:rPr lang="ar-SA" dirty="0" smtClean="0"/>
              <a:t>.</a:t>
            </a:r>
          </a:p>
          <a:p>
            <a:pPr marL="114300" indent="0" algn="r" rtl="1">
              <a:buNone/>
            </a:pPr>
            <a:endParaRPr lang="ar-SA" dirty="0"/>
          </a:p>
          <a:p>
            <a:pPr marL="114300" indent="0" algn="ctr" rtl="1">
              <a:buNone/>
            </a:pPr>
            <a:r>
              <a:rPr lang="en-US" dirty="0" smtClean="0">
                <a:solidFill>
                  <a:srgbClr val="FF0000"/>
                </a:solidFill>
              </a:rPr>
              <a:t>A group of beautiful girls</a:t>
            </a:r>
          </a:p>
          <a:p>
            <a:pPr marL="114300" indent="0" algn="ctr" rtl="1">
              <a:buNone/>
            </a:pPr>
            <a:r>
              <a:rPr lang="ar-SA" dirty="0" smtClean="0"/>
              <a:t>مجموعة من الفتيات الجميلات</a:t>
            </a:r>
          </a:p>
          <a:p>
            <a:pPr marL="114300" indent="0" algn="r" rtl="1">
              <a:buNone/>
            </a:pPr>
            <a:r>
              <a:rPr lang="ar-SA" dirty="0" smtClean="0"/>
              <a:t>نلاحظ أن الصفة في النص الإنجليزي مفردة بينما هي في حالة الجمع والتأنيث في النص العربي.</a:t>
            </a:r>
            <a:endParaRPr lang="en-US" dirty="0" smtClean="0"/>
          </a:p>
          <a:p>
            <a:pPr marL="114300" indent="0" algn="r" rtl="1">
              <a:buNone/>
            </a:pPr>
            <a:endParaRPr lang="ar-SA" dirty="0" smtClean="0"/>
          </a:p>
          <a:p>
            <a:pPr marL="114300" indent="0" algn="r" rtl="1">
              <a:buNone/>
            </a:pPr>
            <a:r>
              <a:rPr lang="ar-SA" dirty="0" smtClean="0"/>
              <a:t>5. الصفات الإنجليزية المشتقة من </a:t>
            </a:r>
            <a:r>
              <a:rPr lang="ar-SA" dirty="0" smtClean="0">
                <a:solidFill>
                  <a:srgbClr val="FF0000"/>
                </a:solidFill>
              </a:rPr>
              <a:t>اسم المفعول تسبق الموصوف</a:t>
            </a:r>
            <a:r>
              <a:rPr lang="ar-SA" dirty="0" smtClean="0"/>
              <a:t>، أما الصفات الإنجليزية المشتقة من </a:t>
            </a:r>
            <a:r>
              <a:rPr lang="ar-SA" dirty="0" smtClean="0">
                <a:solidFill>
                  <a:srgbClr val="FF0000"/>
                </a:solidFill>
              </a:rPr>
              <a:t>اسم الفاعل فتأتي بعد الموصوف أو قبله.</a:t>
            </a:r>
            <a:endParaRPr lang="en-US" dirty="0">
              <a:solidFill>
                <a:srgbClr val="FF0000"/>
              </a:solidFill>
            </a:endParaRPr>
          </a:p>
        </p:txBody>
      </p:sp>
    </p:spTree>
    <p:extLst>
      <p:ext uri="{BB962C8B-B14F-4D97-AF65-F5344CB8AC3E}">
        <p14:creationId xmlns:p14="http://schemas.microsoft.com/office/powerpoint/2010/main" val="3129979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953000"/>
          </a:xfrm>
        </p:spPr>
        <p:txBody>
          <a:bodyPr>
            <a:normAutofit fontScale="92500"/>
          </a:bodyPr>
          <a:lstStyle/>
          <a:p>
            <a:pPr marL="571500" indent="-457200" algn="ctr">
              <a:buAutoNum type="arabicPeriod"/>
            </a:pPr>
            <a:r>
              <a:rPr lang="en-US" dirty="0" smtClean="0">
                <a:solidFill>
                  <a:srgbClr val="FF0000"/>
                </a:solidFill>
              </a:rPr>
              <a:t>A written(2) letter(1)</a:t>
            </a:r>
          </a:p>
          <a:p>
            <a:pPr marL="114300" indent="0" algn="ctr">
              <a:buNone/>
            </a:pPr>
            <a:r>
              <a:rPr lang="ar-SA" dirty="0" smtClean="0"/>
              <a:t>خطاب مكتوب</a:t>
            </a:r>
            <a:endParaRPr lang="en-US" dirty="0" smtClean="0"/>
          </a:p>
          <a:p>
            <a:pPr marL="114300" indent="0" algn="ctr">
              <a:buNone/>
            </a:pPr>
            <a:r>
              <a:rPr lang="en-US" dirty="0" smtClean="0">
                <a:solidFill>
                  <a:srgbClr val="FF0000"/>
                </a:solidFill>
              </a:rPr>
              <a:t>2. A well(3) written(2) letter(1)</a:t>
            </a:r>
          </a:p>
          <a:p>
            <a:pPr marL="114300" indent="0" algn="ctr">
              <a:buNone/>
            </a:pPr>
            <a:r>
              <a:rPr lang="ar-SA" dirty="0" smtClean="0"/>
              <a:t>خطاب مكتوب جيدًا</a:t>
            </a:r>
            <a:endParaRPr lang="en-US" dirty="0" smtClean="0"/>
          </a:p>
          <a:p>
            <a:pPr marL="114300" indent="0" algn="ctr">
              <a:buNone/>
            </a:pPr>
            <a:r>
              <a:rPr lang="en-US" dirty="0" smtClean="0">
                <a:solidFill>
                  <a:srgbClr val="FF0000"/>
                </a:solidFill>
              </a:rPr>
              <a:t>3. A recently(4) well(3) written(2) letter(1)</a:t>
            </a:r>
            <a:endParaRPr lang="en-US" dirty="0">
              <a:solidFill>
                <a:srgbClr val="FF0000"/>
              </a:solidFill>
            </a:endParaRPr>
          </a:p>
          <a:p>
            <a:pPr marL="114300" indent="0" algn="ctr" rtl="1">
              <a:buNone/>
            </a:pPr>
            <a:r>
              <a:rPr lang="ar-SA" dirty="0" smtClean="0"/>
              <a:t>خطاب </a:t>
            </a:r>
            <a:r>
              <a:rPr lang="ar-SA" dirty="0"/>
              <a:t>مكتوب </a:t>
            </a:r>
            <a:r>
              <a:rPr lang="ar-SA" dirty="0" smtClean="0"/>
              <a:t>جيدًا منذ فترة وجيزة</a:t>
            </a:r>
          </a:p>
          <a:p>
            <a:pPr marL="114300" indent="0" algn="ctr" rtl="1">
              <a:buNone/>
            </a:pPr>
            <a:endParaRPr lang="ar-SA" dirty="0" smtClean="0"/>
          </a:p>
          <a:p>
            <a:pPr marL="114300" indent="0" algn="r" rtl="1">
              <a:buNone/>
            </a:pPr>
            <a:r>
              <a:rPr lang="ar-SA" dirty="0" smtClean="0">
                <a:cs typeface="+mj-cs"/>
              </a:rPr>
              <a:t>نلاحظ أننا عند ترجمتنا للجمل التي وردت بها صفات مشتقة من اسم المفعول اتبعنا الترجمة التراجعية بالنسبة للصفة ثم الظرف وهكذا أي أننا ابتدأنا أولًا بالشيء الموصوف </a:t>
            </a:r>
            <a:r>
              <a:rPr lang="en-US" dirty="0" smtClean="0">
                <a:solidFill>
                  <a:srgbClr val="FF0000"/>
                </a:solidFill>
                <a:cs typeface="+mj-cs"/>
              </a:rPr>
              <a:t>letter</a:t>
            </a:r>
            <a:r>
              <a:rPr lang="ar-SA" dirty="0" smtClean="0">
                <a:solidFill>
                  <a:srgbClr val="FF0000"/>
                </a:solidFill>
                <a:cs typeface="+mj-cs"/>
              </a:rPr>
              <a:t> </a:t>
            </a:r>
            <a:r>
              <a:rPr lang="ar-SA" dirty="0" smtClean="0">
                <a:cs typeface="+mj-cs"/>
              </a:rPr>
              <a:t>ثم تبعناه بالصفة </a:t>
            </a:r>
            <a:r>
              <a:rPr lang="en-US" dirty="0" smtClean="0">
                <a:solidFill>
                  <a:srgbClr val="FF0000"/>
                </a:solidFill>
                <a:cs typeface="+mj-cs"/>
              </a:rPr>
              <a:t>written</a:t>
            </a:r>
            <a:r>
              <a:rPr lang="ar-SA" dirty="0" smtClean="0">
                <a:solidFill>
                  <a:srgbClr val="FF0000"/>
                </a:solidFill>
                <a:cs typeface="+mj-cs"/>
              </a:rPr>
              <a:t> </a:t>
            </a:r>
            <a:r>
              <a:rPr lang="ar-SA" dirty="0" smtClean="0">
                <a:cs typeface="+mj-cs"/>
              </a:rPr>
              <a:t>ثم الحال </a:t>
            </a:r>
            <a:r>
              <a:rPr lang="en-US" dirty="0" smtClean="0">
                <a:solidFill>
                  <a:srgbClr val="FF0000"/>
                </a:solidFill>
                <a:cs typeface="+mj-cs"/>
              </a:rPr>
              <a:t>well</a:t>
            </a:r>
            <a:r>
              <a:rPr lang="ar-SA" dirty="0" smtClean="0">
                <a:solidFill>
                  <a:srgbClr val="FF0000"/>
                </a:solidFill>
                <a:cs typeface="+mj-cs"/>
              </a:rPr>
              <a:t> </a:t>
            </a:r>
            <a:r>
              <a:rPr lang="ar-SA" dirty="0" smtClean="0">
                <a:cs typeface="+mj-cs"/>
              </a:rPr>
              <a:t>ثم الظرف </a:t>
            </a:r>
            <a:r>
              <a:rPr lang="en-US" dirty="0" smtClean="0">
                <a:solidFill>
                  <a:srgbClr val="FF0000"/>
                </a:solidFill>
                <a:cs typeface="+mj-cs"/>
              </a:rPr>
              <a:t>recently</a:t>
            </a:r>
            <a:r>
              <a:rPr lang="ar-SA" dirty="0" smtClean="0">
                <a:solidFill>
                  <a:srgbClr val="FF0000"/>
                </a:solidFill>
                <a:cs typeface="+mj-cs"/>
              </a:rPr>
              <a:t> </a:t>
            </a:r>
            <a:r>
              <a:rPr lang="ar-SA" dirty="0" smtClean="0">
                <a:cs typeface="+mj-cs"/>
              </a:rPr>
              <a:t>. ولهذا فإننا إذا ما أردنا ترجمة الجملة ذاتها من العربية إلى الإنجليزية فإننا يجب أن نعيد ترتيبها بحيث نبدأ بظرف الزمان ثم الحال </a:t>
            </a:r>
            <a:r>
              <a:rPr lang="en-US" dirty="0" smtClean="0">
                <a:solidFill>
                  <a:srgbClr val="FF0000"/>
                </a:solidFill>
                <a:cs typeface="+mj-cs"/>
              </a:rPr>
              <a:t>well</a:t>
            </a:r>
            <a:r>
              <a:rPr lang="ar-SA" dirty="0" smtClean="0">
                <a:solidFill>
                  <a:srgbClr val="FF0000"/>
                </a:solidFill>
                <a:cs typeface="+mj-cs"/>
              </a:rPr>
              <a:t> </a:t>
            </a:r>
            <a:r>
              <a:rPr lang="ar-SA" dirty="0" smtClean="0">
                <a:cs typeface="+mj-cs"/>
              </a:rPr>
              <a:t>ثم الصفة </a:t>
            </a:r>
            <a:r>
              <a:rPr lang="en-US" dirty="0" smtClean="0">
                <a:solidFill>
                  <a:srgbClr val="FF0000"/>
                </a:solidFill>
                <a:cs typeface="+mj-cs"/>
              </a:rPr>
              <a:t>written</a:t>
            </a:r>
            <a:r>
              <a:rPr lang="ar-SA" dirty="0" smtClean="0">
                <a:solidFill>
                  <a:srgbClr val="FF0000"/>
                </a:solidFill>
                <a:cs typeface="+mj-cs"/>
              </a:rPr>
              <a:t> </a:t>
            </a:r>
            <a:r>
              <a:rPr lang="ar-SA" dirty="0" smtClean="0">
                <a:cs typeface="+mj-cs"/>
              </a:rPr>
              <a:t>ثم الاسم </a:t>
            </a:r>
            <a:r>
              <a:rPr lang="en-US" dirty="0" smtClean="0">
                <a:solidFill>
                  <a:srgbClr val="FF0000"/>
                </a:solidFill>
                <a:cs typeface="+mj-cs"/>
              </a:rPr>
              <a:t>letter</a:t>
            </a:r>
            <a:r>
              <a:rPr lang="ar-SA" dirty="0" smtClean="0">
                <a:solidFill>
                  <a:srgbClr val="FF0000"/>
                </a:solidFill>
                <a:cs typeface="+mj-cs"/>
              </a:rPr>
              <a:t> </a:t>
            </a:r>
            <a:r>
              <a:rPr lang="ar-SA" dirty="0" smtClean="0">
                <a:cs typeface="+mj-cs"/>
              </a:rPr>
              <a:t>وهذا يؤكد لك الفارق الكبير في التركيب اللغوي العربي والإنجليزي الذي يجب أن نأخذه في الاعتبار عند الترجمة.</a:t>
            </a:r>
            <a:endParaRPr lang="ar-SA" dirty="0">
              <a:cs typeface="+mj-cs"/>
            </a:endParaRPr>
          </a:p>
          <a:p>
            <a:pPr marL="571500" indent="-457200" algn="ctr">
              <a:buAutoNum type="arabicPeriod"/>
            </a:pPr>
            <a:endParaRPr lang="en-US" dirty="0"/>
          </a:p>
        </p:txBody>
      </p:sp>
    </p:spTree>
    <p:extLst>
      <p:ext uri="{BB962C8B-B14F-4D97-AF65-F5344CB8AC3E}">
        <p14:creationId xmlns:p14="http://schemas.microsoft.com/office/powerpoint/2010/main" val="398171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dirty="0" smtClean="0"/>
              <a:t>والمثل التالي يبين استخدام الصفة المشتقة من </a:t>
            </a:r>
            <a:r>
              <a:rPr lang="ar-SA" dirty="0" smtClean="0">
                <a:solidFill>
                  <a:srgbClr val="FF0000"/>
                </a:solidFill>
              </a:rPr>
              <a:t>اسم الفاعل </a:t>
            </a:r>
            <a:r>
              <a:rPr lang="ar-SA" dirty="0" smtClean="0"/>
              <a:t>والتي تعادل في اللغة العربية الحال أو الصفة.</a:t>
            </a:r>
          </a:p>
          <a:p>
            <a:pPr algn="r" rtl="1"/>
            <a:endParaRPr lang="ar-SA" dirty="0" smtClean="0"/>
          </a:p>
          <a:p>
            <a:pPr marL="114300" indent="0" algn="ctr" rtl="1">
              <a:buNone/>
            </a:pPr>
            <a:r>
              <a:rPr lang="en-US" dirty="0" smtClean="0">
                <a:solidFill>
                  <a:srgbClr val="FF0000"/>
                </a:solidFill>
              </a:rPr>
              <a:t>The sleeping boy is my brother</a:t>
            </a:r>
          </a:p>
          <a:p>
            <a:pPr marL="114300" indent="0" algn="ctr" rtl="1">
              <a:buNone/>
            </a:pPr>
            <a:r>
              <a:rPr lang="ar-SA" dirty="0" smtClean="0"/>
              <a:t>الولد النائم أخي (النائم صفة)</a:t>
            </a:r>
          </a:p>
          <a:p>
            <a:pPr marL="114300" indent="0" algn="ctr" rtl="1">
              <a:buNone/>
            </a:pPr>
            <a:r>
              <a:rPr lang="en-US" dirty="0" smtClean="0">
                <a:solidFill>
                  <a:srgbClr val="FF0000"/>
                </a:solidFill>
              </a:rPr>
              <a:t>I saw a man carrying a bag.</a:t>
            </a:r>
          </a:p>
          <a:p>
            <a:pPr marL="114300" indent="0" algn="ctr" rtl="1">
              <a:buNone/>
            </a:pPr>
            <a:r>
              <a:rPr lang="ar-SA" dirty="0" smtClean="0"/>
              <a:t>رأيت رجلًا حاملًا حقيبة (حاملًا صفة)</a:t>
            </a:r>
            <a:endParaRPr lang="en-US" dirty="0" smtClean="0"/>
          </a:p>
          <a:p>
            <a:pPr marL="114300" indent="0" algn="ctr" rtl="1">
              <a:buNone/>
            </a:pPr>
            <a:endParaRPr lang="en-US" dirty="0"/>
          </a:p>
        </p:txBody>
      </p:sp>
    </p:spTree>
    <p:extLst>
      <p:ext uri="{BB962C8B-B14F-4D97-AF65-F5344CB8AC3E}">
        <p14:creationId xmlns:p14="http://schemas.microsoft.com/office/powerpoint/2010/main" val="1449258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a:r>
              <a:rPr lang="en-US" b="1" dirty="0" smtClean="0">
                <a:solidFill>
                  <a:srgbClr val="FF0000"/>
                </a:solidFill>
              </a:rPr>
              <a:t>Kinds of Adjectives:</a:t>
            </a:r>
          </a:p>
          <a:p>
            <a:pPr marL="114300" indent="0" algn="l">
              <a:buNone/>
            </a:pPr>
            <a:r>
              <a:rPr lang="en-US" dirty="0" smtClean="0"/>
              <a:t>Adjectives are of three kinds:</a:t>
            </a:r>
          </a:p>
          <a:p>
            <a:pPr marL="114300" indent="0" algn="l">
              <a:buNone/>
            </a:pPr>
            <a:r>
              <a:rPr lang="en-US" dirty="0" smtClean="0"/>
              <a:t>Demonstrative adjectives, attributive adjectives  and numeral adjectives.</a:t>
            </a:r>
          </a:p>
          <a:p>
            <a:pPr marL="114300" indent="0" algn="r" rtl="1">
              <a:buNone/>
            </a:pPr>
            <a:r>
              <a:rPr lang="ar-SA" dirty="0" smtClean="0"/>
              <a:t>أنواع الصفات:</a:t>
            </a:r>
          </a:p>
          <a:p>
            <a:pPr marL="114300" indent="0" algn="r" rtl="1">
              <a:buNone/>
            </a:pPr>
            <a:r>
              <a:rPr lang="ar-SA" dirty="0" smtClean="0"/>
              <a:t>الصفات ثلاثة أنواع: وهي صفات الإشارة وصفات النعت أي الصفات الحقيقية وصفات العدد.</a:t>
            </a:r>
            <a:endParaRPr lang="en-US" dirty="0"/>
          </a:p>
        </p:txBody>
      </p:sp>
    </p:spTree>
    <p:extLst>
      <p:ext uri="{BB962C8B-B14F-4D97-AF65-F5344CB8AC3E}">
        <p14:creationId xmlns:p14="http://schemas.microsoft.com/office/powerpoint/2010/main" val="8458185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215</TotalTime>
  <Words>917</Words>
  <Application>Microsoft Office PowerPoint</Application>
  <PresentationFormat>On-screen Show (4:3)</PresentationFormat>
  <Paragraphs>121</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Apothecary</vt:lpstr>
      <vt:lpstr>الصفة</vt:lpstr>
      <vt:lpstr>الصفة</vt:lpstr>
      <vt:lpstr>أمثلة</vt:lpstr>
      <vt:lpstr>PowerPoint Presentation</vt:lpstr>
      <vt:lpstr>PowerPoint Presentation</vt:lpstr>
      <vt:lpstr>PowerPoint Presentation</vt:lpstr>
      <vt:lpstr>PowerPoint Presentation</vt:lpstr>
      <vt:lpstr>PowerPoint Presentation</vt:lpstr>
      <vt:lpstr>PowerPoint Presentation</vt:lpstr>
      <vt:lpstr>Demonstrative adjectives</vt:lpstr>
      <vt:lpstr>DEMONSTRATIVE ADJECTIVES VS DEMONSTRATIVE PRONOUNS</vt:lpstr>
      <vt:lpstr>attributive and predicative adjectives </vt:lpstr>
      <vt:lpstr>numeral  adjectives</vt:lpstr>
      <vt:lpstr>أحكام العدد وأخطاؤه </vt:lpstr>
      <vt:lpstr>PowerPoint Presentation</vt:lpstr>
      <vt:lpstr>أحكام العدد من حيث الإعراب</vt:lpstr>
      <vt:lpstr>أحكام التمييز (المعدود) من حيث الإفراد والجمع ومن حيث الإعراب</vt:lpstr>
      <vt:lpstr>قواعد أخرى</vt:lpstr>
      <vt:lpstr>revision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الصفة</dc:title>
  <dc:creator>Toshiba</dc:creator>
  <cp:lastModifiedBy>Ghadah Fahad Alzaidi</cp:lastModifiedBy>
  <cp:revision>38</cp:revision>
  <dcterms:created xsi:type="dcterms:W3CDTF">2015-11-14T20:20:28Z</dcterms:created>
  <dcterms:modified xsi:type="dcterms:W3CDTF">2016-12-18T08:27:42Z</dcterms:modified>
</cp:coreProperties>
</file>