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9" r:id="rId4"/>
    <p:sldId id="258" r:id="rId5"/>
    <p:sldId id="260" r:id="rId6"/>
    <p:sldId id="267" r:id="rId7"/>
    <p:sldId id="266" r:id="rId8"/>
    <p:sldId id="265" r:id="rId9"/>
    <p:sldId id="272" r:id="rId10"/>
    <p:sldId id="264" r:id="rId11"/>
    <p:sldId id="263" r:id="rId12"/>
    <p:sldId id="262" r:id="rId13"/>
    <p:sldId id="261" r:id="rId14"/>
    <p:sldId id="269" r:id="rId15"/>
    <p:sldId id="274" r:id="rId16"/>
    <p:sldId id="275" r:id="rId17"/>
    <p:sldId id="276" r:id="rId18"/>
    <p:sldId id="268" r:id="rId19"/>
    <p:sldId id="271" r:id="rId20"/>
    <p:sldId id="270"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918C4782-5699-4D4A-B8E4-98424FA0C348}" type="datetimeFigureOut">
              <a:rPr lang="ar-SA" smtClean="0"/>
              <a:pPr/>
              <a:t>18/06/36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18C4782-5699-4D4A-B8E4-98424FA0C348}" type="datetimeFigureOut">
              <a:rPr lang="ar-SA" smtClean="0"/>
              <a:pPr/>
              <a:t>18/06/36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18C4782-5699-4D4A-B8E4-98424FA0C348}" type="datetimeFigureOut">
              <a:rPr lang="ar-SA" smtClean="0"/>
              <a:pPr/>
              <a:t>18/06/36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18C4782-5699-4D4A-B8E4-98424FA0C348}" type="datetimeFigureOut">
              <a:rPr lang="ar-SA" smtClean="0"/>
              <a:pPr/>
              <a:t>18/06/36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18C4782-5699-4D4A-B8E4-98424FA0C348}" type="datetimeFigureOut">
              <a:rPr lang="ar-SA" smtClean="0"/>
              <a:pPr/>
              <a:t>18/06/36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18C4782-5699-4D4A-B8E4-98424FA0C348}" type="datetimeFigureOut">
              <a:rPr lang="ar-SA" smtClean="0"/>
              <a:pPr/>
              <a:t>18/06/36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918C4782-5699-4D4A-B8E4-98424FA0C348}" type="datetimeFigureOut">
              <a:rPr lang="ar-SA" smtClean="0"/>
              <a:pPr/>
              <a:t>18/06/36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18C4782-5699-4D4A-B8E4-98424FA0C348}" type="datetimeFigureOut">
              <a:rPr lang="ar-SA" smtClean="0"/>
              <a:pPr/>
              <a:t>18/06/36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18C4782-5699-4D4A-B8E4-98424FA0C348}" type="datetimeFigureOut">
              <a:rPr lang="ar-SA" smtClean="0"/>
              <a:pPr/>
              <a:t>18/06/36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18C4782-5699-4D4A-B8E4-98424FA0C348}" type="datetimeFigureOut">
              <a:rPr lang="ar-SA" smtClean="0"/>
              <a:pPr/>
              <a:t>18/06/36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D9EA2F-9C7B-4E20-B7FA-A12697E29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18C4782-5699-4D4A-B8E4-98424FA0C348}" type="datetimeFigureOut">
              <a:rPr lang="ar-SA" smtClean="0"/>
              <a:pPr/>
              <a:t>18/06/36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17D9EA2F-9C7B-4E20-B7FA-A12697E29A87}"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8C4782-5699-4D4A-B8E4-98424FA0C348}" type="datetimeFigureOut">
              <a:rPr lang="ar-SA" smtClean="0"/>
              <a:pPr/>
              <a:t>18/06/36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D9EA2F-9C7B-4E20-B7FA-A12697E29A87}"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71472" y="1942919"/>
            <a:ext cx="8286808" cy="3539430"/>
          </a:xfrm>
          <a:prstGeom prst="rect">
            <a:avLst/>
          </a:prstGeom>
          <a:noFill/>
        </p:spPr>
        <p:txBody>
          <a:bodyPr wrap="square" rtlCol="1">
            <a:spAutoFit/>
          </a:bodyPr>
          <a:lstStyle/>
          <a:p>
            <a:pPr algn="l"/>
            <a:r>
              <a:rPr lang="en-US" sz="2800" dirty="0" smtClean="0">
                <a:latin typeface="Aparajita" pitchFamily="34" charset="0"/>
                <a:cs typeface="Aparajita" pitchFamily="34" charset="0"/>
              </a:rPr>
              <a:t>-Automation blood count</a:t>
            </a:r>
          </a:p>
          <a:p>
            <a:pPr algn="l"/>
            <a:endParaRPr lang="en-US" sz="2800" dirty="0" smtClean="0">
              <a:latin typeface="Aparajita" pitchFamily="34" charset="0"/>
              <a:cs typeface="Aparajita" pitchFamily="34" charset="0"/>
            </a:endParaRPr>
          </a:p>
          <a:p>
            <a:pPr algn="l"/>
            <a:r>
              <a:rPr lang="en-US" sz="2800" dirty="0" smtClean="0">
                <a:latin typeface="Aparajita" pitchFamily="34" charset="0"/>
                <a:cs typeface="Aparajita" pitchFamily="34" charset="0"/>
              </a:rPr>
              <a:t>-Red and White blood count and differential count (Manual blood </a:t>
            </a:r>
            <a:endParaRPr lang="ar-SA" sz="2800" dirty="0" smtClean="0">
              <a:latin typeface="Aparajita" pitchFamily="34" charset="0"/>
              <a:cs typeface="Aparajita" pitchFamily="34" charset="0"/>
            </a:endParaRPr>
          </a:p>
          <a:p>
            <a:pPr algn="l"/>
            <a:r>
              <a:rPr lang="en-US" sz="2800" dirty="0" smtClean="0">
                <a:latin typeface="Aparajita" pitchFamily="34" charset="0"/>
                <a:cs typeface="Aparajita" pitchFamily="34" charset="0"/>
              </a:rPr>
              <a:t>count)</a:t>
            </a:r>
          </a:p>
          <a:p>
            <a:pPr algn="l"/>
            <a:endParaRPr lang="en-US" sz="2800" dirty="0">
              <a:latin typeface="Aparajita" pitchFamily="34" charset="0"/>
              <a:cs typeface="Aparajita" pitchFamily="34" charset="0"/>
            </a:endParaRPr>
          </a:p>
          <a:p>
            <a:pPr algn="l"/>
            <a:endParaRPr lang="en-US" sz="2800" dirty="0" smtClean="0">
              <a:latin typeface="Aparajita" pitchFamily="34" charset="0"/>
              <a:cs typeface="Aparajita" pitchFamily="34" charset="0"/>
            </a:endParaRPr>
          </a:p>
          <a:p>
            <a:pPr algn="l"/>
            <a:endParaRPr lang="en-US" sz="2800" b="1" dirty="0">
              <a:latin typeface="Aparajita" pitchFamily="34" charset="0"/>
              <a:cs typeface="Aparajita" pitchFamily="34" charset="0"/>
            </a:endParaRPr>
          </a:p>
          <a:p>
            <a:pPr algn="l"/>
            <a:endParaRPr lang="en-US" sz="2800" b="1" dirty="0" smtClean="0">
              <a:latin typeface="Aparajita" pitchFamily="34" charset="0"/>
              <a:cs typeface="Aparajita" pitchFamily="34" charset="0"/>
            </a:endParaRPr>
          </a:p>
        </p:txBody>
      </p:sp>
      <p:sp>
        <p:nvSpPr>
          <p:cNvPr id="5" name="مربع نص 4"/>
          <p:cNvSpPr txBox="1"/>
          <p:nvPr/>
        </p:nvSpPr>
        <p:spPr>
          <a:xfrm>
            <a:off x="714348" y="1142984"/>
            <a:ext cx="2357454" cy="400110"/>
          </a:xfrm>
          <a:prstGeom prst="rect">
            <a:avLst/>
          </a:prstGeom>
          <a:noFill/>
        </p:spPr>
        <p:txBody>
          <a:bodyPr wrap="square" rtlCol="1">
            <a:spAutoFit/>
          </a:bodyPr>
          <a:lstStyle/>
          <a:p>
            <a:pPr algn="l"/>
            <a:r>
              <a:rPr lang="en-US" sz="2000" b="1" u="sng" dirty="0" smtClean="0"/>
              <a:t>Experiment:</a:t>
            </a:r>
            <a:endParaRPr lang="ar-SA" sz="20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1000108"/>
            <a:ext cx="8786874" cy="5632311"/>
          </a:xfrm>
          <a:prstGeom prst="rect">
            <a:avLst/>
          </a:prstGeom>
          <a:noFill/>
        </p:spPr>
        <p:txBody>
          <a:bodyPr wrap="square" rtlCol="1">
            <a:spAutoFit/>
          </a:bodyPr>
          <a:lstStyle/>
          <a:p>
            <a:pPr algn="l"/>
            <a:r>
              <a:rPr lang="en-US" sz="2400" b="1" dirty="0" smtClean="0">
                <a:solidFill>
                  <a:srgbClr val="FF0000"/>
                </a:solidFill>
                <a:latin typeface="Aparajita" pitchFamily="34" charset="0"/>
                <a:cs typeface="Aparajita" pitchFamily="34" charset="0"/>
              </a:rPr>
              <a:t>(A)Red blood count:</a:t>
            </a:r>
          </a:p>
          <a:p>
            <a:pPr algn="l" rtl="0">
              <a:buFont typeface="Arial" pitchFamily="34" charset="0"/>
              <a:buChar char="•"/>
            </a:pPr>
            <a:r>
              <a:rPr lang="en-US" sz="2400" dirty="0" smtClean="0">
                <a:latin typeface="Aparajita" pitchFamily="34" charset="0"/>
                <a:cs typeface="Aparajita" pitchFamily="34" charset="0"/>
              </a:rPr>
              <a:t>It is test done to determination the number of RBC in a sample of blood , also it evaluate the size and shape  of RBC </a:t>
            </a:r>
          </a:p>
          <a:p>
            <a:pPr algn="l" rtl="0">
              <a:buFont typeface="Arial" pitchFamily="34" charset="0"/>
              <a:buChar char="•"/>
            </a:pPr>
            <a:r>
              <a:rPr lang="en-US" sz="2400" dirty="0" smtClean="0">
                <a:latin typeface="Aparajita" pitchFamily="34" charset="0"/>
                <a:cs typeface="Aparajita" pitchFamily="34" charset="0"/>
              </a:rPr>
              <a:t>it is range from 4.2 – 5.5 million RBC per cubic millimeter (mm³) </a:t>
            </a:r>
          </a:p>
          <a:p>
            <a:pPr algn="l" rtl="0">
              <a:buFont typeface="Arial" pitchFamily="34" charset="0"/>
              <a:buChar char="•"/>
            </a:pPr>
            <a:r>
              <a:rPr lang="en-US" sz="2400" dirty="0" smtClean="0">
                <a:latin typeface="Aparajita" pitchFamily="34" charset="0"/>
                <a:cs typeface="Aparajita" pitchFamily="34" charset="0"/>
              </a:rPr>
              <a:t>It is considered a very important indicator of a patent 'health </a:t>
            </a:r>
          </a:p>
          <a:p>
            <a:pPr algn="l"/>
            <a:r>
              <a:rPr lang="en-US" sz="2400" b="1" u="sng" dirty="0" smtClean="0">
                <a:latin typeface="Aparajita" pitchFamily="34" charset="0"/>
                <a:cs typeface="Aparajita" pitchFamily="34" charset="0"/>
              </a:rPr>
              <a:t>Low RBC count : </a:t>
            </a:r>
          </a:p>
          <a:p>
            <a:pPr algn="l" rtl="0">
              <a:buFont typeface="Wingdings" pitchFamily="2" charset="2"/>
              <a:buChar char="ü"/>
            </a:pPr>
            <a:r>
              <a:rPr lang="en-US" sz="2400" dirty="0" smtClean="0">
                <a:latin typeface="Aparajita" pitchFamily="34" charset="0"/>
                <a:cs typeface="Aparajita" pitchFamily="34" charset="0"/>
              </a:rPr>
              <a:t>Anemia</a:t>
            </a:r>
          </a:p>
          <a:p>
            <a:pPr algn="l" rtl="0">
              <a:buFont typeface="Wingdings" pitchFamily="2" charset="2"/>
              <a:buChar char="ü"/>
            </a:pPr>
            <a:r>
              <a:rPr lang="en-US" sz="2400" dirty="0" smtClean="0">
                <a:latin typeface="Aparajita" pitchFamily="34" charset="0"/>
                <a:cs typeface="Aparajita" pitchFamily="34" charset="0"/>
              </a:rPr>
              <a:t>Acute or chronic blood loss</a:t>
            </a:r>
          </a:p>
          <a:p>
            <a:pPr algn="l" rtl="0">
              <a:buFont typeface="Wingdings" pitchFamily="2" charset="2"/>
              <a:buChar char="ü"/>
            </a:pPr>
            <a:r>
              <a:rPr lang="en-US" sz="2400" dirty="0" smtClean="0">
                <a:latin typeface="Aparajita" pitchFamily="34" charset="0"/>
                <a:cs typeface="Aparajita" pitchFamily="34" charset="0"/>
              </a:rPr>
              <a:t>Malnutrition </a:t>
            </a:r>
          </a:p>
          <a:p>
            <a:pPr algn="l" rtl="0">
              <a:buFont typeface="Wingdings" pitchFamily="2" charset="2"/>
              <a:buChar char="ü"/>
            </a:pPr>
            <a:r>
              <a:rPr lang="en-US" sz="2400" dirty="0" smtClean="0">
                <a:latin typeface="Aparajita" pitchFamily="34" charset="0"/>
                <a:cs typeface="Aparajita" pitchFamily="34" charset="0"/>
              </a:rPr>
              <a:t>Chronic inflammation</a:t>
            </a:r>
          </a:p>
          <a:p>
            <a:pPr algn="l" rtl="0"/>
            <a:r>
              <a:rPr lang="en-US" sz="2400" b="1" u="sng" dirty="0" smtClean="0">
                <a:latin typeface="Aparajita" pitchFamily="34" charset="0"/>
                <a:cs typeface="Aparajita" pitchFamily="34" charset="0"/>
              </a:rPr>
              <a:t>Higher than average RBC count:</a:t>
            </a:r>
          </a:p>
          <a:p>
            <a:pPr algn="l" rtl="0">
              <a:buFont typeface="Wingdings" pitchFamily="2" charset="2"/>
              <a:buChar char="ü"/>
            </a:pPr>
            <a:r>
              <a:rPr lang="en-US" sz="2400" dirty="0" smtClean="0">
                <a:latin typeface="Aparajita" pitchFamily="34" charset="0"/>
                <a:cs typeface="Aparajita" pitchFamily="34" charset="0"/>
              </a:rPr>
              <a:t> polycythemia</a:t>
            </a:r>
          </a:p>
          <a:p>
            <a:pPr algn="l" rtl="0">
              <a:buFont typeface="Wingdings" pitchFamily="2" charset="2"/>
              <a:buChar char="ü"/>
            </a:pPr>
            <a:r>
              <a:rPr lang="en-US" sz="2400" dirty="0" smtClean="0">
                <a:latin typeface="Aparajita" pitchFamily="34" charset="0"/>
                <a:cs typeface="Aparajita" pitchFamily="34" charset="0"/>
              </a:rPr>
              <a:t>Congenital heart disease </a:t>
            </a:r>
          </a:p>
          <a:p>
            <a:pPr algn="l" rtl="0">
              <a:buFont typeface="Wingdings" pitchFamily="2" charset="2"/>
              <a:buChar char="ü"/>
            </a:pPr>
            <a:r>
              <a:rPr lang="en-US" sz="2400" dirty="0" smtClean="0">
                <a:latin typeface="Aparajita" pitchFamily="34" charset="0"/>
                <a:cs typeface="Aparajita" pitchFamily="34" charset="0"/>
              </a:rPr>
              <a:t>Renal problem</a:t>
            </a:r>
          </a:p>
          <a:p>
            <a:pPr algn="l" rtl="0">
              <a:buFont typeface="Wingdings" pitchFamily="2" charset="2"/>
              <a:buChar char="ü"/>
            </a:pPr>
            <a:endParaRPr lang="en-US" sz="2400" dirty="0"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1071546"/>
            <a:ext cx="8001056" cy="4832092"/>
          </a:xfrm>
          <a:prstGeom prst="rect">
            <a:avLst/>
          </a:prstGeom>
          <a:noFill/>
        </p:spPr>
        <p:txBody>
          <a:bodyPr wrap="square" rtlCol="1">
            <a:spAutoFit/>
          </a:bodyPr>
          <a:lstStyle/>
          <a:p>
            <a:pPr algn="l"/>
            <a:r>
              <a:rPr lang="en-US" sz="2800" b="1" u="sng" dirty="0" smtClean="0">
                <a:latin typeface="Aparajita" pitchFamily="34" charset="0"/>
                <a:cs typeface="Aparajita" pitchFamily="34" charset="0"/>
              </a:rPr>
              <a:t>Normally high (RBC count)</a:t>
            </a:r>
          </a:p>
          <a:p>
            <a:pPr algn="l" rtl="0">
              <a:buFont typeface="Wingdings" pitchFamily="2" charset="2"/>
              <a:buChar char="ü"/>
            </a:pPr>
            <a:r>
              <a:rPr lang="en-US" sz="2800" dirty="0" smtClean="0">
                <a:latin typeface="Aparajita" pitchFamily="34" charset="0"/>
                <a:cs typeface="Aparajita" pitchFamily="34" charset="0"/>
              </a:rPr>
              <a:t>People who live at high altitudes </a:t>
            </a:r>
          </a:p>
          <a:p>
            <a:pPr algn="l" rtl="0">
              <a:buFont typeface="Wingdings" pitchFamily="2" charset="2"/>
              <a:buChar char="ü"/>
            </a:pPr>
            <a:r>
              <a:rPr lang="en-US" sz="2800" dirty="0" smtClean="0">
                <a:latin typeface="Aparajita" pitchFamily="34" charset="0"/>
                <a:cs typeface="Aparajita" pitchFamily="34" charset="0"/>
              </a:rPr>
              <a:t>Smokers</a:t>
            </a:r>
          </a:p>
          <a:p>
            <a:pPr algn="l" rtl="0"/>
            <a:endParaRPr lang="en-US" sz="2800" dirty="0" smtClean="0">
              <a:latin typeface="Aparajita" pitchFamily="34" charset="0"/>
              <a:cs typeface="Aparajita" pitchFamily="34" charset="0"/>
            </a:endParaRPr>
          </a:p>
          <a:p>
            <a:pPr algn="l" rtl="0"/>
            <a:r>
              <a:rPr lang="en-US" sz="2800" b="1" u="sng" dirty="0" smtClean="0">
                <a:solidFill>
                  <a:srgbClr val="C00000"/>
                </a:solidFill>
                <a:latin typeface="Aparajita" pitchFamily="34" charset="0"/>
                <a:cs typeface="Aparajita" pitchFamily="34" charset="0"/>
              </a:rPr>
              <a:t>Principle :</a:t>
            </a:r>
          </a:p>
          <a:p>
            <a:pPr algn="l" rtl="0"/>
            <a:r>
              <a:rPr lang="en-US" sz="2800" dirty="0" smtClean="0">
                <a:latin typeface="Aparajita" pitchFamily="34" charset="0"/>
                <a:cs typeface="Aparajita" pitchFamily="34" charset="0"/>
              </a:rPr>
              <a:t>RBC count by use </a:t>
            </a:r>
            <a:r>
              <a:rPr lang="en-US" sz="2800" dirty="0" err="1" smtClean="0">
                <a:latin typeface="Aparajita" pitchFamily="34" charset="0"/>
                <a:cs typeface="Aparajita" pitchFamily="34" charset="0"/>
              </a:rPr>
              <a:t>hemocytometer</a:t>
            </a:r>
            <a:r>
              <a:rPr lang="en-US" sz="2800" dirty="0" smtClean="0">
                <a:latin typeface="Aparajita" pitchFamily="34" charset="0"/>
                <a:cs typeface="Aparajita" pitchFamily="34" charset="0"/>
              </a:rPr>
              <a:t> </a:t>
            </a:r>
            <a:r>
              <a:rPr lang="en-US" sz="2800" dirty="0" smtClean="0">
                <a:latin typeface="Aparajita" pitchFamily="34" charset="0"/>
                <a:cs typeface="Aparajita" pitchFamily="34" charset="0"/>
              </a:rPr>
              <a:t>, this instrument is  a special microscopic slide .</a:t>
            </a:r>
          </a:p>
          <a:p>
            <a:pPr algn="l" rtl="0"/>
            <a:r>
              <a:rPr lang="en-US" sz="2800" dirty="0" smtClean="0">
                <a:latin typeface="Aparajita" pitchFamily="34" charset="0"/>
                <a:cs typeface="Aparajita" pitchFamily="34" charset="0"/>
              </a:rPr>
              <a:t>The processes is involved by counting cells in several squares of the grid and obtain an average number, this number is multiply by a factor that compensates the amount of dilution. The final results expresses the number of RBC /mm³ of original blood sample. </a:t>
            </a:r>
            <a:endParaRPr lang="ar-SA" sz="2800" dirty="0">
              <a:latin typeface="Aparajit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1000108"/>
            <a:ext cx="8215370" cy="4893647"/>
          </a:xfrm>
          <a:prstGeom prst="rect">
            <a:avLst/>
          </a:prstGeom>
          <a:noFill/>
        </p:spPr>
        <p:txBody>
          <a:bodyPr wrap="square" rtlCol="1">
            <a:spAutoFit/>
          </a:bodyPr>
          <a:lstStyle/>
          <a:p>
            <a:pPr algn="l"/>
            <a:r>
              <a:rPr lang="en-US" sz="2400" b="1" u="sng" dirty="0" smtClean="0">
                <a:solidFill>
                  <a:srgbClr val="C00000"/>
                </a:solidFill>
                <a:latin typeface="Aparajita" pitchFamily="34" charset="0"/>
                <a:cs typeface="Aparajita" pitchFamily="34" charset="0"/>
              </a:rPr>
              <a:t>(B)WBC count :</a:t>
            </a:r>
          </a:p>
          <a:p>
            <a:pPr algn="l" rtl="0">
              <a:buFont typeface="Wingdings" pitchFamily="2" charset="2"/>
              <a:buChar char="q"/>
            </a:pPr>
            <a:r>
              <a:rPr lang="en-US" sz="2400" dirty="0" smtClean="0">
                <a:latin typeface="Aparajita" pitchFamily="34" charset="0"/>
                <a:cs typeface="Aparajita" pitchFamily="34" charset="0"/>
              </a:rPr>
              <a:t> total leukocytes count shows the number of WBC in a sample  of blood .</a:t>
            </a:r>
          </a:p>
          <a:p>
            <a:pPr algn="l" rtl="0">
              <a:buFont typeface="Wingdings" pitchFamily="2" charset="2"/>
              <a:buChar char="q"/>
            </a:pPr>
            <a:r>
              <a:rPr lang="en-US" sz="2400" dirty="0" smtClean="0">
                <a:latin typeface="Aparajita" pitchFamily="34" charset="0"/>
                <a:cs typeface="Aparajita" pitchFamily="34" charset="0"/>
              </a:rPr>
              <a:t>A normal WBC count is between 4,500 and 11,000 cells per cubic millimeter .</a:t>
            </a:r>
          </a:p>
          <a:p>
            <a:pPr algn="l" rtl="0">
              <a:buFont typeface="Wingdings" pitchFamily="2" charset="2"/>
              <a:buChar char="q"/>
            </a:pPr>
            <a:r>
              <a:rPr lang="en-US" sz="2400" dirty="0" smtClean="0">
                <a:latin typeface="Aparajita" pitchFamily="34" charset="0"/>
                <a:cs typeface="Aparajita" pitchFamily="34" charset="0"/>
              </a:rPr>
              <a:t>The number of WBC is sometimes used to identify an infection or to monitor the body’s response to treatment .</a:t>
            </a:r>
          </a:p>
          <a:p>
            <a:pPr algn="l" rtl="0">
              <a:buFont typeface="Wingdings" pitchFamily="2" charset="2"/>
              <a:buChar char="q"/>
            </a:pPr>
            <a:endParaRPr lang="en-US" sz="2400" dirty="0" smtClean="0">
              <a:latin typeface="Aparajita" pitchFamily="34" charset="0"/>
              <a:cs typeface="Aparajita" pitchFamily="34" charset="0"/>
            </a:endParaRPr>
          </a:p>
          <a:p>
            <a:pPr algn="l" rtl="0">
              <a:buFont typeface="Wingdings" pitchFamily="2" charset="2"/>
              <a:buChar char="Ø"/>
            </a:pPr>
            <a:r>
              <a:rPr lang="en-US" sz="2400" b="1" u="sng" dirty="0" smtClean="0">
                <a:latin typeface="Aparajita" pitchFamily="34" charset="0"/>
                <a:cs typeface="Aparajita" pitchFamily="34" charset="0"/>
              </a:rPr>
              <a:t>Leukopenia: </a:t>
            </a:r>
            <a:r>
              <a:rPr lang="en-US" sz="2400" dirty="0" smtClean="0">
                <a:latin typeface="Aparajita" pitchFamily="34" charset="0"/>
                <a:cs typeface="Aparajita" pitchFamily="34" charset="0"/>
              </a:rPr>
              <a:t>is a Condition in which the number of leukocytes is abnormally low and which is most commonly due to sever infections  and radiation poisoning.</a:t>
            </a:r>
          </a:p>
          <a:p>
            <a:pPr algn="l" rtl="0">
              <a:buFont typeface="Wingdings" pitchFamily="2" charset="2"/>
              <a:buChar char="Ø"/>
            </a:pPr>
            <a:endParaRPr lang="en-US" sz="2400" dirty="0" smtClean="0">
              <a:latin typeface="Aparajita" pitchFamily="34" charset="0"/>
              <a:cs typeface="Aparajita" pitchFamily="34" charset="0"/>
            </a:endParaRPr>
          </a:p>
          <a:p>
            <a:pPr algn="l" rtl="0">
              <a:buFont typeface="Wingdings" pitchFamily="2" charset="2"/>
              <a:buChar char="Ø"/>
            </a:pPr>
            <a:r>
              <a:rPr lang="en-US" sz="2400" b="1" u="sng" dirty="0" smtClean="0">
                <a:latin typeface="Aparajita" pitchFamily="34" charset="0"/>
                <a:cs typeface="Aparajita" pitchFamily="34" charset="0"/>
              </a:rPr>
              <a:t>Leukocytosis: </a:t>
            </a:r>
            <a:r>
              <a:rPr lang="en-US" sz="2400" dirty="0" smtClean="0">
                <a:latin typeface="Aparajita" pitchFamily="34" charset="0"/>
                <a:cs typeface="Aparajita" pitchFamily="34" charset="0"/>
              </a:rPr>
              <a:t>is a condition characterized by an elevated the number of WBC occur as a result of an infection , cancer , </a:t>
            </a:r>
          </a:p>
          <a:p>
            <a:pPr algn="l" rtl="0">
              <a:buFont typeface="Wingdings" pitchFamily="2" charset="2"/>
              <a:buChar char="Ø"/>
            </a:pPr>
            <a:r>
              <a:rPr lang="en-US" sz="2400" dirty="0" smtClean="0">
                <a:latin typeface="Aparajita" pitchFamily="34" charset="0"/>
                <a:cs typeface="Aparajita" pitchFamily="34" charset="0"/>
              </a:rPr>
              <a:t>It can occur normally after eating larger meal . </a:t>
            </a:r>
            <a:endParaRPr lang="ar-SA" sz="2400" dirty="0">
              <a:latin typeface="Aparajit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1142984"/>
            <a:ext cx="8572560" cy="4893647"/>
          </a:xfrm>
          <a:prstGeom prst="rect">
            <a:avLst/>
          </a:prstGeom>
          <a:noFill/>
        </p:spPr>
        <p:txBody>
          <a:bodyPr wrap="square" rtlCol="1">
            <a:spAutoFit/>
          </a:bodyPr>
          <a:lstStyle/>
          <a:p>
            <a:pPr algn="l"/>
            <a:r>
              <a:rPr lang="en-US" sz="2400" b="1" u="sng" dirty="0" smtClean="0">
                <a:latin typeface="Aparajita" pitchFamily="34" charset="0"/>
                <a:cs typeface="Aparajita" pitchFamily="34" charset="0"/>
              </a:rPr>
              <a:t>Principle:</a:t>
            </a:r>
          </a:p>
          <a:p>
            <a:pPr algn="l"/>
            <a:r>
              <a:rPr lang="en-US" sz="2400" dirty="0" smtClean="0">
                <a:latin typeface="Aparajita" pitchFamily="34" charset="0"/>
                <a:cs typeface="Aparajita" pitchFamily="34" charset="0"/>
              </a:rPr>
              <a:t>It is necessary to obtain RBC free preparation of WBC from blood . Suspension of the red blood cell in a very hypotonic solution will lead to the destruction of  RBC .</a:t>
            </a:r>
          </a:p>
          <a:p>
            <a:pPr algn="l"/>
            <a:endParaRPr lang="en-US" sz="2400" dirty="0" smtClean="0">
              <a:latin typeface="Aparajita" pitchFamily="34" charset="0"/>
              <a:cs typeface="Aparajita" pitchFamily="34" charset="0"/>
            </a:endParaRPr>
          </a:p>
          <a:p>
            <a:pPr algn="l"/>
            <a:endParaRPr lang="en-US" sz="2400" dirty="0" smtClean="0">
              <a:latin typeface="Aparajita" pitchFamily="34" charset="0"/>
              <a:cs typeface="Aparajita" pitchFamily="34" charset="0"/>
            </a:endParaRPr>
          </a:p>
          <a:p>
            <a:pPr algn="l"/>
            <a:r>
              <a:rPr lang="en-US" sz="2400" b="1" u="sng" dirty="0" smtClean="0">
                <a:solidFill>
                  <a:srgbClr val="C00000"/>
                </a:solidFill>
                <a:latin typeface="Aparajita" pitchFamily="34" charset="0"/>
                <a:cs typeface="Aparajita" pitchFamily="34" charset="0"/>
              </a:rPr>
              <a:t>(C) Differential Count:</a:t>
            </a:r>
          </a:p>
          <a:p>
            <a:pPr algn="l" rtl="0">
              <a:buFont typeface="Wingdings" pitchFamily="2" charset="2"/>
              <a:buChar char="Ø"/>
            </a:pPr>
            <a:r>
              <a:rPr lang="en-US" sz="2400" dirty="0" smtClean="0">
                <a:latin typeface="Aparajita" pitchFamily="34" charset="0"/>
                <a:cs typeface="Aparajita" pitchFamily="34" charset="0"/>
              </a:rPr>
              <a:t>It is determines the number of each type of WBC present in the blood</a:t>
            </a:r>
          </a:p>
          <a:p>
            <a:pPr algn="l" rtl="0">
              <a:buFont typeface="Wingdings" pitchFamily="2" charset="2"/>
              <a:buChar char="Ø"/>
            </a:pPr>
            <a:r>
              <a:rPr lang="en-US" sz="2400" dirty="0" smtClean="0">
                <a:latin typeface="Aparajita" pitchFamily="34" charset="0"/>
                <a:cs typeface="Aparajita" pitchFamily="34" charset="0"/>
              </a:rPr>
              <a:t>WBC are lymphocytes (25-33%) , </a:t>
            </a:r>
            <a:r>
              <a:rPr lang="en-US" sz="2400" dirty="0" err="1" smtClean="0">
                <a:latin typeface="Aparajita" pitchFamily="34" charset="0"/>
                <a:cs typeface="Aparajita" pitchFamily="34" charset="0"/>
              </a:rPr>
              <a:t>monocytes</a:t>
            </a:r>
            <a:r>
              <a:rPr lang="en-US" sz="2400" dirty="0" smtClean="0">
                <a:latin typeface="Aparajita" pitchFamily="34" charset="0"/>
                <a:cs typeface="Aparajita" pitchFamily="34" charset="0"/>
              </a:rPr>
              <a:t> (2-10%) , </a:t>
            </a:r>
            <a:r>
              <a:rPr lang="en-US" sz="2400" dirty="0" err="1" smtClean="0">
                <a:latin typeface="Aparajita" pitchFamily="34" charset="0"/>
                <a:cs typeface="Aparajita" pitchFamily="34" charset="0"/>
              </a:rPr>
              <a:t>neutrophils</a:t>
            </a:r>
            <a:r>
              <a:rPr lang="en-US" sz="2400" dirty="0" smtClean="0">
                <a:latin typeface="Aparajita" pitchFamily="34" charset="0"/>
                <a:cs typeface="Aparajita" pitchFamily="34" charset="0"/>
              </a:rPr>
              <a:t> (54-62%) , </a:t>
            </a:r>
            <a:r>
              <a:rPr lang="en-US" sz="2400" dirty="0" err="1" smtClean="0">
                <a:latin typeface="Aparajita" pitchFamily="34" charset="0"/>
                <a:cs typeface="Aparajita" pitchFamily="34" charset="0"/>
              </a:rPr>
              <a:t>basphil</a:t>
            </a:r>
            <a:r>
              <a:rPr lang="en-US" sz="2400" dirty="0" smtClean="0">
                <a:latin typeface="Aparajita" pitchFamily="34" charset="0"/>
                <a:cs typeface="Aparajita" pitchFamily="34" charset="0"/>
              </a:rPr>
              <a:t> ( &lt; 1%) , </a:t>
            </a:r>
            <a:r>
              <a:rPr lang="en-US" sz="2400" dirty="0" err="1" smtClean="0">
                <a:latin typeface="Aparajita" pitchFamily="34" charset="0"/>
                <a:cs typeface="Aparajita" pitchFamily="34" charset="0"/>
              </a:rPr>
              <a:t>eosinophil</a:t>
            </a:r>
            <a:r>
              <a:rPr lang="en-US" sz="2400" dirty="0" smtClean="0">
                <a:latin typeface="Aparajita" pitchFamily="34" charset="0"/>
                <a:cs typeface="Aparajita" pitchFamily="34" charset="0"/>
              </a:rPr>
              <a:t> (1-6%) . Each type of those cells a differential important role in protecting the body.</a:t>
            </a:r>
          </a:p>
          <a:p>
            <a:pPr algn="l" rtl="0">
              <a:buFont typeface="Wingdings" pitchFamily="2" charset="2"/>
              <a:buChar char="Ø"/>
            </a:pPr>
            <a:r>
              <a:rPr lang="en-US" sz="2400" b="1" i="1" dirty="0" smtClean="0">
                <a:latin typeface="Aparajita" pitchFamily="34" charset="0"/>
                <a:cs typeface="Aparajita" pitchFamily="34" charset="0"/>
              </a:rPr>
              <a:t>Types of WBC:</a:t>
            </a:r>
          </a:p>
          <a:p>
            <a:pPr algn="l" rtl="0"/>
            <a:r>
              <a:rPr lang="en-US" sz="2400" dirty="0" smtClean="0">
                <a:latin typeface="Aparajita" pitchFamily="34" charset="0"/>
                <a:cs typeface="Aparajita" pitchFamily="34" charset="0"/>
              </a:rPr>
              <a:t>(1)Non granular (lymphocyte – plasma cell)</a:t>
            </a:r>
          </a:p>
          <a:p>
            <a:pPr algn="l" rtl="0"/>
            <a:r>
              <a:rPr lang="en-US" sz="2400" dirty="0" smtClean="0">
                <a:latin typeface="Aparajita" pitchFamily="34" charset="0"/>
                <a:cs typeface="Aparajita" pitchFamily="34" charset="0"/>
              </a:rPr>
              <a:t>(2)Granular ( </a:t>
            </a:r>
            <a:r>
              <a:rPr lang="en-US" sz="2400" dirty="0" err="1" smtClean="0">
                <a:latin typeface="Aparajita" pitchFamily="34" charset="0"/>
                <a:cs typeface="Aparajita" pitchFamily="34" charset="0"/>
              </a:rPr>
              <a:t>polymorphonuclear</a:t>
            </a:r>
            <a:r>
              <a:rPr lang="en-US" sz="2400" dirty="0" smtClean="0">
                <a:latin typeface="Aparajita" pitchFamily="34" charset="0"/>
                <a:cs typeface="Aparajita" pitchFamily="34" charset="0"/>
              </a:rPr>
              <a:t> granulocytes – </a:t>
            </a:r>
            <a:r>
              <a:rPr lang="en-US" sz="2400" dirty="0" err="1" smtClean="0">
                <a:latin typeface="Aparajita" pitchFamily="34" charset="0"/>
                <a:cs typeface="Aparajita" pitchFamily="34" charset="0"/>
              </a:rPr>
              <a:t>monocytes</a:t>
            </a:r>
            <a:r>
              <a:rPr lang="en-US" sz="2400" dirty="0" smtClean="0">
                <a:latin typeface="Aparajita" pitchFamily="34" charset="0"/>
                <a:cs typeface="Aparajita" pitchFamily="34" charset="0"/>
              </a:rPr>
              <a:t>)</a:t>
            </a:r>
            <a:endParaRPr lang="ar-SA" sz="2400" dirty="0">
              <a:latin typeface="Aparajit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500042"/>
            <a:ext cx="8358246" cy="3970318"/>
          </a:xfrm>
          <a:prstGeom prst="rect">
            <a:avLst/>
          </a:prstGeom>
          <a:noFill/>
        </p:spPr>
        <p:txBody>
          <a:bodyPr wrap="square" rtlCol="1">
            <a:spAutoFit/>
          </a:bodyPr>
          <a:lstStyle/>
          <a:p>
            <a:pPr algn="l"/>
            <a:r>
              <a:rPr lang="en-US" sz="2800" b="1" u="sng" dirty="0" smtClean="0">
                <a:latin typeface="Aparajita" pitchFamily="34" charset="0"/>
                <a:cs typeface="Aparajita" pitchFamily="34" charset="0"/>
              </a:rPr>
              <a:t>Principle:</a:t>
            </a:r>
          </a:p>
          <a:p>
            <a:pPr algn="l"/>
            <a:r>
              <a:rPr lang="en-US" sz="2800" dirty="0" smtClean="0">
                <a:latin typeface="Aparajita" pitchFamily="34" charset="0"/>
                <a:cs typeface="Aparajita" pitchFamily="34" charset="0"/>
              </a:rPr>
              <a:t>Classification of polymorph nuclear granulocytes is based on the size , shape , number and staining characteristics of their granules . </a:t>
            </a:r>
            <a:r>
              <a:rPr lang="en-US" sz="2800" dirty="0" err="1" smtClean="0">
                <a:latin typeface="Aparajita" pitchFamily="34" charset="0"/>
                <a:cs typeface="Aparajita" pitchFamily="34" charset="0"/>
              </a:rPr>
              <a:t>Leishman’s</a:t>
            </a:r>
            <a:r>
              <a:rPr lang="en-US" sz="2800" dirty="0" smtClean="0">
                <a:latin typeface="Aparajita" pitchFamily="34" charset="0"/>
                <a:cs typeface="Aparajita" pitchFamily="34" charset="0"/>
              </a:rPr>
              <a:t> stain differentiates between WBC because the </a:t>
            </a:r>
            <a:r>
              <a:rPr lang="en-US" sz="2800" dirty="0">
                <a:latin typeface="Aparajita" pitchFamily="34" charset="0"/>
                <a:cs typeface="Aparajita" pitchFamily="34" charset="0"/>
              </a:rPr>
              <a:t>nuclei </a:t>
            </a:r>
            <a:r>
              <a:rPr lang="en-US" sz="2800" dirty="0" smtClean="0">
                <a:latin typeface="Aparajita" pitchFamily="34" charset="0"/>
                <a:cs typeface="Aparajita" pitchFamily="34" charset="0"/>
              </a:rPr>
              <a:t>of lymphocytes stain dark purple , neutrophils purple , basophils granules dark blue and eosinophils granules orange-red , platelets violet granules and RBC pink.</a:t>
            </a:r>
          </a:p>
          <a:p>
            <a:pPr algn="l"/>
            <a:r>
              <a:rPr lang="en-US" sz="2800" dirty="0" smtClean="0">
                <a:latin typeface="Aparajita" pitchFamily="34" charset="0"/>
                <a:cs typeface="Aparajita" pitchFamily="34" charset="0"/>
              </a:rPr>
              <a:t>This stain based on a mixture of methylene blue and eosin.</a:t>
            </a:r>
          </a:p>
          <a:p>
            <a:pPr algn="l"/>
            <a:endParaRPr lang="ar-SA" sz="2800" dirty="0">
              <a:latin typeface="Aparajita" pitchFamily="34" charset="0"/>
            </a:endParaRPr>
          </a:p>
        </p:txBody>
      </p:sp>
      <p:pic>
        <p:nvPicPr>
          <p:cNvPr id="3" name="صورة 2" descr="http://t3.gstatic.com/images?q=tbn:ANd9GcQZuqR-BKcSIU97bEuyMBMEs6fxAOcyQ-jnT0aqRZtvot9N4u0Byg"/>
          <p:cNvPicPr/>
          <p:nvPr/>
        </p:nvPicPr>
        <p:blipFill>
          <a:blip r:embed="rId2" cstate="print"/>
          <a:srcRect/>
          <a:stretch>
            <a:fillRect/>
          </a:stretch>
        </p:blipFill>
        <p:spPr bwMode="auto">
          <a:xfrm>
            <a:off x="4500562" y="4429132"/>
            <a:ext cx="4286280" cy="1785950"/>
          </a:xfrm>
          <a:prstGeom prst="rect">
            <a:avLst/>
          </a:prstGeom>
          <a:noFill/>
          <a:ln w="9525">
            <a:noFill/>
            <a:miter lim="800000"/>
            <a:headEnd/>
            <a:tailEnd/>
          </a:ln>
        </p:spPr>
      </p:pic>
      <p:pic>
        <p:nvPicPr>
          <p:cNvPr id="4" name="صورة 3" descr="http://t1.gstatic.com/images?q=tbn:ANd9GcRDy2sWZrPQ8PkHEVwnsm9fTd95cCsbZ12Iub2XfL_8dQ-blb1jzg"/>
          <p:cNvPicPr/>
          <p:nvPr/>
        </p:nvPicPr>
        <p:blipFill>
          <a:blip r:embed="rId3" cstate="print"/>
          <a:srcRect/>
          <a:stretch>
            <a:fillRect/>
          </a:stretch>
        </p:blipFill>
        <p:spPr bwMode="auto">
          <a:xfrm>
            <a:off x="357158" y="4286256"/>
            <a:ext cx="371477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roscopyu.com/articles/formulas/images/reticlesfigure7.jpg"/>
          <p:cNvPicPr>
            <a:picLocks noChangeAspect="1" noChangeArrowheads="1"/>
          </p:cNvPicPr>
          <p:nvPr/>
        </p:nvPicPr>
        <p:blipFill>
          <a:blip r:embed="rId2"/>
          <a:srcRect/>
          <a:stretch>
            <a:fillRect/>
          </a:stretch>
        </p:blipFill>
        <p:spPr bwMode="auto">
          <a:xfrm>
            <a:off x="714348" y="714356"/>
            <a:ext cx="7643866" cy="5786478"/>
          </a:xfrm>
          <a:prstGeom prst="rect">
            <a:avLst/>
          </a:prstGeom>
          <a:noFill/>
        </p:spPr>
      </p:pic>
      <p:sp>
        <p:nvSpPr>
          <p:cNvPr id="3" name="TextBox 2"/>
          <p:cNvSpPr txBox="1"/>
          <p:nvPr/>
        </p:nvSpPr>
        <p:spPr>
          <a:xfrm>
            <a:off x="571472" y="142852"/>
            <a:ext cx="1857388"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b="1" dirty="0" smtClean="0">
                <a:solidFill>
                  <a:srgbClr val="C00000"/>
                </a:solidFill>
              </a:rPr>
              <a:t>Method:</a:t>
            </a:r>
            <a:endParaRPr lang="en-US" sz="2000" b="1" dirty="0">
              <a:solidFill>
                <a:srgbClr val="C00000"/>
              </a:solidFill>
            </a:endParaRPr>
          </a:p>
        </p:txBody>
      </p:sp>
    </p:spTree>
    <p:extLst>
      <p:ext uri="{BB962C8B-B14F-4D97-AF65-F5344CB8AC3E}">
        <p14:creationId xmlns:p14="http://schemas.microsoft.com/office/powerpoint/2010/main" val="2927445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jpg"/>
          <p:cNvPicPr>
            <a:picLocks noGrp="1" noChangeAspect="1"/>
          </p:cNvPicPr>
          <p:nvPr>
            <p:ph idx="1"/>
          </p:nvPr>
        </p:nvPicPr>
        <p:blipFill>
          <a:blip r:embed="rId2"/>
          <a:stretch>
            <a:fillRect/>
          </a:stretch>
        </p:blipFill>
        <p:spPr>
          <a:xfrm>
            <a:off x="785786" y="714356"/>
            <a:ext cx="8072494" cy="5929353"/>
          </a:xfrm>
        </p:spPr>
      </p:pic>
      <p:sp>
        <p:nvSpPr>
          <p:cNvPr id="5" name="TextBox 4"/>
          <p:cNvSpPr txBox="1"/>
          <p:nvPr/>
        </p:nvSpPr>
        <p:spPr>
          <a:xfrm>
            <a:off x="571472" y="2786058"/>
            <a:ext cx="857256" cy="2031325"/>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4500562" y="4429132"/>
            <a:ext cx="57150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000100" y="214290"/>
            <a:ext cx="228601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rgbClr val="C00000"/>
                </a:solidFill>
              </a:rPr>
              <a:t>1-RBC count</a:t>
            </a:r>
            <a:endParaRPr lang="en-US" b="1" dirty="0">
              <a:solidFill>
                <a:srgbClr val="C00000"/>
              </a:solidFill>
            </a:endParaRPr>
          </a:p>
        </p:txBody>
      </p:sp>
    </p:spTree>
    <p:extLst>
      <p:ext uri="{BB962C8B-B14F-4D97-AF65-F5344CB8AC3E}">
        <p14:creationId xmlns:p14="http://schemas.microsoft.com/office/powerpoint/2010/main" val="1924852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lstStyle/>
          <a:p>
            <a:pPr>
              <a:buNone/>
            </a:pPr>
            <a:endParaRPr lang="en-US" dirty="0"/>
          </a:p>
        </p:txBody>
      </p:sp>
      <p:pic>
        <p:nvPicPr>
          <p:cNvPr id="27650" name="Picture 2" descr="http://www.medicine.mcgill.ca/physio/vlab/bloodlab/images/grid.gif"/>
          <p:cNvPicPr>
            <a:picLocks noChangeAspect="1" noChangeArrowheads="1"/>
          </p:cNvPicPr>
          <p:nvPr/>
        </p:nvPicPr>
        <p:blipFill>
          <a:blip r:embed="rId2"/>
          <a:srcRect/>
          <a:stretch>
            <a:fillRect/>
          </a:stretch>
        </p:blipFill>
        <p:spPr bwMode="auto">
          <a:xfrm>
            <a:off x="857224" y="714356"/>
            <a:ext cx="8286776" cy="5500726"/>
          </a:xfrm>
          <a:prstGeom prst="rect">
            <a:avLst/>
          </a:prstGeom>
          <a:noFill/>
        </p:spPr>
      </p:pic>
      <p:sp>
        <p:nvSpPr>
          <p:cNvPr id="4" name="TextBox 3"/>
          <p:cNvSpPr txBox="1"/>
          <p:nvPr/>
        </p:nvSpPr>
        <p:spPr>
          <a:xfrm>
            <a:off x="1428728" y="214290"/>
            <a:ext cx="221457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rgbClr val="C00000"/>
                </a:solidFill>
              </a:rPr>
              <a:t>2- WBC count</a:t>
            </a:r>
            <a:endParaRPr lang="en-US" b="1" dirty="0">
              <a:solidFill>
                <a:srgbClr val="C00000"/>
              </a:solidFill>
            </a:endParaRPr>
          </a:p>
        </p:txBody>
      </p:sp>
    </p:spTree>
    <p:extLst>
      <p:ext uri="{BB962C8B-B14F-4D97-AF65-F5344CB8AC3E}">
        <p14:creationId xmlns:p14="http://schemas.microsoft.com/office/powerpoint/2010/main" val="359749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628" y="928669"/>
          <a:ext cx="8429652" cy="5542280"/>
        </p:xfrm>
        <a:graphic>
          <a:graphicData uri="http://schemas.openxmlformats.org/drawingml/2006/table">
            <a:tbl>
              <a:tblPr/>
              <a:tblGrid>
                <a:gridCol w="8429652"/>
              </a:tblGrid>
              <a:tr h="5470842">
                <a:tc>
                  <a:txBody>
                    <a:bodyPr/>
                    <a:lstStyle/>
                    <a:p>
                      <a:pPr marL="342900" marR="0" lvl="0" indent="-342900" algn="l" rtl="0">
                        <a:lnSpc>
                          <a:spcPct val="115000"/>
                        </a:lnSpc>
                        <a:spcBef>
                          <a:spcPts val="0"/>
                        </a:spcBef>
                        <a:spcAft>
                          <a:spcPts val="1000"/>
                        </a:spcAft>
                        <a:buFont typeface="Wingdings"/>
                        <a:buChar char=""/>
                      </a:pPr>
                      <a:r>
                        <a:rPr lang="en-GB" sz="2800" b="1" dirty="0">
                          <a:latin typeface="Aparajita" pitchFamily="34" charset="0"/>
                          <a:ea typeface="BatangChe" pitchFamily="49" charset="-127"/>
                          <a:cs typeface="Aparajita" pitchFamily="34" charset="0"/>
                        </a:rPr>
                        <a:t>RBC blood cell count ( 5 squares)</a:t>
                      </a:r>
                      <a:endParaRPr lang="en-US" sz="2800" dirty="0">
                        <a:latin typeface="Aparajita" pitchFamily="34" charset="0"/>
                        <a:ea typeface="BatangChe" pitchFamily="49" charset="-127"/>
                        <a:cs typeface="Aparajita" pitchFamily="34" charset="0"/>
                      </a:endParaRPr>
                    </a:p>
                    <a:p>
                      <a:pPr marL="480060" marR="0" algn="l">
                        <a:lnSpc>
                          <a:spcPct val="115000"/>
                        </a:lnSpc>
                        <a:spcBef>
                          <a:spcPts val="0"/>
                        </a:spcBef>
                        <a:spcAft>
                          <a:spcPts val="1000"/>
                        </a:spcAft>
                      </a:pPr>
                      <a:r>
                        <a:rPr lang="en-US" sz="2800" dirty="0">
                          <a:latin typeface="Aparajita" pitchFamily="34" charset="0"/>
                          <a:ea typeface="BatangChe" pitchFamily="49" charset="-127"/>
                          <a:cs typeface="Aparajita" pitchFamily="34" charset="0"/>
                        </a:rPr>
                        <a:t>Found the total RBCs  in 80 (5 X 16) </a:t>
                      </a:r>
                      <a:r>
                        <a:rPr lang="en-US" sz="2800" dirty="0">
                          <a:ln>
                            <a:solidFill>
                              <a:schemeClr val="accent1"/>
                            </a:solidFill>
                          </a:ln>
                          <a:latin typeface="Aparajita" pitchFamily="34" charset="0"/>
                          <a:ea typeface="BatangChe" pitchFamily="49" charset="-127"/>
                          <a:cs typeface="Aparajita" pitchFamily="34" charset="0"/>
                        </a:rPr>
                        <a:t>small</a:t>
                      </a:r>
                      <a:r>
                        <a:rPr lang="en-US" sz="2800" dirty="0">
                          <a:latin typeface="Aparajita" pitchFamily="34" charset="0"/>
                          <a:ea typeface="BatangChe" pitchFamily="49" charset="-127"/>
                          <a:cs typeface="Aparajita" pitchFamily="34" charset="0"/>
                        </a:rPr>
                        <a:t> square, and divide it with 80 to find the average in one square, multiply it by 200 to allow for the dilution and then multiply by 4000 to obtain the number per cubic milliliter.</a:t>
                      </a:r>
                    </a:p>
                    <a:p>
                      <a:pPr marL="480060" marR="0" algn="l">
                        <a:lnSpc>
                          <a:spcPct val="115000"/>
                        </a:lnSpc>
                        <a:spcBef>
                          <a:spcPts val="0"/>
                        </a:spcBef>
                        <a:spcAft>
                          <a:spcPts val="1000"/>
                        </a:spcAft>
                      </a:pPr>
                      <a:r>
                        <a:rPr lang="en-US" sz="2800" dirty="0">
                          <a:solidFill>
                            <a:srgbClr val="FF0000"/>
                          </a:solidFill>
                          <a:latin typeface="Aparajita" pitchFamily="34" charset="0"/>
                          <a:ea typeface="BatangChe" pitchFamily="49" charset="-127"/>
                          <a:cs typeface="Aparajita" pitchFamily="34" charset="0"/>
                        </a:rPr>
                        <a:t>The average of RBC in 5 large square =</a:t>
                      </a:r>
                      <a:r>
                        <a:rPr lang="en-US" sz="2800" dirty="0">
                          <a:latin typeface="Aparajita" pitchFamily="34" charset="0"/>
                          <a:ea typeface="BatangChe" pitchFamily="49" charset="-127"/>
                          <a:cs typeface="Aparajita" pitchFamily="34" charset="0"/>
                        </a:rPr>
                        <a:t> 84+71+63+93+83/ 5 = 394 cells.</a:t>
                      </a:r>
                    </a:p>
                    <a:p>
                      <a:pPr marL="480060" marR="0" algn="l">
                        <a:lnSpc>
                          <a:spcPct val="115000"/>
                        </a:lnSpc>
                        <a:spcBef>
                          <a:spcPts val="0"/>
                        </a:spcBef>
                        <a:spcAft>
                          <a:spcPts val="1000"/>
                        </a:spcAft>
                      </a:pPr>
                      <a:r>
                        <a:rPr lang="en-US" sz="2800" dirty="0">
                          <a:solidFill>
                            <a:srgbClr val="FF0000"/>
                          </a:solidFill>
                          <a:latin typeface="Aparajita" pitchFamily="34" charset="0"/>
                          <a:ea typeface="BatangChe" pitchFamily="49" charset="-127"/>
                          <a:cs typeface="Aparajita" pitchFamily="34" charset="0"/>
                        </a:rPr>
                        <a:t>The average of RBC in one square= </a:t>
                      </a:r>
                      <a:r>
                        <a:rPr lang="en-US" sz="2800" dirty="0">
                          <a:latin typeface="Aparajita" pitchFamily="34" charset="0"/>
                          <a:ea typeface="BatangChe" pitchFamily="49" charset="-127"/>
                          <a:cs typeface="Aparajita" pitchFamily="34" charset="0"/>
                        </a:rPr>
                        <a:t>394/80 = 4.9 cells.</a:t>
                      </a:r>
                    </a:p>
                    <a:p>
                      <a:pPr marL="480060" marR="0" algn="l">
                        <a:lnSpc>
                          <a:spcPct val="115000"/>
                        </a:lnSpc>
                        <a:spcBef>
                          <a:spcPts val="0"/>
                        </a:spcBef>
                        <a:spcAft>
                          <a:spcPts val="1000"/>
                        </a:spcAft>
                      </a:pPr>
                      <a:r>
                        <a:rPr lang="en-US" sz="2800" dirty="0">
                          <a:solidFill>
                            <a:srgbClr val="FF0000"/>
                          </a:solidFill>
                          <a:latin typeface="Aparajita" pitchFamily="34" charset="0"/>
                          <a:ea typeface="BatangChe" pitchFamily="49" charset="-127"/>
                          <a:cs typeface="Aparajita" pitchFamily="34" charset="0"/>
                        </a:rPr>
                        <a:t>RBC count= </a:t>
                      </a:r>
                      <a:r>
                        <a:rPr lang="en-US" sz="2800" dirty="0">
                          <a:latin typeface="Aparajita" pitchFamily="34" charset="0"/>
                          <a:ea typeface="BatangChe" pitchFamily="49" charset="-127"/>
                          <a:cs typeface="Aparajita" pitchFamily="34" charset="0"/>
                        </a:rPr>
                        <a:t>4.9X </a:t>
                      </a:r>
                      <a:r>
                        <a:rPr lang="en-US" sz="2800" dirty="0" smtClean="0">
                          <a:latin typeface="Aparajita" pitchFamily="34" charset="0"/>
                          <a:ea typeface="BatangChe" pitchFamily="49" charset="-127"/>
                          <a:cs typeface="Aparajita" pitchFamily="34" charset="0"/>
                        </a:rPr>
                        <a:t>800000= </a:t>
                      </a:r>
                      <a:r>
                        <a:rPr lang="en-US" sz="2800" dirty="0">
                          <a:latin typeface="Aparajita" pitchFamily="34" charset="0"/>
                          <a:ea typeface="BatangChe" pitchFamily="49" charset="-127"/>
                          <a:cs typeface="Aparajita" pitchFamily="34" charset="0"/>
                        </a:rPr>
                        <a:t>4 million/mm</a:t>
                      </a:r>
                      <a:r>
                        <a:rPr lang="en-US" sz="2800" baseline="30000" dirty="0">
                          <a:latin typeface="Aparajita" pitchFamily="34" charset="0"/>
                          <a:ea typeface="BatangChe" pitchFamily="49" charset="-127"/>
                          <a:cs typeface="Aparajita" pitchFamily="34" charset="0"/>
                        </a:rPr>
                        <a:t>3</a:t>
                      </a:r>
                      <a:r>
                        <a:rPr lang="en-US" sz="2800" dirty="0">
                          <a:latin typeface="Aparajita" pitchFamily="34" charset="0"/>
                          <a:ea typeface="BatangChe" pitchFamily="49" charset="-127"/>
                          <a:cs typeface="Aparajita" pitchFamily="34" charset="0"/>
                        </a:rPr>
                        <a:t>.  </a:t>
                      </a:r>
                    </a:p>
                    <a:p>
                      <a:pPr marL="480060" marR="0" algn="l">
                        <a:lnSpc>
                          <a:spcPct val="115000"/>
                        </a:lnSpc>
                        <a:spcBef>
                          <a:spcPts val="0"/>
                        </a:spcBef>
                        <a:spcAft>
                          <a:spcPts val="1000"/>
                        </a:spcAft>
                      </a:pPr>
                      <a:r>
                        <a:rPr lang="en-US" sz="2800" dirty="0">
                          <a:highlight>
                            <a:srgbClr val="FFFF00"/>
                          </a:highlight>
                          <a:latin typeface="Aparajita" pitchFamily="34" charset="0"/>
                          <a:ea typeface="BatangChe" pitchFamily="49" charset="-127"/>
                          <a:cs typeface="Aparajita" pitchFamily="34" charset="0"/>
                        </a:rPr>
                        <a:t>Normal range= 4.2-5  million/mm</a:t>
                      </a:r>
                      <a:r>
                        <a:rPr lang="en-US" sz="2800" baseline="30000" dirty="0">
                          <a:highlight>
                            <a:srgbClr val="FFFF00"/>
                          </a:highlight>
                          <a:latin typeface="Aparajita" pitchFamily="34" charset="0"/>
                          <a:ea typeface="BatangChe" pitchFamily="49" charset="-127"/>
                          <a:cs typeface="Aparajita" pitchFamily="34" charset="0"/>
                        </a:rPr>
                        <a:t>3</a:t>
                      </a:r>
                      <a:r>
                        <a:rPr lang="en-US" sz="2800" dirty="0">
                          <a:highlight>
                            <a:srgbClr val="FFFF00"/>
                          </a:highlight>
                          <a:latin typeface="Aparajita" pitchFamily="34" charset="0"/>
                          <a:ea typeface="BatangChe" pitchFamily="49" charset="-127"/>
                          <a:cs typeface="Aparajita" pitchFamily="34" charset="0"/>
                        </a:rPr>
                        <a:t> for women</a:t>
                      </a:r>
                      <a:r>
                        <a:rPr lang="en-US" sz="2800" dirty="0">
                          <a:latin typeface="Aparajita" pitchFamily="34" charset="0"/>
                          <a:ea typeface="BatangChe" pitchFamily="49" charset="-127"/>
                          <a:cs typeface="Aparajita" pitchFamily="34" charset="0"/>
                        </a:rPr>
                        <a:t> </a:t>
                      </a: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628" y="928669"/>
          <a:ext cx="8429652" cy="5470842"/>
        </p:xfrm>
        <a:graphic>
          <a:graphicData uri="http://schemas.openxmlformats.org/drawingml/2006/table">
            <a:tbl>
              <a:tblPr/>
              <a:tblGrid>
                <a:gridCol w="8429652"/>
              </a:tblGrid>
              <a:tr h="5470842">
                <a:tc>
                  <a:txBody>
                    <a:bodyPr/>
                    <a:lstStyle/>
                    <a:p>
                      <a:pPr marL="342900" marR="0" lvl="0" indent="-342900" algn="l" rtl="0">
                        <a:lnSpc>
                          <a:spcPct val="115000"/>
                        </a:lnSpc>
                        <a:spcBef>
                          <a:spcPts val="0"/>
                        </a:spcBef>
                        <a:spcAft>
                          <a:spcPts val="1000"/>
                        </a:spcAft>
                        <a:buFont typeface="Wingdings"/>
                        <a:buChar char=""/>
                      </a:pPr>
                      <a:r>
                        <a:rPr lang="en-GB" sz="2800" b="1" dirty="0" smtClean="0">
                          <a:latin typeface="Aparajita" pitchFamily="34" charset="0"/>
                          <a:ea typeface="BatangChe" pitchFamily="49" charset="-127"/>
                          <a:cs typeface="Aparajita" pitchFamily="34" charset="0"/>
                        </a:rPr>
                        <a:t>WBC </a:t>
                      </a:r>
                      <a:r>
                        <a:rPr lang="en-GB" sz="2800" b="1" dirty="0">
                          <a:latin typeface="Aparajita" pitchFamily="34" charset="0"/>
                          <a:ea typeface="BatangChe" pitchFamily="49" charset="-127"/>
                          <a:cs typeface="Aparajita" pitchFamily="34" charset="0"/>
                        </a:rPr>
                        <a:t>blood cell count ( </a:t>
                      </a:r>
                      <a:r>
                        <a:rPr lang="en-GB" sz="2800" b="1" dirty="0" smtClean="0">
                          <a:latin typeface="Aparajita" pitchFamily="34" charset="0"/>
                          <a:ea typeface="BatangChe" pitchFamily="49" charset="-127"/>
                          <a:cs typeface="Aparajita" pitchFamily="34" charset="0"/>
                        </a:rPr>
                        <a:t>4 </a:t>
                      </a:r>
                      <a:r>
                        <a:rPr lang="en-GB" sz="2800" b="1" dirty="0">
                          <a:latin typeface="Aparajita" pitchFamily="34" charset="0"/>
                          <a:ea typeface="BatangChe" pitchFamily="49" charset="-127"/>
                          <a:cs typeface="Aparajita" pitchFamily="34" charset="0"/>
                        </a:rPr>
                        <a:t>squares)</a:t>
                      </a:r>
                      <a:endParaRPr lang="en-US" sz="2800" dirty="0">
                        <a:latin typeface="Aparajita" pitchFamily="34" charset="0"/>
                        <a:ea typeface="BatangChe" pitchFamily="49" charset="-127"/>
                        <a:cs typeface="Aparajita" pitchFamily="34" charset="0"/>
                      </a:endParaRPr>
                    </a:p>
                    <a:p>
                      <a:pPr algn="l" rtl="0"/>
                      <a:r>
                        <a:rPr kumimoji="0" lang="en-US" sz="2800" kern="1200" dirty="0" smtClean="0">
                          <a:solidFill>
                            <a:schemeClr val="tx1"/>
                          </a:solidFill>
                          <a:latin typeface="Aparajita" pitchFamily="34" charset="0"/>
                          <a:ea typeface="+mn-ea"/>
                          <a:cs typeface="Aparajita" pitchFamily="34" charset="0"/>
                        </a:rPr>
                        <a:t>Found the total WBCs  in 64 (4 X 16) small square, and divide it with 64 to find the average in one square, multiply it by 20 to allow for the dilution and then multiply by 160 to obtain the number per cubic milliliter.</a:t>
                      </a:r>
                    </a:p>
                    <a:p>
                      <a:pPr algn="l" rtl="0"/>
                      <a:r>
                        <a:rPr kumimoji="0" lang="en-US" sz="2800" kern="1200" dirty="0" smtClean="0">
                          <a:solidFill>
                            <a:srgbClr val="FF0000"/>
                          </a:solidFill>
                          <a:latin typeface="Aparajita" pitchFamily="34" charset="0"/>
                          <a:ea typeface="+mn-ea"/>
                          <a:cs typeface="Aparajita" pitchFamily="34" charset="0"/>
                        </a:rPr>
                        <a:t>The average of WBC in 4 large square =</a:t>
                      </a:r>
                      <a:r>
                        <a:rPr kumimoji="0" lang="en-US" sz="2800" kern="1200" dirty="0" smtClean="0">
                          <a:solidFill>
                            <a:schemeClr val="tx1"/>
                          </a:solidFill>
                          <a:latin typeface="Aparajita" pitchFamily="34" charset="0"/>
                          <a:ea typeface="+mn-ea"/>
                          <a:cs typeface="Aparajita" pitchFamily="34" charset="0"/>
                        </a:rPr>
                        <a:t> 16+21+17+15/ 4 = 69 cells.</a:t>
                      </a:r>
                    </a:p>
                    <a:p>
                      <a:pPr algn="l" rtl="0"/>
                      <a:r>
                        <a:rPr kumimoji="0" lang="en-US" sz="2800" kern="1200" dirty="0" smtClean="0">
                          <a:solidFill>
                            <a:srgbClr val="FF0000"/>
                          </a:solidFill>
                          <a:latin typeface="Aparajita" pitchFamily="34" charset="0"/>
                          <a:ea typeface="+mn-ea"/>
                          <a:cs typeface="Aparajita" pitchFamily="34" charset="0"/>
                        </a:rPr>
                        <a:t>The average of WBC in one square=</a:t>
                      </a:r>
                      <a:r>
                        <a:rPr kumimoji="0" lang="en-US" sz="2800" kern="1200" dirty="0" smtClean="0">
                          <a:solidFill>
                            <a:schemeClr val="tx1"/>
                          </a:solidFill>
                          <a:latin typeface="Aparajita" pitchFamily="34" charset="0"/>
                          <a:ea typeface="+mn-ea"/>
                          <a:cs typeface="Aparajita" pitchFamily="34" charset="0"/>
                        </a:rPr>
                        <a:t> 69/64 = 1.07 cells.</a:t>
                      </a:r>
                    </a:p>
                    <a:p>
                      <a:pPr algn="l" rtl="0"/>
                      <a:r>
                        <a:rPr kumimoji="0" lang="en-US" sz="2800" kern="1200" dirty="0" smtClean="0">
                          <a:solidFill>
                            <a:srgbClr val="FF0000"/>
                          </a:solidFill>
                          <a:latin typeface="Aparajita" pitchFamily="34" charset="0"/>
                          <a:ea typeface="+mn-ea"/>
                          <a:cs typeface="Aparajita" pitchFamily="34" charset="0"/>
                        </a:rPr>
                        <a:t>WBC count= </a:t>
                      </a:r>
                      <a:r>
                        <a:rPr kumimoji="0" lang="en-US" sz="2800" kern="1200" dirty="0" smtClean="0">
                          <a:solidFill>
                            <a:schemeClr val="tx1"/>
                          </a:solidFill>
                          <a:latin typeface="Aparajita" pitchFamily="34" charset="0"/>
                          <a:ea typeface="+mn-ea"/>
                          <a:cs typeface="Aparajita" pitchFamily="34" charset="0"/>
                        </a:rPr>
                        <a:t>1 X 3200= 3200 Cells/mm</a:t>
                      </a:r>
                      <a:r>
                        <a:rPr kumimoji="0" lang="en-US" sz="2800" kern="1200" baseline="30000" dirty="0" smtClean="0">
                          <a:solidFill>
                            <a:schemeClr val="tx1"/>
                          </a:solidFill>
                          <a:latin typeface="Aparajita" pitchFamily="34" charset="0"/>
                          <a:ea typeface="+mn-ea"/>
                          <a:cs typeface="Aparajita" pitchFamily="34" charset="0"/>
                        </a:rPr>
                        <a:t>3</a:t>
                      </a:r>
                      <a:r>
                        <a:rPr kumimoji="0" lang="en-US" sz="2800" kern="1200" dirty="0" smtClean="0">
                          <a:solidFill>
                            <a:schemeClr val="tx1"/>
                          </a:solidFill>
                          <a:latin typeface="Aparajita" pitchFamily="34" charset="0"/>
                          <a:ea typeface="+mn-ea"/>
                          <a:cs typeface="Aparajita" pitchFamily="34" charset="0"/>
                        </a:rPr>
                        <a:t>.  </a:t>
                      </a:r>
                    </a:p>
                    <a:p>
                      <a:pPr algn="l" rtl="0"/>
                      <a:r>
                        <a:rPr kumimoji="0" lang="en-US" sz="2800" kern="1200" dirty="0" smtClean="0">
                          <a:solidFill>
                            <a:schemeClr val="tx1"/>
                          </a:solidFill>
                          <a:latin typeface="Aparajita" pitchFamily="34" charset="0"/>
                          <a:ea typeface="+mn-ea"/>
                          <a:cs typeface="Aparajita" pitchFamily="34" charset="0"/>
                        </a:rPr>
                        <a:t>Normal range= 4500-11000  cells /mm</a:t>
                      </a:r>
                      <a:r>
                        <a:rPr kumimoji="0" lang="en-US" sz="2800" kern="1200" baseline="30000" dirty="0" smtClean="0">
                          <a:solidFill>
                            <a:schemeClr val="tx1"/>
                          </a:solidFill>
                          <a:latin typeface="Aparajita" pitchFamily="34" charset="0"/>
                          <a:ea typeface="+mn-ea"/>
                          <a:cs typeface="Aparajita" pitchFamily="34" charset="0"/>
                        </a:rPr>
                        <a:t>3</a:t>
                      </a:r>
                      <a:r>
                        <a:rPr kumimoji="0" lang="en-US" sz="2800" kern="1200" dirty="0" smtClean="0">
                          <a:solidFill>
                            <a:schemeClr val="tx1"/>
                          </a:solidFill>
                          <a:latin typeface="Aparajita" pitchFamily="34" charset="0"/>
                          <a:ea typeface="+mn-ea"/>
                          <a:cs typeface="Aparajita" pitchFamily="34" charset="0"/>
                        </a:rPr>
                        <a:t> </a:t>
                      </a:r>
                      <a:endParaRPr lang="en-US" sz="2800" dirty="0">
                        <a:latin typeface="Aparajita" pitchFamily="34" charset="0"/>
                        <a:ea typeface="BatangChe" pitchFamily="49" charset="-127"/>
                        <a:cs typeface="Aparajita" pitchFamily="34" charset="0"/>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1142984"/>
            <a:ext cx="8715436" cy="6124754"/>
          </a:xfrm>
          <a:prstGeom prst="rect">
            <a:avLst/>
          </a:prstGeom>
          <a:noFill/>
        </p:spPr>
        <p:txBody>
          <a:bodyPr wrap="square" rtlCol="1">
            <a:spAutoFit/>
          </a:bodyPr>
          <a:lstStyle/>
          <a:p>
            <a:pPr algn="l"/>
            <a:r>
              <a:rPr lang="en-US" sz="2800" u="sng" dirty="0" smtClean="0">
                <a:solidFill>
                  <a:srgbClr val="C00000"/>
                </a:solidFill>
                <a:latin typeface="Aparajita" pitchFamily="34" charset="0"/>
                <a:cs typeface="Aparajita" pitchFamily="34" charset="0"/>
              </a:rPr>
              <a:t>Introduction</a:t>
            </a:r>
            <a:r>
              <a:rPr lang="en-US" sz="2800" u="sng" dirty="0" smtClean="0">
                <a:solidFill>
                  <a:srgbClr val="FF0000"/>
                </a:solidFill>
                <a:latin typeface="Aparajita" pitchFamily="34" charset="0"/>
                <a:cs typeface="Aparajita" pitchFamily="34" charset="0"/>
              </a:rPr>
              <a:t>:</a:t>
            </a:r>
          </a:p>
          <a:p>
            <a:pPr algn="l"/>
            <a:r>
              <a:rPr lang="en-US" sz="2800" dirty="0">
                <a:latin typeface="Aparajita" pitchFamily="34" charset="0"/>
                <a:cs typeface="Aparajita" pitchFamily="34" charset="0"/>
              </a:rPr>
              <a:t>A </a:t>
            </a:r>
            <a:r>
              <a:rPr lang="en-US" sz="2800" b="1" dirty="0">
                <a:latin typeface="Aparajita" pitchFamily="34" charset="0"/>
                <a:cs typeface="Aparajita" pitchFamily="34" charset="0"/>
              </a:rPr>
              <a:t>complete blood count</a:t>
            </a:r>
            <a:r>
              <a:rPr lang="en-US" sz="2800" dirty="0">
                <a:latin typeface="Aparajita" pitchFamily="34" charset="0"/>
                <a:cs typeface="Aparajita" pitchFamily="34" charset="0"/>
              </a:rPr>
              <a:t> (</a:t>
            </a:r>
            <a:r>
              <a:rPr lang="en-US" sz="2800" b="1" dirty="0">
                <a:latin typeface="Aparajita" pitchFamily="34" charset="0"/>
                <a:cs typeface="Aparajita" pitchFamily="34" charset="0"/>
              </a:rPr>
              <a:t>CBC</a:t>
            </a:r>
            <a:r>
              <a:rPr lang="en-US" sz="2800" dirty="0">
                <a:latin typeface="Aparajita" pitchFamily="34" charset="0"/>
                <a:cs typeface="Aparajita" pitchFamily="34" charset="0"/>
              </a:rPr>
              <a:t>) is a test  that gives information about the cells in a patient's blood. </a:t>
            </a:r>
          </a:p>
          <a:p>
            <a:pPr algn="l"/>
            <a:endParaRPr lang="en-US" sz="2800" dirty="0" smtClean="0">
              <a:latin typeface="Aparajita" pitchFamily="34" charset="0"/>
              <a:cs typeface="Aparajita" pitchFamily="34" charset="0"/>
            </a:endParaRPr>
          </a:p>
          <a:p>
            <a:pPr algn="l"/>
            <a:r>
              <a:rPr lang="en-US" sz="2800" b="1" i="1" dirty="0" smtClean="0">
                <a:latin typeface="Aparajita" pitchFamily="34" charset="0"/>
                <a:cs typeface="Aparajita" pitchFamily="34" charset="0"/>
              </a:rPr>
              <a:t>Important</a:t>
            </a:r>
            <a:r>
              <a:rPr lang="en-US" sz="2800" b="1" u="sng" dirty="0" smtClean="0">
                <a:solidFill>
                  <a:srgbClr val="C00000"/>
                </a:solidFill>
                <a:latin typeface="Aparajita" pitchFamily="34" charset="0"/>
                <a:cs typeface="Aparajita" pitchFamily="34" charset="0"/>
              </a:rPr>
              <a:t> </a:t>
            </a:r>
          </a:p>
          <a:p>
            <a:pPr algn="l" rtl="0">
              <a:buFont typeface="Wingdings" pitchFamily="2" charset="2"/>
              <a:buChar char="Ø"/>
            </a:pPr>
            <a:r>
              <a:rPr lang="en-US" sz="2800" dirty="0">
                <a:latin typeface="Aparajita" pitchFamily="34" charset="0"/>
                <a:cs typeface="Aparajita" pitchFamily="34" charset="0"/>
              </a:rPr>
              <a:t> To understand this test, it is important to know that the blood generally consists </a:t>
            </a:r>
            <a:r>
              <a:rPr lang="en-US" sz="2800" dirty="0" smtClean="0">
                <a:latin typeface="Aparajita" pitchFamily="34" charset="0"/>
                <a:cs typeface="Aparajita" pitchFamily="34" charset="0"/>
              </a:rPr>
              <a:t>of two </a:t>
            </a:r>
            <a:r>
              <a:rPr lang="en-US" sz="2800" dirty="0">
                <a:latin typeface="Aparajita" pitchFamily="34" charset="0"/>
                <a:cs typeface="Aparajita" pitchFamily="34" charset="0"/>
              </a:rPr>
              <a:t>major parts; plasma and cellular </a:t>
            </a:r>
            <a:r>
              <a:rPr lang="en-US" sz="2800" dirty="0" smtClean="0">
                <a:latin typeface="Aparajita" pitchFamily="34" charset="0"/>
                <a:cs typeface="Aparajita" pitchFamily="34" charset="0"/>
              </a:rPr>
              <a:t>elements (cellular elements generally </a:t>
            </a:r>
            <a:r>
              <a:rPr lang="en-US" sz="2800" dirty="0">
                <a:latin typeface="Aparajita" pitchFamily="34" charset="0"/>
                <a:cs typeface="Aparajita" pitchFamily="34" charset="0"/>
              </a:rPr>
              <a:t>divided into three types: white blood </a:t>
            </a:r>
            <a:r>
              <a:rPr lang="en-US" sz="2800" dirty="0" smtClean="0">
                <a:latin typeface="Aparajita" pitchFamily="34" charset="0"/>
                <a:cs typeface="Aparajita" pitchFamily="34" charset="0"/>
              </a:rPr>
              <a:t>cells (leukocytes), </a:t>
            </a:r>
            <a:r>
              <a:rPr lang="en-US" sz="2800" dirty="0">
                <a:latin typeface="Aparajita" pitchFamily="34" charset="0"/>
                <a:cs typeface="Aparajita" pitchFamily="34" charset="0"/>
              </a:rPr>
              <a:t>red blood cells (erythrocytes), and platelets </a:t>
            </a:r>
            <a:r>
              <a:rPr lang="ar-SA" sz="2800" dirty="0" smtClean="0">
                <a:latin typeface="Aparajita" pitchFamily="34" charset="0"/>
              </a:rPr>
              <a:t>  </a:t>
            </a:r>
            <a:r>
              <a:rPr lang="en-US" sz="2800" dirty="0" smtClean="0">
                <a:latin typeface="Aparajita" pitchFamily="34" charset="0"/>
                <a:cs typeface="Aparajita" pitchFamily="34" charset="0"/>
              </a:rPr>
              <a:t>(thrombocytes). And the white blood cells have many differential ; </a:t>
            </a:r>
            <a:r>
              <a:rPr lang="en-US" sz="2800" dirty="0" err="1" smtClean="0">
                <a:latin typeface="Aparajita" pitchFamily="34" charset="0"/>
                <a:cs typeface="Aparajita" pitchFamily="34" charset="0"/>
              </a:rPr>
              <a:t>monophil</a:t>
            </a:r>
            <a:r>
              <a:rPr lang="en-US" sz="2800" dirty="0" smtClean="0">
                <a:latin typeface="Aparajita" pitchFamily="34" charset="0"/>
                <a:cs typeface="Aparajita" pitchFamily="34" charset="0"/>
              </a:rPr>
              <a:t> , </a:t>
            </a:r>
            <a:r>
              <a:rPr lang="en-US" sz="2800" dirty="0" err="1" smtClean="0">
                <a:latin typeface="Aparajita" pitchFamily="34" charset="0"/>
                <a:cs typeface="Aparajita" pitchFamily="34" charset="0"/>
              </a:rPr>
              <a:t>nutrophil</a:t>
            </a:r>
            <a:r>
              <a:rPr lang="en-US" sz="2800" dirty="0">
                <a:latin typeface="Aparajita" pitchFamily="34" charset="0"/>
                <a:cs typeface="Aparajita" pitchFamily="34" charset="0"/>
              </a:rPr>
              <a:t>  </a:t>
            </a:r>
            <a:r>
              <a:rPr lang="en-US" sz="2800" dirty="0" smtClean="0">
                <a:latin typeface="Aparajita" pitchFamily="34" charset="0"/>
                <a:cs typeface="Aparajita" pitchFamily="34" charset="0"/>
              </a:rPr>
              <a:t>,eosinophil , basophil , lymphocyte </a:t>
            </a:r>
          </a:p>
          <a:p>
            <a:pPr algn="l"/>
            <a:endParaRPr lang="en-US" sz="2800" dirty="0" smtClean="0">
              <a:latin typeface="Aparajita" pitchFamily="34" charset="0"/>
              <a:cs typeface="Aparajita" pitchFamily="34" charset="0"/>
            </a:endParaRPr>
          </a:p>
          <a:p>
            <a:pPr algn="l"/>
            <a:endParaRPr lang="en-US" sz="2800" dirty="0">
              <a:latin typeface="Aparajita" pitchFamily="34" charset="0"/>
              <a:cs typeface="Aparajita" pitchFamily="34" charset="0"/>
            </a:endParaRPr>
          </a:p>
          <a:p>
            <a:pPr algn="l"/>
            <a:endParaRPr lang="en-US" sz="28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6567" y="3214686"/>
            <a:ext cx="2295372" cy="646331"/>
          </a:xfrm>
          <a:prstGeom prst="rect">
            <a:avLst/>
          </a:prstGeom>
          <a:noFill/>
        </p:spPr>
        <p:txBody>
          <a:bodyPr wrap="none" rtlCol="0">
            <a:spAutoFit/>
          </a:bodyPr>
          <a:lstStyle/>
          <a:p>
            <a:r>
              <a:rPr lang="en-US" sz="3600" dirty="0" smtClean="0"/>
              <a:t>Thank you</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1142984"/>
            <a:ext cx="8358246" cy="5693866"/>
          </a:xfrm>
          <a:prstGeom prst="rect">
            <a:avLst/>
          </a:prstGeom>
          <a:noFill/>
        </p:spPr>
        <p:txBody>
          <a:bodyPr wrap="square" rtlCol="1">
            <a:spAutoFit/>
          </a:bodyPr>
          <a:lstStyle/>
          <a:p>
            <a:pPr algn="l" rtl="0">
              <a:buFont typeface="Wingdings" pitchFamily="2" charset="2"/>
              <a:buChar char="Ø"/>
            </a:pPr>
            <a:r>
              <a:rPr lang="en-US" sz="2800" dirty="0">
                <a:latin typeface="Aparajita" pitchFamily="34" charset="0"/>
                <a:cs typeface="Aparajita" pitchFamily="34" charset="0"/>
              </a:rPr>
              <a:t>test measures the quantity of all the different types of cells in the blood. It also provides some valuable information on other parameters related to each type of blood cell.(such as  mean cell volume (MCV), mean cellular </a:t>
            </a:r>
            <a:r>
              <a:rPr lang="en-US" sz="2800" dirty="0" smtClean="0">
                <a:latin typeface="Aparajita" pitchFamily="34" charset="0"/>
                <a:cs typeface="Aparajita" pitchFamily="34" charset="0"/>
              </a:rPr>
              <a:t>hemoglobin </a:t>
            </a:r>
            <a:r>
              <a:rPr lang="en-US" sz="2800" dirty="0">
                <a:latin typeface="Aparajita" pitchFamily="34" charset="0"/>
                <a:cs typeface="Aparajita" pitchFamily="34" charset="0"/>
              </a:rPr>
              <a:t>(MCH) and mean cellular </a:t>
            </a:r>
            <a:r>
              <a:rPr lang="en-US" sz="2800" dirty="0" smtClean="0">
                <a:latin typeface="Aparajita" pitchFamily="34" charset="0"/>
                <a:cs typeface="Aparajita" pitchFamily="34" charset="0"/>
              </a:rPr>
              <a:t>hemoglobin </a:t>
            </a:r>
            <a:r>
              <a:rPr lang="en-US" sz="2800" dirty="0">
                <a:latin typeface="Aparajita" pitchFamily="34" charset="0"/>
                <a:cs typeface="Aparajita" pitchFamily="34" charset="0"/>
              </a:rPr>
              <a:t>concentration (MCHC</a:t>
            </a:r>
            <a:r>
              <a:rPr lang="en-US" sz="2800" dirty="0" smtClean="0">
                <a:latin typeface="Aparajita" pitchFamily="34" charset="0"/>
                <a:cs typeface="Aparajita" pitchFamily="34" charset="0"/>
              </a:rPr>
              <a:t>).</a:t>
            </a:r>
          </a:p>
          <a:p>
            <a:pPr algn="l" rtl="0"/>
            <a:endParaRPr lang="en-US" sz="2800" dirty="0" smtClean="0">
              <a:latin typeface="Aparajita" pitchFamily="34" charset="0"/>
              <a:cs typeface="Aparajita" pitchFamily="34" charset="0"/>
            </a:endParaRPr>
          </a:p>
          <a:p>
            <a:pPr algn="l" rtl="0">
              <a:buFont typeface="Wingdings" pitchFamily="2" charset="2"/>
              <a:buChar char="Ø"/>
            </a:pPr>
            <a:r>
              <a:rPr lang="en-US" sz="2800" dirty="0">
                <a:latin typeface="Aparajita" pitchFamily="34" charset="0"/>
                <a:cs typeface="Aparajita" pitchFamily="34" charset="0"/>
              </a:rPr>
              <a:t>In addition to counting, measuring and analyzing blood cells it also measure the amount of hemoglobin in the blood and within each red blood cell. This information can be very helpful to a physician who, for example, is trying to identify the cause of a patient's anemia. If the red cells are smaller or larger than normal, or if there is a lot of variation in the size of the red cells,</a:t>
            </a:r>
          </a:p>
          <a:p>
            <a:pPr algn="l" rtl="0">
              <a:buFont typeface="Wingdings" pitchFamily="2" charset="2"/>
              <a:buChar char="Ø"/>
            </a:pPr>
            <a:endParaRPr lang="ar-SA" sz="2800" dirty="0">
              <a:latin typeface="Aparajit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723388"/>
            <a:ext cx="8501122" cy="6063198"/>
          </a:xfrm>
          <a:prstGeom prst="rect">
            <a:avLst/>
          </a:prstGeom>
          <a:noFill/>
        </p:spPr>
        <p:txBody>
          <a:bodyPr wrap="square" rtlCol="1">
            <a:spAutoFit/>
          </a:bodyPr>
          <a:lstStyle/>
          <a:p>
            <a:pPr algn="l"/>
            <a:r>
              <a:rPr lang="en-US" sz="2800" i="1" dirty="0" smtClean="0">
                <a:solidFill>
                  <a:srgbClr val="C00000"/>
                </a:solidFill>
                <a:latin typeface="Aparajita" pitchFamily="34" charset="0"/>
                <a:cs typeface="Aparajita" pitchFamily="34" charset="0"/>
              </a:rPr>
              <a:t>CBC can applied by two way:</a:t>
            </a:r>
          </a:p>
          <a:p>
            <a:pPr algn="l"/>
            <a:r>
              <a:rPr lang="en-US" sz="2400" dirty="0" smtClean="0">
                <a:latin typeface="Aparajita" pitchFamily="34" charset="0"/>
                <a:cs typeface="Aparajita" pitchFamily="34" charset="0"/>
              </a:rPr>
              <a:t>1- automation blood count </a:t>
            </a:r>
          </a:p>
          <a:p>
            <a:pPr algn="l"/>
            <a:r>
              <a:rPr lang="en-US" sz="2400" dirty="0" smtClean="0">
                <a:latin typeface="Aparajita" pitchFamily="34" charset="0"/>
                <a:cs typeface="Aparajita" pitchFamily="34" charset="0"/>
              </a:rPr>
              <a:t>2-manual blood count</a:t>
            </a:r>
          </a:p>
          <a:p>
            <a:pPr algn="l"/>
            <a:endParaRPr lang="ar-SA" sz="2400" dirty="0" smtClean="0">
              <a:latin typeface="Aparajita" pitchFamily="34" charset="0"/>
            </a:endParaRPr>
          </a:p>
          <a:p>
            <a:pPr algn="l"/>
            <a:r>
              <a:rPr lang="en-US" sz="2400" b="1" u="sng" dirty="0" smtClean="0">
                <a:solidFill>
                  <a:srgbClr val="C00000"/>
                </a:solidFill>
                <a:latin typeface="Aparajita" pitchFamily="34" charset="0"/>
                <a:cs typeface="Aparajita" pitchFamily="34" charset="0"/>
              </a:rPr>
              <a:t>automation blood count:</a:t>
            </a:r>
            <a:r>
              <a:rPr lang="ar-SA" sz="2400" b="1" u="sng" dirty="0" smtClean="0">
                <a:solidFill>
                  <a:srgbClr val="C00000"/>
                </a:solidFill>
                <a:latin typeface="Aparajita" pitchFamily="34" charset="0"/>
              </a:rPr>
              <a:t> </a:t>
            </a:r>
            <a:r>
              <a:rPr lang="en-US" sz="2400" b="1" u="sng" dirty="0" smtClean="0">
                <a:solidFill>
                  <a:srgbClr val="C00000"/>
                </a:solidFill>
                <a:latin typeface="Aparajita" pitchFamily="34" charset="0"/>
                <a:cs typeface="Aparajita" pitchFamily="34" charset="0"/>
              </a:rPr>
              <a:t>(1)</a:t>
            </a:r>
          </a:p>
          <a:p>
            <a:pPr algn="l"/>
            <a:r>
              <a:rPr lang="en-US" sz="2400" dirty="0">
                <a:latin typeface="Aparajita" pitchFamily="34" charset="0"/>
                <a:cs typeface="Aparajita" pitchFamily="34" charset="0"/>
              </a:rPr>
              <a:t>automating analyzer ( instrument has many different components to analyze different elements in the blood.</a:t>
            </a:r>
          </a:p>
          <a:p>
            <a:pPr algn="l"/>
            <a:r>
              <a:rPr lang="en-US" sz="2400" dirty="0">
                <a:latin typeface="Aparajita" pitchFamily="34" charset="0"/>
                <a:cs typeface="Aparajita" pitchFamily="34" charset="0"/>
              </a:rPr>
              <a:t>Blood counting machines aspirate a very small amount of the specimen through narrow tubing. Sensors count the number of cells passing through the tubing, and can identify the type of cell; this is flow </a:t>
            </a:r>
            <a:r>
              <a:rPr lang="en-US" sz="2400" dirty="0" err="1" smtClean="0">
                <a:latin typeface="Aparajita" pitchFamily="34" charset="0"/>
                <a:cs typeface="Aparajita" pitchFamily="34" charset="0"/>
              </a:rPr>
              <a:t>cytometry</a:t>
            </a:r>
            <a:r>
              <a:rPr lang="en-US" sz="2400" dirty="0" smtClean="0">
                <a:latin typeface="Aparajita" pitchFamily="34" charset="0"/>
                <a:cs typeface="Aparajita" pitchFamily="34" charset="0"/>
              </a:rPr>
              <a:t>.</a:t>
            </a:r>
          </a:p>
          <a:p>
            <a:pPr algn="l" rtl="0"/>
            <a:r>
              <a:rPr lang="en-US" sz="2400" b="1" u="sng" dirty="0" smtClean="0">
                <a:latin typeface="Aparajita" pitchFamily="34" charset="0"/>
                <a:cs typeface="Aparajita" pitchFamily="34" charset="0"/>
              </a:rPr>
              <a:t>Automating analyzer:</a:t>
            </a:r>
            <a:endParaRPr lang="en-US" sz="2400" b="1" dirty="0">
              <a:latin typeface="Aparajita" pitchFamily="34" charset="0"/>
              <a:cs typeface="Aparajita" pitchFamily="34" charset="0"/>
            </a:endParaRPr>
          </a:p>
          <a:p>
            <a:pPr algn="l" rtl="0"/>
            <a:r>
              <a:rPr lang="x-none" sz="2400">
                <a:latin typeface="Aparajita" pitchFamily="34" charset="0"/>
                <a:cs typeface="Aparajita" pitchFamily="34" charset="0"/>
              </a:rPr>
              <a:t>Cell Dyn® (Abbott)</a:t>
            </a:r>
            <a:endParaRPr lang="en-US" sz="2400" dirty="0">
              <a:latin typeface="Aparajita" pitchFamily="34" charset="0"/>
              <a:cs typeface="Aparajita" pitchFamily="34" charset="0"/>
            </a:endParaRPr>
          </a:p>
          <a:p>
            <a:pPr algn="l" rtl="0"/>
            <a:r>
              <a:rPr lang="x-none" sz="2400">
                <a:latin typeface="Aparajita" pitchFamily="34" charset="0"/>
                <a:cs typeface="Aparajita" pitchFamily="34" charset="0"/>
              </a:rPr>
              <a:t>Coulter® LH 780 and other (Beckman Coulter)</a:t>
            </a:r>
            <a:endParaRPr lang="en-US" sz="2400" dirty="0">
              <a:latin typeface="Aparajita" pitchFamily="34" charset="0"/>
              <a:cs typeface="Aparajita" pitchFamily="34" charset="0"/>
            </a:endParaRPr>
          </a:p>
          <a:p>
            <a:pPr algn="l" rtl="0"/>
            <a:r>
              <a:rPr lang="x-none" sz="2400">
                <a:latin typeface="Aparajita" pitchFamily="34" charset="0"/>
                <a:cs typeface="Aparajita" pitchFamily="34" charset="0"/>
              </a:rPr>
              <a:t>ADVIA® 2120 and other(Siemens Diagnostics)</a:t>
            </a:r>
            <a:endParaRPr lang="en-US" sz="2400" dirty="0">
              <a:latin typeface="Aparajita" pitchFamily="34" charset="0"/>
              <a:cs typeface="Aparajita" pitchFamily="34" charset="0"/>
            </a:endParaRPr>
          </a:p>
          <a:p>
            <a:pPr algn="l" rtl="0"/>
            <a:r>
              <a:rPr lang="x-none" sz="2400">
                <a:latin typeface="Aparajita" pitchFamily="34" charset="0"/>
                <a:cs typeface="Aparajita" pitchFamily="34" charset="0"/>
              </a:rPr>
              <a:t>X-Class Hematology Systems (Sysmex</a:t>
            </a:r>
            <a:r>
              <a:rPr lang="x-none" sz="2400" b="1">
                <a:latin typeface="Aparajita" pitchFamily="34" charset="0"/>
                <a:cs typeface="Aparajita" pitchFamily="34" charset="0"/>
              </a:rPr>
              <a:t>)</a:t>
            </a:r>
            <a:endParaRPr lang="en-US" sz="2400" dirty="0">
              <a:latin typeface="Aparajita" pitchFamily="34" charset="0"/>
              <a:cs typeface="Aparajita" pitchFamily="34" charset="0"/>
            </a:endParaRPr>
          </a:p>
          <a:p>
            <a:pPr algn="l"/>
            <a:endParaRPr lang="ar-SA" sz="2400" dirty="0">
              <a:latin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cmu.mans.edu.eg/images/equipments/03_Cell_Dyn_3700.jpg"/>
          <p:cNvPicPr>
            <a:picLocks noChangeAspect="1" noChangeArrowheads="1"/>
          </p:cNvPicPr>
          <p:nvPr/>
        </p:nvPicPr>
        <p:blipFill>
          <a:blip r:embed="rId2" cstate="print"/>
          <a:srcRect/>
          <a:stretch>
            <a:fillRect/>
          </a:stretch>
        </p:blipFill>
        <p:spPr bwMode="auto">
          <a:xfrm>
            <a:off x="1714480" y="214290"/>
            <a:ext cx="6096000" cy="3714752"/>
          </a:xfrm>
          <a:prstGeom prst="rect">
            <a:avLst/>
          </a:prstGeom>
          <a:noFill/>
        </p:spPr>
      </p:pic>
      <p:pic>
        <p:nvPicPr>
          <p:cNvPr id="4" name="صورة 3" descr="http://www.pfs-nablus.com/devicephoto/CBC1.JPG"/>
          <p:cNvPicPr/>
          <p:nvPr/>
        </p:nvPicPr>
        <p:blipFill>
          <a:blip r:embed="rId3" cstate="print"/>
          <a:srcRect/>
          <a:stretch>
            <a:fillRect/>
          </a:stretch>
        </p:blipFill>
        <p:spPr bwMode="auto">
          <a:xfrm>
            <a:off x="2143108" y="3571876"/>
            <a:ext cx="5286412" cy="3057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d2dct7y3250e4n.cloudfront.net/ht-staging/user_answer/reference_image/5476/large/CBC.jpeg?1344929683"/>
          <p:cNvPicPr/>
          <p:nvPr/>
        </p:nvPicPr>
        <p:blipFill>
          <a:blip r:embed="rId2" cstate="print"/>
          <a:srcRect/>
          <a:stretch>
            <a:fillRect/>
          </a:stretch>
        </p:blipFill>
        <p:spPr bwMode="auto">
          <a:xfrm>
            <a:off x="642910" y="428604"/>
            <a:ext cx="7643866"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4.bp.blogspot.com/-Gl_dwNyZjII/T0z9YPjVewI/AAAAAAAAIL4/LQEWOz5C-00/s1600/CBC+Feb+22+2012.jpg"/>
          <p:cNvPicPr/>
          <p:nvPr/>
        </p:nvPicPr>
        <p:blipFill>
          <a:blip r:embed="rId2" cstate="print"/>
          <a:srcRect/>
          <a:stretch>
            <a:fillRect/>
          </a:stretch>
        </p:blipFill>
        <p:spPr bwMode="auto">
          <a:xfrm>
            <a:off x="642910" y="714356"/>
            <a:ext cx="7858180"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1000108"/>
            <a:ext cx="8462744" cy="3416320"/>
          </a:xfrm>
          <a:prstGeom prst="rect">
            <a:avLst/>
          </a:prstGeom>
          <a:noFill/>
        </p:spPr>
        <p:txBody>
          <a:bodyPr wrap="square" rtlCol="1">
            <a:spAutoFit/>
          </a:bodyPr>
          <a:lstStyle/>
          <a:p>
            <a:pPr algn="l"/>
            <a:r>
              <a:rPr lang="en-US" sz="2400" b="1" u="sng" dirty="0" smtClean="0">
                <a:solidFill>
                  <a:srgbClr val="C00000"/>
                </a:solidFill>
                <a:latin typeface="Aparajita" pitchFamily="34" charset="0"/>
                <a:cs typeface="Aparajita" pitchFamily="34" charset="0"/>
              </a:rPr>
              <a:t>(2) Manual blood count (red and white blood count and differential count): </a:t>
            </a:r>
          </a:p>
          <a:p>
            <a:pPr algn="l"/>
            <a:r>
              <a:rPr lang="en-US" sz="2400" dirty="0" smtClean="0">
                <a:latin typeface="Aparajita" pitchFamily="34" charset="0"/>
                <a:cs typeface="Aparajita" pitchFamily="34" charset="0"/>
              </a:rPr>
              <a:t>Blood </a:t>
            </a:r>
            <a:r>
              <a:rPr lang="en-US" sz="2400" dirty="0">
                <a:latin typeface="Aparajita" pitchFamily="34" charset="0"/>
                <a:cs typeface="Aparajita" pitchFamily="34" charset="0"/>
              </a:rPr>
              <a:t>cell counts </a:t>
            </a:r>
            <a:r>
              <a:rPr lang="en-US" sz="2400" dirty="0" smtClean="0">
                <a:latin typeface="Aparajita" pitchFamily="34" charset="0"/>
                <a:cs typeface="Aparajita" pitchFamily="34" charset="0"/>
              </a:rPr>
              <a:t>By  </a:t>
            </a:r>
            <a:r>
              <a:rPr lang="en-US" sz="2400" b="1" i="1" dirty="0" smtClean="0">
                <a:latin typeface="Aparajita" pitchFamily="34" charset="0"/>
                <a:cs typeface="Aparajita" pitchFamily="34" charset="0"/>
              </a:rPr>
              <a:t>appropriately </a:t>
            </a:r>
            <a:r>
              <a:rPr lang="en-US" sz="2400" b="1" i="1" dirty="0">
                <a:latin typeface="Aparajita" pitchFamily="34" charset="0"/>
                <a:cs typeface="Aparajita" pitchFamily="34" charset="0"/>
              </a:rPr>
              <a:t>diluted blood samples</a:t>
            </a:r>
            <a:r>
              <a:rPr lang="en-US" sz="2400" dirty="0">
                <a:latin typeface="Aparajita" pitchFamily="34" charset="0"/>
                <a:cs typeface="Aparajita" pitchFamily="34" charset="0"/>
              </a:rPr>
              <a:t> and a </a:t>
            </a:r>
            <a:r>
              <a:rPr lang="en-US" sz="2400" b="1" i="1" dirty="0">
                <a:latin typeface="Aparajita" pitchFamily="34" charset="0"/>
                <a:cs typeface="Aparajita" pitchFamily="34" charset="0"/>
              </a:rPr>
              <a:t>ruled </a:t>
            </a:r>
          </a:p>
          <a:p>
            <a:pPr algn="l"/>
            <a:r>
              <a:rPr lang="en-US" sz="2400" b="1" i="1" dirty="0" smtClean="0">
                <a:latin typeface="Aparajita" pitchFamily="34" charset="0"/>
                <a:cs typeface="Aparajita" pitchFamily="34" charset="0"/>
              </a:rPr>
              <a:t>counting </a:t>
            </a:r>
            <a:r>
              <a:rPr lang="en-US" sz="2400" b="1" i="1" dirty="0">
                <a:latin typeface="Aparajita" pitchFamily="34" charset="0"/>
                <a:cs typeface="Aparajita" pitchFamily="34" charset="0"/>
              </a:rPr>
              <a:t>chamber (</a:t>
            </a:r>
            <a:r>
              <a:rPr lang="en-US" sz="2400" b="1" i="1" dirty="0" err="1" smtClean="0">
                <a:latin typeface="Aparajita" pitchFamily="34" charset="0"/>
                <a:cs typeface="Aparajita" pitchFamily="34" charset="0"/>
              </a:rPr>
              <a:t>hemocytometesr</a:t>
            </a:r>
            <a:r>
              <a:rPr lang="en-US" sz="2400" b="1" i="1" dirty="0" smtClean="0">
                <a:latin typeface="Aparajita" pitchFamily="34" charset="0"/>
                <a:cs typeface="Aparajita" pitchFamily="34" charset="0"/>
              </a:rPr>
              <a:t>).</a:t>
            </a:r>
          </a:p>
          <a:p>
            <a:pPr algn="l"/>
            <a:endParaRPr lang="en-US" sz="2400" b="1" i="1" dirty="0" smtClean="0">
              <a:latin typeface="Aparajita" pitchFamily="34" charset="0"/>
              <a:cs typeface="Aparajita" pitchFamily="34" charset="0"/>
            </a:endParaRPr>
          </a:p>
          <a:p>
            <a:pPr algn="l"/>
            <a:endParaRPr lang="en-US" sz="2400" b="1" i="1" dirty="0">
              <a:latin typeface="Aparajita" pitchFamily="34" charset="0"/>
              <a:cs typeface="Aparajita" pitchFamily="34" charset="0"/>
            </a:endParaRPr>
          </a:p>
          <a:p>
            <a:pPr algn="l"/>
            <a:endParaRPr lang="en-US" sz="2400" b="1" i="1" dirty="0" smtClean="0">
              <a:latin typeface="Aparajita" pitchFamily="34" charset="0"/>
              <a:cs typeface="Aparajita" pitchFamily="34" charset="0"/>
            </a:endParaRPr>
          </a:p>
          <a:p>
            <a:pPr algn="l"/>
            <a:endParaRPr lang="en-US" sz="2400" b="1" dirty="0" smtClean="0">
              <a:solidFill>
                <a:schemeClr val="accent2">
                  <a:lumMod val="75000"/>
                </a:schemeClr>
              </a:solidFill>
              <a:latin typeface="Aparajita" pitchFamily="34" charset="0"/>
              <a:cs typeface="Aparajita" pitchFamily="34" charset="0"/>
            </a:endParaRPr>
          </a:p>
          <a:p>
            <a:pPr algn="l"/>
            <a:r>
              <a:rPr lang="en-US" sz="2400" dirty="0" smtClean="0">
                <a:latin typeface="Aparajita" pitchFamily="34" charset="0"/>
                <a:cs typeface="Aparajita" pitchFamily="34" charset="0"/>
              </a:rPr>
              <a:t> </a:t>
            </a:r>
          </a:p>
          <a:p>
            <a:pPr algn="l"/>
            <a:r>
              <a:rPr lang="en-US" sz="2400" dirty="0" smtClean="0">
                <a:latin typeface="Aparajita" pitchFamily="34" charset="0"/>
                <a:cs typeface="Aparajita" pitchFamily="34" charset="0"/>
              </a:rPr>
              <a:t> </a:t>
            </a:r>
            <a:endParaRPr lang="ar-SA" sz="2400" dirty="0">
              <a:latin typeface="Aparajita" pitchFamily="34" charset="0"/>
            </a:endParaRPr>
          </a:p>
        </p:txBody>
      </p:sp>
      <p:pic>
        <p:nvPicPr>
          <p:cNvPr id="1026" name="Picture 2" descr="C:\Users\Areej\Desktop\untitled.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eej\Desktop\untitled.p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09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r>
              <a:rPr lang="en-US" sz="2800" b="1" dirty="0">
                <a:solidFill>
                  <a:schemeClr val="accent2">
                    <a:lumMod val="75000"/>
                  </a:schemeClr>
                </a:solidFill>
                <a:latin typeface="Aparajita" pitchFamily="34" charset="0"/>
                <a:cs typeface="Aparajita" pitchFamily="34" charset="0"/>
              </a:rPr>
              <a:t>*Why the blood should diluted?</a:t>
            </a:r>
          </a:p>
          <a:p>
            <a:pPr algn="l"/>
            <a:r>
              <a:rPr lang="en-US" sz="2800" b="1" dirty="0">
                <a:solidFill>
                  <a:schemeClr val="accent2">
                    <a:lumMod val="75000"/>
                  </a:schemeClr>
                </a:solidFill>
                <a:latin typeface="Aparajita" pitchFamily="34" charset="0"/>
                <a:cs typeface="Aparajita" pitchFamily="34" charset="0"/>
              </a:rPr>
              <a:t>As there are far too many cells if it is not diluted.</a:t>
            </a:r>
          </a:p>
          <a:p>
            <a:pPr algn="l"/>
            <a:endParaRPr lang="en-US" sz="2800" dirty="0">
              <a:latin typeface="Aparajita" pitchFamily="34" charset="0"/>
              <a:cs typeface="Aparajita" pitchFamily="34" charset="0"/>
            </a:endParaRPr>
          </a:p>
          <a:p>
            <a:pPr algn="l"/>
            <a:r>
              <a:rPr lang="en-US" sz="2800" b="1" u="sng" dirty="0">
                <a:latin typeface="Aparajita" pitchFamily="34" charset="0"/>
                <a:cs typeface="Aparajita" pitchFamily="34" charset="0"/>
              </a:rPr>
              <a:t>Objective:</a:t>
            </a:r>
          </a:p>
          <a:p>
            <a:pPr algn="l"/>
            <a:r>
              <a:rPr lang="en-US" sz="2800" dirty="0">
                <a:latin typeface="Aparajita" pitchFamily="34" charset="0"/>
                <a:cs typeface="Aparajita" pitchFamily="34" charset="0"/>
              </a:rPr>
              <a:t>1-to estimate the number of RBC in blood sample</a:t>
            </a:r>
          </a:p>
          <a:p>
            <a:pPr algn="l"/>
            <a:r>
              <a:rPr lang="en-US" sz="2800" dirty="0">
                <a:latin typeface="Aparajita" pitchFamily="34" charset="0"/>
                <a:cs typeface="Aparajita" pitchFamily="34" charset="0"/>
              </a:rPr>
              <a:t>2-to estimate the number of total WBC in blood sample</a:t>
            </a:r>
          </a:p>
          <a:p>
            <a:pPr algn="l"/>
            <a:r>
              <a:rPr lang="en-US" sz="2800" dirty="0">
                <a:latin typeface="Aparajita" pitchFamily="34" charset="0"/>
                <a:cs typeface="Aparajita" pitchFamily="34" charset="0"/>
              </a:rPr>
              <a:t>3-to perform a differential count for a blood sample</a:t>
            </a:r>
          </a:p>
          <a:p>
            <a:endParaRPr lang="ar-SA" dirty="0"/>
          </a:p>
        </p:txBody>
      </p:sp>
    </p:spTree>
    <p:extLst>
      <p:ext uri="{BB962C8B-B14F-4D97-AF65-F5344CB8AC3E}">
        <p14:creationId xmlns:p14="http://schemas.microsoft.com/office/powerpoint/2010/main" val="1717270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مخصص 1">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1908</TotalTime>
  <Words>914</Words>
  <Application>Microsoft Office PowerPoint</Application>
  <PresentationFormat>On-screen Show (4:3)</PresentationFormat>
  <Paragraphs>107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تدفق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dc:creator>
  <cp:lastModifiedBy>Areej Alzahrani</cp:lastModifiedBy>
  <cp:revision>37</cp:revision>
  <dcterms:created xsi:type="dcterms:W3CDTF">2013-05-03T11:27:39Z</dcterms:created>
  <dcterms:modified xsi:type="dcterms:W3CDTF">2015-04-07T08:41:32Z</dcterms:modified>
</cp:coreProperties>
</file>