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91" r:id="rId6"/>
    <p:sldId id="290" r:id="rId7"/>
    <p:sldId id="292" r:id="rId8"/>
    <p:sldId id="274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DBF2FC-D581-49EB-943F-6B26856526F9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4F4307-8BE6-4A8B-87C1-96399730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07CF-9A0B-4320-A264-403BAE799107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68BF-478C-4FBB-BA02-C8A247BE9DAC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7DFD-2ADC-42E3-8B36-09FDA247C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F00C-AFE7-4AA4-883F-A6F30C8C7795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75C5-C43C-44C0-99DD-C8E15FDF9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E532-88F9-4A36-A531-1758798B67E3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7108-C2BC-481F-B7B2-A526ABE5F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4D73-5E41-4AFA-B6D5-842EEF0905A8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ABF7-2BC4-44EB-81A1-4443D645D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C25C-430C-40BC-98B1-F7E981F3AAE0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08E06-B87C-4A55-AA53-71292321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CB8F-7B37-439C-96D9-ADFF34F5E746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1BCB-4571-41F0-9269-508C1EAB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042CB-0AE4-4A93-8C60-32874E9F6699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6DE5-BDCE-417F-9EF7-53E995713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31E12-D7FB-4E6D-ABD2-CFA9E1AE2D60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B916-9312-463B-880D-96B83EC6F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66296-D56C-40CA-A1F2-ED86394CBA5E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F286-76EC-43C4-A93C-8941F8398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2C43-69BE-4D24-84BA-784917037B3C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826A-C387-4813-97F5-589CAEC48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F3E3-93FA-4D20-A833-41469206F615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1560-B539-4336-B411-73589BE89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15CBC593-3CBC-4689-AC09-A8F8EF0DE57A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00A1344-A7AA-41E6-84A3-3956AA2D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hf sldNum="0" hdr="0" ftr="0" dt="0"/>
  <p:txStyles>
    <p:titleStyle>
      <a:lvl1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2pPr>
      <a:lvl3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3pPr>
      <a:lvl4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4pPr>
      <a:lvl5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" pitchFamily="2" charset="2"/>
        <a:buChar char=""/>
        <a:defRPr sz="2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sz="2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sz="2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SA" dirty="0" smtClean="0"/>
              <a:t>قائمة التدفقات النقدية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7125"/>
            <a:ext cx="7086600" cy="175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SA" dirty="0" smtClean="0"/>
          </a:p>
          <a:p>
            <a:pPr fontAlgn="auto">
              <a:spcAft>
                <a:spcPts val="0"/>
              </a:spcAft>
              <a:defRPr/>
            </a:pPr>
            <a:r>
              <a:rPr lang="ar-SA" sz="2800" b="1" dirty="0" smtClean="0"/>
              <a:t>أستاذة : نــوال بن صالح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dirty="0" smtClean="0"/>
              <a:t>مفهوم قائمة التدفقات النقدية 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238" y="1789043"/>
            <a:ext cx="7700962" cy="3180522"/>
          </a:xfrm>
        </p:spPr>
        <p:txBody>
          <a:bodyPr>
            <a:normAutofit/>
          </a:bodyPr>
          <a:lstStyle/>
          <a:p>
            <a:pPr marL="0" indent="0"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ar-SA" sz="2600" b="1" dirty="0" smtClean="0">
                <a:solidFill>
                  <a:srgbClr val="C00000"/>
                </a:solidFill>
              </a:rPr>
              <a:t>فسرت معايير المحاسبة المالية الامريكية القائمة  </a:t>
            </a:r>
            <a:r>
              <a:rPr lang="ar-SA" altLang="en-US" sz="2600" b="1" dirty="0" smtClean="0">
                <a:solidFill>
                  <a:srgbClr val="800000"/>
                </a:solidFill>
              </a:rPr>
              <a:t>“</a:t>
            </a:r>
            <a:r>
              <a:rPr lang="ar-SA" altLang="ja-JP" sz="2600" b="1" dirty="0" smtClean="0">
                <a:solidFill>
                  <a:schemeClr val="accent1">
                    <a:lumMod val="75000"/>
                  </a:schemeClr>
                </a:solidFill>
              </a:rPr>
              <a:t>التغيرات التي حدثت خلال الفترة في أرصدة النقدية وما يعادلها</a:t>
            </a:r>
            <a:r>
              <a:rPr lang="en-US" altLang="ja-JP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2600" b="1" dirty="0" smtClean="0"/>
              <a:t>. </a:t>
            </a:r>
            <a:r>
              <a:rPr lang="ar-SA" altLang="en-US" sz="2600" b="1" dirty="0" smtClean="0"/>
              <a:t>“</a:t>
            </a:r>
          </a:p>
          <a:p>
            <a:pPr marL="0" indent="0" algn="r" rtl="1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ar-SA" altLang="ja-JP" sz="2600" b="1" dirty="0" smtClean="0"/>
              <a:t>هي قائمة تتضمن عناصر </a:t>
            </a:r>
            <a:r>
              <a:rPr lang="ar-SA" altLang="ja-JP" sz="2600" b="1" dirty="0" smtClean="0">
                <a:solidFill>
                  <a:schemeClr val="accent1"/>
                </a:solidFill>
              </a:rPr>
              <a:t>المتحصلات النقدية</a:t>
            </a:r>
            <a:r>
              <a:rPr lang="ar-SA" altLang="ja-JP" sz="2600" b="1" dirty="0" smtClean="0"/>
              <a:t> و</a:t>
            </a:r>
            <a:r>
              <a:rPr lang="ar-SA" altLang="ja-JP" sz="2600" b="1" dirty="0" smtClean="0">
                <a:solidFill>
                  <a:schemeClr val="accent1"/>
                </a:solidFill>
              </a:rPr>
              <a:t>المدفوعات النقدية </a:t>
            </a:r>
            <a:r>
              <a:rPr lang="ar-SA" altLang="ja-JP" sz="2600" b="1" dirty="0" smtClean="0"/>
              <a:t>الناتجة عن الأنشطة المختلفة للوحدة الاقتصادية والتي تساعد في تحديد </a:t>
            </a:r>
            <a:r>
              <a:rPr lang="ar-SA" altLang="ja-JP" sz="2600" b="1" u="sng" dirty="0" smtClean="0"/>
              <a:t>صافي التدفقات النقدية </a:t>
            </a:r>
            <a:r>
              <a:rPr lang="ar-SA" altLang="ja-JP" sz="2600" b="1" dirty="0" smtClean="0"/>
              <a:t>للوحدةالاقتصادية </a:t>
            </a:r>
            <a:r>
              <a:rPr lang="ar-SA" altLang="ja-JP" sz="2600" b="1" dirty="0" smtClean="0">
                <a:solidFill>
                  <a:schemeClr val="accent1"/>
                </a:solidFill>
              </a:rPr>
              <a:t>خلال</a:t>
            </a:r>
            <a:r>
              <a:rPr lang="ar-SA" altLang="ja-JP" sz="2600" b="1" dirty="0" smtClean="0"/>
              <a:t> فترة زمنية معينة. </a:t>
            </a:r>
          </a:p>
          <a:p>
            <a:pPr marL="0" indent="0" algn="r" rtl="1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endParaRPr lang="en-US" altLang="ja-JP" sz="2600" b="1" dirty="0" smtClean="0"/>
          </a:p>
        </p:txBody>
      </p:sp>
      <p:sp>
        <p:nvSpPr>
          <p:cNvPr id="4" name="Oval 3"/>
          <p:cNvSpPr/>
          <p:nvPr/>
        </p:nvSpPr>
        <p:spPr>
          <a:xfrm>
            <a:off x="2054087" y="4664765"/>
            <a:ext cx="5274365" cy="15770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تقوم القائمة على الأساس النقدي وليس على أساس الاستحقاق</a:t>
            </a: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dirty="0" smtClean="0">
                <a:cs typeface="Arial" charset="0"/>
              </a:rPr>
              <a:t>اهداف قائمة التدفقات النقدية 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27063" y="1801813"/>
            <a:ext cx="8005762" cy="4413458"/>
          </a:xfrm>
        </p:spPr>
        <p:txBody>
          <a:bodyPr/>
          <a:lstStyle/>
          <a:p>
            <a:pPr marL="457200" indent="-457200" algn="r" rtl="1" eaLnBrk="1" hangingPunct="1">
              <a:buFont typeface="+mj-lt"/>
              <a:buAutoNum type="arabicPeriod"/>
            </a:pPr>
            <a:r>
              <a:rPr lang="ar-SA" b="1" dirty="0" smtClean="0"/>
              <a:t>يعتبر الهدف الأساسي من هذه القائمة تقديم المعلومات الهامة عن النقدية المحصلة والمنصرفة خلال فترة مالية محددة.</a:t>
            </a:r>
            <a:r>
              <a:rPr lang="en-US" b="1" dirty="0" smtClean="0"/>
              <a:t>.</a:t>
            </a:r>
            <a:endParaRPr lang="ar-SA" b="1" dirty="0" smtClean="0"/>
          </a:p>
          <a:p>
            <a:pPr marL="457200" indent="-457200" algn="r" rtl="1" eaLnBrk="1" hangingPunct="1">
              <a:buFont typeface="+mj-lt"/>
              <a:buAutoNum type="arabicPeriod"/>
            </a:pPr>
            <a:r>
              <a:rPr lang="ar-SA" b="1" dirty="0" smtClean="0"/>
              <a:t>وتمثل المعلومات الواردة بها أداة مفيدة تساعد المستثمرين والمقرضين وغيرهم في تقييم مقدرة المنشأة على توليد التدفقات النقدية المستقبلية. </a:t>
            </a:r>
          </a:p>
          <a:p>
            <a:pPr marL="457200" indent="-457200" algn="r" rtl="1" eaLnBrk="1" hangingPunct="1">
              <a:buFont typeface="+mj-lt"/>
              <a:buAutoNum type="arabicPeriod"/>
            </a:pPr>
            <a:r>
              <a:rPr lang="ar-SA" b="1" dirty="0" smtClean="0"/>
              <a:t>تقييم وقياس مخاطر الاستثمارات المختلفة سواء كان ذلك في انشطة التشغلية أو الانشطة الاستثمارية أو التمويلية </a:t>
            </a:r>
            <a:r>
              <a:rPr lang="en-US" b="1" dirty="0" smtClean="0"/>
              <a:t>.</a:t>
            </a:r>
            <a:endParaRPr lang="ar-SA" b="1" dirty="0" smtClean="0"/>
          </a:p>
          <a:p>
            <a:pPr marL="457200" indent="-457200" algn="r" rtl="1" eaLnBrk="1" hangingPunct="1">
              <a:buFont typeface="+mj-lt"/>
              <a:buAutoNum type="arabicPeriod"/>
            </a:pPr>
            <a:r>
              <a:rPr lang="ar-SA" b="1" dirty="0" smtClean="0"/>
              <a:t>أساس للتنبؤ بالتدفقات النقدية المستقبلية.</a:t>
            </a:r>
          </a:p>
          <a:p>
            <a:pPr marL="457200" indent="-457200" algn="r" rtl="1" eaLnBrk="1" hangingPunct="1">
              <a:buFont typeface="+mj-lt"/>
              <a:buAutoNum type="arabicPeriod"/>
            </a:pPr>
            <a:r>
              <a:rPr lang="ar-SA" b="1" dirty="0" smtClean="0"/>
              <a:t> وكذلك تقييم قدرة المنشأة على الوفاء بالتزاماتها وتوزيع أرباحها</a:t>
            </a:r>
            <a:endParaRPr lang="en-US" dirty="0" smtClean="0"/>
          </a:p>
          <a:p>
            <a:pPr marL="457200" indent="-457200" algn="r" rtl="1" eaLnBrk="1" hangingPunct="1">
              <a:buFont typeface="+mj-lt"/>
              <a:buAutoNum type="arabicPeriod"/>
            </a:pPr>
            <a:endParaRPr lang="ar-SA" b="1" dirty="0" smtClean="0"/>
          </a:p>
          <a:p>
            <a:pPr marL="0" indent="0" algn="r" rtl="1" eaLnBrk="1" hangingPunct="1">
              <a:buFont typeface="Wingdings" pitchFamily="2" charset="2"/>
              <a:buNone/>
            </a:pPr>
            <a:endParaRPr lang="en-US" b="1" dirty="0" smtClean="0"/>
          </a:p>
          <a:p>
            <a:pPr marL="0" indent="0" algn="r" eaLnBrk="1" hangingPunct="1">
              <a:buFont typeface="Wingdings" pitchFamily="2" charset="2"/>
              <a:buNone/>
            </a:pPr>
            <a:endParaRPr lang="ar-SA" b="1" dirty="0" smtClean="0">
              <a:solidFill>
                <a:srgbClr val="800000"/>
              </a:solidFill>
            </a:endParaRPr>
          </a:p>
          <a:p>
            <a:pPr marL="0" indent="0" algn="r" eaLnBrk="1" hangingPunct="1">
              <a:buFont typeface="Wingdings" pitchFamily="2" charset="2"/>
              <a:buNone/>
            </a:pPr>
            <a:endParaRPr lang="en-US" b="1" dirty="0" smtClean="0">
              <a:solidFill>
                <a:srgbClr val="800000"/>
              </a:solidFill>
            </a:endParaRPr>
          </a:p>
          <a:p>
            <a:pPr marL="0" indent="0" algn="r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dirty="0" smtClean="0"/>
              <a:t> محتوى قائمة التدفقات النقدية 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تصنيف مصادر واستخدامات الأموال إلى ثلاثة أنواع هي:</a:t>
            </a:r>
          </a:p>
          <a:p>
            <a:pPr marL="0" indent="0" algn="r" rtl="1" eaLnBrk="1" hangingPunct="1">
              <a:buNone/>
            </a:pPr>
            <a:r>
              <a:rPr lang="ar-SA" b="1" dirty="0" smtClean="0">
                <a:solidFill>
                  <a:schemeClr val="accent1"/>
                </a:solidFill>
              </a:rPr>
              <a:t>1- الأنشطه التشغيليه (</a:t>
            </a:r>
            <a:r>
              <a:rPr lang="en-US" b="1" dirty="0" smtClean="0">
                <a:solidFill>
                  <a:schemeClr val="accent1"/>
                </a:solidFill>
              </a:rPr>
              <a:t>(operating activities</a:t>
            </a:r>
            <a:r>
              <a:rPr lang="ar-SA" b="1" u="sng" dirty="0" smtClean="0">
                <a:solidFill>
                  <a:schemeClr val="accent1"/>
                </a:solidFill>
              </a:rPr>
              <a:t>:</a:t>
            </a:r>
          </a:p>
          <a:p>
            <a:pPr marL="0" indent="0" algn="ctr" rtl="1" eaLnBrk="1" hangingPunct="1">
              <a:buNone/>
            </a:pPr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الأثر النقدي للعمليات التي تدخل في تحديد رقم صافي الدخل</a:t>
            </a:r>
          </a:p>
          <a:p>
            <a:pPr marL="0" indent="0" algn="just" rtl="1" eaLnBrk="1" hangingPunct="1"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tx1"/>
                </a:solidFill>
              </a:rPr>
              <a:t>تفصح عن قدرة المنشأة على تحقيق تدفقات نقدية داخلة كافية لتغطية التدفقات الخارجة واللازمة للتشغيل ، وكلما زادت التدفقات النقدية الداخلة من الأنشطة التشغيلية عن تلك التدفقات النقدية الخارجة كان ذلك مؤشرا على أن المنشأة تعمل بربحية وسيولة جيدة  </a:t>
            </a:r>
          </a:p>
          <a:p>
            <a:pPr marL="0" indent="0" algn="r" rtl="1" eaLnBrk="1" hangingPunct="1">
              <a:buNone/>
            </a:pPr>
            <a:endParaRPr lang="ar-SA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dirty="0" smtClean="0"/>
              <a:t> محتوى قائمة التدفقات النقدية 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تصنيف مصادر واستخدامات الأموال إلى ثلاثة أنواع هي:</a:t>
            </a:r>
          </a:p>
          <a:p>
            <a:pPr marL="0" indent="0" algn="r" rtl="1" eaLnBrk="1" hangingPunct="1">
              <a:buNone/>
            </a:pPr>
            <a:r>
              <a:rPr lang="ar-SA" b="1" dirty="0" smtClean="0">
                <a:solidFill>
                  <a:schemeClr val="accent1"/>
                </a:solidFill>
              </a:rPr>
              <a:t>1- الأنشطة الاستثمارية(</a:t>
            </a:r>
            <a:r>
              <a:rPr lang="en-US" b="1" dirty="0" smtClean="0">
                <a:solidFill>
                  <a:schemeClr val="accent1"/>
                </a:solidFill>
              </a:rPr>
              <a:t>investment activities</a:t>
            </a:r>
            <a:r>
              <a:rPr lang="ar-SA" b="1" dirty="0" smtClean="0">
                <a:solidFill>
                  <a:schemeClr val="accent1"/>
                </a:solidFill>
              </a:rPr>
              <a:t> ):</a:t>
            </a:r>
          </a:p>
          <a:p>
            <a:pPr marL="0" indent="0" algn="ctr" rtl="1" eaLnBrk="1" hangingPunct="1">
              <a:buNone/>
            </a:pPr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منح القروض وتحصيلها وشراء وبيع الأصول الثابتة</a:t>
            </a:r>
          </a:p>
          <a:p>
            <a:pPr marL="0" indent="0" algn="just" rtl="1" eaLnBrk="1" hangingPunct="1"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tx1"/>
                </a:solidFill>
              </a:rPr>
              <a:t>وتعتبر مؤشرا على درجة نمو المنشأة أو انكماشها ، فكلما زادت التدفقات النقدية الخارجة عن الانشطة الاستثمارية عن تلك الداخلة المرتبطة بها دل ذلك على نمو المنشأة وتوسعها  </a:t>
            </a:r>
          </a:p>
          <a:p>
            <a:pPr marL="0" indent="0" algn="r" rtl="1" eaLnBrk="1" hangingPunct="1">
              <a:buNone/>
            </a:pPr>
            <a:endParaRPr lang="ar-SA" b="1" u="sng" dirty="0" smtClean="0">
              <a:solidFill>
                <a:schemeClr val="accent1"/>
              </a:solidFill>
            </a:endParaRPr>
          </a:p>
          <a:p>
            <a:pPr marL="0" indent="0" algn="r" rtl="1" eaLnBrk="1" hangingPunct="1">
              <a:buNone/>
            </a:pPr>
            <a:endParaRPr lang="ar-SA" b="1" u="sng" dirty="0" smtClean="0">
              <a:solidFill>
                <a:schemeClr val="accent1"/>
              </a:solidFill>
            </a:endParaRPr>
          </a:p>
          <a:p>
            <a:pPr marL="0" indent="0" algn="r" rtl="1"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dirty="0" smtClean="0"/>
              <a:t> محتوى قائمة التدفقات النقدية 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تصنيف مصادر واستخدامات الأموال إلى ثلاثة أنواع هي:</a:t>
            </a:r>
          </a:p>
          <a:p>
            <a:pPr marL="0" indent="0" algn="r" rtl="1" eaLnBrk="1" hangingPunct="1">
              <a:buNone/>
            </a:pPr>
            <a:r>
              <a:rPr lang="ar-SA" b="1" dirty="0" smtClean="0">
                <a:solidFill>
                  <a:schemeClr val="accent1"/>
                </a:solidFill>
              </a:rPr>
              <a:t>1- الأنشطة التمويلية (</a:t>
            </a:r>
            <a:r>
              <a:rPr lang="en-US" b="1" dirty="0" smtClean="0">
                <a:solidFill>
                  <a:schemeClr val="accent1"/>
                </a:solidFill>
              </a:rPr>
              <a:t>(financial activities</a:t>
            </a:r>
            <a:r>
              <a:rPr lang="ar-SA" b="1" dirty="0" smtClean="0">
                <a:solidFill>
                  <a:schemeClr val="accent1"/>
                </a:solidFill>
              </a:rPr>
              <a:t>:</a:t>
            </a:r>
          </a:p>
          <a:p>
            <a:pPr marL="0" indent="0" algn="ctr" rtl="1" eaLnBrk="1" hangingPunct="1">
              <a:buNone/>
            </a:pPr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تتعلق بالتمويل طويل الأجل وسداده  </a:t>
            </a:r>
          </a:p>
          <a:p>
            <a:pPr marL="0" indent="0" algn="r" rtl="1" eaLnBrk="1" hangingPunct="1"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tx1"/>
                </a:solidFill>
              </a:rPr>
              <a:t>وعملياتها تؤثر على حقوق الملكية والمديونية </a:t>
            </a:r>
          </a:p>
          <a:p>
            <a:pPr marL="0" indent="0" algn="r" rtl="1" eaLnBrk="1" hangingPunct="1"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tx1"/>
                </a:solidFill>
              </a:rPr>
              <a:t>وتعطي صورة كاملة  لمستخدمي القوائم المالية عن سياسات المنشأة في تمويل عملياتها.</a:t>
            </a:r>
          </a:p>
          <a:p>
            <a:pPr marL="0" indent="0" algn="r" rtl="1" eaLnBrk="1" hangingPunct="1">
              <a:buNone/>
            </a:pPr>
            <a:endParaRPr lang="ar-SA" b="1" u="sng" dirty="0" smtClean="0">
              <a:solidFill>
                <a:schemeClr val="accent1"/>
              </a:solidFill>
            </a:endParaRPr>
          </a:p>
          <a:p>
            <a:pPr marL="0" indent="0" algn="r" rtl="1"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الهيكل العام لقائمة التدفقات النقدية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431234"/>
            <a:ext cx="7272338" cy="4982817"/>
          </a:xfrm>
        </p:spPr>
        <p:txBody>
          <a:bodyPr/>
          <a:lstStyle/>
          <a:p>
            <a:pPr algn="r" rtl="1">
              <a:buFont typeface="Brush Script MT" pitchFamily="66" charset="0"/>
              <a:buNone/>
              <a:defRPr/>
            </a:pPr>
            <a:endParaRPr lang="ar-SA" sz="2800" b="1" dirty="0" smtClean="0"/>
          </a:p>
          <a:p>
            <a:pPr algn="ctr" rtl="1">
              <a:buFont typeface="Brush Script MT" pitchFamily="66" charset="0"/>
              <a:buNone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 rtl="1">
              <a:buFont typeface="Brush Script MT" pitchFamily="66" charset="0"/>
              <a:buNone/>
              <a:defRPr/>
            </a:pPr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 rtl="1">
              <a:buFont typeface="Brush Script MT" pitchFamily="66" charset="0"/>
              <a:buNone/>
              <a:defRPr/>
            </a:pP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ar-SA" sz="2800" b="1" dirty="0" smtClean="0">
                <a:solidFill>
                  <a:schemeClr val="tx1"/>
                </a:solidFill>
              </a:rPr>
              <a:t>= صافي الزيادة ( النقص ) في النقدية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 rtl="1">
              <a:buFont typeface="Brush Script MT" pitchFamily="66" charset="0"/>
              <a:buNone/>
              <a:defRPr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ar-SA" sz="2800" b="1" dirty="0" smtClean="0">
                <a:solidFill>
                  <a:srgbClr val="C00000"/>
                </a:solidFill>
              </a:rPr>
              <a:t>= رصيد النقدية في نهاية المدة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5878" y="1612900"/>
            <a:ext cx="4373217" cy="7093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التدفقات النقدية من الأنشطة التشغيلية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5878" y="2486077"/>
            <a:ext cx="4373217" cy="7257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en-US" sz="2400" b="1" dirty="0" smtClean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±</a:t>
            </a:r>
            <a:r>
              <a:rPr lang="ar-SA" sz="2400" b="1" dirty="0" smtClean="0">
                <a:solidFill>
                  <a:schemeClr val="tx1"/>
                </a:solidFill>
              </a:rPr>
              <a:t> التدفقات </a:t>
            </a:r>
            <a:r>
              <a:rPr lang="ar-SA" sz="2400" b="1" dirty="0" smtClean="0">
                <a:solidFill>
                  <a:schemeClr val="tx1"/>
                </a:solidFill>
              </a:rPr>
              <a:t>النقدية من الأنشطة الاستثمارية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5878" y="3574773"/>
            <a:ext cx="4373217" cy="6559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</a:rPr>
              <a:t>± التدفقات النقدية من الأنشطة التمويلية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5878" y="4943061"/>
            <a:ext cx="4373217" cy="7553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</a:rPr>
              <a:t>± رصيد النقدية في بداية المدة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 smtClean="0"/>
              <a:t> </a:t>
            </a:r>
            <a:r>
              <a:rPr lang="ar-SA" dirty="0" smtClean="0"/>
              <a:t>التدفقات النقدية 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85900" y="1612900"/>
          <a:ext cx="6572320" cy="425902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286160"/>
                <a:gridCol w="3286160"/>
              </a:tblGrid>
              <a:tr h="418548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هي </a:t>
                      </a:r>
                      <a:r>
                        <a:rPr lang="ar-SA" dirty="0" smtClean="0"/>
                        <a:t>كل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61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االزيادة في النقدية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النقص في النقدية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97523">
                <a:tc>
                  <a:txBody>
                    <a:bodyPr/>
                    <a:lstStyle/>
                    <a:p>
                      <a:pPr algn="ctr" rtl="1">
                        <a:buFont typeface="Wingdings" pitchFamily="2" charset="2"/>
                        <a:buChar char="v"/>
                      </a:pPr>
                      <a:r>
                        <a:rPr lang="ar-SA" sz="2000" b="1" dirty="0" smtClean="0"/>
                        <a:t>تشغيـل </a:t>
                      </a:r>
                      <a:endParaRPr lang="ar-SA" sz="2000" b="1" baseline="0" dirty="0" smtClean="0"/>
                    </a:p>
                    <a:p>
                      <a:pPr algn="r" rtl="1">
                        <a:buFont typeface="Wingdings" pitchFamily="2" charset="2"/>
                        <a:buChar char="ü"/>
                      </a:pPr>
                      <a:r>
                        <a:rPr lang="ar-SA" sz="2000" b="0" dirty="0" smtClean="0"/>
                        <a:t>المتحصل من الايراد </a:t>
                      </a:r>
                    </a:p>
                    <a:p>
                      <a:pPr algn="r" rtl="1">
                        <a:buFont typeface="Wingdings" pitchFamily="2" charset="2"/>
                        <a:buNone/>
                      </a:pPr>
                      <a:endParaRPr lang="ar-SA" sz="2000" b="1" dirty="0" smtClean="0"/>
                    </a:p>
                    <a:p>
                      <a:pPr algn="ctr" rtl="1">
                        <a:buFont typeface="Wingdings" pitchFamily="2" charset="2"/>
                        <a:buChar char="v"/>
                      </a:pPr>
                      <a:r>
                        <a:rPr lang="ar-SA" sz="2000" b="1" baseline="0" dirty="0" smtClean="0"/>
                        <a:t>استثمار</a:t>
                      </a:r>
                    </a:p>
                    <a:p>
                      <a:pPr algn="r" rtl="1">
                        <a:buFont typeface="Wingdings" pitchFamily="2" charset="2"/>
                        <a:buChar char="ü"/>
                      </a:pPr>
                      <a:r>
                        <a:rPr lang="ar-SA" sz="2000" b="0" dirty="0" smtClean="0"/>
                        <a:t>المتحصل من بيع أصول ثابتة </a:t>
                      </a:r>
                    </a:p>
                    <a:p>
                      <a:pPr algn="r" rtl="1">
                        <a:buFont typeface="Wingdings" pitchFamily="2" charset="2"/>
                        <a:buNone/>
                      </a:pPr>
                      <a:endParaRPr lang="ar-SA" sz="2000" b="1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endParaRPr lang="ar-SA" sz="2000" b="1" baseline="0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2000" b="1" baseline="0" dirty="0" smtClean="0"/>
                        <a:t>تمويل</a:t>
                      </a:r>
                    </a:p>
                    <a:p>
                      <a:pPr algn="r" rtl="1">
                        <a:buFont typeface="Wingdings" pitchFamily="2" charset="2"/>
                        <a:buChar char="ü"/>
                      </a:pPr>
                      <a:r>
                        <a:rPr lang="ar-SA" sz="2000" dirty="0" smtClean="0"/>
                        <a:t>المتحصل من اصدار أسهم وسندات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buFont typeface="Wingdings" pitchFamily="2" charset="2"/>
                        <a:buChar char="v"/>
                      </a:pPr>
                      <a:r>
                        <a:rPr lang="ar-SA" sz="2000" b="1" dirty="0" smtClean="0"/>
                        <a:t>تشغيـل </a:t>
                      </a:r>
                      <a:endParaRPr lang="ar-SA" sz="2000" b="1" baseline="0" dirty="0" smtClean="0"/>
                    </a:p>
                    <a:p>
                      <a:pPr algn="r" rtl="1">
                        <a:buFont typeface="Wingdings" pitchFamily="2" charset="2"/>
                        <a:buChar char="ü"/>
                      </a:pPr>
                      <a:r>
                        <a:rPr lang="ar-SA" sz="2000" b="0" baseline="0" dirty="0" smtClean="0"/>
                        <a:t>مدفوعات للمصاريف </a:t>
                      </a:r>
                    </a:p>
                    <a:p>
                      <a:pPr algn="r" rtl="1">
                        <a:buFont typeface="Wingdings" pitchFamily="2" charset="2"/>
                        <a:buNone/>
                      </a:pPr>
                      <a:endParaRPr lang="ar-SA" sz="2000" b="1" baseline="0" dirty="0" smtClean="0"/>
                    </a:p>
                    <a:p>
                      <a:pPr algn="ctr" rtl="1">
                        <a:buFont typeface="Wingdings" pitchFamily="2" charset="2"/>
                        <a:buChar char="v"/>
                      </a:pPr>
                      <a:r>
                        <a:rPr lang="ar-SA" sz="2000" b="1" baseline="0" dirty="0" smtClean="0"/>
                        <a:t>استثمار </a:t>
                      </a:r>
                      <a:endParaRPr lang="ar-SA" sz="2000" b="1" baseline="0" dirty="0" smtClean="0"/>
                    </a:p>
                    <a:p>
                      <a:pPr algn="r" rtl="1">
                        <a:buFont typeface="Wingdings" pitchFamily="2" charset="2"/>
                        <a:buChar char="ü"/>
                      </a:pPr>
                      <a:r>
                        <a:rPr lang="ar-SA" sz="2000" b="0" baseline="0" dirty="0" smtClean="0"/>
                        <a:t>المدفوعات للحصول على أصول ثابتة </a:t>
                      </a:r>
                    </a:p>
                    <a:p>
                      <a:pPr algn="r" rtl="1">
                        <a:buFont typeface="Wingdings" pitchFamily="2" charset="2"/>
                        <a:buChar char="ü"/>
                      </a:pPr>
                      <a:endParaRPr lang="ar-SA" sz="2000" b="1" baseline="0" dirty="0" smtClean="0"/>
                    </a:p>
                    <a:p>
                      <a:pPr algn="ctr" rtl="1">
                        <a:buFont typeface="Wingdings" pitchFamily="2" charset="2"/>
                        <a:buChar char="v"/>
                      </a:pPr>
                      <a:r>
                        <a:rPr lang="ar-SA" sz="2000" b="1" baseline="0" dirty="0" smtClean="0"/>
                        <a:t>تمويل</a:t>
                      </a:r>
                    </a:p>
                    <a:p>
                      <a:pPr algn="r" rtl="1">
                        <a:buFont typeface="Wingdings" pitchFamily="2" charset="2"/>
                        <a:buChar char="ü"/>
                      </a:pPr>
                      <a:r>
                        <a:rPr lang="ar-SA" sz="2000" b="0" baseline="0" dirty="0" smtClean="0"/>
                        <a:t>المدفوعات للتوزيعات وسداد القروض </a:t>
                      </a:r>
                      <a:endParaRPr lang="ar-SA" sz="2000" b="0" baseline="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1925</TotalTime>
  <Words>384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Tradition</vt:lpstr>
      <vt:lpstr>قائمة التدفقات النقدية </vt:lpstr>
      <vt:lpstr>مفهوم قائمة التدفقات النقدية  </vt:lpstr>
      <vt:lpstr>اهداف قائمة التدفقات النقدية </vt:lpstr>
      <vt:lpstr> محتوى قائمة التدفقات النقدية </vt:lpstr>
      <vt:lpstr> محتوى قائمة التدفقات النقدية </vt:lpstr>
      <vt:lpstr> محتوى قائمة التدفقات النقدية </vt:lpstr>
      <vt:lpstr>الهيكل العام لقائمة التدفقات النقدية</vt:lpstr>
      <vt:lpstr> التدفقات النقدية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محاسبة النقدية</dc:title>
  <dc:creator>Noni USA</dc:creator>
  <cp:lastModifiedBy>Mansour</cp:lastModifiedBy>
  <cp:revision>30</cp:revision>
  <dcterms:created xsi:type="dcterms:W3CDTF">2016-10-30T17:55:25Z</dcterms:created>
  <dcterms:modified xsi:type="dcterms:W3CDTF">2016-12-26T18:58:54Z</dcterms:modified>
</cp:coreProperties>
</file>