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9" r:id="rId2"/>
    <p:sldId id="256" r:id="rId3"/>
    <p:sldId id="258"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10/24/2016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A16AA21-1863-4931-97CB-99D0A168701B}" type="datetimeFigureOut">
              <a:rPr lang="en-US" dirty="0"/>
              <a:t>10/24/2016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772C379-9A7C-4C87-A116-CBE9F58B04C5}" type="datetimeFigureOut">
              <a:rPr lang="en-US" dirty="0"/>
              <a:t>10/24/2016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10/24/2016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a:t> </a:t>
            </a:r>
            <a:r>
              <a:rPr lang="en-US" dirty="0" err="1" smtClean="0"/>
              <a:t>pr</a:t>
            </a:r>
            <a:r>
              <a:rPr lang="en-US" smtClean="0"/>
              <a:t> Case </a:t>
            </a:r>
            <a:r>
              <a:rPr lang="en-US" dirty="0"/>
              <a:t>studies</a:t>
            </a:r>
            <a:endParaRPr lang="en-US" dirty="0"/>
          </a:p>
        </p:txBody>
      </p:sp>
      <p:sp>
        <p:nvSpPr>
          <p:cNvPr id="3" name="عنوان فرعي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40754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a:r>
              <a:rPr lang="en-US" sz="2800" dirty="0"/>
              <a:t/>
            </a:r>
            <a:br>
              <a:rPr lang="en-US" sz="2800" dirty="0"/>
            </a:br>
            <a:r>
              <a:rPr lang="ar-SA" sz="2800" dirty="0"/>
              <a:t>نجحت شركة أغذية دخلت السوق العام المنصرم في تحقيق سمعة جيدة عنها ونالت على ثقة المستهلك بعد دخولها للسوق بقوة من خلال حملات إعلامية عززت من صورة الشركة بشكل إيجابي.</a:t>
            </a:r>
            <a:r>
              <a:rPr lang="en-US" sz="2800" dirty="0"/>
              <a:t/>
            </a:r>
            <a:br>
              <a:rPr lang="en-US" sz="2800" dirty="0"/>
            </a:br>
            <a:r>
              <a:rPr lang="ar-SA" sz="2800" dirty="0"/>
              <a:t>بعد مضي عامها الأول واجهت الشركة إشاعة مغرضه في وسائل التواصل الاجتماعي مفادها أن الأطعمة التي تستوردها الشركة تحتوي على مادة مستخلصة من جسم حيوان الخنزير، مما تسبب في تراجع مبيعات الشركة وهدد وجودها في السوق بسبب الخسائر الطائلة.</a:t>
            </a:r>
            <a:r>
              <a:rPr lang="en-US" sz="2800" dirty="0"/>
              <a:t/>
            </a:r>
            <a:br>
              <a:rPr lang="en-US" sz="2800" dirty="0"/>
            </a:br>
            <a:r>
              <a:rPr lang="ar-SA" sz="2800" dirty="0"/>
              <a:t>كيف تواجه أو تواجهين هذه المشكلة كـ (مستشار/ة) اتصال استراتيجي</a:t>
            </a:r>
            <a:r>
              <a:rPr lang="en-US" sz="2800" dirty="0"/>
              <a:t/>
            </a:r>
            <a:br>
              <a:rPr lang="en-US" sz="2800" dirty="0"/>
            </a:br>
            <a:endParaRPr lang="en-US" sz="2800" dirty="0"/>
          </a:p>
        </p:txBody>
      </p:sp>
      <p:sp>
        <p:nvSpPr>
          <p:cNvPr id="3" name="عنوان فرعي 2"/>
          <p:cNvSpPr>
            <a:spLocks noGrp="1"/>
          </p:cNvSpPr>
          <p:nvPr>
            <p:ph type="subTitle" idx="1"/>
          </p:nvPr>
        </p:nvSpPr>
        <p:spPr>
          <a:xfrm rot="21176489">
            <a:off x="1069848" y="4389120"/>
            <a:ext cx="7891272" cy="1069848"/>
          </a:xfrm>
        </p:spPr>
        <p:txBody>
          <a:bodyPr>
            <a:normAutofit/>
          </a:bodyPr>
          <a:lstStyle/>
          <a:p>
            <a:r>
              <a:rPr lang="ar-SA" sz="4000" dirty="0" smtClean="0">
                <a:latin typeface="Arial Narrow" panose="020B0606020202030204" pitchFamily="34" charset="0"/>
              </a:rPr>
              <a:t>الحالة الأولى</a:t>
            </a:r>
            <a:endParaRPr lang="en-US" sz="4000" dirty="0">
              <a:latin typeface="Arial Narrow" panose="020B0606020202030204" pitchFamily="34" charset="0"/>
            </a:endParaRPr>
          </a:p>
        </p:txBody>
      </p:sp>
    </p:spTree>
    <p:extLst>
      <p:ext uri="{BB962C8B-B14F-4D97-AF65-F5344CB8AC3E}">
        <p14:creationId xmlns:p14="http://schemas.microsoft.com/office/powerpoint/2010/main" val="16233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a:r>
              <a:rPr lang="en-US" sz="2400" dirty="0"/>
              <a:t/>
            </a:r>
            <a:br>
              <a:rPr lang="en-US" sz="2400" dirty="0"/>
            </a:br>
            <a:r>
              <a:rPr lang="ar-SA" sz="2800" dirty="0"/>
              <a:t>قررت سلسلة مطاعم عالمية شهيرة تقدم الوجبات الصحية الاستثمار داخل السعودية، تحليل وضع السوق أظهر </a:t>
            </a:r>
            <a:r>
              <a:rPr lang="ar-SA" sz="2800" dirty="0" smtClean="0"/>
              <a:t>أن طبيعة </a:t>
            </a:r>
            <a:r>
              <a:rPr lang="ar-SA" sz="2800" dirty="0"/>
              <a:t>السوق تنافسيه </a:t>
            </a:r>
            <a:r>
              <a:rPr lang="ar-SA" sz="2800" dirty="0" smtClean="0"/>
              <a:t>جداً، هؤلاء المنافسين عادةً يقدمون </a:t>
            </a:r>
            <a:r>
              <a:rPr lang="ar-SA" sz="2800" dirty="0"/>
              <a:t>الوجبات الشعبية أو الوجبات السريعة، وكشفت البحوث الدراسات التي اطلعت عليها الشركة والتي قامت بها عن ميل لدى فئة الشباب نحو تغيير العادات الغذائية السلبية السائدة في المجتمع بعادات أكثر إيجابية.</a:t>
            </a:r>
            <a:r>
              <a:rPr lang="en-US" sz="2800" dirty="0"/>
              <a:t/>
            </a:r>
            <a:br>
              <a:rPr lang="en-US" sz="2800" dirty="0"/>
            </a:br>
            <a:r>
              <a:rPr lang="ar-SA" sz="2800" dirty="0"/>
              <a:t>كيف تستطيع هذه السلسلة الدخول للسوق، وماذا يجب عليك القيام به كـ (مستشار/ة) اتصال استراتيجي لدى هذه السلسة.</a:t>
            </a:r>
            <a:r>
              <a:rPr lang="en-US" sz="2400" dirty="0"/>
              <a:t/>
            </a:r>
            <a:br>
              <a:rPr lang="en-US" sz="2400" dirty="0"/>
            </a:br>
            <a:endParaRPr lang="en-US" sz="2400" dirty="0"/>
          </a:p>
        </p:txBody>
      </p:sp>
      <p:sp>
        <p:nvSpPr>
          <p:cNvPr id="3" name="عنوان فرعي 2"/>
          <p:cNvSpPr>
            <a:spLocks noGrp="1"/>
          </p:cNvSpPr>
          <p:nvPr>
            <p:ph type="subTitle" idx="1"/>
          </p:nvPr>
        </p:nvSpPr>
        <p:spPr>
          <a:xfrm rot="21016446">
            <a:off x="1069848" y="4389120"/>
            <a:ext cx="7891272" cy="1069848"/>
          </a:xfrm>
        </p:spPr>
        <p:txBody>
          <a:bodyPr>
            <a:normAutofit/>
          </a:bodyPr>
          <a:lstStyle/>
          <a:p>
            <a:r>
              <a:rPr lang="ar-SA" sz="4000" dirty="0" smtClean="0"/>
              <a:t>الحالة الثانية</a:t>
            </a:r>
            <a:endParaRPr lang="en-US" sz="4000" dirty="0"/>
          </a:p>
        </p:txBody>
      </p:sp>
    </p:spTree>
    <p:extLst>
      <p:ext uri="{BB962C8B-B14F-4D97-AF65-F5344CB8AC3E}">
        <p14:creationId xmlns:p14="http://schemas.microsoft.com/office/powerpoint/2010/main" val="3470582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a:r>
              <a:rPr lang="ar-SA" sz="2800" dirty="0"/>
              <a:t>قررت وزارة الكهرباء والمياه رفع سعر التعرفة على المشتركين ابتداءً من مطلع العام المقبل، هذا القرار من شأنه أن يخلق موجة انزعاج لدى المستفيدين من هذ الخدمة علماً أن نظام الفاتورة الجديد يعتمد على قياس الاستهلاك بالشرائح أي استهلاكك للشريحة الأولى فقط لا يعني زيادة في الفاتورة بينما استهلاكك للشريحة الأولى والثانية يعني فاتورة أعلى بكثير عما كانت عليه في السابق.</a:t>
            </a:r>
            <a:r>
              <a:rPr lang="en-US" sz="2800" dirty="0"/>
              <a:t/>
            </a:r>
            <a:br>
              <a:rPr lang="en-US" sz="2800" dirty="0"/>
            </a:br>
            <a:r>
              <a:rPr lang="ar-SA" sz="2800" dirty="0"/>
              <a:t>كـ (مستشار/ة) اتصال استراتيجي كيف تقدم أو تقدمين هذه التغيرات للمستفيدين.</a:t>
            </a:r>
            <a:r>
              <a:rPr lang="en-US" sz="2800" dirty="0"/>
              <a:t/>
            </a:r>
            <a:br>
              <a:rPr lang="en-US" sz="2800" dirty="0"/>
            </a:br>
            <a:r>
              <a:rPr lang="en-US" sz="2800" dirty="0"/>
              <a:t/>
            </a:r>
            <a:br>
              <a:rPr lang="en-US" sz="2800" dirty="0"/>
            </a:br>
            <a:endParaRPr lang="en-US" sz="2800" dirty="0"/>
          </a:p>
        </p:txBody>
      </p:sp>
      <p:sp>
        <p:nvSpPr>
          <p:cNvPr id="3" name="عنوان فرعي 2"/>
          <p:cNvSpPr>
            <a:spLocks noGrp="1"/>
          </p:cNvSpPr>
          <p:nvPr>
            <p:ph type="subTitle" idx="1"/>
          </p:nvPr>
        </p:nvSpPr>
        <p:spPr>
          <a:xfrm rot="21016446">
            <a:off x="1069848" y="4389120"/>
            <a:ext cx="7891272" cy="1069848"/>
          </a:xfrm>
        </p:spPr>
        <p:txBody>
          <a:bodyPr>
            <a:normAutofit/>
          </a:bodyPr>
          <a:lstStyle/>
          <a:p>
            <a:r>
              <a:rPr lang="ar-SA" sz="4000" dirty="0" smtClean="0"/>
              <a:t>الحالة الثالثة</a:t>
            </a:r>
            <a:endParaRPr lang="en-US" sz="4000" dirty="0"/>
          </a:p>
        </p:txBody>
      </p:sp>
    </p:spTree>
    <p:extLst>
      <p:ext uri="{BB962C8B-B14F-4D97-AF65-F5344CB8AC3E}">
        <p14:creationId xmlns:p14="http://schemas.microsoft.com/office/powerpoint/2010/main" val="2786559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36190" y="1991023"/>
            <a:ext cx="9966960" cy="3035808"/>
          </a:xfrm>
        </p:spPr>
        <p:txBody>
          <a:bodyPr/>
          <a:lstStyle/>
          <a:p>
            <a:pPr algn="r"/>
            <a:r>
              <a:rPr lang="ar-SA" sz="2800" dirty="0"/>
              <a:t>تواجه شركة مشروبات غازية حملة شرسة حول المضار من شربها، مما أضر بسمعة العلامة التجارية للشركة، أبرز التحديات التي تواجه هذه الشركة هو ربط البحوث الجديدة بينها وبين مرض السكري مما </a:t>
            </a:r>
            <a:r>
              <a:rPr lang="ar-SA" sz="2800" dirty="0" err="1"/>
              <a:t>دعى</a:t>
            </a:r>
            <a:r>
              <a:rPr lang="ar-SA" sz="2800" dirty="0"/>
              <a:t> كثير من الأطباء للتحذير من شرب هذه المشروبات، الشركة لا تزال تحقق مبيعات مرتفعة لكن البحوث التي قامت بها مؤخراً تنبأت بأن الشركة قد تتأثر سلباً جراء زيادة وعي المجتمع بأضرار المنتج، في الوقت ذاته ترفض الشركة أن يكون منتجها ذو خطر على صحة المستهلك وتشكك في صحة نتائج البحوث الطبية.</a:t>
            </a:r>
            <a:r>
              <a:rPr lang="en-US" sz="2800" dirty="0"/>
              <a:t/>
            </a:r>
            <a:br>
              <a:rPr lang="en-US" sz="2800" dirty="0"/>
            </a:br>
            <a:r>
              <a:rPr lang="ar-SA" sz="2800" dirty="0"/>
              <a:t>ما هو دورك كـ(مستشار/ة) اتصال استراتيجي؟ وماذا تقترح أو تقترحين على الشركة فعله؟</a:t>
            </a:r>
            <a:r>
              <a:rPr lang="en-US" sz="2800" dirty="0"/>
              <a:t/>
            </a:r>
            <a:br>
              <a:rPr lang="en-US" sz="2800" dirty="0"/>
            </a:br>
            <a:r>
              <a:rPr lang="en-US" sz="2800" dirty="0"/>
              <a:t/>
            </a:r>
            <a:br>
              <a:rPr lang="en-US" sz="2800" dirty="0"/>
            </a:br>
            <a:r>
              <a:rPr lang="en-US" sz="2800" dirty="0"/>
              <a:t/>
            </a:r>
            <a:br>
              <a:rPr lang="en-US" sz="2800" dirty="0"/>
            </a:br>
            <a:endParaRPr lang="en-US" sz="2800" dirty="0"/>
          </a:p>
        </p:txBody>
      </p:sp>
      <p:sp>
        <p:nvSpPr>
          <p:cNvPr id="3" name="عنوان فرعي 2"/>
          <p:cNvSpPr>
            <a:spLocks noGrp="1"/>
          </p:cNvSpPr>
          <p:nvPr>
            <p:ph type="subTitle" idx="1"/>
          </p:nvPr>
        </p:nvSpPr>
        <p:spPr>
          <a:xfrm rot="21016446">
            <a:off x="1069848" y="4389120"/>
            <a:ext cx="7891272" cy="1069848"/>
          </a:xfrm>
        </p:spPr>
        <p:txBody>
          <a:bodyPr>
            <a:normAutofit/>
          </a:bodyPr>
          <a:lstStyle/>
          <a:p>
            <a:r>
              <a:rPr lang="ar-SA" sz="4000" dirty="0" smtClean="0"/>
              <a:t>الحالة الرابعة</a:t>
            </a:r>
            <a:endParaRPr lang="en-US" sz="4000" dirty="0"/>
          </a:p>
        </p:txBody>
      </p:sp>
    </p:spTree>
    <p:extLst>
      <p:ext uri="{BB962C8B-B14F-4D97-AF65-F5344CB8AC3E}">
        <p14:creationId xmlns:p14="http://schemas.microsoft.com/office/powerpoint/2010/main" val="3774217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36190" y="1991023"/>
            <a:ext cx="9966960" cy="3035808"/>
          </a:xfrm>
        </p:spPr>
        <p:txBody>
          <a:bodyPr/>
          <a:lstStyle/>
          <a:p>
            <a:pPr algn="r"/>
            <a:r>
              <a:rPr lang="ar-SA" sz="2800" dirty="0"/>
              <a:t>كشف بحث أجرته وزارة التجارة أن أهم أسباب الغش التجاري يرجع أولا إلى نقص الوعي لدى المستهلك بحقوقه، ثانيا عدم تعاونه بالإبلاغ عن أي تجاوزات يلاحظها، كما كشفت الدراسة عن قصور لدى موظفي الوزارة بالقيام بعملهم في محاربة ظاهرة الغش التجاري، وعند استطلاع رأي الموظفين بإدارة الكشف عن الغش التجاري عن سبب تقاعسهم كشفت الدراسة أن الموظفين بالوزارة يفتقدون لروح الانتماء والتعاون نظراً لتراكمات سلبية بين الإدارة العليا وإدارة الكشف عن الغش التجاري.</a:t>
            </a:r>
            <a:r>
              <a:rPr lang="en-US" sz="2800" dirty="0"/>
              <a:t/>
            </a:r>
            <a:br>
              <a:rPr lang="en-US" sz="2800" dirty="0"/>
            </a:br>
            <a:r>
              <a:rPr lang="ar-SA" sz="2800" dirty="0"/>
              <a:t>ما هو دورك كـ(مستشار/ة) اتصال استراتيجي؟ وماذا تقترح أو تقترحين على الوازرة فعله؟</a:t>
            </a:r>
            <a:r>
              <a:rPr lang="en-US" sz="2800" dirty="0"/>
              <a:t/>
            </a:r>
            <a:br>
              <a:rPr lang="en-US" sz="2800" dirty="0"/>
            </a:br>
            <a:r>
              <a:rPr lang="en-US" sz="2800" dirty="0"/>
              <a:t/>
            </a:r>
            <a:br>
              <a:rPr lang="en-US" sz="2800" dirty="0"/>
            </a:br>
            <a:r>
              <a:rPr lang="en-US" sz="2800" dirty="0"/>
              <a:t/>
            </a:r>
            <a:br>
              <a:rPr lang="en-US" sz="2800" dirty="0"/>
            </a:br>
            <a:r>
              <a:rPr lang="en-US" sz="2800" dirty="0"/>
              <a:t/>
            </a:r>
            <a:br>
              <a:rPr lang="en-US" sz="2800" dirty="0"/>
            </a:br>
            <a:endParaRPr lang="en-US" sz="2800" dirty="0"/>
          </a:p>
        </p:txBody>
      </p:sp>
      <p:sp>
        <p:nvSpPr>
          <p:cNvPr id="3" name="عنوان فرعي 2"/>
          <p:cNvSpPr>
            <a:spLocks noGrp="1"/>
          </p:cNvSpPr>
          <p:nvPr>
            <p:ph type="subTitle" idx="1"/>
          </p:nvPr>
        </p:nvSpPr>
        <p:spPr>
          <a:xfrm rot="21016446">
            <a:off x="1069848" y="4389120"/>
            <a:ext cx="7891272" cy="1069848"/>
          </a:xfrm>
        </p:spPr>
        <p:txBody>
          <a:bodyPr>
            <a:normAutofit/>
          </a:bodyPr>
          <a:lstStyle/>
          <a:p>
            <a:r>
              <a:rPr lang="ar-SA" sz="4000" dirty="0" smtClean="0"/>
              <a:t>الحالة الخامسة</a:t>
            </a:r>
            <a:endParaRPr lang="en-US" sz="4000" dirty="0"/>
          </a:p>
        </p:txBody>
      </p:sp>
    </p:spTree>
    <p:extLst>
      <p:ext uri="{BB962C8B-B14F-4D97-AF65-F5344CB8AC3E}">
        <p14:creationId xmlns:p14="http://schemas.microsoft.com/office/powerpoint/2010/main" val="11949405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وع الخشب">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TM03090434[[fn=نوع خشب]]</Template>
  <TotalTime>13</TotalTime>
  <Words>242</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 Narrow</vt:lpstr>
      <vt:lpstr>Rockwell</vt:lpstr>
      <vt:lpstr>Rockwell Condensed</vt:lpstr>
      <vt:lpstr>Times New Roman</vt:lpstr>
      <vt:lpstr>Wingdings</vt:lpstr>
      <vt:lpstr>نوع الخشب</vt:lpstr>
      <vt:lpstr> pr Case studies</vt:lpstr>
      <vt:lpstr> نجحت شركة أغذية دخلت السوق العام المنصرم في تحقيق سمعة جيدة عنها ونالت على ثقة المستهلك بعد دخولها للسوق بقوة من خلال حملات إعلامية عززت من صورة الشركة بشكل إيجابي. بعد مضي عامها الأول واجهت الشركة إشاعة مغرضه في وسائل التواصل الاجتماعي مفادها أن الأطعمة التي تستوردها الشركة تحتوي على مادة مستخلصة من جسم حيوان الخنزير، مما تسبب في تراجع مبيعات الشركة وهدد وجودها في السوق بسبب الخسائر الطائلة. كيف تواجه أو تواجهين هذه المشكلة كـ (مستشار/ة) اتصال استراتيجي </vt:lpstr>
      <vt:lpstr> قررت سلسلة مطاعم عالمية شهيرة تقدم الوجبات الصحية الاستثمار داخل السعودية، تحليل وضع السوق أظهر أن طبيعة السوق تنافسيه جداً، هؤلاء المنافسين عادةً يقدمون الوجبات الشعبية أو الوجبات السريعة، وكشفت البحوث الدراسات التي اطلعت عليها الشركة والتي قامت بها عن ميل لدى فئة الشباب نحو تغيير العادات الغذائية السلبية السائدة في المجتمع بعادات أكثر إيجابية. كيف تستطيع هذه السلسلة الدخول للسوق، وماذا يجب عليك القيام به كـ (مستشار/ة) اتصال استراتيجي لدى هذه السلسة. </vt:lpstr>
      <vt:lpstr>قررت وزارة الكهرباء والمياه رفع سعر التعرفة على المشتركين ابتداءً من مطلع العام المقبل، هذا القرار من شأنه أن يخلق موجة انزعاج لدى المستفيدين من هذ الخدمة علماً أن نظام الفاتورة الجديد يعتمد على قياس الاستهلاك بالشرائح أي استهلاكك للشريحة الأولى فقط لا يعني زيادة في الفاتورة بينما استهلاكك للشريحة الأولى والثانية يعني فاتورة أعلى بكثير عما كانت عليه في السابق. كـ (مستشار/ة) اتصال استراتيجي كيف تقدم أو تقدمين هذه التغيرات للمستفيدين.  </vt:lpstr>
      <vt:lpstr>تواجه شركة مشروبات غازية حملة شرسة حول المضار من شربها، مما أضر بسمعة العلامة التجارية للشركة، أبرز التحديات التي تواجه هذه الشركة هو ربط البحوث الجديدة بينها وبين مرض السكري مما دعى كثير من الأطباء للتحذير من شرب هذه المشروبات، الشركة لا تزال تحقق مبيعات مرتفعة لكن البحوث التي قامت بها مؤخراً تنبأت بأن الشركة قد تتأثر سلباً جراء زيادة وعي المجتمع بأضرار المنتج، في الوقت ذاته ترفض الشركة أن يكون منتجها ذو خطر على صحة المستهلك وتشكك في صحة نتائج البحوث الطبية. ما هو دورك كـ(مستشار/ة) اتصال استراتيجي؟ وماذا تقترح أو تقترحين على الشركة فعله؟   </vt:lpstr>
      <vt:lpstr>كشف بحث أجرته وزارة التجارة أن أهم أسباب الغش التجاري يرجع أولا إلى نقص الوعي لدى المستهلك بحقوقه، ثانيا عدم تعاونه بالإبلاغ عن أي تجاوزات يلاحظها، كما كشفت الدراسة عن قصور لدى موظفي الوزارة بالقيام بعملهم في محاربة ظاهرة الغش التجاري، وعند استطلاع رأي الموظفين بإدارة الكشف عن الغش التجاري عن سبب تقاعسهم كشفت الدراسة أن الموظفين بالوزارة يفتقدون لروح الانتماء والتعاون نظراً لتراكمات سلبية بين الإدارة العليا وإدارة الكشف عن الغش التجاري. ما هو دورك كـ(مستشار/ة) اتصال استراتيجي؟ وماذا تقترح أو تقترحين على الوازرة فعله؟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Abdulaziz Ali. Faqihi</dc:creator>
  <cp:lastModifiedBy>Abdulaziz Ali Faqihi</cp:lastModifiedBy>
  <cp:revision>3</cp:revision>
  <dcterms:created xsi:type="dcterms:W3CDTF">2016-10-23T11:57:19Z</dcterms:created>
  <dcterms:modified xsi:type="dcterms:W3CDTF">2016-10-24T06:43:10Z</dcterms:modified>
</cp:coreProperties>
</file>