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08" r:id="rId3"/>
    <p:sldId id="309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6" r:id="rId48"/>
    <p:sldId id="300" r:id="rId49"/>
    <p:sldId id="301" r:id="rId50"/>
    <p:sldId id="302" r:id="rId51"/>
    <p:sldId id="303" r:id="rId52"/>
    <p:sldId id="304" r:id="rId53"/>
    <p:sldId id="305" r:id="rId54"/>
    <p:sldId id="307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1" autoAdjust="0"/>
    <p:restoredTop sz="94660"/>
  </p:normalViewPr>
  <p:slideViewPr>
    <p:cSldViewPr>
      <p:cViewPr varScale="1">
        <p:scale>
          <a:sx n="78" d="100"/>
          <a:sy n="78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D3164-B839-4F9F-AFF5-0B7A613F1A1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78958-D1DC-4AA1-8880-1664A9299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1C6-6F41-494F-B53F-643EE0AC91E2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7AC6-8551-47DB-82F2-F50E7CE78D24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A44A-9601-4614-A94E-534046241495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9F36-FED6-4345-A834-9869F8C8500C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F90E-609A-40A3-8AA1-1FD75719A584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E964-3924-4A85-83D2-82B8F425DDA0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8641-0CAA-4780-9910-56B6489B5C69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3FC4-2663-4AAE-B588-49ACC53F6F6D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56DB-3019-4696-8F2A-ACA1DFDB4E87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F92-D39A-454F-9531-12AA3B4AAE06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0C2F-284B-4D3C-8B05-A2EFE5F707E3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0CC3-2D10-4A1B-A8C3-E5452010DC2B}" type="datetime1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3F2A-6923-4349-9D9F-6B632AD96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Cardiovascular</a:t>
            </a:r>
          </a:p>
          <a:p>
            <a:pPr algn="ctr"/>
            <a:r>
              <a:rPr lang="en-US" sz="8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System</a:t>
            </a:r>
            <a:endParaRPr lang="en-US" sz="88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5105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Arteriosclerosis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Hardening of an artery by thickening and loss of elasticity of the arterial walls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Rakan\Documents\Riyadh Colleges\athero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0"/>
            <a:ext cx="4038600" cy="2895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3075" name="Picture 3" descr="C:\Users\Rakan\Documents\Riyadh Colleges\colestero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4038600" cy="2895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Arteriol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432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1371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Arteriole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itis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Inflammation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Arteriolitis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Inflammation of an arteriole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Cardi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336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Heart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My/o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004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Muscle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57395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Cardiomyopathy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645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Disease of the heart’s muscle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pathy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429000" y="2964597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43400" y="2819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Disease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Cardiomyopathy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Disease of the heart’s muscle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Rakan\Documents\Riyadh Colleges\idiopathic-hypertrophic-subaortic-stenosisef.jpg"/>
          <p:cNvPicPr>
            <a:picLocks noChangeAspect="1" noChangeArrowheads="1"/>
          </p:cNvPicPr>
          <p:nvPr/>
        </p:nvPicPr>
        <p:blipFill>
          <a:blip r:embed="rId2" cstate="print"/>
          <a:srcRect b="8333"/>
          <a:stretch>
            <a:fillRect/>
          </a:stretch>
        </p:blipFill>
        <p:spPr bwMode="auto">
          <a:xfrm>
            <a:off x="4800600" y="1447800"/>
            <a:ext cx="4267200" cy="3733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Coron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622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Heart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ary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Pertaining to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Coronary arteries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Pertaining to the heart’s arteries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525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Coronary Arteries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Branches of the aorta bringing oxygen-rich blood to the heart’s muscle 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Rakan\Documents\Riyadh Colleges\9367.jpg"/>
          <p:cNvPicPr>
            <a:picLocks noChangeAspect="1" noChangeArrowheads="1"/>
          </p:cNvPicPr>
          <p:nvPr/>
        </p:nvPicPr>
        <p:blipFill>
          <a:blip r:embed="rId2" cstate="print"/>
          <a:srcRect b="5245"/>
          <a:stretch>
            <a:fillRect/>
          </a:stretch>
        </p:blipFill>
        <p:spPr bwMode="auto">
          <a:xfrm>
            <a:off x="5181600" y="1447800"/>
            <a:ext cx="3886200" cy="3733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Phleb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098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Vein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tomy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528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22346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Incision / Process of cutting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phlebotomy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Incision of a vein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Phlebotomy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Incision of a vein for the removal of blood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Rakan\Documents\Riyadh Colleges\phlebotomy-training-school.jpg"/>
          <p:cNvPicPr>
            <a:picLocks noChangeAspect="1" noChangeArrowheads="1"/>
          </p:cNvPicPr>
          <p:nvPr/>
        </p:nvPicPr>
        <p:blipFill>
          <a:blip r:embed="rId2" cstate="print"/>
          <a:srcRect l="2985" t="4167" r="2985" b="4167"/>
          <a:stretch>
            <a:fillRect/>
          </a:stretch>
        </p:blipFill>
        <p:spPr bwMode="auto">
          <a:xfrm>
            <a:off x="4038600" y="1524000"/>
            <a:ext cx="5029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Ven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288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32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Vein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Intra-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004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Within / Into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573959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Intravenous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645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Pertaining to within a vein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819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ous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971800" y="2964597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86200" y="2819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Pertaining to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Intravenous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Pertaining to within a vein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Rakan\Documents\Riyadh Colleges\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4191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39824" t="15625" r="22108" b="10417"/>
          <a:stretch>
            <a:fillRect/>
          </a:stretch>
        </p:blipFill>
        <p:spPr bwMode="auto">
          <a:xfrm>
            <a:off x="1905000" y="955430"/>
            <a:ext cx="5334000" cy="58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0" y="159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cardiovascular system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320933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Intravenous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Phlebotomy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60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Rakan\Documents\Riyadh Colleges\question-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038378"/>
            <a:ext cx="2743200" cy="2735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Venul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860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004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Venule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itis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956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2209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Inflammation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Venulitis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Inflammation of a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venule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Treatment Procedures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  <a:latin typeface="Harlow Solid Italic" pitchFamily="82" charset="0"/>
              </a:rPr>
              <a:t>Terminology</a:t>
            </a:r>
            <a:endParaRPr lang="en-US" sz="31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Laboratory Tests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Diagnostic Procedures</a:t>
            </a:r>
            <a:endParaRPr lang="en-US" sz="28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Pathology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9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Aneurysm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Surgical widening of an artery caused by weakness in the arterial wall or breakdown of the wall from atherosclerosis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Rakan\Documents\Riyadh Colleges\18072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4800600" y="2286000"/>
            <a:ext cx="4267200" cy="3733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angina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Chest pain caused by decreased blood flow to the heart’s muscle</a:t>
            </a: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Also called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“Angina pectoris”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Rakan\Documents\Riyadh Colleges\12489444841248949682l.jpg"/>
          <p:cNvPicPr>
            <a:picLocks noChangeAspect="1" noChangeArrowheads="1"/>
          </p:cNvPicPr>
          <p:nvPr/>
        </p:nvPicPr>
        <p:blipFill>
          <a:blip r:embed="rId2" cstate="print"/>
          <a:srcRect l="1754" t="3700" r="3509" b="3816"/>
          <a:stretch>
            <a:fillRect/>
          </a:stretch>
        </p:blipFill>
        <p:spPr bwMode="auto">
          <a:xfrm>
            <a:off x="4648200" y="2286000"/>
            <a:ext cx="4419600" cy="3810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arrhythmia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Abnormal heartbeat (rhythm)</a:t>
            </a: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Fibrillation and flutter are examples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C:\Users\Rakan\Documents\Riyadh Colleges\af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09800"/>
            <a:ext cx="4572000" cy="4114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atherosclerosis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Hardening of arteries with a collection of cholesterol-like plaque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C:\Users\Rakan\Documents\Riyadh Colleges\atherosclerosis.jpg"/>
          <p:cNvPicPr>
            <a:picLocks noChangeAspect="1" noChangeArrowheads="1"/>
          </p:cNvPicPr>
          <p:nvPr/>
        </p:nvPicPr>
        <p:blipFill>
          <a:blip r:embed="rId2" cstate="print"/>
          <a:srcRect b="8844"/>
          <a:stretch>
            <a:fillRect/>
          </a:stretch>
        </p:blipFill>
        <p:spPr bwMode="auto">
          <a:xfrm>
            <a:off x="4648200" y="2209800"/>
            <a:ext cx="4419600" cy="35052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Congestive heart failure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Inability of the heart to pump its required amount of blood</a:t>
            </a: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Blood accumulates in the lungs causing pulmonary edema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C:\Users\Rakan\Documents\Riyadh Colleges\Congestive-Heart-Fail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362451" cy="3733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hypertension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51054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High blood pressure</a:t>
            </a:r>
          </a:p>
          <a:p>
            <a:pPr algn="ctr"/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Essential hypertension</a:t>
            </a:r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high blood pressure with an apparent cause</a:t>
            </a:r>
          </a:p>
          <a:p>
            <a:pPr algn="ctr"/>
            <a:endParaRPr lang="en-US" sz="2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2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Secondary hypertension</a:t>
            </a:r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is high blood pressure caused by another illness 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C:\Users\Rakan\Documents\Riyadh Colleges\44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2219325"/>
            <a:ext cx="3962400" cy="364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Myocardial infarction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Heart attack</a:t>
            </a:r>
          </a:p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 infarction is an area of dead (necrotic) tissue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C:\Users\Rakan\Documents\Riyadh Colleges\placche.jpg"/>
          <p:cNvPicPr>
            <a:picLocks noChangeAspect="1" noChangeArrowheads="1"/>
          </p:cNvPicPr>
          <p:nvPr/>
        </p:nvPicPr>
        <p:blipFill>
          <a:blip r:embed="rId2" cstate="print"/>
          <a:srcRect b="6000"/>
          <a:stretch>
            <a:fillRect/>
          </a:stretch>
        </p:blipFill>
        <p:spPr bwMode="auto">
          <a:xfrm>
            <a:off x="4800600" y="2209800"/>
            <a:ext cx="4267200" cy="35814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9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heart and great vessels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8653" t="17708" r="23865" b="16667"/>
          <a:stretch>
            <a:fillRect/>
          </a:stretch>
        </p:blipFill>
        <p:spPr bwMode="auto">
          <a:xfrm>
            <a:off x="1600200" y="1006078"/>
            <a:ext cx="5943600" cy="577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Pathology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shock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5105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group of signs and symptoms (paleness of skin, weak and rapid pulse, shallow breathing) indicating poor oxygen supply to the tissues and insufficient return of blood to the heart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C:\Users\Rakan\Documents\Riyadh Colleges\cardiogenicsh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4114800" cy="3657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Pathology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Treatment Procedures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flatTx/>
          </a:bodyPr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Laboratory Tests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Diagnostic Procedures</a:t>
            </a:r>
            <a:endParaRPr lang="en-US" sz="28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9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1" animBg="1"/>
      <p:bldP spid="7" grpId="0" animBg="1"/>
      <p:bldP spid="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Angiography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Recording (via x-ray images) blood vessels after the injection of contrast into the bloodstream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Rakan\Documents\Riyadh Colleges\coronary-angiogram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" y="2286000"/>
            <a:ext cx="4059238" cy="349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Cardiac catheterization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Introducing a catheter (a flexible, tubular instrument</a:t>
            </a:r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into a vein or an artery to measure pressure and flow patterns of blood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Rakan\Documents\Riyadh Colleges\1080.jpg"/>
          <p:cNvPicPr>
            <a:picLocks noChangeAspect="1" noChangeArrowheads="1"/>
          </p:cNvPicPr>
          <p:nvPr/>
        </p:nvPicPr>
        <p:blipFill>
          <a:blip r:embed="rId2" cstate="print"/>
          <a:srcRect b="7500"/>
          <a:stretch>
            <a:fillRect/>
          </a:stretch>
        </p:blipFill>
        <p:spPr bwMode="auto">
          <a:xfrm>
            <a:off x="67961" y="2362200"/>
            <a:ext cx="4123039" cy="3276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Cardiac enzyme tests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Measurements of enzymes released int</a:t>
            </a:r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 the bloodstream after a heart attack (myocardial infarction)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Rakan\Documents\Riyadh Colleges\7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" y="2190750"/>
            <a:ext cx="404495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Doppler ultrasound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Measuring blood flow in vessels via sound waves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Rakan\Documents\Riyadh Colleges\carotid doppler ultrasound-nhl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33600"/>
            <a:ext cx="4024625" cy="4495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Echocardiography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Producing images of the heart via sound waves or echoes 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 descr="C:\Users\Rakan\Documents\Riyadh Colleges\heart_s13 echocardiogra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437342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Rakan\Documents\Riyadh Colleges\F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514600"/>
            <a:ext cx="4165600" cy="31242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Electrocardiography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Recording electricity flowing through the heart 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Rakan\Documents\Riyadh Colleges\Picture6.jpg"/>
          <p:cNvPicPr>
            <a:picLocks noChangeAspect="1" noChangeArrowheads="1"/>
          </p:cNvPicPr>
          <p:nvPr/>
        </p:nvPicPr>
        <p:blipFill>
          <a:blip r:embed="rId2" cstate="print"/>
          <a:srcRect r="1210" b="6383"/>
          <a:stretch>
            <a:fillRect/>
          </a:stretch>
        </p:blipFill>
        <p:spPr bwMode="auto">
          <a:xfrm>
            <a:off x="76200" y="2286001"/>
            <a:ext cx="4419600" cy="35813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Holter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monitoring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Detection of abnormal heart rhythms (arrhythmias</a:t>
            </a:r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that involves having a patient wear a compact version of an electrocardiograph for 24 hours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C:\Users\Rakan\Documents\Riyadh Colleges\Holtor-Monitor.jpg"/>
          <p:cNvPicPr>
            <a:picLocks noChangeAspect="1" noChangeArrowheads="1"/>
          </p:cNvPicPr>
          <p:nvPr/>
        </p:nvPicPr>
        <p:blipFill>
          <a:blip r:embed="rId2" cstate="print"/>
          <a:srcRect b="4592"/>
          <a:stretch>
            <a:fillRect/>
          </a:stretch>
        </p:blipFill>
        <p:spPr bwMode="auto">
          <a:xfrm>
            <a:off x="152400" y="2285999"/>
            <a:ext cx="3886200" cy="3886201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Lipid tests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Measurements of cholesterol and triglyceride levels in the blood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 descr="C:\Users\Rakan\Documents\Riyadh Colleges\10026.jpg"/>
          <p:cNvPicPr>
            <a:picLocks noChangeAspect="1" noChangeArrowheads="1"/>
          </p:cNvPicPr>
          <p:nvPr/>
        </p:nvPicPr>
        <p:blipFill>
          <a:blip r:embed="rId2" cstate="print"/>
          <a:srcRect b="6818"/>
          <a:stretch>
            <a:fillRect/>
          </a:stretch>
        </p:blipFill>
        <p:spPr bwMode="auto">
          <a:xfrm>
            <a:off x="76199" y="2362200"/>
            <a:ext cx="4114801" cy="31242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Pathology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Treatment Procedures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Laboratory Tests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Diagnostic Procedures</a:t>
            </a:r>
            <a:endParaRPr lang="en-US" sz="28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b="1" dirty="0" smtClean="0">
                <a:solidFill>
                  <a:srgbClr val="7030A0"/>
                </a:solidFill>
                <a:latin typeface="Harlow Solid Italic" pitchFamily="82" charset="0"/>
              </a:rPr>
              <a:t>Terminology</a:t>
            </a:r>
            <a:endParaRPr lang="en-US" sz="31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Lipoprotein tests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Measurements of high-density lipoprotein (HDL) and low-density lipoprotein (LDL) in the blood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Rakan\Documents\Riyadh Colleges\19289.jpg"/>
          <p:cNvPicPr>
            <a:picLocks noChangeAspect="1" noChangeArrowheads="1"/>
          </p:cNvPicPr>
          <p:nvPr/>
        </p:nvPicPr>
        <p:blipFill>
          <a:blip r:embed="rId2" cstate="print"/>
          <a:srcRect t="15187" b="6977"/>
          <a:stretch>
            <a:fillRect/>
          </a:stretch>
        </p:blipFill>
        <p:spPr bwMode="auto">
          <a:xfrm>
            <a:off x="76200" y="2286000"/>
            <a:ext cx="4095750" cy="37338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Magnetic resonance imaging (MRI)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209800"/>
            <a:ext cx="5105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Producing an image, by beaming magnetic waves at the heart, that gives detailed information about congenital heart diseases, cardiac masses, and diseases within large blood vessels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Rakan\Documents\Riyadh Colleges\mri-sc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4160520" cy="32004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9219" name="Picture 3" descr="C:\Users\Rakan\Documents\Riyadh Colleges\4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2362200" cy="24384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MUGA scan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Imaging the motion of heart wall muscles and assessing the function of the heart via a multiple-gated acquisition scan, which uses radioactive chemicals 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C:\Users\Rakan\Documents\Riyadh Colleges\muga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4038600" cy="2987457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10243" name="Picture 3" descr="C:\Users\Rakan\Documents\Riyadh Colleges\Cardiac-Solutions--6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886200" cy="263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Positron emission tomography (PET) scan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Radioactive chemicals are injected into the bloodstream and travel to the heart</a:t>
            </a:r>
          </a:p>
          <a:p>
            <a:pPr algn="ctr"/>
            <a:endParaRPr lang="en-US" sz="2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Cross-sectional images show the flow of blood and the functional activity of the heart muscle 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 descr="C:\Users\Rakan\Documents\Riyadh Colleges\C0017589-Cardiac_insufficiency,_PET_scan-SPL.jpg"/>
          <p:cNvPicPr>
            <a:picLocks noChangeAspect="1" noChangeArrowheads="1"/>
          </p:cNvPicPr>
          <p:nvPr/>
        </p:nvPicPr>
        <p:blipFill>
          <a:blip r:embed="rId2" cstate="print"/>
          <a:srcRect t="13663" b="7775"/>
          <a:stretch>
            <a:fillRect/>
          </a:stretch>
        </p:blipFill>
        <p:spPr bwMode="auto">
          <a:xfrm>
            <a:off x="838200" y="1905000"/>
            <a:ext cx="2514600" cy="1905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pic>
        <p:nvPicPr>
          <p:cNvPr id="11267" name="Picture 3" descr="C:\Users\Rakan\Documents\Riyadh Colleges\2426_2443_2.jpg"/>
          <p:cNvPicPr>
            <a:picLocks noChangeAspect="1" noChangeArrowheads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 bwMode="auto">
          <a:xfrm>
            <a:off x="76200" y="3886200"/>
            <a:ext cx="4038600" cy="2895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Stress test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 electrocardiogram plus blood pressure and heart rate measurements shows the heart’s response to physical exertion (Treadmill test)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 descr="C:\Users\Rakan\Documents\Riyadh Colleges\Stress_Tes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4114800" cy="35814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Technetium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tc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99m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sestamibi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scan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radioactive chemical (</a:t>
            </a:r>
            <a:r>
              <a:rPr lang="en-US" sz="21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sestamibi</a:t>
            </a:r>
            <a:r>
              <a:rPr lang="en-US" sz="2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tagged with technetium 99m) is injected intravenously and shows perfusion (flow) of blood in heart muscle</a:t>
            </a:r>
          </a:p>
          <a:p>
            <a:pPr algn="ctr"/>
            <a:endParaRPr lang="en-US" sz="21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It’s taken up in the area of a myocardial infarction, producing “hot spots” </a:t>
            </a:r>
            <a:endParaRPr lang="en-US" sz="21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C:\Users\Rakan\Documents\Riyadh Colleges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7"/>
            <a:ext cx="4326001" cy="3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Laboratory Tests &amp; Diagnostic Procedures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Thallium-201 scan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2362200"/>
            <a:ext cx="5105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radioactive test that shows where injected thallium-201 (a radioactive substance</a:t>
            </a:r>
            <a:r>
              <a:rPr lang="en-US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localizes in heart muscle</a:t>
            </a:r>
            <a:endParaRPr lang="en-US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C:\Users\Rakan\Documents\Riyadh Colleges\P2160096-Gamma_scan_of_healthy_heart-SPL.jpg"/>
          <p:cNvPicPr>
            <a:picLocks noChangeAspect="1" noChangeArrowheads="1"/>
          </p:cNvPicPr>
          <p:nvPr/>
        </p:nvPicPr>
        <p:blipFill>
          <a:blip r:embed="rId2" cstate="print"/>
          <a:srcRect b="7843"/>
          <a:stretch>
            <a:fillRect/>
          </a:stretch>
        </p:blipFill>
        <p:spPr bwMode="auto">
          <a:xfrm>
            <a:off x="55676" y="2286000"/>
            <a:ext cx="4135324" cy="35814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Laboratory Tests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&amp;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Harlow Solid Italic" pitchFamily="82" charset="0"/>
              </a:rPr>
              <a:t>Diagnostic Procedures</a:t>
            </a:r>
            <a:endParaRPr lang="en-US" sz="28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Treatment Procedures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9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9" grpId="0" animBg="1"/>
      <p:bldP spid="10" grpId="0" animBg="1"/>
      <p:bldP spid="5" grpId="0" animBg="1"/>
      <p:bldP spid="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Cardioversion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Brief discharges of electricity passing across the chest to stop a cardiac arrhythmia</a:t>
            </a:r>
          </a:p>
          <a:p>
            <a:pPr algn="ctr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Also called defibrillation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C:\Users\Rakan\Documents\Riyadh Colleges\cardiover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1" y="2272422"/>
            <a:ext cx="4267200" cy="359497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Coronary artery bypass grafting (CABG)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Vessels taken from the patients legs or chest are connected to coronary arteries to make detours around blockages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C:\Users\Rakan\Documents\Riyadh Colleges\bypas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822" y="2133600"/>
            <a:ext cx="4369496" cy="35052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Angi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Vessel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lasty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052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Surgical Repair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Angioplasty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Surgical repair of a vessel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endarterectomy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Surgical removal of the innermost lining of an artery to remove fatty deposits and clots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C:\Users\Rakan\Documents\Riyadh Colleges\india-surgery-carotid-endarterectom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181200"/>
            <a:ext cx="3911601" cy="42196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Heart transplantation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donor heart is transferred to a recipient 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C:\Users\Rakan\Documents\Riyadh Colleges\heart-trans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317593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Percutaneous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coronary intervention (PCI)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471678"/>
            <a:ext cx="4800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balloon-tipped catheter (a flexible, tubular instrument) is threaded into a coronary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aretery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to compress fatty deposits and open the artery.</a:t>
            </a:r>
          </a:p>
          <a:p>
            <a:pPr algn="ctr"/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Stents create wider openings that make the recurrence of blockages less likely, also called balloo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 angioplasty 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C:\Users\Rakan\Documents\Riyadh Colleges\balloon_an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2452751"/>
            <a:ext cx="3981450" cy="379564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Treatment Procedures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95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Thrombolytic therapy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362200"/>
            <a:ext cx="48006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Drugs such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tpa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(tissue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plasminogen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activator) and streptokinase are injected into a patient’s bloodstream to dissolve clots that may cause a heart attack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482" name="Picture 2" descr="C:\Users\Rakan\Documents\Riyadh Colleges\71690W.jpg"/>
          <p:cNvPicPr>
            <a:picLocks noChangeAspect="1" noChangeArrowheads="1"/>
          </p:cNvPicPr>
          <p:nvPr/>
        </p:nvPicPr>
        <p:blipFill>
          <a:blip r:embed="rId2" cstate="print"/>
          <a:srcRect b="10204"/>
          <a:stretch>
            <a:fillRect/>
          </a:stretch>
        </p:blipFill>
        <p:spPr bwMode="auto">
          <a:xfrm>
            <a:off x="4572000" y="2209800"/>
            <a:ext cx="4519552" cy="38862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  <a:softEdge rad="127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Harlow Solid Italic" pitchFamily="82" charset="0"/>
              </a:rPr>
              <a:t>Treatment Procedures</a:t>
            </a:r>
            <a:endParaRPr lang="en-US" sz="3200" b="1" dirty="0">
              <a:solidFill>
                <a:srgbClr val="7030A0"/>
              </a:solidFill>
              <a:latin typeface="Harlow Solid Italic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0" y="762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" y="1752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48000" y="3657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3600" y="1752600"/>
            <a:ext cx="3048000" cy="3124200"/>
          </a:xfrm>
          <a:prstGeom prst="ellipse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Jokerman" pitchFamily="82" charset="0"/>
              </a:rPr>
              <a:t>Done</a:t>
            </a:r>
            <a:endParaRPr lang="en-US" sz="6000" b="1" dirty="0">
              <a:latin typeface="Jokerman" pitchFamily="82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9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9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kan\Documents\Riyadh Colleges\d0b2d0bed0bfd180d0bed181d1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73200"/>
            <a:ext cx="4419600" cy="523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14347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Any Questions?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20212"/>
            <a:ext cx="4572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60000" dist="60007" dir="5400000" sy="-100000" algn="bl" rotWithShape="0"/>
                </a:effectLst>
              </a:rPr>
              <a:t>Thank You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28 0.00069 -0.03056 0.00092 -0.04583 0.00208 C -0.05417 0.00277 -0.06129 0.01273 -0.06719 0.01921 C -0.075 0.02777 -0.08229 0.03726 -0.08872 0.04768 C -0.09427 0.05694 -0.09827 0.06782 -0.10434 0.07638 C -0.10799 0.09027 -0.1066 0.08379 -0.10868 0.09537 C -0.10642 0.15439 -0.11389 0.11967 -0.10434 0.13541 C -0.10382 0.13634 -0.10017 0.14467 -0.09861 0.1449 C -0.08924 0.14652 -0.07969 0.14606 -0.07014 0.14675 C -0.04045 0.15439 -0.0408 0.15115 0.00851 0.15254 C 0.01319 0.15648 0.01528 0.15949 0.0184 0.16574 C 0.02031 0.175 0.02153 0.18449 0.02569 0.19259 C 0.02812 0.21597 0.02673 0.26921 0.0184 0.29351 C 0.01406 0.30601 0.00521 0.31643 -0.00295 0.32384 C -0.00399 0.32476 -0.00452 0.32708 -0.00573 0.32777 C -0.00938 0.32962 -0.01719 0.33148 -0.01719 0.33148 C -0.03507 0.34375 -0.03767 0.3368 -0.06719 0.33541 C -0.07014 0.33402 -0.07309 0.33333 -0.07587 0.33148 C -0.08559 0.32523 -0.07517 0.33078 -0.08299 0.32384 C -0.08854 0.31898 -0.09531 0.31689 -0.10156 0.31435 C -0.10504 0.30972 -0.10938 0.30671 -0.11146 0.30115 L -0.04288 -0.00741 L -0.04445 0.34097 L -0.12587 0.32962 L -0.05 -0.0095 L 0.00417 0.32592 L -0.02153 0.16967 L -0.08872 0.16203 " pathEditMode="relative" ptsTypes="ffffffffffffffffffffAAAAAAAA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510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Angioplasty</a:t>
            </a: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Surgical repair of a blood vessel by inserting a catheter and a balloon inside an artery to enlarge the opening 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625" t="10417" r="16837" b="14583"/>
          <a:stretch>
            <a:fillRect/>
          </a:stretch>
        </p:blipFill>
        <p:spPr bwMode="auto">
          <a:xfrm>
            <a:off x="4953000" y="1295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  <a:softEdge rad="3175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Aort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Aorta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ic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670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Pertaining to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50645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Aortic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Stenosis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9705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Tightening pertaining to the aorta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782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stenosis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810000" y="2927866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2782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Tightening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Aortic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</a:rPr>
              <a:t>Stenosis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3000" b="1" dirty="0">
              <a:solidFill>
                <a:srgbClr val="0070C0"/>
              </a:solidFill>
            </a:endParaRPr>
          </a:p>
          <a:p>
            <a:r>
              <a:rPr lang="en-US" sz="3000" b="1" dirty="0" smtClean="0">
                <a:solidFill>
                  <a:schemeClr val="tx2">
                    <a:lumMod val="50000"/>
                  </a:schemeClr>
                </a:solidFill>
              </a:rPr>
              <a:t>Narrowing of the aorta</a:t>
            </a:r>
            <a:endParaRPr lang="en-US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Rakan\Documents\Riyadh Colleges\Aortic_stenosis_rheumatic,_gross_pathology_20G0014_l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05" y="1981200"/>
            <a:ext cx="5036395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347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Terminology</a:t>
            </a:r>
          </a:p>
          <a:p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Arteri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/o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209800" y="1600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1371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</a:rPr>
              <a:t>Artery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217003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-sclerosis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86200" y="2362200"/>
            <a:ext cx="838200" cy="381000"/>
          </a:xfrm>
          <a:prstGeom prst="righ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0600" y="2217003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Hardening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9718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Arteriosclerosis 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6240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Hardening of an artery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F2A-6923-4349-9D9F-6B632AD96A88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/>
        </a:solidFill>
        <a:ln>
          <a:solidFill>
            <a:srgbClr val="0070C0"/>
          </a:solidFill>
        </a:ln>
      </a:spPr>
      <a:bodyPr wrap="none" rtlCol="0" anchor="ctr"/>
      <a:lstStyle>
        <a:defPPr algn="ctr">
          <a:defRPr sz="6000" b="1" dirty="0" smtClean="0">
            <a:latin typeface="Jokerman" pitchFamily="8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1046</Words>
  <Application>Microsoft Office PowerPoint</Application>
  <PresentationFormat>On-screen Show (4:3)</PresentationFormat>
  <Paragraphs>303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Rakan</dc:creator>
  <cp:lastModifiedBy>Lamia</cp:lastModifiedBy>
  <cp:revision>83</cp:revision>
  <dcterms:created xsi:type="dcterms:W3CDTF">2012-01-06T18:31:01Z</dcterms:created>
  <dcterms:modified xsi:type="dcterms:W3CDTF">2014-05-29T13:17:33Z</dcterms:modified>
</cp:coreProperties>
</file>