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0" r:id="rId17"/>
    <p:sldId id="271" r:id="rId18"/>
    <p:sldId id="272"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7CE18F61-C840-47A0-BD2C-084EF4252BD6}" type="datetimeFigureOut">
              <a:rPr lang="ar-SA" smtClean="0"/>
              <a:t>09/01/36</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E307F8-AC68-4669-86BD-EB75911F857A}"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CE18F61-C840-47A0-BD2C-084EF4252BD6}" type="datetimeFigureOut">
              <a:rPr lang="ar-SA" smtClean="0"/>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CE18F61-C840-47A0-BD2C-084EF4252BD6}" type="datetimeFigureOut">
              <a:rPr lang="ar-SA" smtClean="0"/>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7CE18F61-C840-47A0-BD2C-084EF4252BD6}" type="datetimeFigureOut">
              <a:rPr lang="ar-SA" smtClean="0"/>
              <a:t>09/01/36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CE18F61-C840-47A0-BD2C-084EF4252BD6}" type="datetimeFigureOut">
              <a:rPr lang="ar-SA" smtClean="0"/>
              <a:t>09/01/36</a:t>
            </a:fld>
            <a:endParaRPr lang="ar-SA"/>
          </a:p>
        </p:txBody>
      </p:sp>
      <p:sp>
        <p:nvSpPr>
          <p:cNvPr id="8" name="Slide Number Placeholder 7"/>
          <p:cNvSpPr>
            <a:spLocks noGrp="1"/>
          </p:cNvSpPr>
          <p:nvPr>
            <p:ph type="sldNum" sz="quarter" idx="11"/>
          </p:nvPr>
        </p:nvSpPr>
        <p:spPr/>
        <p:txBody>
          <a:bodyPr/>
          <a:lstStyle/>
          <a:p>
            <a:fld id="{0AE307F8-AC68-4669-86BD-EB75911F857A}"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7CE18F61-C840-47A0-BD2C-084EF4252BD6}" type="datetimeFigureOut">
              <a:rPr lang="ar-SA" smtClean="0"/>
              <a:t>09/01/36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7CE18F61-C840-47A0-BD2C-084EF4252BD6}" type="datetimeFigureOut">
              <a:rPr lang="ar-SA" smtClean="0"/>
              <a:t>09/01/36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7CE18F61-C840-47A0-BD2C-084EF4252BD6}" type="datetimeFigureOut">
              <a:rPr lang="ar-SA" smtClean="0"/>
              <a:t>09/01/36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18F61-C840-47A0-BD2C-084EF4252BD6}" type="datetimeFigureOut">
              <a:rPr lang="ar-SA" smtClean="0"/>
              <a:t>09/01/36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AE307F8-AC68-4669-86BD-EB75911F857A}"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CE18F61-C840-47A0-BD2C-084EF4252BD6}" type="datetimeFigureOut">
              <a:rPr lang="ar-SA" smtClean="0"/>
              <a:t>09/01/36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AE307F8-AC68-4669-86BD-EB75911F857A}"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CE18F61-C840-47A0-BD2C-084EF4252BD6}" type="datetimeFigureOut">
              <a:rPr lang="ar-SA" smtClean="0"/>
              <a:t>09/01/36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AE307F8-AC68-4669-86BD-EB75911F857A}"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CE18F61-C840-47A0-BD2C-084EF4252BD6}" type="datetimeFigureOut">
              <a:rPr lang="ar-SA" smtClean="0"/>
              <a:t>09/01/36</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AE307F8-AC68-4669-86BD-EB75911F857A}"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231527" y="2276872"/>
            <a:ext cx="4035721" cy="769441"/>
          </a:xfrm>
          <a:prstGeom prst="rect">
            <a:avLst/>
          </a:prstGeom>
        </p:spPr>
        <p:txBody>
          <a:bodyPr wrap="none">
            <a:spAutoFit/>
          </a:bodyPr>
          <a:lstStyle/>
          <a:p>
            <a:pPr algn="ctr" rtl="0"/>
            <a:r>
              <a:rPr lang="en-US" sz="4400" b="1" smtClean="0">
                <a:latin typeface="Calibri" panose="020F0502020204030204" pitchFamily="34" charset="0"/>
              </a:rPr>
              <a:t> Carbohydrates-I</a:t>
            </a:r>
            <a:endParaRPr lang="ar-SA" sz="4400" b="1" dirty="0">
              <a:latin typeface="Calibri" panose="020F0502020204030204" pitchFamily="34" charset="0"/>
            </a:endParaRPr>
          </a:p>
        </p:txBody>
      </p:sp>
      <p:sp>
        <p:nvSpPr>
          <p:cNvPr id="5" name="مستطيل 4"/>
          <p:cNvSpPr/>
          <p:nvPr/>
        </p:nvSpPr>
        <p:spPr>
          <a:xfrm>
            <a:off x="827584" y="4898117"/>
            <a:ext cx="2202141" cy="400110"/>
          </a:xfrm>
          <a:prstGeom prst="rect">
            <a:avLst/>
          </a:prstGeom>
        </p:spPr>
        <p:txBody>
          <a:bodyPr wrap="none">
            <a:spAutoFit/>
          </a:bodyPr>
          <a:lstStyle/>
          <a:p>
            <a:r>
              <a:rPr lang="en-US" sz="2000" b="1" dirty="0" smtClean="0">
                <a:latin typeface="Calibri" panose="020F0502020204030204" pitchFamily="34" charset="0"/>
              </a:rPr>
              <a:t>BCH 302 [practical]</a:t>
            </a:r>
            <a:endParaRPr lang="ar-SA" sz="2000" dirty="0">
              <a:latin typeface="Calibri" panose="020F0502020204030204" pitchFamily="34" charset="0"/>
            </a:endParaRPr>
          </a:p>
        </p:txBody>
      </p:sp>
    </p:spTree>
    <p:extLst>
      <p:ext uri="{BB962C8B-B14F-4D97-AF65-F5344CB8AC3E}">
        <p14:creationId xmlns:p14="http://schemas.microsoft.com/office/powerpoint/2010/main" val="1354392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3" y="188640"/>
            <a:ext cx="8640960" cy="6032421"/>
          </a:xfrm>
          <a:prstGeom prst="rect">
            <a:avLst/>
          </a:prstGeom>
        </p:spPr>
        <p:txBody>
          <a:bodyPr wrap="square">
            <a:spAutoFit/>
          </a:bodyPr>
          <a:lstStyle/>
          <a:p>
            <a:pPr algn="l" rtl="0"/>
            <a:r>
              <a:rPr lang="en-US" sz="2400" b="1" dirty="0" smtClean="0">
                <a:solidFill>
                  <a:schemeClr val="tx2"/>
                </a:solidFill>
                <a:latin typeface="Calibri" panose="020F0502020204030204" pitchFamily="34" charset="0"/>
              </a:rPr>
              <a:t>2.Benedict's test:</a:t>
            </a:r>
          </a:p>
          <a:p>
            <a:pPr algn="l" rtl="0"/>
            <a:endParaRPr lang="en-US" sz="2000" b="1" dirty="0" smtClean="0">
              <a:solidFill>
                <a:schemeClr val="tx2"/>
              </a:solidFill>
              <a:latin typeface="Calibri" panose="020F0502020204030204" pitchFamily="34" charset="0"/>
            </a:endParaRPr>
          </a:p>
          <a:p>
            <a:pPr algn="l" rtl="0"/>
            <a:r>
              <a:rPr lang="en-US" sz="2000" b="1" dirty="0" smtClean="0">
                <a:solidFill>
                  <a:schemeClr val="tx2"/>
                </a:solidFill>
                <a:latin typeface="Calibri" panose="020F0502020204030204" pitchFamily="34" charset="0"/>
              </a:rPr>
              <a:t>Objective:</a:t>
            </a:r>
          </a:p>
          <a:p>
            <a:pPr algn="l" rtl="0"/>
            <a:r>
              <a:rPr lang="en-US" sz="2000" dirty="0" smtClean="0">
                <a:latin typeface="Calibri" panose="020F0502020204030204" pitchFamily="34" charset="0"/>
              </a:rPr>
              <a:t>To detect the </a:t>
            </a:r>
            <a:r>
              <a:rPr lang="en-US" sz="2000" dirty="0">
                <a:latin typeface="Calibri" panose="020F0502020204030204" pitchFamily="34" charset="0"/>
              </a:rPr>
              <a:t>presence of reducing sugars.</a:t>
            </a:r>
          </a:p>
          <a:p>
            <a:pPr algn="l" rtl="0"/>
            <a:endParaRPr lang="en-US" sz="2000" dirty="0" smtClean="0">
              <a:latin typeface="Calibri" panose="020F0502020204030204" pitchFamily="34" charset="0"/>
            </a:endParaRPr>
          </a:p>
          <a:p>
            <a:pPr algn="l" rtl="0"/>
            <a:endParaRPr lang="en-US" sz="2000" dirty="0">
              <a:latin typeface="Calibri" panose="020F0502020204030204" pitchFamily="34" charset="0"/>
            </a:endParaRPr>
          </a:p>
          <a:p>
            <a:pPr algn="l" rtl="0"/>
            <a:r>
              <a:rPr lang="en-US" sz="2000" dirty="0" smtClean="0">
                <a:solidFill>
                  <a:schemeClr val="tx2"/>
                </a:solidFill>
                <a:latin typeface="Calibri" panose="020F0502020204030204" pitchFamily="34" charset="0"/>
              </a:rPr>
              <a:t>-All monosaccharides </a:t>
            </a:r>
            <a:r>
              <a:rPr lang="en-US" sz="2000" dirty="0" smtClean="0">
                <a:latin typeface="Calibri" panose="020F0502020204030204" pitchFamily="34" charset="0"/>
              </a:rPr>
              <a:t>are reducing sugars; they all have a free reactive carbonyl group. </a:t>
            </a:r>
          </a:p>
          <a:p>
            <a:pPr algn="l" rtl="0"/>
            <a:endParaRPr lang="en-US" sz="2000" dirty="0" smtClean="0"/>
          </a:p>
          <a:p>
            <a:pPr algn="l" rtl="0"/>
            <a:r>
              <a:rPr lang="en-US" sz="2000" dirty="0" smtClean="0">
                <a:latin typeface="Calibri" panose="020F0502020204030204" pitchFamily="34" charset="0"/>
              </a:rPr>
              <a:t>-Some disaccharides have exposed carbonyl groups and are also reducing sugars.  Other disaccharides such as sucrose are non-reducing sugars and will not react with Benedict's solution</a:t>
            </a:r>
            <a:r>
              <a:rPr lang="en-US" sz="2000" dirty="0" smtClean="0"/>
              <a:t>. </a:t>
            </a:r>
          </a:p>
          <a:p>
            <a:pPr algn="l" rtl="0"/>
            <a:endParaRPr lang="en-US" sz="2000" dirty="0" smtClean="0">
              <a:latin typeface="Calibri" panose="020F0502020204030204" pitchFamily="34" charset="0"/>
            </a:endParaRPr>
          </a:p>
          <a:p>
            <a:pPr algn="l" rtl="0"/>
            <a:r>
              <a:rPr lang="en-US" sz="2000" dirty="0" smtClean="0">
                <a:latin typeface="Calibri" panose="020F0502020204030204" pitchFamily="34" charset="0"/>
              </a:rPr>
              <a:t>-Large polymers of glucose, such as starch, are not reducing sugars.</a:t>
            </a:r>
          </a:p>
          <a:p>
            <a:pPr algn="l" rtl="0"/>
            <a:endParaRPr lang="en-US" sz="2000" dirty="0" smtClean="0"/>
          </a:p>
          <a:p>
            <a:pPr algn="l" rtl="0"/>
            <a:endParaRPr lang="en-US" sz="2000" dirty="0" smtClean="0"/>
          </a:p>
          <a:p>
            <a:pPr algn="l" rtl="0"/>
            <a:endParaRPr lang="en-US" dirty="0" smtClean="0">
              <a:solidFill>
                <a:schemeClr val="tx2"/>
              </a:solidFill>
              <a:latin typeface="Calibri" panose="020F0502020204030204" pitchFamily="34" charset="0"/>
            </a:endParaRPr>
          </a:p>
          <a:p>
            <a:pPr algn="l" rtl="0"/>
            <a:endParaRPr lang="en-US" sz="2400" b="1" dirty="0" smtClean="0">
              <a:solidFill>
                <a:schemeClr val="tx2"/>
              </a:solidFill>
              <a:latin typeface="Calibri" panose="020F0502020204030204" pitchFamily="34" charset="0"/>
            </a:endParaRPr>
          </a:p>
          <a:p>
            <a:pPr algn="l" rtl="0"/>
            <a:endParaRPr lang="ar-SA" sz="20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49546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60648"/>
            <a:ext cx="9036496" cy="2123658"/>
          </a:xfrm>
          <a:prstGeom prst="rect">
            <a:avLst/>
          </a:prstGeom>
        </p:spPr>
        <p:txBody>
          <a:bodyPr wrap="square">
            <a:spAutoFit/>
          </a:bodyPr>
          <a:lstStyle/>
          <a:p>
            <a:pPr algn="l" rtl="0">
              <a:buNone/>
            </a:pPr>
            <a:endParaRPr lang="en-US" dirty="0" smtClean="0">
              <a:latin typeface="Calibri" panose="020F0502020204030204" pitchFamily="34" charset="0"/>
            </a:endParaRPr>
          </a:p>
          <a:p>
            <a:pPr algn="l" rtl="0">
              <a:buNone/>
            </a:pPr>
            <a:r>
              <a:rPr lang="en-US" sz="2400" dirty="0" smtClean="0">
                <a:solidFill>
                  <a:schemeClr val="tx2"/>
                </a:solidFill>
                <a:latin typeface="Calibri" panose="020F0502020204030204" pitchFamily="34" charset="0"/>
              </a:rPr>
              <a:t>Principle:</a:t>
            </a:r>
          </a:p>
          <a:p>
            <a:pPr algn="l" rtl="0">
              <a:buNone/>
            </a:pPr>
            <a:endParaRPr lang="en-US" dirty="0">
              <a:latin typeface="Calibri" panose="020F0502020204030204" pitchFamily="34" charset="0"/>
            </a:endParaRPr>
          </a:p>
          <a:p>
            <a:pPr algn="l" rtl="0">
              <a:buNone/>
            </a:pPr>
            <a:endParaRPr lang="en-US" dirty="0" smtClean="0">
              <a:latin typeface="Calibri" panose="020F0502020204030204" pitchFamily="34" charset="0"/>
            </a:endParaRPr>
          </a:p>
          <a:p>
            <a:pPr algn="l" rtl="0">
              <a:buNone/>
            </a:pPr>
            <a:r>
              <a:rPr lang="en-US" dirty="0" smtClean="0">
                <a:latin typeface="Calibri" panose="020F0502020204030204" pitchFamily="34" charset="0"/>
              </a:rPr>
              <a:t>The copper sulfate (CuSO4) present in Benedict's solution reacts with electrons from the aldehyde or ketone group of the reducing sugar. Reducing sugars are oxidized by the copper ion in solution to form a carboxylic acid and a reddish precipitate of copper (I) oxide. </a:t>
            </a:r>
            <a:endParaRPr lang="ar-SA" dirty="0" smtClean="0">
              <a:latin typeface="Calibri" panose="020F0502020204030204" pitchFamily="34" charset="0"/>
            </a:endParaRPr>
          </a:p>
        </p:txBody>
      </p:sp>
      <p:pic>
        <p:nvPicPr>
          <p:cNvPr id="3"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27285" t="60748" r="27600" b="20764"/>
          <a:stretch/>
        </p:blipFill>
        <p:spPr bwMode="auto">
          <a:xfrm>
            <a:off x="1115616" y="3356992"/>
            <a:ext cx="6875432" cy="105146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83924" y="6093296"/>
            <a:ext cx="4572000" cy="646331"/>
          </a:xfrm>
          <a:prstGeom prst="rect">
            <a:avLst/>
          </a:prstGeom>
        </p:spPr>
        <p:txBody>
          <a:bodyPr>
            <a:spAutoFit/>
          </a:bodyPr>
          <a:lstStyle/>
          <a:p>
            <a:pPr algn="l" rtl="0"/>
            <a:r>
              <a:rPr lang="en-US" dirty="0">
                <a:solidFill>
                  <a:schemeClr val="tx2"/>
                </a:solidFill>
                <a:latin typeface="Calibri" panose="020F0502020204030204" pitchFamily="34" charset="0"/>
              </a:rPr>
              <a:t>Note: </a:t>
            </a:r>
            <a:r>
              <a:rPr lang="en-US" dirty="0">
                <a:latin typeface="Calibri" panose="020F0502020204030204" pitchFamily="34" charset="0"/>
              </a:rPr>
              <a:t>The copper sulfate (CuSO4) present in Benedict's solution is in </a:t>
            </a:r>
            <a:r>
              <a:rPr lang="en-US" dirty="0">
                <a:solidFill>
                  <a:schemeClr val="tx2"/>
                </a:solidFill>
                <a:latin typeface="Calibri" panose="020F0502020204030204" pitchFamily="34" charset="0"/>
              </a:rPr>
              <a:t>alkaline medium. </a:t>
            </a:r>
          </a:p>
        </p:txBody>
      </p:sp>
      <p:sp>
        <p:nvSpPr>
          <p:cNvPr id="7" name="مربع نص 6"/>
          <p:cNvSpPr txBox="1"/>
          <p:nvPr/>
        </p:nvSpPr>
        <p:spPr>
          <a:xfrm>
            <a:off x="1165084" y="4408459"/>
            <a:ext cx="947311" cy="584775"/>
          </a:xfrm>
          <a:prstGeom prst="rect">
            <a:avLst/>
          </a:prstGeom>
          <a:noFill/>
        </p:spPr>
        <p:txBody>
          <a:bodyPr wrap="none" rtlCol="1">
            <a:spAutoFit/>
          </a:bodyPr>
          <a:lstStyle/>
          <a:p>
            <a:pPr algn="ctr" rtl="0"/>
            <a:r>
              <a:rPr lang="en-US" sz="1600" dirty="0" smtClean="0">
                <a:latin typeface="Calibri" panose="020F0502020204030204" pitchFamily="34" charset="0"/>
              </a:rPr>
              <a:t>Reducing</a:t>
            </a:r>
          </a:p>
          <a:p>
            <a:pPr algn="ctr" rtl="0"/>
            <a:r>
              <a:rPr lang="en-US" sz="1600" dirty="0" smtClean="0">
                <a:latin typeface="Calibri" panose="020F0502020204030204" pitchFamily="34" charset="0"/>
              </a:rPr>
              <a:t> sugar</a:t>
            </a:r>
            <a:endParaRPr lang="ar-SA" sz="1600" dirty="0">
              <a:latin typeface="Calibri" panose="020F0502020204030204" pitchFamily="34" charset="0"/>
            </a:endParaRPr>
          </a:p>
        </p:txBody>
      </p:sp>
      <p:sp>
        <p:nvSpPr>
          <p:cNvPr id="8" name="مستطيل 7"/>
          <p:cNvSpPr/>
          <p:nvPr/>
        </p:nvSpPr>
        <p:spPr>
          <a:xfrm>
            <a:off x="4928536" y="4408459"/>
            <a:ext cx="1443664" cy="338554"/>
          </a:xfrm>
          <a:prstGeom prst="rect">
            <a:avLst/>
          </a:prstGeom>
        </p:spPr>
        <p:txBody>
          <a:bodyPr wrap="none">
            <a:spAutoFit/>
          </a:bodyPr>
          <a:lstStyle/>
          <a:p>
            <a:r>
              <a:rPr lang="en-US" sz="1600" dirty="0">
                <a:latin typeface="Calibri" panose="020F0502020204030204" pitchFamily="34" charset="0"/>
              </a:rPr>
              <a:t>carboxylic acid </a:t>
            </a:r>
            <a:endParaRPr lang="ar-SA" sz="1600" dirty="0"/>
          </a:p>
        </p:txBody>
      </p:sp>
      <p:sp>
        <p:nvSpPr>
          <p:cNvPr id="9" name="مستطيل 8"/>
          <p:cNvSpPr/>
          <p:nvPr/>
        </p:nvSpPr>
        <p:spPr>
          <a:xfrm>
            <a:off x="6228184" y="4221088"/>
            <a:ext cx="1486946" cy="1077218"/>
          </a:xfrm>
          <a:prstGeom prst="rect">
            <a:avLst/>
          </a:prstGeom>
        </p:spPr>
        <p:txBody>
          <a:bodyPr wrap="none">
            <a:spAutoFit/>
          </a:bodyPr>
          <a:lstStyle/>
          <a:p>
            <a:pPr algn="ctr" rtl="0"/>
            <a:r>
              <a:rPr lang="en-US" sz="1600" dirty="0">
                <a:solidFill>
                  <a:srgbClr val="C00000"/>
                </a:solidFill>
                <a:latin typeface="Calibri" panose="020F0502020204030204" pitchFamily="34" charset="0"/>
              </a:rPr>
              <a:t>reddish </a:t>
            </a:r>
            <a:endParaRPr lang="en-US" sz="1600" dirty="0" smtClean="0">
              <a:solidFill>
                <a:srgbClr val="C00000"/>
              </a:solidFill>
              <a:latin typeface="Calibri" panose="020F0502020204030204" pitchFamily="34" charset="0"/>
            </a:endParaRPr>
          </a:p>
          <a:p>
            <a:pPr algn="ctr" rtl="0"/>
            <a:r>
              <a:rPr lang="en-US" sz="1600" dirty="0" smtClean="0">
                <a:solidFill>
                  <a:srgbClr val="C00000"/>
                </a:solidFill>
                <a:latin typeface="Calibri" panose="020F0502020204030204" pitchFamily="34" charset="0"/>
              </a:rPr>
              <a:t>precipitate </a:t>
            </a:r>
          </a:p>
          <a:p>
            <a:pPr algn="l" rtl="0">
              <a:buNone/>
            </a:pPr>
            <a:r>
              <a:rPr lang="en-US" sz="1600" dirty="0" smtClean="0">
                <a:solidFill>
                  <a:srgbClr val="C00000"/>
                </a:solidFill>
                <a:latin typeface="Calibri" panose="020F0502020204030204" pitchFamily="34" charset="0"/>
              </a:rPr>
              <a:t>[copper oxide]. </a:t>
            </a:r>
            <a:endParaRPr lang="ar-SA" sz="1600" dirty="0">
              <a:solidFill>
                <a:srgbClr val="C00000"/>
              </a:solidFill>
              <a:latin typeface="Calibri" panose="020F0502020204030204" pitchFamily="34" charset="0"/>
            </a:endParaRPr>
          </a:p>
          <a:p>
            <a:pPr algn="ctr" rtl="0"/>
            <a:endParaRPr lang="ar-SA" sz="1600" dirty="0"/>
          </a:p>
        </p:txBody>
      </p:sp>
      <p:cxnSp>
        <p:nvCxnSpPr>
          <p:cNvPr id="11" name="رابط كسهم مستقيم 10"/>
          <p:cNvCxnSpPr/>
          <p:nvPr/>
        </p:nvCxnSpPr>
        <p:spPr>
          <a:xfrm>
            <a:off x="7164288" y="3645024"/>
            <a:ext cx="0" cy="36004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015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537" t="50000" r="18546" b="17828"/>
          <a:stretch/>
        </p:blipFill>
        <p:spPr bwMode="auto">
          <a:xfrm>
            <a:off x="3923928" y="188640"/>
            <a:ext cx="1305067" cy="602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80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496944" cy="6555641"/>
          </a:xfrm>
          <a:prstGeom prst="rect">
            <a:avLst/>
          </a:prstGeom>
        </p:spPr>
        <p:txBody>
          <a:bodyPr wrap="square">
            <a:spAutoFit/>
          </a:bodyPr>
          <a:lstStyle/>
          <a:p>
            <a:pPr algn="l" rtl="0"/>
            <a:r>
              <a:rPr lang="en-US" sz="2400" b="1" dirty="0" smtClean="0">
                <a:solidFill>
                  <a:schemeClr val="tx2"/>
                </a:solidFill>
                <a:latin typeface="Calibri" panose="020F0502020204030204" pitchFamily="34" charset="0"/>
              </a:rPr>
              <a:t>3.Barfoed’s Test:</a:t>
            </a:r>
          </a:p>
          <a:p>
            <a:pPr algn="l" rtl="0"/>
            <a:endParaRPr lang="en-US" sz="2400" b="1" dirty="0" smtClean="0">
              <a:solidFill>
                <a:schemeClr val="tx2"/>
              </a:solidFill>
              <a:latin typeface="Calibri" panose="020F0502020204030204" pitchFamily="34" charset="0"/>
            </a:endParaRPr>
          </a:p>
          <a:p>
            <a:pPr algn="l" rtl="0"/>
            <a:r>
              <a:rPr lang="en-US" sz="2400" b="1" dirty="0" smtClean="0">
                <a:solidFill>
                  <a:schemeClr val="tx2"/>
                </a:solidFill>
                <a:latin typeface="Calibri" panose="020F0502020204030204" pitchFamily="34" charset="0"/>
              </a:rPr>
              <a:t>Objective:</a:t>
            </a:r>
          </a:p>
          <a:p>
            <a:pPr algn="l" rtl="0"/>
            <a:endParaRPr lang="en-US" sz="2400" b="1" dirty="0" smtClean="0">
              <a:solidFill>
                <a:schemeClr val="tx2"/>
              </a:solidFill>
              <a:latin typeface="Calibri" panose="020F0502020204030204" pitchFamily="34" charset="0"/>
            </a:endParaRPr>
          </a:p>
          <a:p>
            <a:pPr algn="l" rtl="0"/>
            <a:r>
              <a:rPr lang="en-US" dirty="0" smtClean="0">
                <a:latin typeface="Calibri" panose="020F0502020204030204" pitchFamily="34" charset="0"/>
              </a:rPr>
              <a:t>test used for detecting the presence of monosaccharides.</a:t>
            </a:r>
          </a:p>
          <a:p>
            <a:pPr algn="l" rtl="0"/>
            <a:endParaRPr lang="en-US" sz="2400" b="1" dirty="0" smtClean="0">
              <a:solidFill>
                <a:schemeClr val="tx2"/>
              </a:solidFill>
              <a:latin typeface="Calibri" panose="020F0502020204030204" pitchFamily="34" charset="0"/>
            </a:endParaRPr>
          </a:p>
          <a:p>
            <a:pPr algn="l" rtl="0"/>
            <a:r>
              <a:rPr lang="en-US" sz="2400" b="1" dirty="0" smtClean="0">
                <a:solidFill>
                  <a:schemeClr val="tx2"/>
                </a:solidFill>
                <a:latin typeface="Calibri" panose="020F0502020204030204" pitchFamily="34" charset="0"/>
              </a:rPr>
              <a:t>Principle:</a:t>
            </a:r>
          </a:p>
          <a:p>
            <a:pPr algn="l" rtl="0"/>
            <a:endParaRPr lang="en-US" b="1" dirty="0">
              <a:solidFill>
                <a:schemeClr val="tx2"/>
              </a:solidFill>
              <a:latin typeface="Calibri" panose="020F0502020204030204" pitchFamily="34" charset="0"/>
            </a:endParaRPr>
          </a:p>
          <a:p>
            <a:pPr algn="l" rtl="0"/>
            <a:r>
              <a:rPr lang="en-US" dirty="0" smtClean="0">
                <a:latin typeface="Calibri" panose="020F0502020204030204" pitchFamily="34" charset="0"/>
              </a:rPr>
              <a:t>It </a:t>
            </a:r>
            <a:r>
              <a:rPr lang="en-US" dirty="0">
                <a:latin typeface="Calibri" panose="020F0502020204030204" pitchFamily="34" charset="0"/>
              </a:rPr>
              <a:t>is based on the reduction of copper(II) acetate to copper(I) oxide (Cu</a:t>
            </a:r>
            <a:r>
              <a:rPr lang="en-US" baseline="-25000" dirty="0">
                <a:latin typeface="Calibri" panose="020F0502020204030204" pitchFamily="34" charset="0"/>
              </a:rPr>
              <a:t>2</a:t>
            </a:r>
            <a:r>
              <a:rPr lang="en-US" dirty="0">
                <a:latin typeface="Calibri" panose="020F0502020204030204" pitchFamily="34" charset="0"/>
              </a:rPr>
              <a:t>O), which forms a brick-red </a:t>
            </a:r>
            <a:r>
              <a:rPr lang="en-US" dirty="0" smtClean="0">
                <a:latin typeface="Calibri" panose="020F0502020204030204" pitchFamily="34" charset="0"/>
              </a:rPr>
              <a:t>precipitate.</a:t>
            </a:r>
          </a:p>
          <a:p>
            <a:pPr algn="l" rtl="0"/>
            <a:r>
              <a:rPr lang="en-US" sz="2400" b="1" dirty="0" smtClean="0">
                <a:solidFill>
                  <a:schemeClr val="tx2"/>
                </a:solidFill>
                <a:latin typeface="Calibri" panose="020F0502020204030204" pitchFamily="34" charset="0"/>
              </a:rPr>
              <a:t>or</a:t>
            </a:r>
          </a:p>
          <a:p>
            <a:pPr algn="l" rtl="0"/>
            <a:r>
              <a:rPr lang="en-US" dirty="0" smtClean="0">
                <a:latin typeface="Calibri" panose="020F0502020204030204" pitchFamily="34" charset="0"/>
              </a:rPr>
              <a:t>Reducing monosaccharides are oxidized by the copper ion in solution to form a carboxylic acid and a reddish precipitate of copper (I) oxide within three minutes. Reducing disaccharides undergo the same reaction, but do so at a slower rate. </a:t>
            </a:r>
          </a:p>
          <a:p>
            <a:pPr algn="l" rtl="0"/>
            <a:endParaRPr lang="en-US" dirty="0" smtClean="0">
              <a:latin typeface="Calibri" panose="020F0502020204030204" pitchFamily="34" charset="0"/>
            </a:endParaRPr>
          </a:p>
          <a:p>
            <a:pPr algn="l" rtl="0"/>
            <a:r>
              <a:rPr lang="en-US" dirty="0">
                <a:latin typeface="Calibri" panose="020F0502020204030204" pitchFamily="34" charset="0"/>
              </a:rPr>
              <a:t>-</a:t>
            </a:r>
            <a:r>
              <a:rPr lang="en-US" dirty="0" smtClean="0">
                <a:latin typeface="Calibri" panose="020F0502020204030204" pitchFamily="34" charset="0"/>
              </a:rPr>
              <a:t>The </a:t>
            </a:r>
            <a:r>
              <a:rPr lang="en-US" dirty="0" err="1" smtClean="0">
                <a:latin typeface="Calibri" panose="020F0502020204030204" pitchFamily="34" charset="0"/>
              </a:rPr>
              <a:t>nonreducing</a:t>
            </a:r>
            <a:r>
              <a:rPr lang="en-US" dirty="0" smtClean="0">
                <a:latin typeface="Calibri" panose="020F0502020204030204" pitchFamily="34" charset="0"/>
              </a:rPr>
              <a:t> sugars give negative result. </a:t>
            </a:r>
          </a:p>
          <a:p>
            <a:pPr algn="l" rtl="0"/>
            <a:endParaRPr lang="en-US" dirty="0">
              <a:latin typeface="Calibri" panose="020F0502020204030204" pitchFamily="34" charset="0"/>
            </a:endParaRPr>
          </a:p>
          <a:p>
            <a:pPr algn="l" rtl="0"/>
            <a:endParaRPr lang="en-US" dirty="0" smtClean="0">
              <a:latin typeface="Calibri" panose="020F0502020204030204" pitchFamily="34" charset="0"/>
            </a:endParaRPr>
          </a:p>
          <a:p>
            <a:pPr algn="l" rtl="0"/>
            <a:endParaRPr lang="en-US" dirty="0" smtClean="0">
              <a:latin typeface="Calibri" panose="020F0502020204030204" pitchFamily="34" charset="0"/>
            </a:endParaRPr>
          </a:p>
          <a:p>
            <a:pPr algn="l" rtl="0"/>
            <a:r>
              <a:rPr lang="en-US" b="1" dirty="0" smtClean="0">
                <a:solidFill>
                  <a:schemeClr val="tx2"/>
                </a:solidFill>
                <a:latin typeface="Calibri" panose="020F0502020204030204" pitchFamily="34" charset="0"/>
              </a:rPr>
              <a:t>Note:</a:t>
            </a:r>
            <a:r>
              <a:rPr lang="en-US" dirty="0"/>
              <a:t> </a:t>
            </a:r>
            <a:r>
              <a:rPr lang="en-US" dirty="0" err="1">
                <a:latin typeface="Calibri" panose="020F0502020204030204" pitchFamily="34" charset="0"/>
              </a:rPr>
              <a:t>Barfoed’s</a:t>
            </a:r>
            <a:r>
              <a:rPr lang="en-US" dirty="0">
                <a:latin typeface="Calibri" panose="020F0502020204030204" pitchFamily="34" charset="0"/>
              </a:rPr>
              <a:t> test used copper (II) ions in a </a:t>
            </a:r>
            <a:r>
              <a:rPr lang="en-US" dirty="0">
                <a:solidFill>
                  <a:schemeClr val="tx2"/>
                </a:solidFill>
                <a:latin typeface="Calibri" panose="020F0502020204030204" pitchFamily="34" charset="0"/>
              </a:rPr>
              <a:t>slightly acidic </a:t>
            </a:r>
            <a:r>
              <a:rPr lang="en-US" dirty="0" smtClean="0">
                <a:solidFill>
                  <a:schemeClr val="tx2"/>
                </a:solidFill>
                <a:latin typeface="Calibri" panose="020F0502020204030204" pitchFamily="34" charset="0"/>
              </a:rPr>
              <a:t>medium. </a:t>
            </a:r>
            <a:endParaRPr lang="en-US" dirty="0">
              <a:solidFill>
                <a:schemeClr val="tx2"/>
              </a:solidFill>
              <a:latin typeface="Calibri" panose="020F0502020204030204" pitchFamily="34" charset="0"/>
            </a:endParaRPr>
          </a:p>
          <a:p>
            <a:pPr algn="l" rtl="0"/>
            <a:endParaRPr lang="ar-SA" dirty="0">
              <a:solidFill>
                <a:schemeClr val="tx2"/>
              </a:solidFill>
              <a:latin typeface="Calibri" panose="020F0502020204030204" pitchFamily="34" charset="0"/>
            </a:endParaRPr>
          </a:p>
        </p:txBody>
      </p:sp>
    </p:spTree>
    <p:extLst>
      <p:ext uri="{BB962C8B-B14F-4D97-AF65-F5344CB8AC3E}">
        <p14:creationId xmlns:p14="http://schemas.microsoft.com/office/powerpoint/2010/main" val="423302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harpercollege.edu/tm-ps/chm/100/dgodambe/thedisk/carbo/barf/barfrxn.gif"/>
          <p:cNvPicPr>
            <a:picLocks noChangeAspect="1" noChangeArrowheads="1"/>
          </p:cNvPicPr>
          <p:nvPr/>
        </p:nvPicPr>
        <p:blipFill>
          <a:blip r:embed="rId2" cstate="print"/>
          <a:srcRect/>
          <a:stretch>
            <a:fillRect/>
          </a:stretch>
        </p:blipFill>
        <p:spPr bwMode="auto">
          <a:xfrm>
            <a:off x="611560" y="2060848"/>
            <a:ext cx="7882969" cy="1152128"/>
          </a:xfrm>
          <a:prstGeom prst="rect">
            <a:avLst/>
          </a:prstGeom>
          <a:noFill/>
        </p:spPr>
      </p:pic>
    </p:spTree>
    <p:extLst>
      <p:ext uri="{BB962C8B-B14F-4D97-AF65-F5344CB8AC3E}">
        <p14:creationId xmlns:p14="http://schemas.microsoft.com/office/powerpoint/2010/main" val="303359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640959" cy="5016758"/>
          </a:xfrm>
          <a:prstGeom prst="rect">
            <a:avLst/>
          </a:prstGeom>
        </p:spPr>
        <p:txBody>
          <a:bodyPr wrap="square">
            <a:spAutoFit/>
          </a:bodyPr>
          <a:lstStyle/>
          <a:p>
            <a:pPr algn="l" rtl="0"/>
            <a:r>
              <a:rPr lang="en-US" sz="2400" b="1" dirty="0" smtClean="0">
                <a:solidFill>
                  <a:schemeClr val="tx2"/>
                </a:solidFill>
                <a:latin typeface="Calibri" panose="020F0502020204030204" pitchFamily="34" charset="0"/>
              </a:rPr>
              <a:t>4.Bial’s Test:</a:t>
            </a:r>
          </a:p>
          <a:p>
            <a:pPr algn="l" rtl="0"/>
            <a:endParaRPr lang="en-US" sz="2400" b="1" dirty="0">
              <a:solidFill>
                <a:schemeClr val="tx2"/>
              </a:solidFill>
              <a:latin typeface="Calibri" panose="020F0502020204030204" pitchFamily="34" charset="0"/>
            </a:endParaRPr>
          </a:p>
          <a:p>
            <a:pPr algn="l" rtl="0"/>
            <a:r>
              <a:rPr lang="en-US" sz="2400" b="1" dirty="0" smtClean="0">
                <a:solidFill>
                  <a:schemeClr val="tx2"/>
                </a:solidFill>
                <a:latin typeface="Calibri" panose="020F0502020204030204" pitchFamily="34" charset="0"/>
              </a:rPr>
              <a:t>Objective:</a:t>
            </a:r>
          </a:p>
          <a:p>
            <a:pPr algn="l" rtl="0"/>
            <a:r>
              <a:rPr lang="en-US" sz="2000" dirty="0" smtClean="0">
                <a:latin typeface="Calibri" panose="020F0502020204030204" pitchFamily="34" charset="0"/>
              </a:rPr>
              <a:t>used to detect pentose [5C] </a:t>
            </a:r>
            <a:r>
              <a:rPr lang="en-US" sz="2000" dirty="0" err="1" smtClean="0">
                <a:latin typeface="Calibri" panose="020F0502020204030204" pitchFamily="34" charset="0"/>
              </a:rPr>
              <a:t>monosacharides</a:t>
            </a:r>
            <a:r>
              <a:rPr lang="en-US" sz="2000" dirty="0" smtClean="0">
                <a:latin typeface="Calibri" panose="020F0502020204030204" pitchFamily="34" charset="0"/>
              </a:rPr>
              <a:t>.  </a:t>
            </a:r>
          </a:p>
          <a:p>
            <a:pPr algn="l" rtl="0"/>
            <a:endParaRPr lang="en-US" sz="2000" dirty="0">
              <a:latin typeface="Calibri" panose="020F0502020204030204" pitchFamily="34" charset="0"/>
            </a:endParaRPr>
          </a:p>
          <a:p>
            <a:pPr algn="l" rtl="0"/>
            <a:r>
              <a:rPr lang="en-US" sz="2400" dirty="0" smtClean="0">
                <a:solidFill>
                  <a:schemeClr val="tx2"/>
                </a:solidFill>
                <a:latin typeface="Calibri" panose="020F0502020204030204" pitchFamily="34" charset="0"/>
              </a:rPr>
              <a:t>Principle:</a:t>
            </a:r>
          </a:p>
          <a:p>
            <a:pPr algn="l" rtl="0"/>
            <a:endParaRPr lang="en-US" sz="2000" dirty="0" smtClean="0"/>
          </a:p>
          <a:p>
            <a:pPr algn="l" rtl="0"/>
            <a:r>
              <a:rPr lang="en-US" sz="2000" dirty="0" err="1" smtClean="0">
                <a:latin typeface="Calibri" panose="020F0502020204030204" pitchFamily="34" charset="0"/>
              </a:rPr>
              <a:t>Bial’s</a:t>
            </a:r>
            <a:r>
              <a:rPr lang="en-US" sz="2000" dirty="0" smtClean="0">
                <a:latin typeface="Calibri" panose="020F0502020204030204" pitchFamily="34" charset="0"/>
              </a:rPr>
              <a:t> test uses concentrated </a:t>
            </a:r>
            <a:r>
              <a:rPr lang="en-US" sz="2000" dirty="0" err="1" smtClean="0">
                <a:latin typeface="Calibri" panose="020F0502020204030204" pitchFamily="34" charset="0"/>
              </a:rPr>
              <a:t>HCl</a:t>
            </a:r>
            <a:r>
              <a:rPr lang="en-US" sz="2000" dirty="0" smtClean="0">
                <a:latin typeface="Calibri" panose="020F0502020204030204" pitchFamily="34" charset="0"/>
              </a:rPr>
              <a:t> as a dehydrating acid and </a:t>
            </a:r>
            <a:r>
              <a:rPr lang="en-US" sz="2000" dirty="0" err="1" smtClean="0">
                <a:latin typeface="Calibri" panose="020F0502020204030204" pitchFamily="34" charset="0"/>
              </a:rPr>
              <a:t>orcinol</a:t>
            </a:r>
            <a:r>
              <a:rPr lang="en-US" sz="2000" dirty="0" smtClean="0">
                <a:latin typeface="Calibri" panose="020F0502020204030204" pitchFamily="34" charset="0"/>
              </a:rPr>
              <a:t> + traces of ferric chloride [FeCl</a:t>
            </a:r>
            <a:r>
              <a:rPr lang="en-US" sz="2000" baseline="-25000" dirty="0" smtClean="0">
                <a:latin typeface="Calibri" panose="020F0502020204030204" pitchFamily="34" charset="0"/>
              </a:rPr>
              <a:t>3</a:t>
            </a:r>
            <a:r>
              <a:rPr lang="en-US" sz="2000" dirty="0" smtClean="0">
                <a:latin typeface="Calibri" panose="020F0502020204030204" pitchFamily="34" charset="0"/>
              </a:rPr>
              <a:t> ]as condensation reagent.</a:t>
            </a:r>
          </a:p>
          <a:p>
            <a:pPr algn="l" rtl="0"/>
            <a:r>
              <a:rPr lang="en-US" sz="2000" dirty="0" smtClean="0">
                <a:latin typeface="Calibri" panose="020F0502020204030204" pitchFamily="34" charset="0"/>
              </a:rPr>
              <a:t> </a:t>
            </a:r>
          </a:p>
          <a:p>
            <a:pPr algn="l" rtl="0"/>
            <a:r>
              <a:rPr lang="en-US" sz="2000" dirty="0" smtClean="0">
                <a:latin typeface="Calibri" panose="020F0502020204030204" pitchFamily="34" charset="0"/>
              </a:rPr>
              <a:t>The test reagent dehydrates </a:t>
            </a:r>
            <a:r>
              <a:rPr lang="en-US" sz="2000" dirty="0" err="1" smtClean="0">
                <a:latin typeface="Calibri" panose="020F0502020204030204" pitchFamily="34" charset="0"/>
              </a:rPr>
              <a:t>pentoses</a:t>
            </a:r>
            <a:r>
              <a:rPr lang="en-US" sz="2000" dirty="0" smtClean="0">
                <a:latin typeface="Calibri" panose="020F0502020204030204" pitchFamily="34" charset="0"/>
              </a:rPr>
              <a:t> to form furfural. Furfural further reacts with </a:t>
            </a:r>
            <a:r>
              <a:rPr lang="en-US" sz="2000" dirty="0" err="1" smtClean="0">
                <a:latin typeface="Calibri" panose="020F0502020204030204" pitchFamily="34" charset="0"/>
              </a:rPr>
              <a:t>orcinol</a:t>
            </a:r>
            <a:r>
              <a:rPr lang="en-US" sz="2000" dirty="0" smtClean="0">
                <a:latin typeface="Calibri" panose="020F0502020204030204" pitchFamily="34" charset="0"/>
              </a:rPr>
              <a:t> and the iron ion present in the test reagent to produce a bluish or green product. </a:t>
            </a:r>
          </a:p>
          <a:p>
            <a:pPr algn="l" rtl="0"/>
            <a:endParaRPr lang="en-US" sz="2000" dirty="0" smtClean="0">
              <a:latin typeface="Calibri" panose="020F0502020204030204" pitchFamily="34" charset="0"/>
            </a:endParaRPr>
          </a:p>
          <a:p>
            <a:pPr algn="l" rtl="0"/>
            <a:endParaRPr lang="ar-SA" sz="2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514341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home.eckerd.edu/~guidawc/biochemI/Carbohydrate_Lab/Image7.gif"/>
          <p:cNvPicPr>
            <a:picLocks noChangeAspect="1" noChangeArrowheads="1"/>
          </p:cNvPicPr>
          <p:nvPr/>
        </p:nvPicPr>
        <p:blipFill rotWithShape="1">
          <a:blip r:embed="rId2">
            <a:extLst>
              <a:ext uri="{28A0092B-C50C-407E-A947-70E740481C1C}">
                <a14:useLocalDpi xmlns:a14="http://schemas.microsoft.com/office/drawing/2010/main" val="0"/>
              </a:ext>
            </a:extLst>
          </a:blip>
          <a:srcRect b="60066"/>
          <a:stretch/>
        </p:blipFill>
        <p:spPr bwMode="auto">
          <a:xfrm>
            <a:off x="121348" y="980728"/>
            <a:ext cx="8558404" cy="194138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3" name="Picture 2" descr="http://home.eckerd.edu/~guidawc/biochemI/Carbohydrate_Lab/Image7.gif"/>
          <p:cNvPicPr>
            <a:picLocks noChangeAspect="1" noChangeArrowheads="1"/>
          </p:cNvPicPr>
          <p:nvPr/>
        </p:nvPicPr>
        <p:blipFill rotWithShape="1">
          <a:blip r:embed="rId2">
            <a:extLst>
              <a:ext uri="{28A0092B-C50C-407E-A947-70E740481C1C}">
                <a14:useLocalDpi xmlns:a14="http://schemas.microsoft.com/office/drawing/2010/main" val="0"/>
              </a:ext>
            </a:extLst>
          </a:blip>
          <a:srcRect t="64631"/>
          <a:stretch/>
        </p:blipFill>
        <p:spPr bwMode="auto">
          <a:xfrm>
            <a:off x="121347" y="3501008"/>
            <a:ext cx="7877569" cy="1836394"/>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rotWithShape="1">
          <a:blip r:embed="rId3" cstate="print">
            <a:extLst>
              <a:ext uri="{28A0092B-C50C-407E-A947-70E740481C1C}">
                <a14:useLocalDpi xmlns:a14="http://schemas.microsoft.com/office/drawing/2010/main" val="0"/>
              </a:ext>
            </a:extLst>
          </a:blip>
          <a:srcRect l="63016" r="18492" b="45063"/>
          <a:stretch/>
        </p:blipFill>
        <p:spPr>
          <a:xfrm>
            <a:off x="7596335" y="9826"/>
            <a:ext cx="1113689" cy="1860253"/>
          </a:xfrm>
          <a:prstGeom prst="rect">
            <a:avLst/>
          </a:prstGeom>
        </p:spPr>
      </p:pic>
      <p:pic>
        <p:nvPicPr>
          <p:cNvPr id="7" name="صورة 6"/>
          <p:cNvPicPr>
            <a:picLocks noChangeAspect="1"/>
          </p:cNvPicPr>
          <p:nvPr/>
        </p:nvPicPr>
        <p:blipFill rotWithShape="1">
          <a:blip r:embed="rId4" cstate="print">
            <a:extLst>
              <a:ext uri="{28A0092B-C50C-407E-A947-70E740481C1C}">
                <a14:useLocalDpi xmlns:a14="http://schemas.microsoft.com/office/drawing/2010/main" val="0"/>
              </a:ext>
            </a:extLst>
          </a:blip>
          <a:srcRect l="48125" r="37460" b="45271"/>
          <a:stretch/>
        </p:blipFill>
        <p:spPr>
          <a:xfrm>
            <a:off x="7948981" y="3385981"/>
            <a:ext cx="914144" cy="1951421"/>
          </a:xfrm>
          <a:prstGeom prst="rect">
            <a:avLst/>
          </a:prstGeom>
        </p:spPr>
      </p:pic>
    </p:spTree>
    <p:extLst>
      <p:ext uri="{BB962C8B-B14F-4D97-AF65-F5344CB8AC3E}">
        <p14:creationId xmlns:p14="http://schemas.microsoft.com/office/powerpoint/2010/main" val="28239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5909310"/>
          </a:xfrm>
          <a:prstGeom prst="rect">
            <a:avLst/>
          </a:prstGeom>
        </p:spPr>
        <p:txBody>
          <a:bodyPr wrap="square">
            <a:spAutoFit/>
          </a:bodyPr>
          <a:lstStyle/>
          <a:p>
            <a:pPr algn="l" rtl="0"/>
            <a:r>
              <a:rPr lang="en-US" sz="2400" b="1" dirty="0" smtClean="0">
                <a:solidFill>
                  <a:schemeClr val="tx2"/>
                </a:solidFill>
              </a:rPr>
              <a:t>5.Seliwanoff's Test:</a:t>
            </a:r>
          </a:p>
          <a:p>
            <a:pPr algn="l" rtl="0"/>
            <a:endParaRPr lang="en-US" sz="2400" b="1" dirty="0">
              <a:solidFill>
                <a:schemeClr val="tx2"/>
              </a:solidFill>
            </a:endParaRPr>
          </a:p>
          <a:p>
            <a:pPr algn="l" rtl="0"/>
            <a:r>
              <a:rPr lang="en-US" sz="2400" b="1" dirty="0" smtClean="0">
                <a:solidFill>
                  <a:schemeClr val="tx2"/>
                </a:solidFill>
                <a:latin typeface="Calibri" panose="020F0502020204030204" pitchFamily="34" charset="0"/>
              </a:rPr>
              <a:t>Objective:</a:t>
            </a:r>
          </a:p>
          <a:p>
            <a:pPr algn="l" rtl="0"/>
            <a:r>
              <a:rPr lang="en-US" dirty="0" smtClean="0">
                <a:latin typeface="Calibri" panose="020F0502020204030204" pitchFamily="34" charset="0"/>
              </a:rPr>
              <a:t>used to distinguish between aldoses (like glucose) and ketoses  (like fructose).</a:t>
            </a:r>
          </a:p>
          <a:p>
            <a:pPr algn="l" rtl="0"/>
            <a:endParaRPr lang="en-US" sz="2400" dirty="0">
              <a:solidFill>
                <a:schemeClr val="tx2"/>
              </a:solidFill>
            </a:endParaRPr>
          </a:p>
          <a:p>
            <a:pPr algn="l" rtl="0"/>
            <a:r>
              <a:rPr lang="en-US" sz="2000" dirty="0" smtClean="0">
                <a:solidFill>
                  <a:schemeClr val="tx2"/>
                </a:solidFill>
                <a:latin typeface="Calibri" panose="020F0502020204030204" pitchFamily="34" charset="0"/>
              </a:rPr>
              <a:t>Principle:</a:t>
            </a: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 </a:t>
            </a:r>
            <a:r>
              <a:rPr lang="en-US" sz="2000" dirty="0" err="1" smtClean="0">
                <a:latin typeface="Calibri" panose="020F0502020204030204" pitchFamily="34" charset="0"/>
              </a:rPr>
              <a:t>Seliwanoff's</a:t>
            </a:r>
            <a:r>
              <a:rPr lang="en-US" sz="2000" dirty="0" smtClean="0">
                <a:latin typeface="Calibri" panose="020F0502020204030204" pitchFamily="34" charset="0"/>
              </a:rPr>
              <a:t> Test uses 6M </a:t>
            </a:r>
            <a:r>
              <a:rPr lang="en-US" sz="2000" dirty="0" err="1" smtClean="0">
                <a:latin typeface="Calibri" panose="020F0502020204030204" pitchFamily="34" charset="0"/>
              </a:rPr>
              <a:t>HCl</a:t>
            </a:r>
            <a:r>
              <a:rPr lang="en-US" sz="2000" dirty="0" smtClean="0">
                <a:latin typeface="Calibri" panose="020F0502020204030204" pitchFamily="34" charset="0"/>
              </a:rPr>
              <a:t> as dehydrating agent and </a:t>
            </a:r>
            <a:r>
              <a:rPr lang="en-US" sz="2000" dirty="0" err="1" smtClean="0">
                <a:latin typeface="Calibri" panose="020F0502020204030204" pitchFamily="34" charset="0"/>
              </a:rPr>
              <a:t>resoncinol</a:t>
            </a:r>
            <a:r>
              <a:rPr lang="en-US" sz="2000" dirty="0" smtClean="0">
                <a:latin typeface="Calibri" panose="020F0502020204030204" pitchFamily="34" charset="0"/>
              </a:rPr>
              <a:t> as condensation reagent. </a:t>
            </a:r>
          </a:p>
          <a:p>
            <a:pPr algn="l" rtl="0"/>
            <a:endParaRPr lang="en-US" sz="2000" dirty="0" smtClean="0">
              <a:latin typeface="Calibri" panose="020F0502020204030204" pitchFamily="34" charset="0"/>
            </a:endParaRPr>
          </a:p>
          <a:p>
            <a:pPr algn="l" rtl="0"/>
            <a:r>
              <a:rPr lang="en-US" sz="2000" dirty="0" smtClean="0">
                <a:latin typeface="Calibri" panose="020F0502020204030204" pitchFamily="34" charset="0"/>
              </a:rPr>
              <a:t>The test reagent dehydrates ketohexoses to form 5-hydroxymethylfurfural.  5-hydroxymethylfurfural further condenses with resorcinol present in the test reagent to produce a cherry red product within two minutes. </a:t>
            </a: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a:t>
            </a:r>
            <a:r>
              <a:rPr lang="en-US" sz="2000" dirty="0" err="1" smtClean="0">
                <a:latin typeface="Calibri" panose="020F0502020204030204" pitchFamily="34" charset="0"/>
              </a:rPr>
              <a:t>Aldohexoses</a:t>
            </a:r>
            <a:r>
              <a:rPr lang="en-US" sz="2000" dirty="0" smtClean="0">
                <a:latin typeface="Calibri" panose="020F0502020204030204" pitchFamily="34" charset="0"/>
              </a:rPr>
              <a:t> react to form the same product, but do so more slowly giving yellow to faint pink color. </a:t>
            </a:r>
          </a:p>
          <a:p>
            <a:pPr algn="l" rtl="0"/>
            <a:endParaRPr lang="en-US" sz="2000" dirty="0" smtClean="0">
              <a:latin typeface="Calibri" panose="020F0502020204030204" pitchFamily="34" charset="0"/>
            </a:endParaRPr>
          </a:p>
          <a:p>
            <a:pPr algn="l" rtl="0"/>
            <a:endParaRPr lang="ar-SA" sz="2400" dirty="0">
              <a:solidFill>
                <a:schemeClr val="tx2"/>
              </a:solidFill>
            </a:endParaRPr>
          </a:p>
        </p:txBody>
      </p:sp>
    </p:spTree>
    <p:extLst>
      <p:ext uri="{BB962C8B-B14F-4D97-AF65-F5344CB8AC3E}">
        <p14:creationId xmlns:p14="http://schemas.microsoft.com/office/powerpoint/2010/main" val="12942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22" t="63957" r="18414" b="9507"/>
          <a:stretch/>
        </p:blipFill>
        <p:spPr bwMode="auto">
          <a:xfrm>
            <a:off x="223987" y="1052736"/>
            <a:ext cx="8596485" cy="2952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rotWithShape="1">
          <a:blip r:embed="rId3" cstate="print">
            <a:extLst>
              <a:ext uri="{28A0092B-C50C-407E-A947-70E740481C1C}">
                <a14:useLocalDpi xmlns:a14="http://schemas.microsoft.com/office/drawing/2010/main" val="0"/>
              </a:ext>
            </a:extLst>
          </a:blip>
          <a:srcRect l="53651" t="23957" r="33809" b="26356"/>
          <a:stretch/>
        </p:blipFill>
        <p:spPr>
          <a:xfrm>
            <a:off x="7236296" y="2996952"/>
            <a:ext cx="1146629" cy="2554514"/>
          </a:xfrm>
          <a:prstGeom prst="rect">
            <a:avLst/>
          </a:prstGeom>
        </p:spPr>
      </p:pic>
    </p:spTree>
    <p:extLst>
      <p:ext uri="{BB962C8B-B14F-4D97-AF65-F5344CB8AC3E}">
        <p14:creationId xmlns:p14="http://schemas.microsoft.com/office/powerpoint/2010/main" val="353165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764704"/>
            <a:ext cx="8784976" cy="4462760"/>
          </a:xfrm>
          <a:prstGeom prst="rect">
            <a:avLst/>
          </a:prstGeom>
        </p:spPr>
        <p:txBody>
          <a:bodyPr wrap="square">
            <a:spAutoFit/>
          </a:bodyPr>
          <a:lstStyle/>
          <a:p>
            <a:pPr algn="l" rtl="0"/>
            <a:r>
              <a:rPr lang="en-US" sz="2400" b="1" dirty="0" smtClean="0">
                <a:solidFill>
                  <a:schemeClr val="tx2"/>
                </a:solidFill>
                <a:latin typeface="Calibri" panose="020F0502020204030204" pitchFamily="34" charset="0"/>
              </a:rPr>
              <a:t>Carbohydrates[Sugars]:</a:t>
            </a:r>
          </a:p>
          <a:p>
            <a:pPr algn="l" rtl="0"/>
            <a:endParaRPr lang="en-US" sz="2000" dirty="0" smtClean="0">
              <a:latin typeface="Calibri" panose="020F0502020204030204" pitchFamily="34" charset="0"/>
            </a:endParaRPr>
          </a:p>
          <a:p>
            <a:pPr algn="l" rtl="0"/>
            <a:r>
              <a:rPr lang="en-US" sz="2000" dirty="0" smtClean="0">
                <a:latin typeface="Calibri" panose="020F0502020204030204" pitchFamily="34" charset="0"/>
              </a:rPr>
              <a:t>-Consists of </a:t>
            </a:r>
            <a:r>
              <a:rPr lang="en-US" sz="2000" dirty="0">
                <a:latin typeface="Calibri" panose="020F0502020204030204" pitchFamily="34" charset="0"/>
              </a:rPr>
              <a:t>carbon, hydrogen and </a:t>
            </a:r>
            <a:r>
              <a:rPr lang="en-US" sz="2000" dirty="0" smtClean="0">
                <a:latin typeface="Calibri" panose="020F0502020204030204" pitchFamily="34" charset="0"/>
              </a:rPr>
              <a:t>oxygen.</a:t>
            </a:r>
          </a:p>
          <a:p>
            <a:pPr algn="l" rtl="0"/>
            <a:endParaRPr lang="en-US" sz="2000" dirty="0" smtClean="0">
              <a:latin typeface="Calibri" panose="020F0502020204030204" pitchFamily="34" charset="0"/>
            </a:endParaRPr>
          </a:p>
          <a:p>
            <a:pPr algn="l" rtl="0"/>
            <a:r>
              <a:rPr lang="en-US" sz="2000" dirty="0" smtClean="0">
                <a:latin typeface="Calibri" panose="020F0502020204030204" pitchFamily="34" charset="0"/>
              </a:rPr>
              <a:t>-Carbohydrate  have  a formula: (CH</a:t>
            </a:r>
            <a:r>
              <a:rPr lang="en-US" sz="2000" baseline="-25000" dirty="0" smtClean="0">
                <a:latin typeface="Calibri" panose="020F0502020204030204" pitchFamily="34" charset="0"/>
              </a:rPr>
              <a:t>2</a:t>
            </a:r>
            <a:r>
              <a:rPr lang="en-US" sz="2000" dirty="0" smtClean="0">
                <a:latin typeface="Calibri" panose="020F0502020204030204" pitchFamily="34" charset="0"/>
              </a:rPr>
              <a:t>O)</a:t>
            </a:r>
            <a:r>
              <a:rPr lang="en-US" sz="2000" baseline="-25000" dirty="0" smtClean="0">
                <a:latin typeface="Calibri" panose="020F0502020204030204" pitchFamily="34" charset="0"/>
              </a:rPr>
              <a:t>n </a:t>
            </a:r>
            <a:r>
              <a:rPr lang="en-US" sz="2000" dirty="0" smtClean="0">
                <a:latin typeface="Calibri" panose="020F0502020204030204" pitchFamily="34" charset="0"/>
              </a:rPr>
              <a:t>(but not all of them).</a:t>
            </a:r>
          </a:p>
          <a:p>
            <a:pPr algn="l" rtl="0"/>
            <a:endParaRPr lang="en-US" sz="2000" dirty="0" smtClean="0">
              <a:latin typeface="Calibri" panose="020F0502020204030204" pitchFamily="34" charset="0"/>
            </a:endParaRPr>
          </a:p>
          <a:p>
            <a:pPr algn="l" rtl="0">
              <a:defRPr/>
            </a:pPr>
            <a:r>
              <a:rPr lang="en-US" sz="2000" dirty="0" smtClean="0">
                <a:latin typeface="Calibri" panose="020F0502020204030204" pitchFamily="34" charset="0"/>
              </a:rPr>
              <a:t>-In </a:t>
            </a:r>
            <a:r>
              <a:rPr lang="en-US" sz="2000" dirty="0">
                <a:latin typeface="Calibri" panose="020F0502020204030204" pitchFamily="34" charset="0"/>
              </a:rPr>
              <a:t>human body, the D-glucose is used.</a:t>
            </a:r>
          </a:p>
          <a:p>
            <a:pPr algn="l" rtl="0">
              <a:defRPr/>
            </a:pPr>
            <a:endParaRPr lang="en-US" sz="2000" dirty="0" smtClean="0">
              <a:latin typeface="Calibri" panose="020F0502020204030204" pitchFamily="34" charset="0"/>
            </a:endParaRPr>
          </a:p>
          <a:p>
            <a:pPr algn="l" rtl="0">
              <a:defRPr/>
            </a:pPr>
            <a:r>
              <a:rPr lang="en-US" sz="2000" dirty="0">
                <a:latin typeface="Calibri" panose="020F0502020204030204" pitchFamily="34" charset="0"/>
              </a:rPr>
              <a:t>-</a:t>
            </a:r>
            <a:r>
              <a:rPr lang="en-US" sz="2000" dirty="0" smtClean="0">
                <a:latin typeface="Calibri" panose="020F0502020204030204" pitchFamily="34" charset="0"/>
              </a:rPr>
              <a:t>Simple </a:t>
            </a:r>
            <a:r>
              <a:rPr lang="en-US" sz="2000" dirty="0">
                <a:latin typeface="Calibri" panose="020F0502020204030204" pitchFamily="34" charset="0"/>
              </a:rPr>
              <a:t>sugars ends with </a:t>
            </a:r>
            <a:r>
              <a:rPr lang="en-US" sz="2000" dirty="0" smtClean="0">
                <a:latin typeface="Calibri" panose="020F0502020204030204" pitchFamily="34" charset="0"/>
              </a:rPr>
              <a:t>[–</a:t>
            </a:r>
            <a:r>
              <a:rPr lang="en-US" sz="2000" dirty="0" err="1" smtClean="0">
                <a:latin typeface="Calibri" panose="020F0502020204030204" pitchFamily="34" charset="0"/>
              </a:rPr>
              <a:t>ose</a:t>
            </a:r>
            <a:r>
              <a:rPr lang="en-US" sz="2000" dirty="0" smtClean="0">
                <a:latin typeface="Calibri" panose="020F0502020204030204" pitchFamily="34" charset="0"/>
              </a:rPr>
              <a:t>].</a:t>
            </a:r>
          </a:p>
          <a:p>
            <a:pPr algn="l" rtl="0">
              <a:defRPr/>
            </a:pPr>
            <a:endParaRPr lang="en-US" sz="2000" dirty="0" smtClean="0">
              <a:latin typeface="Calibri" panose="020F0502020204030204" pitchFamily="34" charset="0"/>
            </a:endParaRPr>
          </a:p>
          <a:p>
            <a:pPr algn="l" rtl="0"/>
            <a:r>
              <a:rPr lang="en-US" sz="2000" dirty="0" smtClean="0">
                <a:latin typeface="Calibri" panose="020F0502020204030204" pitchFamily="34" charset="0"/>
              </a:rPr>
              <a:t>-Carbohydrates </a:t>
            </a:r>
            <a:r>
              <a:rPr lang="en-US" sz="2000" dirty="0">
                <a:latin typeface="Calibri" panose="020F0502020204030204" pitchFamily="34" charset="0"/>
              </a:rPr>
              <a:t>make up the bulk of organic substances on earth and perform numerous roles in living things</a:t>
            </a:r>
            <a:r>
              <a:rPr lang="en-US" sz="2000" dirty="0" smtClean="0"/>
              <a:t>.</a:t>
            </a:r>
          </a:p>
          <a:p>
            <a:pPr algn="l" rtl="0"/>
            <a:endParaRPr lang="en-US" sz="2000" dirty="0">
              <a:latin typeface="Calibri" panose="020F0502020204030204" pitchFamily="34" charset="0"/>
            </a:endParaRPr>
          </a:p>
          <a:p>
            <a:pPr algn="l" rtl="0"/>
            <a:r>
              <a:rPr lang="en-US" sz="2000" dirty="0" smtClean="0">
                <a:latin typeface="Calibri" panose="020F0502020204030204" pitchFamily="34" charset="0"/>
              </a:rPr>
              <a:t>-</a:t>
            </a:r>
            <a:endParaRPr lang="ar-SA" sz="2000" dirty="0">
              <a:latin typeface="Calibri" panose="020F0502020204030204" pitchFamily="34" charset="0"/>
            </a:endParaRPr>
          </a:p>
        </p:txBody>
      </p:sp>
    </p:spTree>
    <p:extLst>
      <p:ext uri="{BB962C8B-B14F-4D97-AF65-F5344CB8AC3E}">
        <p14:creationId xmlns:p14="http://schemas.microsoft.com/office/powerpoint/2010/main" val="244033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260648"/>
            <a:ext cx="8856984" cy="646331"/>
          </a:xfrm>
          <a:prstGeom prst="rect">
            <a:avLst/>
          </a:prstGeom>
        </p:spPr>
        <p:txBody>
          <a:bodyPr wrap="square">
            <a:spAutoFit/>
          </a:bodyPr>
          <a:lstStyle/>
          <a:p>
            <a:pPr algn="l" rtl="0"/>
            <a:r>
              <a:rPr lang="en-US" dirty="0">
                <a:latin typeface="Calibri" panose="020F0502020204030204" pitchFamily="34" charset="0"/>
              </a:rPr>
              <a:t>Several classifications of carbohydrates have proven useful, and are outlined in the following table.</a:t>
            </a:r>
            <a:endParaRPr lang="ar-SA" dirty="0">
              <a:latin typeface="Calibri" panose="020F050202020403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6" t="28893" r="50575" b="23155"/>
          <a:stretch/>
        </p:blipFill>
        <p:spPr bwMode="auto">
          <a:xfrm>
            <a:off x="539552" y="1576649"/>
            <a:ext cx="7947028" cy="466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2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44497"/>
            <a:ext cx="8280920" cy="6678751"/>
          </a:xfrm>
          <a:prstGeom prst="rect">
            <a:avLst/>
          </a:prstGeom>
        </p:spPr>
        <p:txBody>
          <a:bodyPr wrap="square">
            <a:spAutoFit/>
          </a:bodyPr>
          <a:lstStyle/>
          <a:p>
            <a:pPr algn="l" rtl="0">
              <a:buNone/>
            </a:pPr>
            <a:r>
              <a:rPr lang="en-US" sz="2000" b="1" dirty="0">
                <a:solidFill>
                  <a:schemeClr val="tx2"/>
                </a:solidFill>
                <a:latin typeface="Calibri" panose="020F0502020204030204" pitchFamily="34" charset="0"/>
              </a:rPr>
              <a:t>1</a:t>
            </a:r>
            <a:r>
              <a:rPr lang="en-US" sz="2000" b="1" dirty="0" smtClean="0">
                <a:solidFill>
                  <a:schemeClr val="tx2"/>
                </a:solidFill>
                <a:latin typeface="Calibri" panose="020F0502020204030204" pitchFamily="34" charset="0"/>
              </a:rPr>
              <a:t>-According to the complexity:</a:t>
            </a:r>
          </a:p>
          <a:p>
            <a:pPr algn="l" rtl="0">
              <a:buNone/>
            </a:pPr>
            <a:endParaRPr lang="en-US" sz="2000" b="1" dirty="0" smtClean="0">
              <a:solidFill>
                <a:schemeClr val="tx2"/>
              </a:solidFill>
              <a:latin typeface="Calibri" panose="020F0502020204030204" pitchFamily="34" charset="0"/>
            </a:endParaRPr>
          </a:p>
          <a:p>
            <a:pPr algn="l" rtl="0">
              <a:buNone/>
            </a:pPr>
            <a:r>
              <a:rPr lang="en-US" dirty="0" smtClean="0">
                <a:latin typeface="Calibri" panose="020F0502020204030204" pitchFamily="34" charset="0"/>
              </a:rPr>
              <a:t>Simple [</a:t>
            </a:r>
            <a:r>
              <a:rPr lang="en-US" dirty="0">
                <a:latin typeface="Calibri" panose="020F0502020204030204" pitchFamily="34" charset="0"/>
                <a:sym typeface="Wingdings" pitchFamily="2" charset="2"/>
              </a:rPr>
              <a:t>one </a:t>
            </a:r>
            <a:r>
              <a:rPr lang="en-US" dirty="0" smtClean="0">
                <a:latin typeface="Calibri" panose="020F0502020204030204" pitchFamily="34" charset="0"/>
                <a:sym typeface="Wingdings" pitchFamily="2" charset="2"/>
              </a:rPr>
              <a:t>unit,</a:t>
            </a:r>
            <a:r>
              <a:rPr lang="en-US" dirty="0">
                <a:latin typeface="Calibri" panose="020F0502020204030204" pitchFamily="34" charset="0"/>
              </a:rPr>
              <a:t> one monosaccharide </a:t>
            </a:r>
            <a:r>
              <a:rPr lang="en-US" dirty="0" smtClean="0">
                <a:latin typeface="Calibri" panose="020F0502020204030204" pitchFamily="34" charset="0"/>
              </a:rPr>
              <a:t>unit], </a:t>
            </a:r>
          </a:p>
          <a:p>
            <a:pPr algn="l" rtl="0">
              <a:buNone/>
            </a:pPr>
            <a:r>
              <a:rPr lang="en-US" dirty="0" smtClean="0">
                <a:latin typeface="Calibri" panose="020F0502020204030204" pitchFamily="34" charset="0"/>
              </a:rPr>
              <a:t>and complex[</a:t>
            </a:r>
            <a:r>
              <a:rPr lang="en-US" dirty="0">
                <a:latin typeface="Calibri" panose="020F0502020204030204" pitchFamily="34" charset="0"/>
              </a:rPr>
              <a:t>more than </a:t>
            </a:r>
            <a:r>
              <a:rPr lang="en-US" dirty="0" smtClean="0">
                <a:latin typeface="Calibri" panose="020F0502020204030204" pitchFamily="34" charset="0"/>
              </a:rPr>
              <a:t>one unit].</a:t>
            </a:r>
          </a:p>
          <a:p>
            <a:pPr algn="l" rtl="0">
              <a:buNone/>
            </a:pPr>
            <a:endParaRPr lang="en-US" sz="2000" b="1" dirty="0" smtClean="0">
              <a:latin typeface="Calibri" panose="020F0502020204030204" pitchFamily="34" charset="0"/>
            </a:endParaRPr>
          </a:p>
          <a:p>
            <a:pPr algn="l" rtl="0">
              <a:buNone/>
            </a:pPr>
            <a:r>
              <a:rPr lang="en-US" sz="2000" b="1" dirty="0">
                <a:solidFill>
                  <a:schemeClr val="tx2"/>
                </a:solidFill>
                <a:latin typeface="Calibri" panose="020F0502020204030204" pitchFamily="34" charset="0"/>
              </a:rPr>
              <a:t>2</a:t>
            </a:r>
            <a:r>
              <a:rPr lang="en-US" sz="2000" b="1" dirty="0" smtClean="0">
                <a:solidFill>
                  <a:schemeClr val="tx2"/>
                </a:solidFill>
                <a:latin typeface="Calibri" panose="020F0502020204030204" pitchFamily="34" charset="0"/>
              </a:rPr>
              <a:t>-According to number of units:</a:t>
            </a:r>
          </a:p>
          <a:p>
            <a:pPr algn="l" rtl="0">
              <a:buNone/>
            </a:pPr>
            <a:endParaRPr lang="en-US" sz="2000" b="1" dirty="0" smtClean="0">
              <a:solidFill>
                <a:srgbClr val="CC0099"/>
              </a:solidFill>
              <a:latin typeface="Calibri" panose="020F0502020204030204" pitchFamily="34" charset="0"/>
            </a:endParaRPr>
          </a:p>
          <a:p>
            <a:pPr algn="l" rtl="0">
              <a:buNone/>
            </a:pPr>
            <a:r>
              <a:rPr lang="en-US" dirty="0" smtClean="0">
                <a:latin typeface="Calibri" panose="020F0502020204030204" pitchFamily="34" charset="0"/>
              </a:rPr>
              <a:t>Mono- Di- </a:t>
            </a:r>
            <a:r>
              <a:rPr lang="en-US" dirty="0" err="1" smtClean="0">
                <a:latin typeface="Calibri" panose="020F0502020204030204" pitchFamily="34" charset="0"/>
              </a:rPr>
              <a:t>Oligo</a:t>
            </a:r>
            <a:r>
              <a:rPr lang="en-US" dirty="0" smtClean="0">
                <a:latin typeface="Calibri" panose="020F0502020204030204" pitchFamily="34" charset="0"/>
              </a:rPr>
              <a:t>- Poly- saccharide.</a:t>
            </a:r>
          </a:p>
          <a:p>
            <a:pPr algn="l" rtl="0">
              <a:buNone/>
            </a:pPr>
            <a:endParaRPr lang="en-US" sz="2000" b="1" dirty="0" smtClean="0">
              <a:solidFill>
                <a:srgbClr val="CC0099"/>
              </a:solidFill>
              <a:latin typeface="Calibri" panose="020F0502020204030204" pitchFamily="34" charset="0"/>
            </a:endParaRPr>
          </a:p>
          <a:p>
            <a:pPr algn="l" rtl="0">
              <a:buNone/>
            </a:pPr>
            <a:r>
              <a:rPr lang="en-US" sz="2000" b="1" dirty="0">
                <a:solidFill>
                  <a:schemeClr val="tx2"/>
                </a:solidFill>
                <a:latin typeface="Calibri" panose="020F0502020204030204" pitchFamily="34" charset="0"/>
              </a:rPr>
              <a:t>3</a:t>
            </a:r>
            <a:r>
              <a:rPr lang="en-US" sz="2000" b="1" dirty="0" smtClean="0">
                <a:solidFill>
                  <a:schemeClr val="tx2"/>
                </a:solidFill>
                <a:latin typeface="Calibri" panose="020F0502020204030204" pitchFamily="34" charset="0"/>
              </a:rPr>
              <a:t>- According to position of carbonyl group[C=O] in mono saccharide:</a:t>
            </a:r>
          </a:p>
          <a:p>
            <a:pPr algn="l" rtl="0">
              <a:buNone/>
            </a:pPr>
            <a:endParaRPr lang="en-US" sz="2000" b="1" dirty="0" smtClean="0">
              <a:latin typeface="Calibri" panose="020F0502020204030204" pitchFamily="34" charset="0"/>
            </a:endParaRPr>
          </a:p>
          <a:p>
            <a:pPr algn="l" rtl="0">
              <a:buNone/>
            </a:pPr>
            <a:r>
              <a:rPr lang="en-US" dirty="0" smtClean="0">
                <a:latin typeface="Calibri" panose="020F0502020204030204" pitchFamily="34" charset="0"/>
              </a:rPr>
              <a:t>                         Aldoses and Ketoses.</a:t>
            </a:r>
          </a:p>
          <a:p>
            <a:pPr algn="l" rtl="0">
              <a:buNone/>
            </a:pPr>
            <a:endParaRPr lang="en-US" sz="2000" b="1" dirty="0" smtClean="0">
              <a:solidFill>
                <a:srgbClr val="CC0099"/>
              </a:solidFill>
              <a:latin typeface="Calibri" panose="020F0502020204030204" pitchFamily="34" charset="0"/>
            </a:endParaRPr>
          </a:p>
          <a:p>
            <a:pPr algn="l" rtl="0">
              <a:buNone/>
            </a:pPr>
            <a:endParaRPr lang="en-US" sz="2000" b="1" dirty="0">
              <a:solidFill>
                <a:srgbClr val="CC0099"/>
              </a:solidFill>
              <a:latin typeface="Calibri" panose="020F0502020204030204" pitchFamily="34" charset="0"/>
            </a:endParaRPr>
          </a:p>
          <a:p>
            <a:pPr algn="l" rtl="0">
              <a:buNone/>
            </a:pPr>
            <a:endParaRPr lang="ar-SA" sz="2000" b="1" dirty="0" smtClean="0">
              <a:solidFill>
                <a:srgbClr val="CC0099"/>
              </a:solidFill>
              <a:latin typeface="Calibri" panose="020F0502020204030204" pitchFamily="34" charset="0"/>
            </a:endParaRPr>
          </a:p>
          <a:p>
            <a:pPr algn="l" rtl="0">
              <a:buNone/>
            </a:pPr>
            <a:r>
              <a:rPr lang="en-US" sz="2000" b="1" dirty="0">
                <a:solidFill>
                  <a:schemeClr val="tx2"/>
                </a:solidFill>
                <a:latin typeface="Calibri" panose="020F0502020204030204" pitchFamily="34" charset="0"/>
              </a:rPr>
              <a:t>4</a:t>
            </a:r>
            <a:r>
              <a:rPr lang="en-US" sz="2000" b="1" dirty="0" smtClean="0">
                <a:solidFill>
                  <a:schemeClr val="tx2"/>
                </a:solidFill>
                <a:latin typeface="Calibri" panose="020F0502020204030204" pitchFamily="34" charset="0"/>
              </a:rPr>
              <a:t>- According to the number of carbon atoms in mono saccharide[size]:</a:t>
            </a:r>
          </a:p>
          <a:p>
            <a:pPr algn="ctr">
              <a:buNone/>
            </a:pPr>
            <a:endParaRPr lang="en-US" sz="2000" b="1" dirty="0" smtClean="0">
              <a:solidFill>
                <a:srgbClr val="CC0099"/>
              </a:solidFill>
              <a:latin typeface="Calibri" panose="020F0502020204030204" pitchFamily="34" charset="0"/>
            </a:endParaRPr>
          </a:p>
          <a:p>
            <a:pPr algn="l" rtl="0">
              <a:buNone/>
            </a:pPr>
            <a:r>
              <a:rPr lang="en-US" dirty="0" smtClean="0">
                <a:latin typeface="Calibri" panose="020F0502020204030204" pitchFamily="34" charset="0"/>
              </a:rPr>
              <a:t> triose(C3),</a:t>
            </a:r>
            <a:r>
              <a:rPr lang="en-US" dirty="0" err="1" smtClean="0">
                <a:latin typeface="Calibri" panose="020F0502020204030204" pitchFamily="34" charset="0"/>
              </a:rPr>
              <a:t>tetrose</a:t>
            </a:r>
            <a:r>
              <a:rPr lang="en-US" dirty="0" smtClean="0">
                <a:latin typeface="Calibri" panose="020F0502020204030204" pitchFamily="34" charset="0"/>
              </a:rPr>
              <a:t>(C4), pentose(C5),hexose(C6),</a:t>
            </a:r>
            <a:r>
              <a:rPr lang="en-US" dirty="0" err="1" smtClean="0">
                <a:latin typeface="Calibri" panose="020F0502020204030204" pitchFamily="34" charset="0"/>
              </a:rPr>
              <a:t>heptose</a:t>
            </a:r>
            <a:r>
              <a:rPr lang="en-US" dirty="0" smtClean="0">
                <a:latin typeface="Calibri" panose="020F0502020204030204" pitchFamily="34" charset="0"/>
              </a:rPr>
              <a:t>(C7).</a:t>
            </a:r>
          </a:p>
          <a:p>
            <a:pPr algn="l" rtl="0">
              <a:buNone/>
            </a:pPr>
            <a:endParaRPr lang="en-US" sz="2000" dirty="0">
              <a:latin typeface="Calibri" panose="020F0502020204030204" pitchFamily="34" charset="0"/>
            </a:endParaRPr>
          </a:p>
          <a:p>
            <a:pPr algn="l" rtl="0">
              <a:buNone/>
            </a:pPr>
            <a:r>
              <a:rPr lang="en-US" sz="2000" b="1" dirty="0" smtClean="0">
                <a:solidFill>
                  <a:schemeClr val="tx2"/>
                </a:solidFill>
                <a:latin typeface="Calibri" panose="020F0502020204030204" pitchFamily="34" charset="0"/>
              </a:rPr>
              <a:t>5-According to their reactivity:</a:t>
            </a:r>
            <a:endParaRPr lang="en-US" sz="2000" b="1" dirty="0">
              <a:solidFill>
                <a:schemeClr val="tx2"/>
              </a:solidFill>
              <a:latin typeface="Calibri" panose="020F0502020204030204" pitchFamily="34" charset="0"/>
            </a:endParaRPr>
          </a:p>
          <a:p>
            <a:pPr algn="l" rtl="0">
              <a:buNone/>
            </a:pPr>
            <a:r>
              <a:rPr lang="en-US" sz="2000" dirty="0" smtClean="0">
                <a:latin typeface="Calibri" panose="020F0502020204030204" pitchFamily="34" charset="0"/>
              </a:rPr>
              <a:t>Reducing and non reducing sugars.</a:t>
            </a:r>
            <a:endParaRPr lang="ar-SA" sz="2000" dirty="0" smtClean="0">
              <a:latin typeface="Calibri" panose="020F0502020204030204" pitchFamily="34" charset="0"/>
            </a:endParaRPr>
          </a:p>
          <a:p>
            <a:pPr algn="l" rtl="0">
              <a:buNone/>
            </a:pPr>
            <a:endParaRPr lang="en-US" dirty="0" smtClean="0">
              <a:solidFill>
                <a:srgbClr val="CC0099"/>
              </a:solidFill>
            </a:endParaRPr>
          </a:p>
        </p:txBody>
      </p:sp>
      <p:pic>
        <p:nvPicPr>
          <p:cNvPr id="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6536" y="3861048"/>
            <a:ext cx="706913" cy="60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701942">
            <a:off x="1636395" y="3841114"/>
            <a:ext cx="723900" cy="81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974" y="43841"/>
            <a:ext cx="1238423" cy="2133898"/>
          </a:xfrm>
          <a:prstGeom prst="rect">
            <a:avLst/>
          </a:prstGeom>
        </p:spPr>
      </p:pic>
      <p:sp>
        <p:nvSpPr>
          <p:cNvPr id="6" name="مربع نص 5"/>
          <p:cNvSpPr txBox="1"/>
          <p:nvPr/>
        </p:nvSpPr>
        <p:spPr>
          <a:xfrm>
            <a:off x="6794491" y="2325658"/>
            <a:ext cx="569387" cy="369332"/>
          </a:xfrm>
          <a:prstGeom prst="rect">
            <a:avLst/>
          </a:prstGeom>
          <a:noFill/>
        </p:spPr>
        <p:txBody>
          <a:bodyPr wrap="none" rtlCol="1">
            <a:spAutoFit/>
          </a:bodyPr>
          <a:lstStyle/>
          <a:p>
            <a:r>
              <a:rPr lang="en-US" dirty="0" smtClean="0"/>
              <a:t>???</a:t>
            </a:r>
            <a:endParaRPr lang="ar-SA" dirty="0"/>
          </a:p>
        </p:txBody>
      </p:sp>
    </p:spTree>
    <p:extLst>
      <p:ext uri="{BB962C8B-B14F-4D97-AF65-F5344CB8AC3E}">
        <p14:creationId xmlns:p14="http://schemas.microsoft.com/office/powerpoint/2010/main" val="42202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2400657"/>
          </a:xfrm>
          <a:prstGeom prst="rect">
            <a:avLst/>
          </a:prstGeom>
        </p:spPr>
        <p:txBody>
          <a:bodyPr wrap="square">
            <a:spAutoFit/>
          </a:bodyPr>
          <a:lstStyle/>
          <a:p>
            <a:pPr algn="l" rtl="0"/>
            <a:r>
              <a:rPr lang="en-US" b="1" dirty="0" smtClean="0">
                <a:solidFill>
                  <a:schemeClr val="tx2"/>
                </a:solidFill>
              </a:rPr>
              <a:t>Solubility of sugars [physical property]:</a:t>
            </a:r>
          </a:p>
          <a:p>
            <a:pPr algn="l" rtl="0"/>
            <a:endParaRPr lang="en-US" b="1" dirty="0">
              <a:solidFill>
                <a:schemeClr val="tx2"/>
              </a:solidFill>
            </a:endParaRPr>
          </a:p>
          <a:p>
            <a:pPr algn="l" rtl="0"/>
            <a:r>
              <a:rPr lang="en-US" sz="2000" dirty="0" smtClean="0">
                <a:latin typeface="Calibri" panose="020F0502020204030204" pitchFamily="34" charset="0"/>
              </a:rPr>
              <a:t>Monosaccharide and disaccharide can be dissolved freely in water because water is a polar substance, while polysaccharide cannot be dissolved easily in water, because, it  has high molecular weight , which give colloidal solutions in </a:t>
            </a:r>
            <a:r>
              <a:rPr lang="en-US" sz="2000" dirty="0" smtClean="0">
                <a:latin typeface="Calibri" panose="020F0502020204030204" pitchFamily="34" charset="0"/>
              </a:rPr>
              <a:t>water.</a:t>
            </a:r>
            <a:endParaRPr lang="ar-SA" sz="2000" dirty="0" smtClean="0">
              <a:latin typeface="Calibri" panose="020F0502020204030204" pitchFamily="34" charset="0"/>
            </a:endParaRPr>
          </a:p>
          <a:p>
            <a:pPr algn="l" rtl="0"/>
            <a:endParaRPr lang="en-US" b="1" dirty="0" smtClean="0">
              <a:solidFill>
                <a:schemeClr val="tx2"/>
              </a:solidFill>
            </a:endParaRPr>
          </a:p>
          <a:p>
            <a:pPr algn="l" rtl="0"/>
            <a:endParaRPr lang="en-US" b="1" dirty="0">
              <a:solidFill>
                <a:schemeClr val="tx2"/>
              </a:solidFill>
            </a:endParaRPr>
          </a:p>
          <a:p>
            <a:pPr algn="l" rtl="0"/>
            <a:endParaRPr lang="ar-SA" dirty="0">
              <a:solidFill>
                <a:schemeClr val="tx2"/>
              </a:solidFill>
            </a:endParaRPr>
          </a:p>
        </p:txBody>
      </p:sp>
      <p:pic>
        <p:nvPicPr>
          <p:cNvPr id="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39093"/>
          <a:stretch/>
        </p:blipFill>
        <p:spPr bwMode="auto">
          <a:xfrm>
            <a:off x="3094540" y="3356992"/>
            <a:ext cx="2037393" cy="2900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7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05_03Monosaccharid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458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435280" cy="1143000"/>
          </a:xfrm>
          <a:prstGeom prst="rect">
            <a:avLst/>
          </a:prstGeom>
        </p:spPr>
        <p:txBody>
          <a:bodyPr>
            <a:normAutofit fontScale="67500" lnSpcReduction="20000"/>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ar-SA" dirty="0" smtClean="0"/>
              <a:t/>
            </a:r>
            <a:br>
              <a:rPr lang="ar-SA" dirty="0" smtClean="0"/>
            </a:br>
            <a:r>
              <a:rPr lang="en-US" dirty="0" smtClean="0"/>
              <a:t>Chemical Properties of Carbohydrates: </a:t>
            </a:r>
            <a:br>
              <a:rPr lang="en-US" dirty="0" smtClean="0"/>
            </a:br>
            <a:endParaRPr lang="ar-SA" dirty="0"/>
          </a:p>
        </p:txBody>
      </p:sp>
      <p:sp>
        <p:nvSpPr>
          <p:cNvPr id="3" name="Content Placeholder 2"/>
          <p:cNvSpPr txBox="1">
            <a:spLocks/>
          </p:cNvSpPr>
          <p:nvPr/>
        </p:nvSpPr>
        <p:spPr>
          <a:xfrm>
            <a:off x="0" y="1417638"/>
            <a:ext cx="9144000" cy="4459634"/>
          </a:xfrm>
          <a:prstGeom prst="rect">
            <a:avLst/>
          </a:prstGeom>
        </p:spPr>
        <p:txBody>
          <a:bodyPr>
            <a:normAutofit/>
          </a:bodyPr>
          <a:lst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l" rtl="0"/>
            <a:r>
              <a:rPr lang="en-US" dirty="0" smtClean="0">
                <a:solidFill>
                  <a:schemeClr val="tx2"/>
                </a:solidFill>
                <a:latin typeface="Calibri" panose="020F0502020204030204" pitchFamily="34" charset="0"/>
              </a:rPr>
              <a:t>1- </a:t>
            </a:r>
            <a:r>
              <a:rPr lang="en-US" dirty="0" err="1" smtClean="0">
                <a:solidFill>
                  <a:schemeClr val="tx2"/>
                </a:solidFill>
                <a:latin typeface="Calibri" panose="020F0502020204030204" pitchFamily="34" charset="0"/>
              </a:rPr>
              <a:t>Molisch</a:t>
            </a:r>
            <a:r>
              <a:rPr lang="en-US" dirty="0" smtClean="0">
                <a:solidFill>
                  <a:schemeClr val="tx2"/>
                </a:solidFill>
                <a:latin typeface="Calibri" panose="020F0502020204030204" pitchFamily="34" charset="0"/>
              </a:rPr>
              <a:t> Test: </a:t>
            </a:r>
            <a:r>
              <a:rPr lang="en-US" b="0" dirty="0" smtClean="0">
                <a:latin typeface="Calibri" panose="020F0502020204030204" pitchFamily="34" charset="0"/>
              </a:rPr>
              <a:t>specific for carbohydrates.</a:t>
            </a:r>
          </a:p>
          <a:p>
            <a:pPr algn="l" rtl="0"/>
            <a:endParaRPr lang="en-US" dirty="0" smtClean="0">
              <a:solidFill>
                <a:schemeClr val="tx2"/>
              </a:solidFill>
              <a:latin typeface="Calibri" panose="020F0502020204030204" pitchFamily="34" charset="0"/>
            </a:endParaRPr>
          </a:p>
          <a:p>
            <a:pPr algn="l" rtl="0"/>
            <a:r>
              <a:rPr lang="en-US" dirty="0" smtClean="0">
                <a:solidFill>
                  <a:schemeClr val="tx2"/>
                </a:solidFill>
                <a:latin typeface="Calibri" panose="020F0502020204030204" pitchFamily="34" charset="0"/>
              </a:rPr>
              <a:t>2- Benedict's Test: </a:t>
            </a:r>
            <a:r>
              <a:rPr lang="en-US" b="0" dirty="0" smtClean="0">
                <a:latin typeface="Calibri" panose="020F0502020204030204" pitchFamily="34" charset="0"/>
              </a:rPr>
              <a:t>presence of reducing sugars.</a:t>
            </a:r>
          </a:p>
          <a:p>
            <a:pPr algn="l" rtl="0"/>
            <a:endParaRPr lang="en-US" dirty="0" smtClean="0">
              <a:solidFill>
                <a:schemeClr val="tx2"/>
              </a:solidFill>
              <a:latin typeface="Calibri" panose="020F0502020204030204" pitchFamily="34" charset="0"/>
            </a:endParaRPr>
          </a:p>
          <a:p>
            <a:pPr algn="l" rtl="0"/>
            <a:r>
              <a:rPr lang="en-US" dirty="0" smtClean="0">
                <a:solidFill>
                  <a:schemeClr val="tx2"/>
                </a:solidFill>
                <a:latin typeface="Calibri" panose="020F0502020204030204" pitchFamily="34" charset="0"/>
              </a:rPr>
              <a:t>3- </a:t>
            </a:r>
            <a:r>
              <a:rPr lang="en-US" dirty="0" err="1" smtClean="0">
                <a:solidFill>
                  <a:schemeClr val="tx2"/>
                </a:solidFill>
                <a:latin typeface="Calibri" panose="020F0502020204030204" pitchFamily="34" charset="0"/>
              </a:rPr>
              <a:t>Barfoed's</a:t>
            </a:r>
            <a:r>
              <a:rPr lang="en-US" dirty="0" smtClean="0">
                <a:solidFill>
                  <a:schemeClr val="tx2"/>
                </a:solidFill>
                <a:latin typeface="Calibri" panose="020F0502020204030204" pitchFamily="34" charset="0"/>
              </a:rPr>
              <a:t> Test:  </a:t>
            </a:r>
            <a:r>
              <a:rPr lang="en-US" b="0" dirty="0">
                <a:latin typeface="Calibri" panose="020F0502020204030204" pitchFamily="34" charset="0"/>
              </a:rPr>
              <a:t>test used for detecting the presence of monosaccharides.</a:t>
            </a:r>
          </a:p>
          <a:p>
            <a:pPr algn="l" rtl="0"/>
            <a:endParaRPr lang="en-US" dirty="0" smtClean="0">
              <a:solidFill>
                <a:schemeClr val="tx2"/>
              </a:solidFill>
              <a:latin typeface="Calibri" panose="020F0502020204030204" pitchFamily="34" charset="0"/>
            </a:endParaRPr>
          </a:p>
          <a:p>
            <a:pPr algn="l" rtl="0"/>
            <a:r>
              <a:rPr lang="en-US" dirty="0" smtClean="0">
                <a:solidFill>
                  <a:schemeClr val="tx2"/>
                </a:solidFill>
                <a:latin typeface="Calibri" panose="020F0502020204030204" pitchFamily="34" charset="0"/>
              </a:rPr>
              <a:t>4- </a:t>
            </a:r>
            <a:r>
              <a:rPr lang="en-US" dirty="0" err="1" smtClean="0">
                <a:solidFill>
                  <a:schemeClr val="tx2"/>
                </a:solidFill>
                <a:latin typeface="Calibri" panose="020F0502020204030204" pitchFamily="34" charset="0"/>
              </a:rPr>
              <a:t>Bial's</a:t>
            </a:r>
            <a:r>
              <a:rPr lang="en-US" dirty="0" smtClean="0">
                <a:solidFill>
                  <a:schemeClr val="tx2"/>
                </a:solidFill>
                <a:latin typeface="Calibri" panose="020F0502020204030204" pitchFamily="34" charset="0"/>
              </a:rPr>
              <a:t> Test: </a:t>
            </a:r>
            <a:r>
              <a:rPr lang="en-US" b="0" dirty="0">
                <a:latin typeface="Calibri" panose="020F0502020204030204" pitchFamily="34" charset="0"/>
              </a:rPr>
              <a:t>used to detect pentose [5C] </a:t>
            </a:r>
            <a:r>
              <a:rPr lang="en-US" b="0" dirty="0" err="1">
                <a:latin typeface="Calibri" panose="020F0502020204030204" pitchFamily="34" charset="0"/>
              </a:rPr>
              <a:t>monosacharides</a:t>
            </a:r>
            <a:r>
              <a:rPr lang="en-US" b="0" dirty="0">
                <a:latin typeface="Calibri" panose="020F0502020204030204" pitchFamily="34" charset="0"/>
              </a:rPr>
              <a:t>.  </a:t>
            </a:r>
          </a:p>
          <a:p>
            <a:pPr algn="l" rtl="0"/>
            <a:endParaRPr lang="en-US" b="0" dirty="0" smtClean="0">
              <a:solidFill>
                <a:schemeClr val="tx2"/>
              </a:solidFill>
              <a:latin typeface="Calibri" panose="020F0502020204030204" pitchFamily="34" charset="0"/>
            </a:endParaRPr>
          </a:p>
          <a:p>
            <a:pPr algn="l" rtl="0"/>
            <a:r>
              <a:rPr lang="en-US" dirty="0" smtClean="0">
                <a:solidFill>
                  <a:schemeClr val="tx2"/>
                </a:solidFill>
                <a:latin typeface="Calibri" panose="020F0502020204030204" pitchFamily="34" charset="0"/>
              </a:rPr>
              <a:t>5-Seliwanoff's Test: </a:t>
            </a:r>
            <a:r>
              <a:rPr lang="en-US" b="0" dirty="0" smtClean="0">
                <a:latin typeface="Calibri" panose="020F0502020204030204" pitchFamily="34" charset="0"/>
              </a:rPr>
              <a:t>distinguish between aldoses and ketoses.  </a:t>
            </a:r>
          </a:p>
          <a:p>
            <a:pPr algn="l" rtl="0"/>
            <a:endParaRPr lang="ar-SA" dirty="0">
              <a:solidFill>
                <a:schemeClr val="tx2"/>
              </a:solidFill>
              <a:latin typeface="Calibri" panose="020F0502020204030204" pitchFamily="34" charset="0"/>
            </a:endParaRPr>
          </a:p>
        </p:txBody>
      </p:sp>
    </p:spTree>
    <p:extLst>
      <p:ext uri="{BB962C8B-B14F-4D97-AF65-F5344CB8AC3E}">
        <p14:creationId xmlns:p14="http://schemas.microsoft.com/office/powerpoint/2010/main" val="42727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7384"/>
            <a:ext cx="8892479" cy="6678751"/>
          </a:xfrm>
          <a:prstGeom prst="rect">
            <a:avLst/>
          </a:prstGeom>
        </p:spPr>
        <p:txBody>
          <a:bodyPr wrap="square">
            <a:spAutoFit/>
          </a:bodyPr>
          <a:lstStyle/>
          <a:p>
            <a:pPr algn="l" rtl="0"/>
            <a:r>
              <a:rPr lang="en-US" sz="2400" b="1" dirty="0" smtClean="0">
                <a:solidFill>
                  <a:schemeClr val="tx2"/>
                </a:solidFill>
                <a:latin typeface="Calibri" panose="020F0502020204030204" pitchFamily="34" charset="0"/>
              </a:rPr>
              <a:t>1.Molisch test:</a:t>
            </a:r>
          </a:p>
          <a:p>
            <a:pPr algn="l" rtl="0"/>
            <a:endParaRPr lang="en-US" sz="2400" b="1" dirty="0">
              <a:solidFill>
                <a:schemeClr val="tx2"/>
              </a:solidFill>
              <a:latin typeface="Calibri" panose="020F0502020204030204" pitchFamily="34" charset="0"/>
            </a:endParaRPr>
          </a:p>
          <a:p>
            <a:pPr algn="l" rtl="0"/>
            <a:r>
              <a:rPr lang="en-US" sz="2400" b="1" dirty="0" smtClean="0">
                <a:solidFill>
                  <a:schemeClr val="tx2"/>
                </a:solidFill>
                <a:latin typeface="Calibri" panose="020F0502020204030204" pitchFamily="34" charset="0"/>
              </a:rPr>
              <a:t>Objective:</a:t>
            </a:r>
          </a:p>
          <a:p>
            <a:pPr algn="l" rtl="0"/>
            <a:endParaRPr lang="en-US" dirty="0" smtClean="0">
              <a:latin typeface="Calibri" panose="020F0502020204030204" pitchFamily="34" charset="0"/>
            </a:endParaRPr>
          </a:p>
          <a:p>
            <a:pPr algn="l" rtl="0"/>
            <a:r>
              <a:rPr lang="en-US" dirty="0" smtClean="0">
                <a:latin typeface="Calibri" panose="020F0502020204030204" pitchFamily="34" charset="0"/>
              </a:rPr>
              <a:t>To identify the carbohydrate from other </a:t>
            </a:r>
            <a:r>
              <a:rPr lang="en-US" dirty="0" smtClean="0">
                <a:latin typeface="Calibri" panose="020F0502020204030204" pitchFamily="34" charset="0"/>
              </a:rPr>
              <a:t>macromolecules, </a:t>
            </a:r>
            <a:r>
              <a:rPr lang="en-US" dirty="0" smtClean="0">
                <a:latin typeface="Calibri" panose="020F0502020204030204" pitchFamily="34" charset="0"/>
              </a:rPr>
              <a:t>lipids and proteins.</a:t>
            </a:r>
          </a:p>
          <a:p>
            <a:pPr algn="l" rtl="0"/>
            <a:endParaRPr lang="en-US" dirty="0">
              <a:latin typeface="Calibri" panose="020F0502020204030204" pitchFamily="34" charset="0"/>
            </a:endParaRPr>
          </a:p>
          <a:p>
            <a:pPr algn="l" rtl="0"/>
            <a:endParaRPr lang="en-US" dirty="0" smtClean="0">
              <a:latin typeface="Calibri" panose="020F0502020204030204" pitchFamily="34" charset="0"/>
            </a:endParaRPr>
          </a:p>
          <a:p>
            <a:pPr algn="l" rtl="0"/>
            <a:r>
              <a:rPr lang="en-US" sz="2000" dirty="0" smtClean="0">
                <a:solidFill>
                  <a:schemeClr val="tx2"/>
                </a:solidFill>
                <a:latin typeface="Calibri" panose="020F0502020204030204" pitchFamily="34" charset="0"/>
              </a:rPr>
              <a:t>Principle:</a:t>
            </a:r>
          </a:p>
          <a:p>
            <a:pPr algn="l" rtl="0"/>
            <a:r>
              <a:rPr lang="en-US" dirty="0">
                <a:latin typeface="Calibri" panose="020F0502020204030204" pitchFamily="34" charset="0"/>
              </a:rPr>
              <a:t>based </a:t>
            </a:r>
            <a:r>
              <a:rPr lang="en-US" dirty="0" smtClean="0">
                <a:latin typeface="Calibri" panose="020F0502020204030204" pitchFamily="34" charset="0"/>
              </a:rPr>
              <a:t>on </a:t>
            </a:r>
            <a:r>
              <a:rPr lang="en-US" dirty="0">
                <a:latin typeface="Calibri" panose="020F0502020204030204" pitchFamily="34" charset="0"/>
              </a:rPr>
              <a:t>the </a:t>
            </a:r>
            <a:r>
              <a:rPr lang="en-US" dirty="0">
                <a:solidFill>
                  <a:schemeClr val="tx2"/>
                </a:solidFill>
                <a:latin typeface="Calibri" panose="020F0502020204030204" pitchFamily="34" charset="0"/>
              </a:rPr>
              <a:t>dehydration</a:t>
            </a:r>
            <a:r>
              <a:rPr lang="en-US" dirty="0">
                <a:latin typeface="Calibri" panose="020F0502020204030204" pitchFamily="34" charset="0"/>
              </a:rPr>
              <a:t> of the carbohydrate by sulfuric acid </a:t>
            </a:r>
            <a:r>
              <a:rPr lang="en-US" dirty="0" smtClean="0">
                <a:latin typeface="Calibri" panose="020F0502020204030204" pitchFamily="34" charset="0"/>
              </a:rPr>
              <a:t>[H</a:t>
            </a:r>
            <a:r>
              <a:rPr lang="en-US" baseline="-25000" dirty="0" smtClean="0">
                <a:latin typeface="Calibri" panose="020F0502020204030204" pitchFamily="34" charset="0"/>
              </a:rPr>
              <a:t>2</a:t>
            </a:r>
            <a:r>
              <a:rPr lang="en-US" dirty="0" smtClean="0">
                <a:latin typeface="Calibri" panose="020F0502020204030204" pitchFamily="34" charset="0"/>
              </a:rPr>
              <a:t>SO</a:t>
            </a:r>
            <a:r>
              <a:rPr lang="en-US" baseline="-25000" dirty="0" smtClean="0">
                <a:latin typeface="Calibri" panose="020F0502020204030204" pitchFamily="34" charset="0"/>
              </a:rPr>
              <a:t>4</a:t>
            </a:r>
            <a:r>
              <a:rPr lang="en-US" dirty="0" smtClean="0">
                <a:latin typeface="Calibri" panose="020F0502020204030204" pitchFamily="34" charset="0"/>
              </a:rPr>
              <a:t>]to </a:t>
            </a:r>
            <a:r>
              <a:rPr lang="en-US" dirty="0">
                <a:latin typeface="Calibri" panose="020F0502020204030204" pitchFamily="34" charset="0"/>
              </a:rPr>
              <a:t>produce an aldehyde (either furfural or a derivative), which then </a:t>
            </a:r>
            <a:r>
              <a:rPr lang="en-US" dirty="0" smtClean="0">
                <a:solidFill>
                  <a:schemeClr val="tx2"/>
                </a:solidFill>
                <a:latin typeface="Calibri" panose="020F0502020204030204" pitchFamily="34" charset="0"/>
              </a:rPr>
              <a:t>react with </a:t>
            </a:r>
            <a:r>
              <a:rPr lang="el-GR" dirty="0" smtClean="0">
                <a:latin typeface="Calibri" panose="020F0502020204030204" pitchFamily="34" charset="0"/>
              </a:rPr>
              <a:t>α</a:t>
            </a:r>
            <a:r>
              <a:rPr lang="en-US" dirty="0" smtClean="0">
                <a:latin typeface="Calibri" panose="020F0502020204030204" pitchFamily="34" charset="0"/>
              </a:rPr>
              <a:t>-</a:t>
            </a:r>
            <a:r>
              <a:rPr lang="en-US" dirty="0" err="1" smtClean="0">
                <a:latin typeface="Calibri" panose="020F0502020204030204" pitchFamily="34" charset="0"/>
              </a:rPr>
              <a:t>naphthol</a:t>
            </a:r>
            <a:r>
              <a:rPr lang="en-US" dirty="0" smtClean="0">
                <a:latin typeface="Calibri" panose="020F0502020204030204" pitchFamily="34" charset="0"/>
              </a:rPr>
              <a:t> present in the test reagent  to produce a purple ring. </a:t>
            </a:r>
          </a:p>
          <a:p>
            <a:pPr algn="l" rtl="0"/>
            <a:endParaRPr lang="en-US" dirty="0" smtClean="0">
              <a:latin typeface="Calibri" panose="020F0502020204030204" pitchFamily="34" charset="0"/>
            </a:endParaRPr>
          </a:p>
          <a:p>
            <a:pPr algn="l" rtl="0"/>
            <a:endParaRPr lang="en-US" dirty="0">
              <a:latin typeface="Calibri" panose="020F0502020204030204" pitchFamily="34" charset="0"/>
            </a:endParaRPr>
          </a:p>
          <a:p>
            <a:pPr algn="l" rtl="0"/>
            <a:endParaRPr lang="en-US" dirty="0" smtClean="0">
              <a:latin typeface="Calibri" panose="020F0502020204030204" pitchFamily="34" charset="0"/>
            </a:endParaRPr>
          </a:p>
          <a:p>
            <a:pPr algn="l" rtl="0"/>
            <a:endParaRPr lang="en-US" dirty="0" smtClean="0">
              <a:latin typeface="Calibri" panose="020F0502020204030204" pitchFamily="34" charset="0"/>
            </a:endParaRPr>
          </a:p>
          <a:p>
            <a:pPr algn="l" rtl="0"/>
            <a:r>
              <a:rPr lang="en-US" dirty="0" smtClean="0">
                <a:latin typeface="Calibri" panose="020F0502020204030204" pitchFamily="34" charset="0"/>
              </a:rPr>
              <a:t>Note:</a:t>
            </a:r>
          </a:p>
          <a:p>
            <a:pPr algn="l" rtl="0"/>
            <a:r>
              <a:rPr lang="en-US" dirty="0" smtClean="0">
                <a:solidFill>
                  <a:schemeClr val="tx2"/>
                </a:solidFill>
                <a:latin typeface="Calibri" panose="020F0502020204030204" pitchFamily="34" charset="0"/>
              </a:rPr>
              <a:t>This test is specific for all carbohydrates </a:t>
            </a:r>
            <a:r>
              <a:rPr lang="en-US" dirty="0" smtClean="0">
                <a:latin typeface="Calibri" panose="020F0502020204030204" pitchFamily="34" charset="0"/>
              </a:rPr>
              <a:t>Monosaccharide gives a </a:t>
            </a:r>
            <a:r>
              <a:rPr lang="en-US" b="1" dirty="0" smtClean="0">
                <a:solidFill>
                  <a:schemeClr val="tx2"/>
                </a:solidFill>
                <a:latin typeface="Calibri" panose="020F0502020204030204" pitchFamily="34" charset="0"/>
              </a:rPr>
              <a:t>rapid</a:t>
            </a:r>
            <a:r>
              <a:rPr lang="en-US" dirty="0" smtClean="0">
                <a:latin typeface="Calibri" panose="020F0502020204030204" pitchFamily="34" charset="0"/>
              </a:rPr>
              <a:t> positive test, Disaccharides and polysaccharides react </a:t>
            </a:r>
            <a:r>
              <a:rPr lang="en-US" b="1" dirty="0" smtClean="0">
                <a:solidFill>
                  <a:schemeClr val="tx2"/>
                </a:solidFill>
                <a:latin typeface="Calibri" panose="020F0502020204030204" pitchFamily="34" charset="0"/>
              </a:rPr>
              <a:t>slower</a:t>
            </a:r>
            <a:r>
              <a:rPr lang="en-US" dirty="0" smtClean="0">
                <a:solidFill>
                  <a:schemeClr val="tx2"/>
                </a:solidFill>
                <a:latin typeface="Calibri" panose="020F0502020204030204" pitchFamily="34" charset="0"/>
              </a:rPr>
              <a:t>.</a:t>
            </a:r>
            <a:r>
              <a:rPr lang="en-US" dirty="0" smtClean="0">
                <a:latin typeface="Calibri" panose="020F0502020204030204" pitchFamily="34" charset="0"/>
              </a:rPr>
              <a:t>  </a:t>
            </a:r>
          </a:p>
          <a:p>
            <a:pPr algn="l" rtl="0"/>
            <a:endParaRPr lang="en-US" dirty="0"/>
          </a:p>
          <a:p>
            <a:pPr algn="l" rtl="0"/>
            <a:r>
              <a:rPr lang="en-US" dirty="0" smtClean="0"/>
              <a:t>-</a:t>
            </a:r>
            <a:r>
              <a:rPr lang="en-US" dirty="0" smtClean="0">
                <a:latin typeface="Calibri" panose="020F0502020204030204" pitchFamily="34" charset="0"/>
              </a:rPr>
              <a:t>Dehydrates pentose to form furfural and, dehydrates hexoses to form 5- </a:t>
            </a:r>
            <a:r>
              <a:rPr lang="en-US" dirty="0" err="1" smtClean="0">
                <a:latin typeface="Calibri" panose="020F0502020204030204" pitchFamily="34" charset="0"/>
              </a:rPr>
              <a:t>hydroxymethyl</a:t>
            </a:r>
            <a:r>
              <a:rPr lang="en-US" dirty="0" smtClean="0">
                <a:latin typeface="Calibri" panose="020F0502020204030204" pitchFamily="34" charset="0"/>
              </a:rPr>
              <a:t> furfural. </a:t>
            </a:r>
          </a:p>
          <a:p>
            <a:pPr algn="l" rtl="0"/>
            <a:endParaRPr lang="en-US" dirty="0" smtClean="0"/>
          </a:p>
        </p:txBody>
      </p:sp>
    </p:spTree>
    <p:extLst>
      <p:ext uri="{BB962C8B-B14F-4D97-AF65-F5344CB8AC3E}">
        <p14:creationId xmlns:p14="http://schemas.microsoft.com/office/powerpoint/2010/main" val="10996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esktop/New%20Folder/New%20Folder%20(2)/Carbohydrates%20-%20The%20Molisch%20Test_files/molrxn1.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5349" l="2062" r="98282">
                        <a14:foregroundMark x1="21649" y1="13178" x2="2405" y2="55814"/>
                        <a14:foregroundMark x1="10653" y1="33333" x2="19244" y2="59690"/>
                        <a14:foregroundMark x1="15464" y1="47287" x2="12715" y2="93023"/>
                        <a14:foregroundMark x1="12371" y1="73643" x2="10653" y2="97674"/>
                        <a14:foregroundMark x1="12027" y1="35659" x2="5155" y2="0"/>
                        <a14:foregroundMark x1="10309" y1="17829" x2="22680" y2="0"/>
                        <a14:foregroundMark x1="10653" y1="88372" x2="23711" y2="91473"/>
                        <a14:foregroundMark x1="15464" y1="47287" x2="82131" y2="46512"/>
                        <a14:foregroundMark x1="80756" y1="49612" x2="94502" y2="35659"/>
                        <a14:foregroundMark x1="87629" y1="42636" x2="86942" y2="73643"/>
                        <a14:foregroundMark x1="87973" y1="44961" x2="91065" y2="33333"/>
                        <a14:foregroundMark x1="88660" y1="41860" x2="98282" y2="42636"/>
                      </a14:backgroundRemoval>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17226" y="620688"/>
            <a:ext cx="3464925" cy="1847961"/>
          </a:xfrm>
          <a:prstGeom prst="rect">
            <a:avLst/>
          </a:prstGeom>
          <a:gradFill rotWithShape="1">
            <a:gsLst>
              <a:gs pos="0">
                <a:srgbClr val="FFD9EC"/>
              </a:gs>
              <a:gs pos="50000">
                <a:srgbClr val="FFFFFF"/>
              </a:gs>
              <a:gs pos="100000">
                <a:srgbClr val="FFD9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4" descr="molrx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498" y="3557611"/>
            <a:ext cx="3660044" cy="1946615"/>
          </a:xfrm>
          <a:prstGeom prst="rect">
            <a:avLst/>
          </a:prstGeom>
          <a:gradFill rotWithShape="1">
            <a:gsLst>
              <a:gs pos="0">
                <a:srgbClr val="D0F4F3"/>
              </a:gs>
              <a:gs pos="50000">
                <a:srgbClr val="FFFFFF"/>
              </a:gs>
              <a:gs pos="100000">
                <a:srgbClr val="D0F4F3"/>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4" name="Straight Arrow Connector 6"/>
          <p:cNvCxnSpPr/>
          <p:nvPr/>
        </p:nvCxnSpPr>
        <p:spPr>
          <a:xfrm>
            <a:off x="4018310" y="1700808"/>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7"/>
          <p:cNvCxnSpPr/>
          <p:nvPr/>
        </p:nvCxnSpPr>
        <p:spPr>
          <a:xfrm>
            <a:off x="3923928" y="4797152"/>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3919542" y="1340768"/>
            <a:ext cx="2236634" cy="1077218"/>
          </a:xfrm>
          <a:prstGeom prst="rect">
            <a:avLst/>
          </a:prstGeom>
          <a:noFill/>
        </p:spPr>
        <p:txBody>
          <a:bodyPr wrap="square" rtlCol="0">
            <a:spAutoFit/>
          </a:bodyPr>
          <a:lstStyle/>
          <a:p>
            <a:pPr algn="l" rtl="0"/>
            <a:r>
              <a:rPr lang="en-US" dirty="0" smtClean="0"/>
              <a:t>   </a:t>
            </a:r>
            <a:r>
              <a:rPr lang="el-GR" dirty="0" smtClean="0"/>
              <a:t>α</a:t>
            </a:r>
            <a:r>
              <a:rPr lang="en-US" dirty="0" smtClean="0"/>
              <a:t>-</a:t>
            </a:r>
            <a:r>
              <a:rPr lang="en-US" dirty="0" err="1" smtClean="0"/>
              <a:t>naphthol</a:t>
            </a:r>
            <a:endParaRPr lang="en-US" dirty="0" smtClean="0"/>
          </a:p>
          <a:p>
            <a:pPr algn="l" rtl="0"/>
            <a:endParaRPr lang="en-US" sz="1400" dirty="0" smtClean="0"/>
          </a:p>
          <a:p>
            <a:pPr algn="l" rtl="0"/>
            <a:r>
              <a:rPr lang="en-US" sz="1400" dirty="0" smtClean="0"/>
              <a:t>[Present in the reagent ]</a:t>
            </a:r>
            <a:endParaRPr lang="en-US" sz="1400" dirty="0"/>
          </a:p>
          <a:p>
            <a:pPr algn="l" rtl="0"/>
            <a:endParaRPr lang="en-US" dirty="0"/>
          </a:p>
        </p:txBody>
      </p:sp>
      <p:sp>
        <p:nvSpPr>
          <p:cNvPr id="7" name="Rectangle 9"/>
          <p:cNvSpPr/>
          <p:nvPr/>
        </p:nvSpPr>
        <p:spPr>
          <a:xfrm>
            <a:off x="4205335" y="4339952"/>
            <a:ext cx="1287019" cy="369332"/>
          </a:xfrm>
          <a:prstGeom prst="rect">
            <a:avLst/>
          </a:prstGeom>
        </p:spPr>
        <p:txBody>
          <a:bodyPr wrap="none">
            <a:spAutoFit/>
          </a:bodyPr>
          <a:lstStyle/>
          <a:p>
            <a:r>
              <a:rPr lang="el-GR" dirty="0" smtClean="0"/>
              <a:t>α</a:t>
            </a:r>
            <a:r>
              <a:rPr lang="en-US" dirty="0" smtClean="0"/>
              <a:t>-</a:t>
            </a:r>
            <a:r>
              <a:rPr lang="en-US" dirty="0" err="1" smtClean="0"/>
              <a:t>naphthol</a:t>
            </a:r>
            <a:r>
              <a:rPr lang="en-US" dirty="0" smtClean="0"/>
              <a:t> </a:t>
            </a:r>
            <a:endParaRPr lang="en-US" dirty="0"/>
          </a:p>
        </p:txBody>
      </p:sp>
      <p:sp>
        <p:nvSpPr>
          <p:cNvPr id="8" name="TextBox 10"/>
          <p:cNvSpPr txBox="1"/>
          <p:nvPr/>
        </p:nvSpPr>
        <p:spPr>
          <a:xfrm>
            <a:off x="5868144" y="1442685"/>
            <a:ext cx="2438400" cy="369332"/>
          </a:xfrm>
          <a:prstGeom prst="rect">
            <a:avLst/>
          </a:prstGeom>
          <a:noFill/>
        </p:spPr>
        <p:txBody>
          <a:bodyPr wrap="square" rtlCol="0">
            <a:spAutoFit/>
          </a:bodyPr>
          <a:lstStyle/>
          <a:p>
            <a:pPr algn="ctr" rtl="0"/>
            <a:r>
              <a:rPr lang="en-US" dirty="0" smtClean="0"/>
              <a:t>Purple ring</a:t>
            </a:r>
            <a:endParaRPr lang="en-US" dirty="0"/>
          </a:p>
        </p:txBody>
      </p:sp>
      <p:sp>
        <p:nvSpPr>
          <p:cNvPr id="10" name="Rectangle 11"/>
          <p:cNvSpPr/>
          <p:nvPr/>
        </p:nvSpPr>
        <p:spPr>
          <a:xfrm>
            <a:off x="2267744" y="2132856"/>
            <a:ext cx="1048932" cy="369332"/>
          </a:xfrm>
          <a:prstGeom prst="rect">
            <a:avLst/>
          </a:prstGeom>
        </p:spPr>
        <p:txBody>
          <a:bodyPr wrap="square">
            <a:spAutoFit/>
          </a:bodyPr>
          <a:lstStyle/>
          <a:p>
            <a:r>
              <a:rPr lang="en-US" dirty="0" smtClean="0">
                <a:latin typeface="Calibri" panose="020F0502020204030204" pitchFamily="34" charset="0"/>
              </a:rPr>
              <a:t>furfural</a:t>
            </a:r>
            <a:endParaRPr lang="en-US" dirty="0">
              <a:latin typeface="Calibri" panose="020F0502020204030204" pitchFamily="34" charset="0"/>
            </a:endParaRPr>
          </a:p>
        </p:txBody>
      </p:sp>
      <p:sp>
        <p:nvSpPr>
          <p:cNvPr id="11" name="Rectangle 12"/>
          <p:cNvSpPr/>
          <p:nvPr/>
        </p:nvSpPr>
        <p:spPr>
          <a:xfrm>
            <a:off x="1907704" y="5134894"/>
            <a:ext cx="2623026" cy="369332"/>
          </a:xfrm>
          <a:prstGeom prst="rect">
            <a:avLst/>
          </a:prstGeom>
        </p:spPr>
        <p:txBody>
          <a:bodyPr wrap="none">
            <a:spAutoFit/>
          </a:bodyPr>
          <a:lstStyle/>
          <a:p>
            <a:r>
              <a:rPr lang="en-US" dirty="0" smtClean="0">
                <a:latin typeface="Calibri" panose="020F0502020204030204" pitchFamily="34" charset="0"/>
              </a:rPr>
              <a:t>5- </a:t>
            </a:r>
            <a:r>
              <a:rPr lang="en-US" dirty="0" err="1" smtClean="0">
                <a:latin typeface="Calibri" panose="020F0502020204030204" pitchFamily="34" charset="0"/>
              </a:rPr>
              <a:t>hydroxymethyl</a:t>
            </a:r>
            <a:r>
              <a:rPr lang="en-US" dirty="0" smtClean="0">
                <a:latin typeface="Calibri" panose="020F0502020204030204" pitchFamily="34" charset="0"/>
              </a:rPr>
              <a:t> furfural </a:t>
            </a:r>
            <a:endParaRPr lang="en-US" dirty="0">
              <a:latin typeface="Calibri" panose="020F0502020204030204" pitchFamily="34" charset="0"/>
            </a:endParaRPr>
          </a:p>
        </p:txBody>
      </p:sp>
      <p:sp>
        <p:nvSpPr>
          <p:cNvPr id="12" name="TextBox 10"/>
          <p:cNvSpPr txBox="1"/>
          <p:nvPr/>
        </p:nvSpPr>
        <p:spPr>
          <a:xfrm>
            <a:off x="5868144" y="4643844"/>
            <a:ext cx="2438400" cy="369332"/>
          </a:xfrm>
          <a:prstGeom prst="rect">
            <a:avLst/>
          </a:prstGeom>
          <a:noFill/>
        </p:spPr>
        <p:txBody>
          <a:bodyPr wrap="square" rtlCol="0">
            <a:spAutoFit/>
          </a:bodyPr>
          <a:lstStyle/>
          <a:p>
            <a:pPr algn="ctr" rtl="0"/>
            <a:r>
              <a:rPr lang="en-US" dirty="0" smtClean="0"/>
              <a:t>Purple ring</a:t>
            </a:r>
            <a:endParaRPr lang="en-US" dirty="0"/>
          </a:p>
        </p:txBody>
      </p:sp>
      <p:pic>
        <p:nvPicPr>
          <p:cNvPr id="9" name="صورة 8"/>
          <p:cNvPicPr>
            <a:picLocks noChangeAspect="1"/>
          </p:cNvPicPr>
          <p:nvPr/>
        </p:nvPicPr>
        <p:blipFill rotWithShape="1">
          <a:blip r:embed="rId5" cstate="print">
            <a:extLst>
              <a:ext uri="{28A0092B-C50C-407E-A947-70E740481C1C}">
                <a14:useLocalDpi xmlns:a14="http://schemas.microsoft.com/office/drawing/2010/main" val="0"/>
              </a:ext>
            </a:extLst>
          </a:blip>
          <a:srcRect l="38571" t="11576" r="44906" b="32281"/>
          <a:stretch/>
        </p:blipFill>
        <p:spPr>
          <a:xfrm>
            <a:off x="7092280" y="1766766"/>
            <a:ext cx="1510889" cy="2886370"/>
          </a:xfrm>
          <a:prstGeom prst="rect">
            <a:avLst/>
          </a:prstGeom>
        </p:spPr>
      </p:pic>
    </p:spTree>
    <p:extLst>
      <p:ext uri="{BB962C8B-B14F-4D97-AF65-F5344CB8AC3E}">
        <p14:creationId xmlns:p14="http://schemas.microsoft.com/office/powerpoint/2010/main" val="2397246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مخصص 7">
      <a:dk1>
        <a:srgbClr val="000000"/>
      </a:dk1>
      <a:lt1>
        <a:srgbClr val="FFFFFF"/>
      </a:lt1>
      <a:dk2>
        <a:srgbClr val="00B050"/>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1655</TotalTime>
  <Words>672</Words>
  <Application>Microsoft Office PowerPoint</Application>
  <PresentationFormat>عرض على الشاشة (3:4)‏</PresentationFormat>
  <Paragraphs>142</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لينة</dc:creator>
  <cp:lastModifiedBy>لينة</cp:lastModifiedBy>
  <cp:revision>33</cp:revision>
  <dcterms:created xsi:type="dcterms:W3CDTF">2014-02-28T13:55:51Z</dcterms:created>
  <dcterms:modified xsi:type="dcterms:W3CDTF">2014-11-01T18:05:28Z</dcterms:modified>
</cp:coreProperties>
</file>