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5" autoAdjust="0"/>
  </p:normalViewPr>
  <p:slideViewPr>
    <p:cSldViewPr>
      <p:cViewPr varScale="1">
        <p:scale>
          <a:sx n="60" d="100"/>
          <a:sy n="60" d="100"/>
        </p:scale>
        <p:origin x="-1074" y="-57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E77EAF-88C6-49CD-80C6-1DA15E2CF20A}" type="datetimeFigureOut">
              <a:rPr lang="ar-SA" smtClean="0"/>
              <a:t>12/05/1437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518CEA0-A30A-40A0-BA2A-BE0350162AC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3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D,L?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035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اراقب</a:t>
            </a:r>
            <a:r>
              <a:rPr lang="en-GB" dirty="0" smtClean="0"/>
              <a:t> </a:t>
            </a:r>
            <a:r>
              <a:rPr lang="en-GB" dirty="0" err="1" smtClean="0"/>
              <a:t>الالوان</a:t>
            </a:r>
            <a:r>
              <a:rPr lang="en-GB" dirty="0" smtClean="0"/>
              <a:t> </a:t>
            </a:r>
            <a:r>
              <a:rPr lang="en-GB" dirty="0" err="1" smtClean="0"/>
              <a:t>لانها</a:t>
            </a:r>
            <a:r>
              <a:rPr lang="en-GB" dirty="0" smtClean="0"/>
              <a:t> </a:t>
            </a:r>
            <a:r>
              <a:rPr lang="en-GB" dirty="0" err="1" smtClean="0"/>
              <a:t>ممكن</a:t>
            </a:r>
            <a:r>
              <a:rPr lang="en-GB" dirty="0" smtClean="0"/>
              <a:t> </a:t>
            </a:r>
            <a:r>
              <a:rPr lang="en-GB" dirty="0" err="1" smtClean="0"/>
              <a:t>تغمق</a:t>
            </a:r>
            <a:r>
              <a:rPr lang="en-GB" baseline="0" dirty="0" smtClean="0"/>
              <a:t> </a:t>
            </a:r>
            <a:r>
              <a:rPr lang="en-GB" baseline="0" dirty="0" err="1" smtClean="0"/>
              <a:t>مع</a:t>
            </a:r>
            <a:r>
              <a:rPr lang="en-GB" dirty="0" smtClean="0"/>
              <a:t> </a:t>
            </a:r>
            <a:r>
              <a:rPr lang="en-GB" dirty="0" err="1" smtClean="0"/>
              <a:t>الوقت</a:t>
            </a:r>
            <a:r>
              <a:rPr lang="en-GB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99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الجلكوز</a:t>
            </a:r>
            <a:r>
              <a:rPr lang="en-GB" dirty="0" smtClean="0"/>
              <a:t> </a:t>
            </a:r>
            <a:r>
              <a:rPr lang="en-GB" dirty="0" err="1" smtClean="0"/>
              <a:t>ماتغير</a:t>
            </a:r>
            <a:r>
              <a:rPr lang="en-GB" baseline="0" smtClean="0"/>
              <a:t>)ظل</a:t>
            </a:r>
            <a:r>
              <a:rPr lang="en-GB" baseline="0" dirty="0" smtClean="0"/>
              <a:t> </a:t>
            </a:r>
            <a:r>
              <a:rPr lang="en-GB" baseline="0" dirty="0" err="1" smtClean="0"/>
              <a:t>شفاف</a:t>
            </a:r>
            <a:r>
              <a:rPr lang="en-GB" baseline="0" dirty="0" smtClean="0"/>
              <a:t>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324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Monosaccharide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83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Anomeric carbon:C1?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lactose reducing, but sucrose </a:t>
            </a:r>
            <a:r>
              <a:rPr lang="en-US" baseline="0" dirty="0" err="1" smtClean="0"/>
              <a:t>nonreducing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63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570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Sulfuric</a:t>
            </a:r>
            <a:r>
              <a:rPr lang="en-US" baseline="0" dirty="0" smtClean="0"/>
              <a:t> acid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35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78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Why ?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990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err="1" smtClean="0"/>
              <a:t>Barfoed’s</a:t>
            </a:r>
            <a:r>
              <a:rPr lang="en-US" sz="1200" dirty="0" smtClean="0"/>
              <a:t> reagent, cupric acetate in acetic acid , so in acidic medium , </a:t>
            </a:r>
            <a:r>
              <a:rPr lang="en-US" sz="1200" dirty="0" err="1" smtClean="0"/>
              <a:t>disacchride</a:t>
            </a:r>
            <a:r>
              <a:rPr lang="en-US" sz="1200" dirty="0" smtClean="0"/>
              <a:t> is a weaker reducing agent than </a:t>
            </a:r>
            <a:r>
              <a:rPr lang="en-US" sz="1200" dirty="0" err="1" smtClean="0"/>
              <a:t>monosacchride</a:t>
            </a:r>
            <a:r>
              <a:rPr lang="en-US" sz="1200" dirty="0" smtClean="0"/>
              <a:t>, so mono </a:t>
            </a:r>
            <a:r>
              <a:rPr lang="en-US" sz="1200" dirty="0" err="1" smtClean="0"/>
              <a:t>sacchride</a:t>
            </a:r>
            <a:r>
              <a:rPr lang="en-US" sz="1200" dirty="0" smtClean="0"/>
              <a:t> will reduce the copper in less </a:t>
            </a:r>
            <a:endParaRPr lang="ar-SA" sz="1200" dirty="0" smtClean="0"/>
          </a:p>
          <a:p>
            <a:pPr algn="l"/>
            <a:r>
              <a:rPr lang="en-US" sz="1200" dirty="0" smtClean="0"/>
              <a:t>time.</a:t>
            </a:r>
          </a:p>
          <a:p>
            <a:pPr algn="l"/>
            <a:r>
              <a:rPr lang="ar-SA" sz="1200" smtClean="0"/>
              <a:t>اللاكتوز</a:t>
            </a:r>
            <a:r>
              <a:rPr lang="ar-SA" sz="1200" baseline="0" smtClean="0"/>
              <a:t> ياخذ وقت طويل</a:t>
            </a:r>
            <a:r>
              <a:rPr lang="en-US" sz="1200" smtClean="0"/>
              <a:t> </a:t>
            </a:r>
            <a:endParaRPr lang="en-US" sz="1200" dirty="0" smtClean="0"/>
          </a:p>
          <a:p>
            <a:endParaRPr lang="en-US" sz="1200" dirty="0" smtClean="0"/>
          </a:p>
          <a:p>
            <a:pPr algn="l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17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لاكتوز</a:t>
            </a:r>
            <a:r>
              <a:rPr lang="en-GB" baseline="0" dirty="0" smtClean="0"/>
              <a:t> </a:t>
            </a:r>
            <a:r>
              <a:rPr lang="en-GB" baseline="0" dirty="0" err="1" smtClean="0"/>
              <a:t>ياخذ</a:t>
            </a:r>
            <a:r>
              <a:rPr lang="en-GB" baseline="0" dirty="0" smtClean="0"/>
              <a:t> </a:t>
            </a:r>
            <a:r>
              <a:rPr lang="en-GB" baseline="0" dirty="0" err="1" smtClean="0"/>
              <a:t>وقت</a:t>
            </a:r>
            <a:r>
              <a:rPr lang="en-GB" baseline="0" dirty="0" smtClean="0"/>
              <a:t> </a:t>
            </a:r>
            <a:r>
              <a:rPr lang="en-GB" baseline="0" dirty="0" err="1" smtClean="0"/>
              <a:t>طويل</a:t>
            </a:r>
            <a:r>
              <a:rPr lang="en-GB" baseline="0" dirty="0" smtClean="0"/>
              <a:t> </a:t>
            </a:r>
            <a:r>
              <a:rPr lang="en-GB" baseline="0" dirty="0" err="1" smtClean="0"/>
              <a:t>مره</a:t>
            </a:r>
            <a:r>
              <a:rPr lang="en-GB" baseline="0" dirty="0" smtClean="0"/>
              <a:t> 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CEA0-A30A-40A0-BA2A-BE0350162ACE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29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YDQvS3OYksPuM&amp;tbnid=hQ2eF3LrJZhNaM:&amp;ved=0CAUQjRw&amp;url=http://faculty.ksu.edu.sa/27502/picture%20library/Forms/DispForm.aspx?ID=1&amp;ei=u_JqUsbSGIHChAfLs4CQBg&amp;bvm=bv.55123115,d.bGE&amp;psig=AFQjCNGtKPvJ3J85_7cKqQTwAzTn9kwn-g&amp;ust=138282683960140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qtpNukoQU-z_nM&amp;tbnid=FNwns40wzJlzxM:&amp;ved=0CAUQjRw&amp;url=http://www.chem.latech.edu/~upali/chem102/121c7.htm&amp;ei=WdJqUt6iJ6-r0gWNpIGQAQ&amp;bvm=bv.55123115,d.bGE&amp;psig=AFQjCNEi6MUIxx2NtGtMQLBAuK55iBWWAw&amp;ust=138281503245794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kYDQvS3OYksPuM&amp;tbnid=hQ2eF3LrJZhNaM:&amp;ved=0CAUQjRw&amp;url=http://faculty.ksu.edu.sa/27502/picture%20library/Forms/DispForm.aspx?ID=1&amp;ei=u_JqUsbSGIHChAfLs4CQBg&amp;bvm=bv.55123115,d.bGE&amp;psig=AFQjCNGtKPvJ3J85_7cKqQTwAzTn9kwn-g&amp;ust=1382826839601405" TargetMode="Externa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9840" y="0"/>
            <a:ext cx="82296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1945919" y="2338610"/>
            <a:ext cx="6657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Arabic Typesetting" pitchFamily="66" charset="-78"/>
                <a:cs typeface="Arabic Typesetting" pitchFamily="66" charset="-78"/>
              </a:rPr>
              <a:t>Qualitative tests of Carbohydrate</a:t>
            </a:r>
            <a:endParaRPr lang="ar-SA" sz="54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2" descr="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35" y="4800600"/>
            <a:ext cx="4389121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969264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1-Two ml of a sample solution is placed in a test tube. 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2-Two drops of the 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Molisch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reagent (which </a:t>
            </a:r>
            <a:r>
              <a:rPr lang="el-GR" sz="2400" dirty="0" smtClean="0">
                <a:cs typeface="Arabic Typesetting" pitchFamily="66" charset="-78"/>
              </a:rPr>
              <a:t>α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2400" dirty="0" err="1" smtClean="0">
                <a:latin typeface="Arabic Typesetting" pitchFamily="66" charset="-78"/>
                <a:cs typeface="Arabic Typesetting" pitchFamily="66" charset="-78"/>
              </a:rPr>
              <a:t>napthol</a:t>
            </a:r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 in 95% ethanol) is added. </a:t>
            </a:r>
          </a:p>
          <a:p>
            <a:r>
              <a:rPr lang="en-US" sz="2400" dirty="0" smtClean="0">
                <a:latin typeface="Arabic Typesetting" pitchFamily="66" charset="-78"/>
                <a:cs typeface="Arabic Typesetting" pitchFamily="66" charset="-78"/>
              </a:rPr>
              <a:t>3-The solution is then poured slowly into a tube containing two ml of concentrated sulfuric acid so that two layers form, producing violet ring appear as liaison between the surface separations. </a:t>
            </a:r>
            <a:endParaRPr lang="en-US" sz="2400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18585"/>
              </p:ext>
            </p:extLst>
          </p:nvPr>
        </p:nvGraphicFramePr>
        <p:xfrm>
          <a:off x="933274" y="3200401"/>
          <a:ext cx="4957572" cy="1511649"/>
        </p:xfrm>
        <a:graphic>
          <a:graphicData uri="http://schemas.openxmlformats.org/drawingml/2006/table">
            <a:tbl>
              <a:tblPr rtl="1" firstRow="1" firstCol="1" bandRow="1">
                <a:tableStyleId>{9DCAF9ED-07DC-4A11-8D7F-57B35C25682E}</a:tableStyleId>
              </a:tblPr>
              <a:tblGrid>
                <a:gridCol w="3748033"/>
                <a:gridCol w="1209539"/>
              </a:tblGrid>
              <a:tr h="37066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Observation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Tube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</a:tr>
              <a:tr h="3982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Glucose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</a:tr>
              <a:tr h="3720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400" b="1">
                        <a:effectLst/>
                        <a:latin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Lactose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</a:tr>
              <a:tr h="37066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</a:pPr>
                      <a:endParaRPr lang="en-US" sz="14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Starch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82296" marR="82296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 descr="http://faculty.ksu.edu.sa/27502/picture%20library/Molisch%20Tes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6" t="24689" r="22832" b="23582"/>
          <a:stretch/>
        </p:blipFill>
        <p:spPr bwMode="auto">
          <a:xfrm>
            <a:off x="9067800" y="4419600"/>
            <a:ext cx="891349" cy="193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03263"/>
            <a:ext cx="104241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2.Benedict's test:</a:t>
            </a: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detect the presence of reducing sugars.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latin typeface="Arabic Typesetting" pitchFamily="66" charset="-78"/>
                <a:cs typeface="Arabic Typesetting" pitchFamily="66" charset="-78"/>
              </a:rPr>
              <a:t>All </a:t>
            </a:r>
            <a:r>
              <a:rPr lang="en-US" sz="2600" b="1" dirty="0" err="1">
                <a:latin typeface="Arabic Typesetting" pitchFamily="66" charset="-78"/>
                <a:cs typeface="Arabic Typesetting" pitchFamily="66" charset="-78"/>
              </a:rPr>
              <a:t>monosaccharides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are reducing sugars; they all have a free reactive carbonyl group. 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latin typeface="Arabic Typesetting" pitchFamily="66" charset="-78"/>
                <a:cs typeface="Arabic Typesetting" pitchFamily="66" charset="-78"/>
              </a:rPr>
              <a:t>Some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 smtClean="0">
                <a:latin typeface="Arabic Typesetting" pitchFamily="66" charset="-78"/>
                <a:cs typeface="Arabic Typesetting" pitchFamily="66" charset="-78"/>
              </a:rPr>
              <a:t>disaccharides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 have exposed carbonyl groups and are also reducing sugars.  Other disaccharides such as </a:t>
            </a:r>
            <a:r>
              <a:rPr lang="en-US" sz="2600" u="sng" dirty="0" smtClean="0">
                <a:latin typeface="Arabic Typesetting" pitchFamily="66" charset="-78"/>
                <a:cs typeface="Arabic Typesetting" pitchFamily="66" charset="-78"/>
              </a:rPr>
              <a:t>sucrose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 are non-reducing sugars and will not react with Benedict's solution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Large polymers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of glucose, such as starch, are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not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reducing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sugars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, since the concentration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hemiacetal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groups is very low.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190876"/>
            <a:ext cx="98755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 : </a:t>
            </a:r>
            <a:endParaRPr lang="en-US" sz="2600" b="1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The copper sulfate (CuSO4) present in Benedict's solution reacts with electrons from the aldehyde or ketone group of the reducing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sugar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in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alkaline medium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Reducing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sugars are oxidized by the copper ion in solution to form a carboxylic acid and a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reddish precipitate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of copper (I) oxide. </a:t>
            </a:r>
            <a:endParaRPr lang="ar-SA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5" t="60748" r="27600" b="20764"/>
          <a:stretch/>
        </p:blipFill>
        <p:spPr bwMode="auto">
          <a:xfrm>
            <a:off x="731520" y="3200400"/>
            <a:ext cx="6754618" cy="90325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8"/>
          <p:cNvSpPr/>
          <p:nvPr/>
        </p:nvSpPr>
        <p:spPr>
          <a:xfrm>
            <a:off x="5968301" y="4674889"/>
            <a:ext cx="1161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reddish </a:t>
            </a:r>
            <a:endParaRPr lang="en-US" sz="1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rtl="0"/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precipitate </a:t>
            </a:r>
          </a:p>
          <a:p>
            <a:pPr algn="l" rtl="0">
              <a:buNone/>
            </a:pPr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[copper oxide]. </a:t>
            </a:r>
            <a:endParaRPr lang="ar-SA" sz="1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45765" y="3893160"/>
            <a:ext cx="0" cy="762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6"/>
          <p:cNvSpPr txBox="1"/>
          <p:nvPr/>
        </p:nvSpPr>
        <p:spPr>
          <a:xfrm>
            <a:off x="914400" y="4135662"/>
            <a:ext cx="19202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Calibri" panose="020F0502020204030204" pitchFamily="34" charset="0"/>
              </a:rPr>
              <a:t>Reducing sugar</a:t>
            </a:r>
            <a:endParaRPr lang="ar-SA" sz="1200" dirty="0">
              <a:latin typeface="Calibri" panose="020F0502020204030204" pitchFamily="34" charset="0"/>
            </a:endParaRPr>
          </a:p>
        </p:txBody>
      </p:sp>
      <p:sp>
        <p:nvSpPr>
          <p:cNvPr id="9" name="مستطيل 7"/>
          <p:cNvSpPr/>
          <p:nvPr/>
        </p:nvSpPr>
        <p:spPr>
          <a:xfrm>
            <a:off x="5021423" y="4104884"/>
            <a:ext cx="1132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carboxylic acid </a:t>
            </a:r>
            <a:endParaRPr lang="ar-SA" sz="12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17" r="7071"/>
          <a:stretch/>
        </p:blipFill>
        <p:spPr bwMode="auto">
          <a:xfrm>
            <a:off x="8265079" y="3124200"/>
            <a:ext cx="212360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6"/>
          <p:cNvSpPr txBox="1"/>
          <p:nvPr/>
        </p:nvSpPr>
        <p:spPr>
          <a:xfrm rot="5400000">
            <a:off x="7953556" y="3525595"/>
            <a:ext cx="10662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lactose</a:t>
            </a:r>
            <a:endParaRPr lang="en-US" b="1" dirty="0"/>
          </a:p>
        </p:txBody>
      </p:sp>
      <p:sp>
        <p:nvSpPr>
          <p:cNvPr id="12" name="TextBox 12"/>
          <p:cNvSpPr txBox="1"/>
          <p:nvPr/>
        </p:nvSpPr>
        <p:spPr>
          <a:xfrm rot="5400000">
            <a:off x="8720579" y="3491908"/>
            <a:ext cx="9523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sucrose</a:t>
            </a:r>
            <a:endParaRPr lang="en-US" b="1" dirty="0"/>
          </a:p>
        </p:txBody>
      </p:sp>
      <p:sp>
        <p:nvSpPr>
          <p:cNvPr id="13" name="TextBox 13"/>
          <p:cNvSpPr txBox="1"/>
          <p:nvPr/>
        </p:nvSpPr>
        <p:spPr>
          <a:xfrm rot="5400000">
            <a:off x="9525340" y="3467362"/>
            <a:ext cx="98868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glucose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997" y="914400"/>
            <a:ext cx="8138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One ml of a sample solution is placed in a test tube.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Two ml of Benedict's reagent is added.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 The solution is then heated in a boiling water bath for five minutes.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abic Typesetting" pitchFamily="66" charset="-78"/>
                <a:cs typeface="Arabic Typesetting" pitchFamily="66" charset="-78"/>
              </a:rPr>
              <a:t>A positive test is indicated by: The formation of a reddish precipitate.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7028" y="22860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440532"/>
              </p:ext>
            </p:extLst>
          </p:nvPr>
        </p:nvGraphicFramePr>
        <p:xfrm>
          <a:off x="801858" y="2819400"/>
          <a:ext cx="5934341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3861"/>
                <a:gridCol w="3840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1-glucose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2-lactose</a:t>
                      </a:r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3-starch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7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41745"/>
            <a:ext cx="103535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3.Barfoed’s Test:</a:t>
            </a: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 :</a:t>
            </a:r>
            <a:endParaRPr lang="en-US" sz="2600" b="1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distinguish between mono- , di- and poly saccharides.</a:t>
            </a:r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 :</a:t>
            </a:r>
            <a:endParaRPr lang="en-US" sz="2600" b="1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Barfoed’s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test used copper (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II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) ions in a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slightly acidic </a:t>
            </a:r>
            <a:r>
              <a:rPr lang="en-US" sz="2600" b="1" dirty="0" smtClean="0">
                <a:latin typeface="Arabic Typesetting" pitchFamily="66" charset="-78"/>
                <a:cs typeface="Arabic Typesetting" pitchFamily="66" charset="-78"/>
              </a:rPr>
              <a:t>medium.  </a:t>
            </a:r>
            <a:endParaRPr lang="en-US" sz="2600" b="1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Reducing </a:t>
            </a:r>
            <a:r>
              <a:rPr lang="en-US" sz="2600" b="1" dirty="0" err="1">
                <a:latin typeface="Arabic Typesetting" pitchFamily="66" charset="-78"/>
                <a:cs typeface="Arabic Typesetting" pitchFamily="66" charset="-78"/>
              </a:rPr>
              <a:t>monosaccharides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are oxidized by the copper ion in solution to form a carboxylic acid and a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reddish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precipitate of copper (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I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) oxide within three minutes. Reducing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disaccharides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undergo the same reaction, but do so at a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slower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rate. 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-The </a:t>
            </a:r>
            <a:r>
              <a:rPr lang="en-US" sz="2600" b="1" dirty="0" err="1">
                <a:latin typeface="Arabic Typesetting" pitchFamily="66" charset="-78"/>
                <a:cs typeface="Arabic Typesetting" pitchFamily="66" charset="-78"/>
              </a:rPr>
              <a:t>nonreducing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sugars give negative result. </a:t>
            </a:r>
          </a:p>
        </p:txBody>
      </p:sp>
      <p:pic>
        <p:nvPicPr>
          <p:cNvPr id="5" name="Picture 2" descr="http://www.harpercollege.edu/tm-ps/chm/100/dgodambe/thedisk/carbo/barf/barfrx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880" y="5486400"/>
            <a:ext cx="6583680" cy="6949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28" y="721317"/>
            <a:ext cx="10698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Place one ml of a sample solution in a test tube.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Add 3 ml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Barfoed's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reagent (a solution of cupric acetate and acetic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acid). </a:t>
            </a:r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Heat the solution in a boiling water bath for 6 minutes(after the 3 min check the tubes).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" y="15240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987999"/>
              </p:ext>
            </p:extLst>
          </p:nvPr>
        </p:nvGraphicFramePr>
        <p:xfrm>
          <a:off x="914400" y="2971800"/>
          <a:ext cx="585216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2348"/>
                <a:gridCol w="40098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glucose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lactose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starch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1" r="22402" b="31740"/>
          <a:stretch/>
        </p:blipFill>
        <p:spPr bwMode="auto">
          <a:xfrm>
            <a:off x="8963894" y="2590800"/>
            <a:ext cx="545867" cy="249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25" y="762001"/>
            <a:ext cx="8936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800" dirty="0">
                <a:latin typeface="Arabic Typesetting" pitchFamily="66" charset="-78"/>
                <a:cs typeface="Arabic Typesetting" pitchFamily="66" charset="-78"/>
              </a:rPr>
              <a:t>To distinguish between pentose monosaccharide and hexose monosaccharide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625" y="7442"/>
            <a:ext cx="61936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4. </a:t>
            </a:r>
            <a:r>
              <a:rPr lang="en-US" sz="4400" b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Bial’s</a:t>
            </a:r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Test: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625" y="1905000"/>
            <a:ext cx="95097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  </a:t>
            </a:r>
            <a:r>
              <a:rPr lang="en-US" sz="2600" dirty="0" err="1" smtClean="0">
                <a:latin typeface="Arabic Typesetting" pitchFamily="66" charset="-78"/>
                <a:cs typeface="Arabic Typesetting" pitchFamily="66" charset="-78"/>
              </a:rPr>
              <a:t>Bial’s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test uses concentrated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HCl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as a dehydrating acid and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orcinol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+ traces of ferric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chloride</a:t>
            </a:r>
            <a:r>
              <a:rPr lang="en-US" sz="2600" dirty="0">
                <a:latin typeface="Calibri" panose="020F0502020204030204" pitchFamily="34" charset="0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[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FeCl</a:t>
            </a:r>
            <a:r>
              <a:rPr lang="en-US" sz="2600" baseline="-25000" dirty="0" smtClean="0">
                <a:latin typeface="Arabic Typesetting" pitchFamily="66" charset="-78"/>
                <a:cs typeface="Arabic Typesetting" pitchFamily="66" charset="-78"/>
              </a:rPr>
              <a:t>3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]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as condensation reagent. The test reagent dehydrates </a:t>
            </a:r>
            <a:r>
              <a:rPr lang="en-US" sz="2600" b="1" dirty="0" err="1">
                <a:latin typeface="Arabic Typesetting" pitchFamily="66" charset="-78"/>
                <a:cs typeface="Arabic Typesetting" pitchFamily="66" charset="-78"/>
              </a:rPr>
              <a:t>pentoses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to form furfural. Furfural further reacts with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orcinol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and the iron ion present in the test reagent to produce a </a:t>
            </a:r>
            <a:r>
              <a:rPr lang="en-US" sz="2600" b="1" dirty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bluish or green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product, while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hexoses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yield muddy-brown to grey condensation product. </a:t>
            </a:r>
          </a:p>
        </p:txBody>
      </p:sp>
      <p:pic>
        <p:nvPicPr>
          <p:cNvPr id="8" name="Picture 2" descr="http://home.eckerd.edu/~guidawc/biochemI/Carbohydrate_Lab/Image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1"/>
          <a:stretch/>
        </p:blipFill>
        <p:spPr bwMode="auto">
          <a:xfrm>
            <a:off x="2468880" y="5509310"/>
            <a:ext cx="5852160" cy="11368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home.eckerd.edu/~guidawc/biochemI/Carbohydrate_Lab/Image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66"/>
          <a:stretch/>
        </p:blipFill>
        <p:spPr bwMode="auto">
          <a:xfrm>
            <a:off x="2501566" y="4191000"/>
            <a:ext cx="5843702" cy="110465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8" r="18492" b="45063"/>
          <a:stretch/>
        </p:blipFill>
        <p:spPr>
          <a:xfrm>
            <a:off x="8534878" y="4191000"/>
            <a:ext cx="732647" cy="1182330"/>
          </a:xfrm>
          <a:prstGeom prst="rect">
            <a:avLst/>
          </a:prstGeom>
        </p:spPr>
      </p:pic>
      <p:pic>
        <p:nvPicPr>
          <p:cNvPr id="11" name="صورة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5" r="37460" b="45271"/>
          <a:stretch/>
        </p:blipFill>
        <p:spPr>
          <a:xfrm>
            <a:off x="8534877" y="5458966"/>
            <a:ext cx="667378" cy="11872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914400"/>
            <a:ext cx="10607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Put 2 ml of a sample solution in a test tube.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Add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3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ml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Bial's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reagent (a solution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orcinol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HCl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and ferric chloride) to each tube.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Heat the tubes gently in hot water bath.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If the color is not obvious, more water can be added to the tube.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5240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843516"/>
              </p:ext>
            </p:extLst>
          </p:nvPr>
        </p:nvGraphicFramePr>
        <p:xfrm>
          <a:off x="822960" y="3405554"/>
          <a:ext cx="649224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1948"/>
                <a:gridCol w="37802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1-glucose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2-ribose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76783"/>
            <a:ext cx="98755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5.Seliwanoff's Test: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used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to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distinguish between aldoses (like glucose) and ketoses  (like fructose).</a:t>
            </a:r>
          </a:p>
          <a:p>
            <a:endParaRPr lang="en-US" sz="2800" b="1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Seliwanoff's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Test uses 6M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HCl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as dehydrating agent and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resoncinol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as condensation reagent. 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test reagent dehydrates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ketohexoses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to form 5-hydroxymethylfurfural.  5-hydroxymethylfurfural further condenses with resorcinol present in the test reagent to produce a </a:t>
            </a:r>
            <a:r>
              <a:rPr lang="en-US" sz="26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cherry red product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within two minutes. </a:t>
            </a: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-</a:t>
            </a:r>
            <a:r>
              <a:rPr lang="en-US" sz="2600" b="1" dirty="0" err="1">
                <a:latin typeface="Arabic Typesetting" pitchFamily="66" charset="-78"/>
                <a:cs typeface="Arabic Typesetting" pitchFamily="66" charset="-78"/>
              </a:rPr>
              <a:t>Aldohexoses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react to form the same product, but do so more slowly giving yellow to faint pink color. 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2" t="63957" r="18414" b="9507"/>
          <a:stretch/>
        </p:blipFill>
        <p:spPr bwMode="auto">
          <a:xfrm>
            <a:off x="2743200" y="5181600"/>
            <a:ext cx="5520706" cy="15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23957" r="33809" b="26356"/>
          <a:stretch/>
        </p:blipFill>
        <p:spPr>
          <a:xfrm>
            <a:off x="8487043" y="5262752"/>
            <a:ext cx="807335" cy="1498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40281"/>
            <a:ext cx="9326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One half ml of a sample solution is placed in a test tube.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Two ml of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Seliwanoff's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reagent (a solution of resorcinol and </a:t>
            </a:r>
            <a:r>
              <a:rPr lang="en-US" sz="2600" dirty="0" err="1">
                <a:latin typeface="Arabic Typesetting" pitchFamily="66" charset="-78"/>
                <a:cs typeface="Arabic Typesetting" pitchFamily="66" charset="-78"/>
              </a:rPr>
              <a:t>HCl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) is added.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The solution is then heated in a boiling water bath for two minutes.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73833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Method :</a:t>
            </a:r>
            <a:endParaRPr lang="ar-SA" sz="28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967573"/>
              </p:ext>
            </p:extLst>
          </p:nvPr>
        </p:nvGraphicFramePr>
        <p:xfrm>
          <a:off x="914400" y="2667000"/>
          <a:ext cx="566928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4773"/>
                <a:gridCol w="38845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Tube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observation</a:t>
                      </a:r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1-glucose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2-fructose</a:t>
                      </a:r>
                      <a:endParaRPr lang="en-US" dirty="0"/>
                    </a:p>
                  </a:txBody>
                  <a:tcPr marL="109728" marR="10972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9728" marR="109728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330592" y="1066800"/>
            <a:ext cx="9966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Carbohydrates are the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key source of energy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used by living things.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Also serve as extracellular structural elements as in cell wall of bacteria and plant.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Carbohydrates are defined as the </a:t>
            </a:r>
            <a:r>
              <a:rPr lang="en-US" sz="2600" b="1" u="sng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polyhydroxy aldehydes </a:t>
            </a:r>
            <a:r>
              <a:rPr lang="en-US" sz="2600" b="1" u="sng" dirty="0">
                <a:latin typeface="Arabic Typesetting" pitchFamily="66" charset="-78"/>
                <a:cs typeface="Arabic Typesetting" pitchFamily="66" charset="-78"/>
              </a:rPr>
              <a:t>or </a:t>
            </a:r>
            <a:r>
              <a:rPr lang="en-US" sz="2600" b="1" u="sng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polyhydroxy ketones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>
              <a:defRPr/>
            </a:pPr>
            <a:endParaRPr lang="en-US" sz="2600" b="1" u="sng" dirty="0"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Most , but not all carbohydrate  have  a formula </a:t>
            </a:r>
            <a:r>
              <a:rPr lang="en-US" sz="2600" b="1" dirty="0" smtClean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CH</a:t>
            </a:r>
            <a:r>
              <a:rPr lang="en-US" sz="2600" baseline="-25000" dirty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O)</a:t>
            </a:r>
            <a:r>
              <a:rPr lang="en-US" sz="2600" baseline="-25000" dirty="0">
                <a:latin typeface="Arabic Typesetting" pitchFamily="66" charset="-78"/>
                <a:cs typeface="Arabic Typesetting" pitchFamily="66" charset="-78"/>
              </a:rPr>
              <a:t>n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(hence the name hydrate of carbon)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In human body, the D-glucose is used.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Simple sugars ends with –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ose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13" descr="Glucose Straight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76" y="4114801"/>
            <a:ext cx="3749041" cy="220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62224" y="338261"/>
            <a:ext cx="2876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Carbohydrate :</a:t>
            </a:r>
            <a:endParaRPr lang="ar-SA" sz="40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44" y="5026271"/>
            <a:ext cx="1118136" cy="8762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15" y="5027735"/>
            <a:ext cx="1159746" cy="8485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5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571382"/>
            <a:ext cx="101498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Questions:</a:t>
            </a:r>
          </a:p>
          <a:p>
            <a:endParaRPr lang="en-US" dirty="0"/>
          </a:p>
          <a:p>
            <a:r>
              <a:rPr lang="en-US" dirty="0" smtClean="0"/>
              <a:t>1- Name </a:t>
            </a:r>
            <a:r>
              <a:rPr lang="en-US" dirty="0"/>
              <a:t>the complex formed by the addition of concentrated sulfuric acid to sugar solution and explain the reaction?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2- Why </a:t>
            </a:r>
            <a:r>
              <a:rPr lang="en-US" dirty="0"/>
              <a:t>sucrose gives negative Benedict test? </a:t>
            </a:r>
          </a:p>
          <a:p>
            <a:endParaRPr lang="en-US" dirty="0" smtClean="0"/>
          </a:p>
          <a:p>
            <a:r>
              <a:rPr lang="en-US" dirty="0" smtClean="0"/>
              <a:t>3- Explain</a:t>
            </a:r>
            <a:r>
              <a:rPr lang="en-US" dirty="0"/>
              <a:t>, although starch has free hemiacetal bond it gives negative Benedict test? </a:t>
            </a:r>
          </a:p>
          <a:p>
            <a:endParaRPr lang="en-US" dirty="0" smtClean="0"/>
          </a:p>
          <a:p>
            <a:r>
              <a:rPr lang="en-US" dirty="0" smtClean="0"/>
              <a:t>4- Why </a:t>
            </a:r>
            <a:r>
              <a:rPr lang="en-US" dirty="0"/>
              <a:t>glucose (monosaccharide) and </a:t>
            </a:r>
            <a:r>
              <a:rPr lang="en-US" dirty="0" smtClean="0"/>
              <a:t>lactose </a:t>
            </a:r>
            <a:r>
              <a:rPr lang="en-US" dirty="0"/>
              <a:t>(disaccharide) give positive Benedict test?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5- What </a:t>
            </a:r>
            <a:r>
              <a:rPr lang="en-US" dirty="0"/>
              <a:t>is the difference between Benedict and </a:t>
            </a:r>
            <a:r>
              <a:rPr lang="en-US" dirty="0" err="1"/>
              <a:t>Barfoed's</a:t>
            </a:r>
            <a:r>
              <a:rPr lang="en-US" dirty="0"/>
              <a:t> reaction?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6- What </a:t>
            </a:r>
            <a:r>
              <a:rPr lang="en-US" dirty="0"/>
              <a:t>are the carbohydrates’ that give positive result with </a:t>
            </a:r>
            <a:r>
              <a:rPr lang="en-US" dirty="0" err="1"/>
              <a:t>Seliwanoff</a:t>
            </a:r>
            <a:r>
              <a:rPr lang="en-US" dirty="0"/>
              <a:t> ? why? </a:t>
            </a:r>
          </a:p>
        </p:txBody>
      </p:sp>
    </p:spTree>
    <p:extLst>
      <p:ext uri="{BB962C8B-B14F-4D97-AF65-F5344CB8AC3E}">
        <p14:creationId xmlns:p14="http://schemas.microsoft.com/office/powerpoint/2010/main" val="20758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828" y="228601"/>
            <a:ext cx="9235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Several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classifications of carbohydrates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have proven useful, and are outlined in the following table.</a:t>
            </a:r>
            <a:endParaRPr lang="ar-SA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28893" r="50575" b="23155"/>
          <a:stretch/>
        </p:blipFill>
        <p:spPr bwMode="auto">
          <a:xfrm>
            <a:off x="914400" y="1371601"/>
            <a:ext cx="8812296" cy="46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1"/>
            <a:ext cx="24753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Classification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:</a:t>
            </a:r>
            <a:endParaRPr lang="ar-SA" sz="4400" b="1" dirty="0">
              <a:solidFill>
                <a:schemeClr val="bg1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1" y="1081804"/>
            <a:ext cx="98746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1-Simple </a:t>
            </a:r>
            <a:r>
              <a:rPr lang="en-US" sz="26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sugar</a:t>
            </a:r>
            <a:r>
              <a:rPr lang="en-US" sz="2600" b="1" dirty="0" smtClean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(one unit</a:t>
            </a:r>
            <a:r>
              <a:rPr lang="en-US" sz="26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)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 :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Monosaccharides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contain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one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monosaccharide unit. </a:t>
            </a:r>
          </a:p>
          <a:p>
            <a:pPr>
              <a:buNone/>
            </a:pPr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2-Complex sugar (more than one</a:t>
            </a:r>
            <a:r>
              <a:rPr lang="en-US" sz="26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) :</a:t>
            </a:r>
            <a:endParaRPr lang="en-US" sz="26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Disaccharides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contain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two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monosaccharide units.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latin typeface="Arabic Typesetting" pitchFamily="66" charset="-78"/>
                <a:cs typeface="Arabic Typesetting" pitchFamily="66" charset="-78"/>
              </a:rPr>
              <a:t>Oligosaccharides</a:t>
            </a:r>
            <a:r>
              <a:rPr lang="en-US" sz="2600" b="1" dirty="0" smtClean="0">
                <a:solidFill>
                  <a:schemeClr val="accent3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contain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3-9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monosaccharide units.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latin typeface="Arabic Typesetting" pitchFamily="66" charset="-78"/>
                <a:cs typeface="Arabic Typesetting" pitchFamily="66" charset="-78"/>
              </a:rPr>
              <a:t>Polysaccharides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can contain more than 9 monosaccharide units. </a:t>
            </a:r>
          </a:p>
          <a:p>
            <a:pPr>
              <a:buFontTx/>
              <a:buChar char="-"/>
            </a:pPr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buFontTx/>
              <a:buChar char="-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Complex carbohydrates can be broken down into smaller sugar units through a process known as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hydrolysis</a:t>
            </a:r>
            <a:r>
              <a:rPr lang="en-US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5606963"/>
            <a:ext cx="6103620" cy="122324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616"/>
            <a:ext cx="3200400" cy="13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1" y="228601"/>
            <a:ext cx="4150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Reducing and non reducing sugars</a:t>
            </a:r>
            <a:endParaRPr lang="ar-SA" sz="3200" dirty="0">
              <a:solidFill>
                <a:schemeClr val="bg1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" y="914400"/>
            <a:ext cx="9692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Reducing and non reducing sugar :If the oxygen on the anomeric carbon of a sugar is </a:t>
            </a:r>
            <a:r>
              <a:rPr lang="en-US" sz="2600" b="1" u="sng" dirty="0">
                <a:latin typeface="Arabic Typesetting" pitchFamily="66" charset="-78"/>
                <a:cs typeface="Arabic Typesetting" pitchFamily="66" charset="-78"/>
              </a:rPr>
              <a:t>not attached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any other structure, that sugar can act as a reducing agent and is termed a reducing sugar.</a:t>
            </a:r>
          </a:p>
        </p:txBody>
      </p:sp>
      <p:pic>
        <p:nvPicPr>
          <p:cNvPr id="6" name="Picture 5" descr="https://encrypted-tbn1.gstatic.com/images?q=tbn:ANd9GcTc8MPgi03df1IAOfq8Cs27Cc63FAtmMtgkhyX9bt40-a7h9O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86" y="2563807"/>
            <a:ext cx="3017520" cy="216131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hem.latech.edu/~upali/chem102/imageB4I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1" r="6940"/>
          <a:stretch/>
        </p:blipFill>
        <p:spPr bwMode="auto">
          <a:xfrm>
            <a:off x="6006905" y="2650107"/>
            <a:ext cx="3086099" cy="20121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657600" y="3200400"/>
            <a:ext cx="54864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Box 16"/>
          <p:cNvSpPr txBox="1"/>
          <p:nvPr/>
        </p:nvSpPr>
        <p:spPr>
          <a:xfrm>
            <a:off x="2392901" y="4951275"/>
            <a:ext cx="155448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reducing</a:t>
            </a:r>
            <a:endParaRPr lang="en-US" dirty="0"/>
          </a:p>
        </p:txBody>
      </p:sp>
      <p:sp>
        <p:nvSpPr>
          <p:cNvPr id="11" name="TextBox 17"/>
          <p:cNvSpPr txBox="1"/>
          <p:nvPr/>
        </p:nvSpPr>
        <p:spPr>
          <a:xfrm>
            <a:off x="6738425" y="4951275"/>
            <a:ext cx="18288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Non-reducing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381000"/>
            <a:ext cx="9875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Solubility of sugars [physical property]:</a:t>
            </a: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Monosaccharide and disaccharide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can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be dissolved freely in water because water is a polar substance, while </a:t>
            </a:r>
            <a:r>
              <a:rPr lang="en-US" sz="2600" u="sng" dirty="0">
                <a:latin typeface="Arabic Typesetting" pitchFamily="66" charset="-78"/>
                <a:cs typeface="Arabic Typesetting" pitchFamily="66" charset="-78"/>
              </a:rPr>
              <a:t>polysaccharide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cannot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be dissolved easily in water, because, it  has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high molecular weight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, which give colloidal solutions in water.</a:t>
            </a:r>
            <a:endParaRPr lang="ar-SA" sz="2600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93"/>
          <a:stretch/>
        </p:blipFill>
        <p:spPr bwMode="auto">
          <a:xfrm>
            <a:off x="7406640" y="4114800"/>
            <a:ext cx="2184432" cy="2053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9299"/>
            <a:ext cx="8595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Chemical Properties of Carbohydrates: </a:t>
            </a:r>
            <a:endParaRPr lang="ar-SA" sz="3200" b="1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9326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1-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Molisch 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specific for carbohydrates.</a:t>
            </a:r>
          </a:p>
          <a:p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2-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Benedict's 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presence of reducing sugars.</a:t>
            </a:r>
          </a:p>
          <a:p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3-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Barfoed's 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test used for detecting the presence of monosaccharides.</a:t>
            </a:r>
          </a:p>
          <a:p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4-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Bial's 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used to detect pentose [5C] monosacharides.  </a:t>
            </a:r>
          </a:p>
          <a:p>
            <a:endParaRPr lang="en-US" sz="2600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5-</a:t>
            </a:r>
            <a:r>
              <a:rPr lang="en-US" sz="2600" b="1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Seliwanoff's </a:t>
            </a:r>
            <a:r>
              <a:rPr lang="en-US" sz="2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Test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: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distinguish between aldoses and ketoses.  </a:t>
            </a:r>
          </a:p>
          <a:p>
            <a:endParaRPr lang="ar-SA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76201"/>
            <a:ext cx="102412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1.Molisch test:</a:t>
            </a:r>
          </a:p>
          <a:p>
            <a:endParaRPr lang="en-US" sz="2600" b="1" dirty="0">
              <a:solidFill>
                <a:schemeClr val="tx2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This test is specific for all carbohydrates 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Monosaccharide gives a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rapid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positive test, Disaccharides and polysaccharides react </a:t>
            </a:r>
            <a:r>
              <a:rPr lang="en-US" sz="2600" b="1" dirty="0">
                <a:latin typeface="Arabic Typesetting" pitchFamily="66" charset="-78"/>
                <a:cs typeface="Arabic Typesetting" pitchFamily="66" charset="-78"/>
              </a:rPr>
              <a:t>slower</a:t>
            </a:r>
            <a:r>
              <a:rPr lang="en-US" sz="2600" dirty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  </a:t>
            </a:r>
          </a:p>
          <a:p>
            <a:endParaRPr lang="en-US" sz="2600" b="1" dirty="0" smtClean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Objective:</a:t>
            </a:r>
            <a:endParaRPr lang="en-US" sz="2600" dirty="0">
              <a:solidFill>
                <a:schemeClr val="bg1">
                  <a:lumMod val="6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To identify the carbohydrate from other macromolecules, lipids and proteins.</a:t>
            </a: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2600" b="1" dirty="0">
                <a:solidFill>
                  <a:schemeClr val="bg1">
                    <a:lumMod val="6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Principle: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The test reagent(H2SO4) dehydrates pentose to form furfural and dehydrates hexoses to form 5- hydroxymethyl furfural.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The furfural and  5- hydroxymethyl furfural further react with </a:t>
            </a:r>
            <a:r>
              <a:rPr lang="el-GR" sz="2600" dirty="0">
                <a:cs typeface="Arabic Typesetting" pitchFamily="66" charset="-78"/>
              </a:rPr>
              <a:t>α</a:t>
            </a:r>
            <a:r>
              <a:rPr lang="en-US" sz="2600" dirty="0">
                <a:latin typeface="Arabic Typesetting" pitchFamily="66" charset="-78"/>
                <a:cs typeface="Arabic Typesetting" pitchFamily="66" charset="-78"/>
              </a:rPr>
              <a:t>-naphthol present in the test reagent to produce a </a:t>
            </a:r>
            <a:r>
              <a:rPr lang="en-US" sz="26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purple </a:t>
            </a:r>
            <a:r>
              <a:rPr lang="en-US" sz="26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ring</a:t>
            </a:r>
            <a:r>
              <a:rPr lang="en-US" sz="2600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  <a:p>
            <a:endParaRPr lang="en-US" sz="2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../Desktop/New%20Folder/New%20Folder%20(2)/Carbohydrates%20-%20The%20Molisch%20Test_files/molrxn1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49" l="2062" r="98282">
                        <a14:foregroundMark x1="21649" y1="13178" x2="2405" y2="55814"/>
                        <a14:foregroundMark x1="10653" y1="33333" x2="19244" y2="59690"/>
                        <a14:foregroundMark x1="15464" y1="47287" x2="12715" y2="93023"/>
                        <a14:foregroundMark x1="12371" y1="73643" x2="10653" y2="97674"/>
                        <a14:foregroundMark x1="12027" y1="35659" x2="5155" y2="0"/>
                        <a14:foregroundMark x1="10309" y1="17829" x2="22680" y2="0"/>
                        <a14:foregroundMark x1="10653" y1="88372" x2="23711" y2="91473"/>
                        <a14:foregroundMark x1="15464" y1="47287" x2="82131" y2="46512"/>
                        <a14:foregroundMark x1="80756" y1="49612" x2="94502" y2="35659"/>
                        <a14:foregroundMark x1="87629" y1="42636" x2="86942" y2="73643"/>
                        <a14:foregroundMark x1="87973" y1="44961" x2="91065" y2="33333"/>
                        <a14:foregroundMark x1="88660" y1="41860" x2="98282" y2="42636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1" y="838200"/>
            <a:ext cx="4206239" cy="1630450"/>
          </a:xfrm>
          <a:prstGeom prst="rect">
            <a:avLst/>
          </a:prstGeom>
          <a:gradFill rotWithShape="1">
            <a:gsLst>
              <a:gs pos="0">
                <a:srgbClr val="FFD9EC"/>
              </a:gs>
              <a:gs pos="50000">
                <a:srgbClr val="FFFFFF"/>
              </a:gs>
              <a:gs pos="100000">
                <a:srgbClr val="FFD9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olrx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07" y="3886201"/>
            <a:ext cx="4254635" cy="1718015"/>
          </a:xfrm>
          <a:prstGeom prst="rect">
            <a:avLst/>
          </a:prstGeom>
          <a:gradFill rotWithShape="1">
            <a:gsLst>
              <a:gs pos="0">
                <a:srgbClr val="D0F4F3"/>
              </a:gs>
              <a:gs pos="50000">
                <a:srgbClr val="FFFFFF"/>
              </a:gs>
              <a:gs pos="100000">
                <a:srgbClr val="D0F4F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5236386" y="1187078"/>
            <a:ext cx="2683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   </a:t>
            </a:r>
            <a:r>
              <a:rPr lang="el-GR" dirty="0" smtClean="0"/>
              <a:t>α</a:t>
            </a:r>
            <a:r>
              <a:rPr lang="en-US" dirty="0" smtClean="0"/>
              <a:t>-naphthol</a:t>
            </a:r>
          </a:p>
          <a:p>
            <a:pPr algn="l" rtl="0"/>
            <a:endParaRPr lang="en-US" sz="1400" dirty="0" smtClean="0"/>
          </a:p>
          <a:p>
            <a:pPr algn="l" rtl="0"/>
            <a:r>
              <a:rPr lang="en-US" sz="1400" dirty="0" smtClean="0"/>
              <a:t>[Present in the reagent ]</a:t>
            </a:r>
            <a:endParaRPr lang="en-US" sz="1400" dirty="0"/>
          </a:p>
          <a:p>
            <a:pPr algn="l" rtl="0"/>
            <a:endParaRPr lang="en-US" dirty="0"/>
          </a:p>
        </p:txBody>
      </p:sp>
      <p:cxnSp>
        <p:nvCxnSpPr>
          <p:cNvPr id="10" name="Straight Arrow Connector 7"/>
          <p:cNvCxnSpPr/>
          <p:nvPr/>
        </p:nvCxnSpPr>
        <p:spPr>
          <a:xfrm>
            <a:off x="5331341" y="1600200"/>
            <a:ext cx="221980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7"/>
          <p:cNvCxnSpPr/>
          <p:nvPr/>
        </p:nvCxnSpPr>
        <p:spPr>
          <a:xfrm>
            <a:off x="5438724" y="4840144"/>
            <a:ext cx="221980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9"/>
          <p:cNvSpPr/>
          <p:nvPr/>
        </p:nvSpPr>
        <p:spPr>
          <a:xfrm>
            <a:off x="5669030" y="4375875"/>
            <a:ext cx="1287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-naphthol </a:t>
            </a:r>
            <a:endParaRPr lang="en-US" dirty="0"/>
          </a:p>
        </p:txBody>
      </p:sp>
      <p:sp>
        <p:nvSpPr>
          <p:cNvPr id="13" name="TextBox 10"/>
          <p:cNvSpPr txBox="1"/>
          <p:nvPr/>
        </p:nvSpPr>
        <p:spPr>
          <a:xfrm>
            <a:off x="7658525" y="464384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Purple ring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7854162" y="146875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Purple ring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40480" y="2175252"/>
            <a:ext cx="125871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furfural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818997" y="5294826"/>
            <a:ext cx="2082045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5- hydroxymethyl furfural </a:t>
            </a:r>
            <a:endParaRPr lang="en-US" sz="1400" dirty="0"/>
          </a:p>
        </p:txBody>
      </p:sp>
      <p:pic>
        <p:nvPicPr>
          <p:cNvPr id="17" name="Picture 16" descr="http://faculty.ksu.edu.sa/27502/picture%20library/Molisch%20Test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0" t="18033" r="19698" b="15394"/>
          <a:stretch/>
        </p:blipFill>
        <p:spPr bwMode="auto">
          <a:xfrm>
            <a:off x="8696747" y="2068495"/>
            <a:ext cx="1260266" cy="24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698480" y="0"/>
            <a:ext cx="27432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0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17884</TotalTime>
  <Words>1241</Words>
  <Application>Microsoft Office PowerPoint</Application>
  <PresentationFormat>Custom</PresentationFormat>
  <Paragraphs>178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nourah~</dc:creator>
  <cp:lastModifiedBy>nourah khalid</cp:lastModifiedBy>
  <cp:revision>61</cp:revision>
  <dcterms:created xsi:type="dcterms:W3CDTF">2006-08-16T00:00:00Z</dcterms:created>
  <dcterms:modified xsi:type="dcterms:W3CDTF">2016-02-22T05:29:34Z</dcterms:modified>
</cp:coreProperties>
</file>