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2" r:id="rId3"/>
    <p:sldId id="273" r:id="rId4"/>
    <p:sldId id="275" r:id="rId5"/>
    <p:sldId id="274" r:id="rId6"/>
    <p:sldId id="276" r:id="rId7"/>
    <p:sldId id="278" r:id="rId8"/>
    <p:sldId id="280" r:id="rId9"/>
    <p:sldId id="282" r:id="rId10"/>
    <p:sldId id="261" r:id="rId11"/>
    <p:sldId id="262" r:id="rId12"/>
    <p:sldId id="281" r:id="rId13"/>
    <p:sldId id="267" r:id="rId14"/>
    <p:sldId id="283" r:id="rId15"/>
    <p:sldId id="284" r:id="rId16"/>
    <p:sldId id="27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681"/>
    <a:srgbClr val="0000CC"/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24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A290F-131B-4228-BBE8-5388958F992A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FEC21-7BEA-49A6-B985-F660732C8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EC21-7BEA-49A6-B985-F660732C82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EC21-7BEA-49A6-B985-F660732C827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5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EC21-7BEA-49A6-B985-F660732C827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EC21-7BEA-49A6-B985-F660732C827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8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873A-33D5-4D7C-830E-5B2D4E7E8156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BF25-94BA-416F-826E-49DA1DB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5562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Calibration of Micro-pipette</a:t>
            </a:r>
            <a:br>
              <a:rPr lang="en-US" sz="3600" b="1" dirty="0" smtClean="0">
                <a:solidFill>
                  <a:srgbClr val="0000CC"/>
                </a:solidFill>
              </a:rPr>
            </a:br>
            <a:r>
              <a:rPr lang="en-US" sz="3600" b="1" dirty="0" smtClean="0">
                <a:solidFill>
                  <a:srgbClr val="0000CC"/>
                </a:solidFill>
              </a:rPr>
              <a:t>By </a:t>
            </a:r>
            <a:br>
              <a:rPr lang="en-US" sz="3600" b="1" dirty="0" smtClean="0">
                <a:solidFill>
                  <a:srgbClr val="0000CC"/>
                </a:solidFill>
              </a:rPr>
            </a:br>
            <a:r>
              <a:rPr lang="en-US" sz="3600" b="1" dirty="0" smtClean="0">
                <a:solidFill>
                  <a:srgbClr val="0000CC"/>
                </a:solidFill>
              </a:rPr>
              <a:t>Gravimetric Method</a:t>
            </a:r>
            <a:br>
              <a:rPr lang="en-US" sz="3600" b="1" dirty="0" smtClean="0">
                <a:solidFill>
                  <a:srgbClr val="0000CC"/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1800" b="1" dirty="0" err="1" smtClean="0">
                <a:solidFill>
                  <a:srgbClr val="0000CC"/>
                </a:solidFill>
              </a:rPr>
              <a:t>Nihal</a:t>
            </a:r>
            <a:r>
              <a:rPr lang="en-US" sz="1800" b="1" dirty="0" smtClean="0">
                <a:solidFill>
                  <a:srgbClr val="0000CC"/>
                </a:solidFill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</a:rPr>
              <a:t>Gunasekara</a:t>
            </a:r>
            <a:r>
              <a:rPr lang="en-US" sz="1800" b="1" dirty="0" smtClean="0">
                <a:solidFill>
                  <a:srgbClr val="0000CC"/>
                </a:solidFill>
              </a:rPr>
              <a:t/>
            </a:r>
            <a:br>
              <a:rPr lang="en-US" sz="1800" b="1" dirty="0" smtClean="0">
                <a:solidFill>
                  <a:srgbClr val="0000CC"/>
                </a:solidFill>
              </a:rPr>
            </a:br>
            <a:r>
              <a:rPr lang="en-US" sz="1800" b="1" dirty="0" smtClean="0">
                <a:solidFill>
                  <a:srgbClr val="0000CC"/>
                </a:solidFill>
              </a:rPr>
              <a:t>Sri Lanka</a:t>
            </a:r>
            <a:br>
              <a:rPr lang="en-US" sz="1800" b="1" dirty="0" smtClean="0">
                <a:solidFill>
                  <a:srgbClr val="0000CC"/>
                </a:solidFill>
              </a:rPr>
            </a:br>
            <a:r>
              <a:rPr lang="en-US" sz="1800" b="1" dirty="0" smtClean="0">
                <a:solidFill>
                  <a:srgbClr val="0000CC"/>
                </a:solidFill>
              </a:rPr>
              <a:t/>
            </a:r>
            <a:br>
              <a:rPr lang="en-US" sz="1800" b="1" dirty="0" smtClean="0">
                <a:solidFill>
                  <a:srgbClr val="0000CC"/>
                </a:solidFill>
              </a:rPr>
            </a:br>
            <a:endParaRPr lang="en-US" sz="3600" b="1" dirty="0">
              <a:solidFill>
                <a:srgbClr val="0000CC"/>
              </a:solidFill>
            </a:endParaRPr>
          </a:p>
        </p:txBody>
      </p:sp>
      <p:pic>
        <p:nvPicPr>
          <p:cNvPr id="3" name="Picture 2" descr="ergonomic electronic pipette 0.2-5000 μL - ELINE Biohi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2514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l_fi" descr="http://etrace.itsyn.com/file.php/1/UNIDO_logo_blu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U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38400" y="304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solidFill>
                  <a:srgbClr val="0000CC"/>
                </a:solidFill>
              </a:rPr>
              <a:t>Calibration Procedure- Single Channel</a:t>
            </a:r>
            <a:r>
              <a:rPr lang="en-US" sz="3600" dirty="0" smtClean="0">
                <a:solidFill>
                  <a:srgbClr val="0000CC"/>
                </a:solidFill>
              </a:rPr>
              <a:t/>
            </a:r>
            <a:br>
              <a:rPr lang="en-US" sz="3600" dirty="0" smtClean="0">
                <a:solidFill>
                  <a:srgbClr val="0000CC"/>
                </a:solidFill>
              </a:rPr>
            </a:b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Prior to any calibration test make sure that all instruments reached the ambient temperature in the laboratory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During the calibration maximum temperature variation in the laboratory should not  exceed  ±0.2</a:t>
            </a:r>
            <a:r>
              <a:rPr lang="en-US" b="1" baseline="30000" dirty="0" smtClean="0">
                <a:solidFill>
                  <a:srgbClr val="0000CC"/>
                </a:solidFill>
              </a:rPr>
              <a:t>o</a:t>
            </a:r>
            <a:r>
              <a:rPr lang="en-US" b="1" dirty="0" smtClean="0">
                <a:solidFill>
                  <a:srgbClr val="0000CC"/>
                </a:solidFill>
              </a:rPr>
              <a:t>C.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Be sure that  all the apparatus use for calibration and the distilled water are at room temperature.</a:t>
            </a:r>
          </a:p>
          <a:p>
            <a:endParaRPr lang="en-US" dirty="0"/>
          </a:p>
        </p:txBody>
      </p:sp>
      <p:pic>
        <p:nvPicPr>
          <p:cNvPr id="4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90800" y="3048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Calibration  Procedure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Replace the disposable tip of the piston pipette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Fill the piston pipette with test liquid, immersing its delivery orifice 2 to 3 mm below the surface of water 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Release the operating button slowly and  draw the pipette vertically against the side wall of container .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Expel the water to waste to pre-wet the tip and refill the piston pipette as above.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Record the mass m</a:t>
            </a:r>
            <a:r>
              <a:rPr lang="en-US" sz="2000" b="1" dirty="0" smtClean="0">
                <a:solidFill>
                  <a:srgbClr val="0000CC"/>
                </a:solidFill>
              </a:rPr>
              <a:t>0</a:t>
            </a:r>
            <a:r>
              <a:rPr lang="en-US" sz="3000" b="1" dirty="0" smtClean="0">
                <a:solidFill>
                  <a:srgbClr val="0000CC"/>
                </a:solidFill>
              </a:rPr>
              <a:t> of the weighing vessel or tare the balance to zero 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 Deliver the contents of the pipette into the weighing vessel by touching pipette tip against the container wall just above liquid surface at an angle 30° to 45°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Record the mass m</a:t>
            </a:r>
            <a:r>
              <a:rPr lang="en-US" sz="2000" b="1" dirty="0" smtClean="0">
                <a:solidFill>
                  <a:srgbClr val="0000CC"/>
                </a:solidFill>
              </a:rPr>
              <a:t>1</a:t>
            </a:r>
            <a:r>
              <a:rPr lang="en-US" sz="3000" b="1" dirty="0" smtClean="0">
                <a:solidFill>
                  <a:srgbClr val="0000CC"/>
                </a:solidFill>
              </a:rPr>
              <a:t> of the weighing vessel and determine the quantity delivered</a:t>
            </a: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0000CC"/>
                </a:solidFill>
              </a:rPr>
              <a:t>Repeat the above cycle for </a:t>
            </a:r>
            <a:r>
              <a:rPr lang="en-US" sz="3000" b="1" dirty="0" smtClean="0">
                <a:solidFill>
                  <a:srgbClr val="C00000"/>
                </a:solidFill>
              </a:rPr>
              <a:t>ten </a:t>
            </a:r>
            <a:r>
              <a:rPr lang="en-US" sz="3000" b="1" dirty="0" smtClean="0">
                <a:solidFill>
                  <a:srgbClr val="0000CC"/>
                </a:solidFill>
              </a:rPr>
              <a:t>measurements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etrace.itsyn.com/file.php/1/UNIDO_logo_blu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62200" y="381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solidFill>
                  <a:srgbClr val="0000CC"/>
                </a:solidFill>
              </a:rPr>
              <a:t>Calibration Procedure- Multi-Channel</a:t>
            </a:r>
            <a:r>
              <a:rPr lang="en-US" sz="3600" dirty="0" smtClean="0">
                <a:solidFill>
                  <a:srgbClr val="0000CC"/>
                </a:solidFill>
              </a:rPr>
              <a:t/>
            </a:r>
            <a:br>
              <a:rPr lang="en-US" sz="3600" dirty="0" smtClean="0">
                <a:solidFill>
                  <a:srgbClr val="0000CC"/>
                </a:solidFill>
              </a:rPr>
            </a:b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Procedure is similar to single channel micro pipette  </a:t>
            </a:r>
          </a:p>
          <a:p>
            <a:pPr lvl="1">
              <a:buNone/>
            </a:pPr>
            <a:endParaRPr lang="en-US" b="1" dirty="0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During the calibration each channel  should be considered as a single channel</a:t>
            </a:r>
          </a:p>
          <a:p>
            <a:endParaRPr lang="en-US" dirty="0"/>
          </a:p>
        </p:txBody>
      </p:sp>
      <p:pic>
        <p:nvPicPr>
          <p:cNvPr id="4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381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76200" cy="365125"/>
          </a:xfrm>
        </p:spPr>
        <p:txBody>
          <a:bodyPr/>
          <a:lstStyle/>
          <a:p>
            <a:pPr>
              <a:defRPr/>
            </a:pPr>
            <a:r>
              <a:rPr lang="en-GB" b="0" dirty="0" smtClean="0"/>
              <a:t> </a:t>
            </a:r>
            <a:endParaRPr lang="en-GB" b="0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2FE2D-F679-4B27-9EA8-0C71AAA7B9C3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4342" name="Rectangle 20"/>
          <p:cNvSpPr>
            <a:spLocks noChangeArrowheads="1"/>
          </p:cNvSpPr>
          <p:nvPr/>
        </p:nvSpPr>
        <p:spPr bwMode="auto">
          <a:xfrm>
            <a:off x="539750" y="1318638"/>
            <a:ext cx="8151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0000FF"/>
                </a:solidFill>
                <a:latin typeface="Arial" charset="0"/>
              </a:rPr>
              <a:t>Conversion of 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</a:rPr>
              <a:t>Mass</a:t>
            </a:r>
            <a:r>
              <a:rPr lang="en-US" sz="3200" b="1" dirty="0" smtClean="0">
                <a:solidFill>
                  <a:srgbClr val="0000FF"/>
                </a:solidFill>
                <a:latin typeface="Arial" charset="0"/>
              </a:rPr>
              <a:t> into Volume</a:t>
            </a:r>
            <a:endParaRPr lang="en-US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4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25"/>
          <p:cNvSpPr>
            <a:spLocks noChangeArrowheads="1"/>
          </p:cNvSpPr>
          <p:nvPr/>
        </p:nvSpPr>
        <p:spPr bwMode="auto">
          <a:xfrm>
            <a:off x="0" y="228600"/>
            <a:ext cx="250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900">
                <a:latin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3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28"/>
          <p:cNvSpPr>
            <a:spLocks noChangeArrowheads="1"/>
          </p:cNvSpPr>
          <p:nvPr/>
        </p:nvSpPr>
        <p:spPr bwMode="auto">
          <a:xfrm>
            <a:off x="0" y="228600"/>
            <a:ext cx="250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900">
                <a:latin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34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757488" y="2209800"/>
          <a:ext cx="339883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4" imgW="711000" imgH="482400" progId="Equation.3">
                  <p:embed/>
                </p:oleObj>
              </mc:Choice>
              <mc:Fallback>
                <p:oleObj name="Equation" r:id="rId4" imgW="7110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2209800"/>
                        <a:ext cx="3398837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38200" y="35052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CC"/>
                </a:solidFill>
              </a:rPr>
              <a:t>The Z correction factor is a function of test temperature and air pressure</a:t>
            </a:r>
            <a:endParaRPr lang="en-US" sz="2800" b="1" dirty="0">
              <a:solidFill>
                <a:srgbClr val="0000CC"/>
              </a:solidFill>
            </a:endParaRPr>
          </a:p>
        </p:txBody>
      </p:sp>
      <p:pic>
        <p:nvPicPr>
          <p:cNvPr id="15" name="il_fi" descr="http://etrace.itsyn.com/file.php/1/UNIDO_logo_blu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EU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438400" y="381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762001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CC"/>
                </a:solidFill>
              </a:rPr>
              <a:t>Z Correction Factors for Distilled Water</a:t>
            </a:r>
            <a:br>
              <a:rPr lang="en-US" sz="2800" b="1" dirty="0" smtClean="0">
                <a:solidFill>
                  <a:srgbClr val="0000CC"/>
                </a:solidFill>
              </a:rPr>
            </a:br>
            <a:r>
              <a:rPr lang="en-US" sz="2200" b="1" dirty="0" smtClean="0">
                <a:solidFill>
                  <a:srgbClr val="0000CC"/>
                </a:solidFill>
              </a:rPr>
              <a:t>(Z values in micro-</a:t>
            </a:r>
            <a:r>
              <a:rPr lang="en-US" sz="2200" b="1" dirty="0" err="1" smtClean="0">
                <a:solidFill>
                  <a:srgbClr val="0000CC"/>
                </a:solidFill>
              </a:rPr>
              <a:t>litres</a:t>
            </a:r>
            <a:r>
              <a:rPr lang="en-US" sz="2200" b="1" dirty="0" smtClean="0">
                <a:solidFill>
                  <a:srgbClr val="0000CC"/>
                </a:solidFill>
              </a:rPr>
              <a:t>  per milligram )  </a:t>
            </a:r>
            <a:endParaRPr lang="en-US" sz="22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610600" cy="4343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" y="1676400"/>
          <a:ext cx="8686800" cy="4969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  <a:gridCol w="1085850"/>
              </a:tblGrid>
              <a:tr h="8032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°C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</a:tr>
              <a:tr h="80320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17.5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1.0022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1.0022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</a:tr>
              <a:tr h="80320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18.0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18.5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1.0022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1.0023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</a:tr>
              <a:tr h="5848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19.0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19.5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1.0024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1.0025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</a:tr>
              <a:tr h="5848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20.0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20.5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1.0026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1.0027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1.0029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1.0029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1.0029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1.0030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1.0029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1.0030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</a:tr>
              <a:tr h="5848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21.0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21.5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1.0028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1.0030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1,0030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1.0029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1.0030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</a:tr>
              <a:tr h="5848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22.0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22.5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1.0031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1.0033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1.0032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1.0033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1.0033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1.0033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1.0033</a:t>
                      </a:r>
                    </a:p>
                    <a:p>
                      <a:r>
                        <a:rPr lang="en-US" b="1" dirty="0" smtClean="0">
                          <a:solidFill>
                            <a:srgbClr val="011681"/>
                          </a:solidFill>
                        </a:rPr>
                        <a:t>1.0034</a:t>
                      </a:r>
                      <a:endParaRPr lang="en-US" b="1" dirty="0">
                        <a:solidFill>
                          <a:srgbClr val="01168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143000"/>
            <a:ext cx="8686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  Temp.                                                          Air Pressure  </a:t>
            </a:r>
            <a:r>
              <a:rPr lang="en-US" b="1" dirty="0" err="1" smtClean="0">
                <a:solidFill>
                  <a:srgbClr val="0000CC"/>
                </a:solidFill>
              </a:rPr>
              <a:t>kPa</a:t>
            </a:r>
            <a:endParaRPr lang="en-US" b="1" dirty="0">
              <a:solidFill>
                <a:srgbClr val="0000CC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524000" y="1143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etrace.itsyn.com/file.php/1/UNIDO_logo_blu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4600" y="1524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76200" cy="365125"/>
          </a:xfrm>
        </p:spPr>
        <p:txBody>
          <a:bodyPr/>
          <a:lstStyle/>
          <a:p>
            <a:pPr>
              <a:defRPr/>
            </a:pPr>
            <a:r>
              <a:rPr lang="en-GB" b="0" dirty="0" smtClean="0"/>
              <a:t> </a:t>
            </a:r>
            <a:endParaRPr lang="en-GB" b="0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2FE2D-F679-4B27-9EA8-0C71AAA7B9C3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14342" name="Rectangle 20"/>
          <p:cNvSpPr>
            <a:spLocks noChangeArrowheads="1"/>
          </p:cNvSpPr>
          <p:nvPr/>
        </p:nvSpPr>
        <p:spPr bwMode="auto">
          <a:xfrm>
            <a:off x="457200" y="1828800"/>
            <a:ext cx="8151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0000FF"/>
                </a:solidFill>
                <a:latin typeface="Arial" charset="0"/>
              </a:rPr>
              <a:t>Mean Volume </a:t>
            </a:r>
            <a:endParaRPr lang="en-US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34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25"/>
          <p:cNvSpPr>
            <a:spLocks noChangeArrowheads="1"/>
          </p:cNvSpPr>
          <p:nvPr/>
        </p:nvSpPr>
        <p:spPr bwMode="auto">
          <a:xfrm>
            <a:off x="0" y="228600"/>
            <a:ext cx="250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900">
                <a:latin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3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28"/>
          <p:cNvSpPr>
            <a:spLocks noChangeArrowheads="1"/>
          </p:cNvSpPr>
          <p:nvPr/>
        </p:nvSpPr>
        <p:spPr bwMode="auto">
          <a:xfrm>
            <a:off x="0" y="228600"/>
            <a:ext cx="250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900">
                <a:latin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34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3352800" y="3048000"/>
          <a:ext cx="2222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4" imgW="888840" imgH="431640" progId="Equation.3">
                  <p:embed/>
                </p:oleObj>
              </mc:Choice>
              <mc:Fallback>
                <p:oleObj name="Equation" r:id="rId4" imgW="88884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48000"/>
                        <a:ext cx="2222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 descr="EU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l_fi" descr="http://etrace.itsyn.com/file.php/1/UNIDO_logo_blue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133600" y="5334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Data Recording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400800" cy="3429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</a:rPr>
              <a:t>Use spread sheet for data recording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</a:rPr>
              <a:t>Record Temperature, Humidity,      Barometric pressure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</a:rPr>
              <a:t>Record final data in a data recording sheet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</a:rPr>
              <a:t>Review from  a third party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00CC"/>
                </a:solidFill>
              </a:rPr>
              <a:t>Prepare the final calibration certificate</a:t>
            </a:r>
            <a:endParaRPr lang="en-US" sz="2800" b="1" dirty="0">
              <a:solidFill>
                <a:srgbClr val="0000CC"/>
              </a:solidFill>
            </a:endParaRPr>
          </a:p>
        </p:txBody>
      </p:sp>
      <p:pic>
        <p:nvPicPr>
          <p:cNvPr id="4" name="Picture 3" descr="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etrace.itsyn.com/file.php/1/UNIDO_logo_blu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4600" y="4572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A6B25-458F-4BF5-BC69-B133ED1D4EDE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7467600" cy="487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5400" b="1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Coronet"/>
              </a:rPr>
              <a:t>Thank you</a:t>
            </a:r>
          </a:p>
        </p:txBody>
      </p:sp>
      <p:pic>
        <p:nvPicPr>
          <p:cNvPr id="4" name="Picture 3" descr="E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etrace.itsyn.com/file.php/1/UNIDO_logo_blu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0" y="381000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Types of Micro-pipettes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7467600" cy="36576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CC"/>
                </a:solidFill>
              </a:rPr>
              <a:t>  Single Channel</a:t>
            </a:r>
          </a:p>
          <a:p>
            <a:pPr algn="l"/>
            <a:endParaRPr lang="en-US" b="1" dirty="0" smtClean="0">
              <a:solidFill>
                <a:srgbClr val="0000CC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CC"/>
                </a:solidFill>
              </a:rPr>
              <a:t>  Multi- Channel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4" name="Picture 3" descr="durable mechanical pipette 0.1 µL-10 mL - PROLINE PLUS Biohi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05000"/>
            <a:ext cx="320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etrace.itsyn.com/file.php/1/UNIDO_logo_blu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U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09800" y="3810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Requirements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343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CC"/>
                </a:solidFill>
              </a:rPr>
              <a:t>Unit of volume</a:t>
            </a:r>
            <a:r>
              <a:rPr lang="en-US" sz="3000" b="1" dirty="0" smtClean="0">
                <a:solidFill>
                  <a:srgbClr val="0000CC"/>
                </a:solidFill>
              </a:rPr>
              <a:t>             </a:t>
            </a:r>
            <a:r>
              <a:rPr lang="en-US" sz="2800" b="1" dirty="0" smtClean="0">
                <a:solidFill>
                  <a:srgbClr val="0000CC"/>
                </a:solidFill>
              </a:rPr>
              <a:t>Cubic millimeter : µl</a:t>
            </a:r>
            <a:endParaRPr lang="en-US" sz="2800" b="1" dirty="0">
              <a:solidFill>
                <a:srgbClr val="0000CC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CC"/>
                </a:solidFill>
              </a:rPr>
              <a:t>Ref. temperature          20 °C</a:t>
            </a:r>
          </a:p>
          <a:p>
            <a:pPr marL="0" lvl="1"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CC"/>
                </a:solidFill>
              </a:rPr>
              <a:t> To deliver                       Apparatus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is</a:t>
            </a: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b="1" dirty="0" smtClean="0">
                <a:solidFill>
                  <a:srgbClr val="0000CC"/>
                </a:solidFill>
              </a:rPr>
              <a:t>calibrated to   					accurately  transfer the stated    				volume to   another container</a:t>
            </a:r>
            <a:r>
              <a:rPr lang="en-US" dirty="0" smtClean="0"/>
              <a:t>.</a:t>
            </a:r>
          </a:p>
          <a:p>
            <a:pPr marL="0" lvl="1" algn="l">
              <a:buFont typeface="Wingdings" pitchFamily="2" charset="2"/>
              <a:buChar char="Ø"/>
            </a:pPr>
            <a:endParaRPr lang="en-US" sz="3200" b="1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048000" y="3200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048000" y="2209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48000" y="2667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etrace.itsyn.com/file.php/1/UNIDO_logo_blu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0" y="457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Apparatus Needed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Balance </a:t>
            </a:r>
            <a:endParaRPr lang="en-US" b="1" dirty="0">
              <a:solidFill>
                <a:srgbClr val="0000CC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Thermometer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CC"/>
                </a:solidFill>
              </a:rPr>
              <a:t>Hygrometer</a:t>
            </a:r>
          </a:p>
          <a:p>
            <a:pPr marL="0" lvl="1"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</a:rPr>
              <a:t>Barometer</a:t>
            </a:r>
          </a:p>
          <a:p>
            <a:pPr marL="0" lvl="1" algn="l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00CC"/>
                </a:solidFill>
              </a:rPr>
              <a:t>Distilled or </a:t>
            </a:r>
            <a:r>
              <a:rPr lang="en-US" sz="3200" b="1" dirty="0" err="1" smtClean="0">
                <a:solidFill>
                  <a:srgbClr val="0000CC"/>
                </a:solidFill>
              </a:rPr>
              <a:t>deionized</a:t>
            </a:r>
            <a:r>
              <a:rPr lang="en-US" sz="3200" b="1" dirty="0" smtClean="0">
                <a:solidFill>
                  <a:srgbClr val="0000CC"/>
                </a:solidFill>
              </a:rPr>
              <a:t> water</a:t>
            </a:r>
            <a:endParaRPr lang="en-US" sz="3200" b="1" dirty="0">
              <a:solidFill>
                <a:srgbClr val="0000CC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00CC"/>
                </a:solidFill>
              </a:rPr>
              <a:t>Weighing vessel</a:t>
            </a:r>
            <a:endParaRPr lang="en-US" b="1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pic>
        <p:nvPicPr>
          <p:cNvPr id="4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5334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Recommended Apparatus - Balance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343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2438400"/>
          <a:ext cx="80772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Selected Volume (V)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Resolution of </a:t>
                      </a:r>
                    </a:p>
                    <a:p>
                      <a:r>
                        <a:rPr lang="en-US" sz="2400" dirty="0" smtClean="0"/>
                        <a:t>Balance (mg)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Std. Deviation</a:t>
                      </a:r>
                    </a:p>
                    <a:p>
                      <a:r>
                        <a:rPr lang="en-US" sz="2400" dirty="0" smtClean="0"/>
                        <a:t>     (mg)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1 µl  ≤  V    ≤ 10  µl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 0.001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0.002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  <a:latin typeface="+mn-lt"/>
                        </a:rPr>
                        <a:t>          10  µl &lt; V   ≤  100  µl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   0.01                     0.02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CC"/>
                          </a:solidFill>
                        </a:rPr>
                        <a:t>          100 µl  &lt;  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V   ≤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  <a:latin typeface="Agency FB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1000  µl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   </a:t>
                      </a:r>
                      <a:r>
                        <a:rPr lang="en-US" sz="2000" b="1" smtClean="0">
                          <a:solidFill>
                            <a:srgbClr val="0000CC"/>
                          </a:solidFill>
                        </a:rPr>
                        <a:t>0.1                        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0.2 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1 ml  &lt; V   ≤  10 ml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    0.1                       0.2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62200" y="457200"/>
            <a:ext cx="3657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Recommended Apparatus/Liquids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343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133600"/>
          <a:ext cx="7162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Apparatus/Liquid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Uncertainty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Thermometer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≤  0.2 °C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Hygrometer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≤    10%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Barometer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 ≤    0.5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kPa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         Calibration Liquid 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  Distilled  /de-ionized water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05000" y="4572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     Bangladeshi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4401"/>
            <a:ext cx="5410200" cy="8382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Conditions for the Test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572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Temperature  	       Maintained at 20 ± 0.5 °C and during 				       calibration  ± 0. 2 °C stability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 Humidity		        Maintained  </a:t>
            </a:r>
            <a:r>
              <a:rPr lang="en-US" sz="2400" b="1" dirty="0" smtClean="0">
                <a:solidFill>
                  <a:srgbClr val="0000CC"/>
                </a:solidFill>
                <a:latin typeface="Agency FB"/>
              </a:rPr>
              <a:t>&gt;   </a:t>
            </a:r>
            <a:r>
              <a:rPr lang="en-US" sz="2400" b="1" dirty="0" smtClean="0">
                <a:solidFill>
                  <a:srgbClr val="0000CC"/>
                </a:solidFill>
              </a:rPr>
              <a:t>50 %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                                                Prefer to maintain at  70 ± 10 %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 Stabilization       	        Volumetric instruments  and test water 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                                                1 to 2 hours 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Evaporation    	        Special precautions  below 50 µl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Test cycle                               Less than 60 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133600" y="20574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M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057400" y="28194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057400" y="36576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057400" y="45720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057400" y="54102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057400" y="304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 Test Volume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343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Fixed Volume  </a:t>
            </a:r>
            <a:r>
              <a:rPr lang="en-US" sz="2400" b="1" dirty="0" smtClean="0">
                <a:solidFill>
                  <a:srgbClr val="0000CC"/>
                </a:solidFill>
              </a:rPr>
              <a:t>	              Nominal Volume</a:t>
            </a:r>
          </a:p>
          <a:p>
            <a:pPr algn="l"/>
            <a:endParaRPr lang="en-US" sz="2400" b="1" dirty="0" smtClean="0">
              <a:solidFill>
                <a:srgbClr val="0000CC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Variable Volume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At least </a:t>
            </a:r>
            <a:r>
              <a:rPr lang="en-US" sz="2400" b="1" dirty="0" smtClean="0">
                <a:solidFill>
                  <a:srgbClr val="0000CC"/>
                </a:solidFill>
              </a:rPr>
              <a:t>three volumes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 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 Preferably                                10%, 50 % and nominal volume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	</a:t>
            </a:r>
          </a:p>
          <a:p>
            <a:pPr algn="l"/>
            <a:r>
              <a:rPr lang="en-US" sz="2400" b="1" dirty="0" smtClean="0">
                <a:solidFill>
                  <a:srgbClr val="0000CC"/>
                </a:solidFill>
              </a:rPr>
              <a:t> Measurements                        10 at each volume 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514600" y="22098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M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438400" y="30480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438400" y="39624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362200" y="4800600"/>
            <a:ext cx="9784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19400" y="4572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solidFill>
                  <a:srgbClr val="0000CC"/>
                </a:solidFill>
              </a:rPr>
              <a:t>Calibration Procedure- Single Channel</a:t>
            </a:r>
            <a:r>
              <a:rPr lang="en-US" sz="3600" dirty="0" smtClean="0">
                <a:solidFill>
                  <a:srgbClr val="0000CC"/>
                </a:solidFill>
              </a:rPr>
              <a:t/>
            </a:r>
            <a:br>
              <a:rPr lang="en-US" sz="3600" dirty="0" smtClean="0">
                <a:solidFill>
                  <a:srgbClr val="0000CC"/>
                </a:solidFill>
              </a:rPr>
            </a:br>
            <a:endParaRPr lang="en-US" sz="36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Place the test liquid in the weighing vessel to  a depth  of  at least up to 3mm and record  the   temperature, barometric pressure &amp; humidity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Fit the selected disposable tip to the micro pipette barrel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Fill the tip with test liquid and expel to waste five time to reach a humidity equilibrium in the dead air volume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CC"/>
                </a:solidFill>
              </a:rPr>
              <a:t>Place the weighing vessel with its added water on the balance pan 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  <p:pic>
        <p:nvPicPr>
          <p:cNvPr id="4" name="il_fi" descr="http://etrace.itsyn.com/file.php/1/UNIDO_logo_blu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09800" y="3810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          Bangladesh BEST </a:t>
            </a:r>
            <a:r>
              <a:rPr lang="en-US" sz="2000" b="1" dirty="0" err="1" smtClean="0">
                <a:solidFill>
                  <a:srgbClr val="0000CC"/>
                </a:solidFill>
              </a:rPr>
              <a:t>Programme</a:t>
            </a:r>
            <a:endParaRPr lang="en-US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692</Words>
  <Application>Microsoft Office PowerPoint</Application>
  <PresentationFormat>On-screen Show (4:3)</PresentationFormat>
  <Paragraphs>230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Agency FB</vt:lpstr>
      <vt:lpstr>Arial</vt:lpstr>
      <vt:lpstr>Calibri</vt:lpstr>
      <vt:lpstr>Coronet</vt:lpstr>
      <vt:lpstr>Times New Roman</vt:lpstr>
      <vt:lpstr>Wingdings</vt:lpstr>
      <vt:lpstr>Office Theme</vt:lpstr>
      <vt:lpstr>Equation</vt:lpstr>
      <vt:lpstr>Calibration of Micro-pipette By  Gravimetric Method        Nihal Gunasekara Sri Lanka  </vt:lpstr>
      <vt:lpstr>Types of Micro-pipettes </vt:lpstr>
      <vt:lpstr>Requirements</vt:lpstr>
      <vt:lpstr>Apparatus Needed</vt:lpstr>
      <vt:lpstr>Recommended Apparatus - Balance</vt:lpstr>
      <vt:lpstr>Recommended Apparatus/Liquids</vt:lpstr>
      <vt:lpstr>Conditions for the Test</vt:lpstr>
      <vt:lpstr> Test Volume </vt:lpstr>
      <vt:lpstr>Calibration Procedure- Single Channel </vt:lpstr>
      <vt:lpstr>Calibration Procedure- Single Channel </vt:lpstr>
      <vt:lpstr>Calibration  Procedure</vt:lpstr>
      <vt:lpstr>Calibration Procedure- Multi-Channel </vt:lpstr>
      <vt:lpstr>PowerPoint Presentation</vt:lpstr>
      <vt:lpstr>Z Correction Factors for Distilled Water (Z values in micro-litres  per milligram )  </vt:lpstr>
      <vt:lpstr>PowerPoint Presentation</vt:lpstr>
      <vt:lpstr>Data Recording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Nihal</dc:creator>
  <cp:lastModifiedBy>m e l o</cp:lastModifiedBy>
  <cp:revision>48</cp:revision>
  <dcterms:created xsi:type="dcterms:W3CDTF">2012-06-16T07:14:07Z</dcterms:created>
  <dcterms:modified xsi:type="dcterms:W3CDTF">2015-02-08T16:01:56Z</dcterms:modified>
</cp:coreProperties>
</file>