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4" r:id="rId4"/>
    <p:sldId id="263" r:id="rId5"/>
    <p:sldId id="257" r:id="rId6"/>
    <p:sldId id="265" r:id="rId7"/>
    <p:sldId id="267" r:id="rId8"/>
    <p:sldId id="268"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56E98AD-7C84-43CC-87EA-7D5F56D67244}" type="datetimeFigureOut">
              <a:rPr lang="en-US" smtClean="0"/>
              <a:t>4/23/2017</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B64D8ACA-1C1A-43E8-82F8-E09D658AD04B}" type="slidenum">
              <a:rPr lang="en-US" smtClean="0"/>
              <a:t>‹#›</a:t>
            </a:fld>
            <a:endParaRPr lang="en-US"/>
          </a:p>
        </p:txBody>
      </p:sp>
    </p:spTree>
    <p:extLst>
      <p:ext uri="{BB962C8B-B14F-4D97-AF65-F5344CB8AC3E}">
        <p14:creationId xmlns:p14="http://schemas.microsoft.com/office/powerpoint/2010/main" val="2092807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E98AD-7C84-43CC-87EA-7D5F56D67244}"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204783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E98AD-7C84-43CC-87EA-7D5F56D67244}"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307427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E98AD-7C84-43CC-87EA-7D5F56D67244}"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96704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E98AD-7C84-43CC-87EA-7D5F56D67244}"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159521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6E98AD-7C84-43CC-87EA-7D5F56D67244}" type="datetimeFigureOut">
              <a:rPr lang="en-US" smtClean="0"/>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287425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6E98AD-7C84-43CC-87EA-7D5F56D67244}" type="datetimeFigureOut">
              <a:rPr lang="en-US" smtClean="0"/>
              <a:t>4/23/2017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35284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6E98AD-7C84-43CC-87EA-7D5F56D67244}" type="datetimeFigureOut">
              <a:rPr lang="en-US" smtClean="0"/>
              <a:t>4/23/2017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1953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E98AD-7C84-43CC-87EA-7D5F56D67244}" type="datetimeFigureOut">
              <a:rPr lang="en-US" smtClean="0"/>
              <a:t>4/23/2017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D8ACA-1C1A-43E8-82F8-E09D658AD04B}" type="slidenum">
              <a:rPr lang="en-US" smtClean="0"/>
              <a:t>‹#›</a:t>
            </a:fld>
            <a:endParaRPr lang="en-US"/>
          </a:p>
        </p:txBody>
      </p:sp>
    </p:spTree>
    <p:extLst>
      <p:ext uri="{BB962C8B-B14F-4D97-AF65-F5344CB8AC3E}">
        <p14:creationId xmlns:p14="http://schemas.microsoft.com/office/powerpoint/2010/main" val="416613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756E98AD-7C84-43CC-87EA-7D5F56D67244}" type="datetimeFigureOut">
              <a:rPr lang="en-US" smtClean="0"/>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4D8ACA-1C1A-43E8-82F8-E09D658AD04B}" type="slidenum">
              <a:rPr lang="en-US" smtClean="0"/>
              <a:t>‹#›</a:t>
            </a:fld>
            <a:endParaRPr lang="en-US"/>
          </a:p>
        </p:txBody>
      </p:sp>
    </p:spTree>
    <p:extLst>
      <p:ext uri="{BB962C8B-B14F-4D97-AF65-F5344CB8AC3E}">
        <p14:creationId xmlns:p14="http://schemas.microsoft.com/office/powerpoint/2010/main" val="248504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56E98AD-7C84-43CC-87EA-7D5F56D67244}" type="datetimeFigureOut">
              <a:rPr lang="en-US" smtClean="0"/>
              <a:t>4/23/2017</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B64D8ACA-1C1A-43E8-82F8-E09D658AD04B}" type="slidenum">
              <a:rPr lang="en-US" smtClean="0"/>
              <a:t>‹#›</a:t>
            </a:fld>
            <a:endParaRPr lang="en-US"/>
          </a:p>
        </p:txBody>
      </p:sp>
    </p:spTree>
    <p:extLst>
      <p:ext uri="{BB962C8B-B14F-4D97-AF65-F5344CB8AC3E}">
        <p14:creationId xmlns:p14="http://schemas.microsoft.com/office/powerpoint/2010/main" val="12274899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3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56E98AD-7C84-43CC-87EA-7D5F56D67244}" type="datetimeFigureOut">
              <a:rPr lang="en-US" smtClean="0"/>
              <a:t>4/23/2017</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B64D8ACA-1C1A-43E8-82F8-E09D658AD04B}" type="slidenum">
              <a:rPr lang="en-US" smtClean="0"/>
              <a:t>‹#›</a:t>
            </a:fld>
            <a:endParaRPr lang="en-US"/>
          </a:p>
        </p:txBody>
      </p:sp>
    </p:spTree>
    <p:extLst>
      <p:ext uri="{BB962C8B-B14F-4D97-AF65-F5344CB8AC3E}">
        <p14:creationId xmlns:p14="http://schemas.microsoft.com/office/powerpoint/2010/main" val="3072630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98074"/>
            <a:ext cx="12192000" cy="290945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r>
              <a:rPr lang="en-US" dirty="0"/>
              <a:t>Determination of Calcium in Milk</a:t>
            </a:r>
          </a:p>
        </p:txBody>
      </p:sp>
      <p:pic>
        <p:nvPicPr>
          <p:cNvPr id="2050" name="Picture 2" descr="http://cdn.activepedia.com/wp-content/uploads/2014/05/images-22.jpg"/>
          <p:cNvPicPr>
            <a:picLocks noChangeAspect="1" noChangeArrowheads="1"/>
          </p:cNvPicPr>
          <p:nvPr/>
        </p:nvPicPr>
        <p:blipFill rotWithShape="1">
          <a:blip r:embed="rId2">
            <a:extLst>
              <a:ext uri="{28A0092B-C50C-407E-A947-70E740481C1C}">
                <a14:useLocalDpi xmlns:a14="http://schemas.microsoft.com/office/drawing/2010/main" val="0"/>
              </a:ext>
            </a:extLst>
          </a:blip>
          <a:srcRect r="52310"/>
          <a:stretch/>
        </p:blipFill>
        <p:spPr bwMode="auto">
          <a:xfrm>
            <a:off x="9144001" y="1226696"/>
            <a:ext cx="2027890" cy="4252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40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76274" y="2157731"/>
                <a:ext cx="10753725" cy="3766185"/>
              </a:xfrm>
            </p:spPr>
            <p:txBody>
              <a:bodyPr/>
              <a:lstStyle/>
              <a:p>
                <a:r>
                  <a:rPr lang="en-US" dirty="0"/>
                  <a:t>1. Calculate the average volume of EDTA solution used from </a:t>
                </a:r>
                <a:r>
                  <a:rPr lang="en-US" dirty="0" err="1"/>
                  <a:t>titres</a:t>
                </a:r>
                <a:r>
                  <a:rPr lang="en-US" dirty="0"/>
                  <a:t>.</a:t>
                </a:r>
              </a:p>
              <a:p>
                <a:r>
                  <a:rPr lang="en-US" dirty="0"/>
                  <a:t>2. Calculate the moles of EDTA required to complex the Ca2+ ions in the sample.</a:t>
                </a:r>
              </a:p>
              <a:p>
                <a:pPr marL="0" indent="0">
                  <a:buNone/>
                </a:pPr>
                <a:r>
                  <a:rPr lang="en-US" dirty="0"/>
                  <a:t>3. Calculate the concentration, in mg/L, of Ca2+in your sample solution. </a:t>
                </a:r>
              </a:p>
              <a:p>
                <a:pPr marL="0" indent="0">
                  <a:buNone/>
                </a:pPr>
                <a:endParaRPr lang="en-US" dirty="0"/>
              </a:p>
              <a:p>
                <a:pPr marL="0" indent="0">
                  <a:buNone/>
                </a:pPr>
                <a:endParaRPr lang="en-US" dirty="0"/>
              </a:p>
              <a:p>
                <a:pPr marL="0" indent="0">
                  <a:buNone/>
                </a:pPr>
                <a:endParaRPr lang="en-US" dirty="0"/>
              </a:p>
              <a:p>
                <a:pPr marL="0" indent="0">
                  <a:buNone/>
                </a:pPr>
                <a:r>
                  <a:rPr lang="en-US" b="1" dirty="0"/>
                  <a:t>Amount of calcium</a:t>
                </a:r>
                <a:r>
                  <a:rPr lang="en-US" dirty="0"/>
                  <a:t>= </a:t>
                </a:r>
                <a14:m>
                  <m:oMath xmlns:m="http://schemas.openxmlformats.org/officeDocument/2006/math">
                    <m:f>
                      <m:fPr>
                        <m:ctrlPr>
                          <a:rPr lang="en-US" i="1" dirty="0" smtClean="0">
                            <a:latin typeface="Cambria Math" panose="02040503050406030204" pitchFamily="18" charset="0"/>
                          </a:rPr>
                        </m:ctrlPr>
                      </m:fPr>
                      <m:num>
                        <m:r>
                          <a:rPr lang="en-US" i="1" dirty="0" smtClean="0">
                            <a:solidFill>
                              <a:srgbClr val="002060"/>
                            </a:solidFill>
                            <a:latin typeface="Cambria Math" panose="02040503050406030204" pitchFamily="18" charset="0"/>
                          </a:rPr>
                          <m:t>𝑀𝑜𝑙𝑎𝑟𝑖𝑡𝑦</m:t>
                        </m:r>
                        <m:r>
                          <a:rPr lang="en-US" i="1" dirty="0" smtClean="0">
                            <a:solidFill>
                              <a:srgbClr val="002060"/>
                            </a:solidFill>
                            <a:latin typeface="Cambria Math" panose="02040503050406030204" pitchFamily="18" charset="0"/>
                          </a:rPr>
                          <m:t> </m:t>
                        </m:r>
                        <m:r>
                          <a:rPr lang="en-US" i="1" dirty="0" smtClean="0">
                            <a:solidFill>
                              <a:srgbClr val="002060"/>
                            </a:solidFill>
                            <a:latin typeface="Cambria Math" panose="02040503050406030204" pitchFamily="18" charset="0"/>
                          </a:rPr>
                          <m:t>𝑜𝑓</m:t>
                        </m:r>
                        <m:r>
                          <a:rPr lang="en-US" i="1" dirty="0" smtClean="0">
                            <a:solidFill>
                              <a:srgbClr val="002060"/>
                            </a:solidFill>
                            <a:latin typeface="Cambria Math" panose="02040503050406030204" pitchFamily="18" charset="0"/>
                          </a:rPr>
                          <m:t> </m:t>
                        </m:r>
                        <m:r>
                          <a:rPr lang="en-US" i="1" dirty="0" smtClean="0">
                            <a:solidFill>
                              <a:srgbClr val="002060"/>
                            </a:solidFill>
                            <a:latin typeface="Cambria Math" panose="02040503050406030204" pitchFamily="18" charset="0"/>
                          </a:rPr>
                          <m:t>𝐸𝐷𝑇𝐴</m:t>
                        </m:r>
                        <m:r>
                          <a:rPr lang="en-US" i="1" dirty="0" smtClean="0">
                            <a:solidFill>
                              <a:srgbClr val="002060"/>
                            </a:solidFill>
                            <a:latin typeface="Cambria Math" panose="02040503050406030204" pitchFamily="18" charset="0"/>
                          </a:rPr>
                          <m:t> </m:t>
                        </m:r>
                        <m:r>
                          <a:rPr lang="en-US" i="1" dirty="0" smtClean="0">
                            <a:solidFill>
                              <a:srgbClr val="00B050"/>
                            </a:solidFill>
                            <a:latin typeface="Cambria Math" panose="02040503050406030204" pitchFamily="18" charset="0"/>
                          </a:rPr>
                          <m:t>𝑋</m:t>
                        </m:r>
                        <m:r>
                          <a:rPr lang="en-US" i="1" dirty="0" smtClean="0">
                            <a:solidFill>
                              <a:srgbClr val="00B050"/>
                            </a:solidFill>
                            <a:latin typeface="Cambria Math" panose="02040503050406030204" pitchFamily="18" charset="0"/>
                          </a:rPr>
                          <m:t> </m:t>
                        </m:r>
                        <m:r>
                          <a:rPr lang="en-US" i="1" dirty="0" smtClean="0">
                            <a:solidFill>
                              <a:srgbClr val="00B050"/>
                            </a:solidFill>
                            <a:latin typeface="Cambria Math" panose="02040503050406030204" pitchFamily="18" charset="0"/>
                          </a:rPr>
                          <m:t>𝑣𝑜𝑙</m:t>
                        </m:r>
                        <m:r>
                          <a:rPr lang="en-US" i="1" dirty="0" smtClean="0">
                            <a:solidFill>
                              <a:srgbClr val="00B050"/>
                            </a:solidFill>
                            <a:latin typeface="Cambria Math" panose="02040503050406030204" pitchFamily="18" charset="0"/>
                          </a:rPr>
                          <m:t>. </m:t>
                        </m:r>
                        <m:r>
                          <a:rPr lang="en-US" i="1" dirty="0" smtClean="0">
                            <a:solidFill>
                              <a:srgbClr val="00B050"/>
                            </a:solidFill>
                            <a:latin typeface="Cambria Math" panose="02040503050406030204" pitchFamily="18" charset="0"/>
                          </a:rPr>
                          <m:t>𝑜𝑓</m:t>
                        </m:r>
                        <m:r>
                          <a:rPr lang="en-US" i="1" dirty="0" smtClean="0">
                            <a:solidFill>
                              <a:srgbClr val="00B050"/>
                            </a:solidFill>
                            <a:latin typeface="Cambria Math" panose="02040503050406030204" pitchFamily="18" charset="0"/>
                          </a:rPr>
                          <m:t> </m:t>
                        </m:r>
                        <m:r>
                          <a:rPr lang="en-US" i="1" dirty="0" smtClean="0">
                            <a:solidFill>
                              <a:srgbClr val="00B050"/>
                            </a:solidFill>
                            <a:latin typeface="Cambria Math" panose="02040503050406030204" pitchFamily="18" charset="0"/>
                          </a:rPr>
                          <m:t>𝐸𝐷𝑇𝐴</m:t>
                        </m:r>
                        <m:r>
                          <a:rPr lang="en-US" i="1" dirty="0" smtClean="0">
                            <a:solidFill>
                              <a:srgbClr val="00B050"/>
                            </a:solidFill>
                            <a:latin typeface="Cambria Math" panose="02040503050406030204" pitchFamily="18" charset="0"/>
                          </a:rPr>
                          <m:t> (</m:t>
                        </m:r>
                        <m:r>
                          <a:rPr lang="en-US" i="1" dirty="0" smtClean="0">
                            <a:solidFill>
                              <a:srgbClr val="00B050"/>
                            </a:solidFill>
                            <a:latin typeface="Cambria Math" panose="02040503050406030204" pitchFamily="18" charset="0"/>
                          </a:rPr>
                          <m:t>𝑖𝑛</m:t>
                        </m:r>
                        <m:r>
                          <a:rPr lang="en-US" i="1" dirty="0" smtClean="0">
                            <a:solidFill>
                              <a:srgbClr val="00B050"/>
                            </a:solidFill>
                            <a:latin typeface="Cambria Math" panose="02040503050406030204" pitchFamily="18" charset="0"/>
                          </a:rPr>
                          <m:t> </m:t>
                        </m:r>
                        <m:r>
                          <a:rPr lang="en-US" i="1" dirty="0" smtClean="0">
                            <a:solidFill>
                              <a:srgbClr val="00B050"/>
                            </a:solidFill>
                            <a:latin typeface="Cambria Math" panose="02040503050406030204" pitchFamily="18" charset="0"/>
                          </a:rPr>
                          <m:t>𝑙𝑖𝑡𝑒𝑟</m:t>
                        </m:r>
                        <m:r>
                          <a:rPr lang="en-US" i="1" dirty="0" smtClean="0">
                            <a:solidFill>
                              <a:srgbClr val="00B050"/>
                            </a:solidFill>
                            <a:latin typeface="Cambria Math" panose="02040503050406030204" pitchFamily="18" charset="0"/>
                          </a:rPr>
                          <m:t>) </m:t>
                        </m:r>
                        <m:r>
                          <a:rPr lang="en-US" i="1" dirty="0">
                            <a:latin typeface="Cambria Math" panose="02040503050406030204" pitchFamily="18" charset="0"/>
                          </a:rPr>
                          <m:t>𝑋</m:t>
                        </m:r>
                        <m:r>
                          <a:rPr lang="en-US" i="1" dirty="0">
                            <a:latin typeface="Cambria Math" panose="02040503050406030204" pitchFamily="18" charset="0"/>
                          </a:rPr>
                          <m:t>  40.078</m:t>
                        </m:r>
                        <m:r>
                          <m:rPr>
                            <m:nor/>
                          </m:rPr>
                          <a:rPr lang="en-US" dirty="0"/>
                          <m:t> </m:t>
                        </m:r>
                      </m:num>
                      <m:den>
                        <m:r>
                          <a:rPr lang="en-US" b="1" i="1" dirty="0" smtClean="0">
                            <a:solidFill>
                              <a:srgbClr val="FF0000"/>
                            </a:solidFill>
                            <a:latin typeface="Cambria Math" panose="02040503050406030204" pitchFamily="18" charset="0"/>
                          </a:rPr>
                          <m:t>𝒘𝒊𝒆𝒈𝒉𝒕</m:t>
                        </m:r>
                        <m:r>
                          <a:rPr lang="en-US" b="1" i="1" dirty="0" smtClean="0">
                            <a:solidFill>
                              <a:srgbClr val="FF0000"/>
                            </a:solidFill>
                            <a:latin typeface="Cambria Math" panose="02040503050406030204" pitchFamily="18" charset="0"/>
                          </a:rPr>
                          <m:t> </m:t>
                        </m:r>
                        <m:r>
                          <a:rPr lang="en-US" b="1" i="1" dirty="0" smtClean="0">
                            <a:solidFill>
                              <a:srgbClr val="FF0000"/>
                            </a:solidFill>
                            <a:latin typeface="Cambria Math" panose="02040503050406030204" pitchFamily="18" charset="0"/>
                          </a:rPr>
                          <m:t>𝒐𝒇</m:t>
                        </m:r>
                        <m:r>
                          <a:rPr lang="en-US" b="1" i="1" dirty="0" smtClean="0">
                            <a:solidFill>
                              <a:srgbClr val="FF0000"/>
                            </a:solidFill>
                            <a:latin typeface="Cambria Math" panose="02040503050406030204" pitchFamily="18" charset="0"/>
                          </a:rPr>
                          <m:t> </m:t>
                        </m:r>
                        <m:r>
                          <a:rPr lang="en-US" b="1" i="1" dirty="0" smtClean="0">
                            <a:solidFill>
                              <a:srgbClr val="FF0000"/>
                            </a:solidFill>
                            <a:latin typeface="Cambria Math" panose="02040503050406030204" pitchFamily="18" charset="0"/>
                          </a:rPr>
                          <m:t>𝒔𝒂𝒎𝒑𝒍𝒆</m:t>
                        </m:r>
                      </m:den>
                    </m:f>
                    <m:r>
                      <a:rPr lang="en-US" b="0" i="1" dirty="0" smtClean="0">
                        <a:latin typeface="Cambria Math" panose="02040503050406030204" pitchFamily="18" charset="0"/>
                      </a:rPr>
                      <m:t> </m:t>
                    </m:r>
                    <m:r>
                      <a:rPr lang="en-US" b="0" i="1" dirty="0" smtClean="0">
                        <a:latin typeface="Cambria Math" panose="02040503050406030204" pitchFamily="18" charset="0"/>
                      </a:rPr>
                      <m:t>𝑥</m:t>
                    </m:r>
                    <m:r>
                      <a:rPr lang="en-US" b="0" i="1" dirty="0" smtClean="0">
                        <a:latin typeface="Cambria Math" panose="02040503050406030204" pitchFamily="18" charset="0"/>
                      </a:rPr>
                      <m:t> 100</m:t>
                    </m:r>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76274" y="2157731"/>
                <a:ext cx="10753725" cy="3766185"/>
              </a:xfrm>
              <a:blipFill>
                <a:blip r:embed="rId2"/>
                <a:stretch>
                  <a:fillRect l="-907" t="-2751"/>
                </a:stretch>
              </a:blipFill>
            </p:spPr>
            <p:txBody>
              <a:bodyPr/>
              <a:lstStyle/>
              <a:p>
                <a:r>
                  <a:rPr lang="en-US">
                    <a:noFill/>
                  </a:rPr>
                  <a:t> </a:t>
                </a:r>
              </a:p>
            </p:txBody>
          </p:sp>
        </mc:Fallback>
      </mc:AlternateContent>
      <p:cxnSp>
        <p:nvCxnSpPr>
          <p:cNvPr id="8" name="Straight Arrow Connector 7"/>
          <p:cNvCxnSpPr>
            <a:cxnSpLocks/>
          </p:cNvCxnSpPr>
          <p:nvPr/>
        </p:nvCxnSpPr>
        <p:spPr>
          <a:xfrm>
            <a:off x="5897880" y="5593080"/>
            <a:ext cx="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cxnSpLocks/>
          </p:cNvCxnSpPr>
          <p:nvPr/>
        </p:nvCxnSpPr>
        <p:spPr>
          <a:xfrm flipV="1">
            <a:off x="3505200" y="4421823"/>
            <a:ext cx="18096" cy="502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V="1">
            <a:off x="6050280" y="4421823"/>
            <a:ext cx="18096" cy="502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V="1">
            <a:off x="8382000" y="4421823"/>
            <a:ext cx="33336" cy="515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30629" y="6207224"/>
            <a:ext cx="2757011" cy="646331"/>
          </a:xfrm>
          <a:prstGeom prst="rect">
            <a:avLst/>
          </a:prstGeom>
          <a:noFill/>
        </p:spPr>
        <p:txBody>
          <a:bodyPr wrap="square" rtlCol="0">
            <a:spAutoFit/>
          </a:bodyPr>
          <a:lstStyle/>
          <a:p>
            <a:r>
              <a:rPr lang="en-US" b="1" dirty="0">
                <a:solidFill>
                  <a:srgbClr val="FF0000"/>
                </a:solidFill>
              </a:rPr>
              <a:t>The original sample </a:t>
            </a:r>
            <a:r>
              <a:rPr lang="en-US" b="1" dirty="0" err="1">
                <a:solidFill>
                  <a:srgbClr val="FF0000"/>
                </a:solidFill>
              </a:rPr>
              <a:t>wieght</a:t>
            </a:r>
            <a:r>
              <a:rPr lang="en-US" b="1" dirty="0">
                <a:solidFill>
                  <a:srgbClr val="FF0000"/>
                </a:solidFill>
              </a:rPr>
              <a:t>=5 ml</a:t>
            </a:r>
          </a:p>
        </p:txBody>
      </p:sp>
      <p:sp>
        <p:nvSpPr>
          <p:cNvPr id="14" name="TextBox 13"/>
          <p:cNvSpPr txBox="1"/>
          <p:nvPr/>
        </p:nvSpPr>
        <p:spPr>
          <a:xfrm>
            <a:off x="5367337" y="3828043"/>
            <a:ext cx="2757011" cy="646331"/>
          </a:xfrm>
          <a:prstGeom prst="rect">
            <a:avLst/>
          </a:prstGeom>
          <a:noFill/>
        </p:spPr>
        <p:txBody>
          <a:bodyPr wrap="square" rtlCol="0">
            <a:spAutoFit/>
          </a:bodyPr>
          <a:lstStyle/>
          <a:p>
            <a:r>
              <a:rPr lang="en-US" b="1" dirty="0">
                <a:solidFill>
                  <a:srgbClr val="00B050"/>
                </a:solidFill>
              </a:rPr>
              <a:t>That you added from burette</a:t>
            </a:r>
          </a:p>
        </p:txBody>
      </p:sp>
      <p:sp>
        <p:nvSpPr>
          <p:cNvPr id="19" name="TextBox 18"/>
          <p:cNvSpPr txBox="1"/>
          <p:nvPr/>
        </p:nvSpPr>
        <p:spPr>
          <a:xfrm>
            <a:off x="1481137" y="3965203"/>
            <a:ext cx="2757011" cy="646331"/>
          </a:xfrm>
          <a:prstGeom prst="rect">
            <a:avLst/>
          </a:prstGeom>
          <a:noFill/>
        </p:spPr>
        <p:txBody>
          <a:bodyPr wrap="square" rtlCol="0">
            <a:spAutoFit/>
          </a:bodyPr>
          <a:lstStyle/>
          <a:p>
            <a:r>
              <a:rPr lang="en-US" b="1" dirty="0">
                <a:solidFill>
                  <a:srgbClr val="002060"/>
                </a:solidFill>
              </a:rPr>
              <a:t>Conc. Of EDTA That you used for titration</a:t>
            </a:r>
          </a:p>
        </p:txBody>
      </p:sp>
      <p:sp>
        <p:nvSpPr>
          <p:cNvPr id="20" name="TextBox 19"/>
          <p:cNvSpPr txBox="1"/>
          <p:nvPr/>
        </p:nvSpPr>
        <p:spPr>
          <a:xfrm>
            <a:off x="7787640" y="3974019"/>
            <a:ext cx="1591865" cy="369332"/>
          </a:xfrm>
          <a:prstGeom prst="rect">
            <a:avLst/>
          </a:prstGeom>
          <a:noFill/>
        </p:spPr>
        <p:txBody>
          <a:bodyPr wrap="square" rtlCol="0">
            <a:spAutoFit/>
          </a:bodyPr>
          <a:lstStyle/>
          <a:p>
            <a:r>
              <a:rPr lang="en-US" b="1" dirty="0"/>
              <a:t>Calcium Mw</a:t>
            </a:r>
          </a:p>
        </p:txBody>
      </p:sp>
    </p:spTree>
    <p:extLst>
      <p:ext uri="{BB962C8B-B14F-4D97-AF65-F5344CB8AC3E}">
        <p14:creationId xmlns:p14="http://schemas.microsoft.com/office/powerpoint/2010/main" val="2268970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Calcium an important mineral for the body</a:t>
            </a:r>
          </a:p>
        </p:txBody>
      </p:sp>
      <p:sp>
        <p:nvSpPr>
          <p:cNvPr id="3" name="Content Placeholder 2"/>
          <p:cNvSpPr>
            <a:spLocks noGrp="1"/>
          </p:cNvSpPr>
          <p:nvPr>
            <p:ph idx="1"/>
          </p:nvPr>
        </p:nvSpPr>
        <p:spPr>
          <a:xfrm>
            <a:off x="676274" y="2344189"/>
            <a:ext cx="10753725" cy="3766185"/>
          </a:xfrm>
        </p:spPr>
        <p:txBody>
          <a:bodyPr>
            <a:normAutofit/>
          </a:bodyPr>
          <a:lstStyle/>
          <a:p>
            <a:r>
              <a:rPr lang="en-US" dirty="0"/>
              <a:t>Calcium is an important component of a healthy diet and a mineral necessary for life. </a:t>
            </a:r>
          </a:p>
          <a:p>
            <a:endParaRPr lang="en-US" dirty="0"/>
          </a:p>
          <a:p>
            <a:r>
              <a:rPr lang="en-US" dirty="0"/>
              <a:t>Calcium is a mineral that people need to build and maintain strong bones and teeth. It is also very important for other physical functions, such as muscle control and blood circulation</a:t>
            </a:r>
          </a:p>
          <a:p>
            <a:r>
              <a:rPr lang="en-US" dirty="0"/>
              <a:t>If we do not have enough calcium in our diets to keep our bodies functioning, calcium is removed from where it is stored in our bones. Over time, this causes our bones to grow weaker and may lead to osteoporosis — a disorder in which bones become very fragile.</a:t>
            </a:r>
          </a:p>
          <a:p>
            <a:endParaRPr lang="en-US" dirty="0"/>
          </a:p>
          <a:p>
            <a:endParaRPr lang="en-US" dirty="0"/>
          </a:p>
          <a:p>
            <a:endParaRPr lang="en-US" dirty="0"/>
          </a:p>
        </p:txBody>
      </p:sp>
    </p:spTree>
    <p:extLst>
      <p:ext uri="{BB962C8B-B14F-4D97-AF65-F5344CB8AC3E}">
        <p14:creationId xmlns:p14="http://schemas.microsoft.com/office/powerpoint/2010/main" val="21589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altLang="en-US" b="1" i="1" dirty="0">
                <a:solidFill>
                  <a:schemeClr val="accent1">
                    <a:lumMod val="75000"/>
                  </a:schemeClr>
                </a:solidFill>
                <a:latin typeface="Lato"/>
              </a:rPr>
              <a:t>Recommended Daily Allowance of Calcium</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r>
              <a:rPr lang="en-US" sz="2000" b="1" dirty="0"/>
              <a:t>Calcium needs vary with age. The Food and Nutrition Board (FNB) of the Institute of Medicine of the National Academies provides guidelines on the amount of calcium needed each day.</a:t>
            </a:r>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3868654139"/>
              </p:ext>
            </p:extLst>
          </p:nvPr>
        </p:nvGraphicFramePr>
        <p:xfrm>
          <a:off x="1967346" y="2867890"/>
          <a:ext cx="7382022" cy="3803756"/>
        </p:xfrm>
        <a:graphic>
          <a:graphicData uri="http://schemas.openxmlformats.org/drawingml/2006/table">
            <a:tbl>
              <a:tblPr>
                <a:tableStyleId>{BC89EF96-8CEA-46FF-86C4-4CE0E7609802}</a:tableStyleId>
              </a:tblPr>
              <a:tblGrid>
                <a:gridCol w="3691011">
                  <a:extLst>
                    <a:ext uri="{9D8B030D-6E8A-4147-A177-3AD203B41FA5}">
                      <a16:colId xmlns:a16="http://schemas.microsoft.com/office/drawing/2014/main" val="20000"/>
                    </a:ext>
                  </a:extLst>
                </a:gridCol>
                <a:gridCol w="3691011">
                  <a:extLst>
                    <a:ext uri="{9D8B030D-6E8A-4147-A177-3AD203B41FA5}">
                      <a16:colId xmlns:a16="http://schemas.microsoft.com/office/drawing/2014/main" val="20001"/>
                    </a:ext>
                  </a:extLst>
                </a:gridCol>
              </a:tblGrid>
              <a:tr h="530278">
                <a:tc>
                  <a:txBody>
                    <a:bodyPr/>
                    <a:lstStyle/>
                    <a:p>
                      <a:pPr algn="l"/>
                      <a:r>
                        <a:rPr lang="en-US" sz="1800" b="1" dirty="0">
                          <a:effectLst/>
                        </a:rPr>
                        <a:t>Life Stage Group</a:t>
                      </a:r>
                    </a:p>
                  </a:txBody>
                  <a:tcPr anchor="ctr"/>
                </a:tc>
                <a:tc>
                  <a:txBody>
                    <a:bodyPr/>
                    <a:lstStyle/>
                    <a:p>
                      <a:pPr algn="l"/>
                      <a:r>
                        <a:rPr lang="en-US" sz="1800" b="1" dirty="0">
                          <a:effectLst/>
                        </a:rPr>
                        <a:t>Recommended Daily Calcium Intake</a:t>
                      </a:r>
                    </a:p>
                  </a:txBody>
                  <a:tcPr anchor="ctr"/>
                </a:tc>
                <a:extLst>
                  <a:ext uri="{0D108BD9-81ED-4DB2-BD59-A6C34878D82A}">
                    <a16:rowId xmlns:a16="http://schemas.microsoft.com/office/drawing/2014/main" val="10000"/>
                  </a:ext>
                </a:extLst>
              </a:tr>
              <a:tr h="303016">
                <a:tc>
                  <a:txBody>
                    <a:bodyPr/>
                    <a:lstStyle/>
                    <a:p>
                      <a:pPr fontAlgn="t"/>
                      <a:r>
                        <a:rPr lang="en-US">
                          <a:effectLst/>
                        </a:rPr>
                        <a:t>Women and men 9 to 18 years</a:t>
                      </a:r>
                      <a:endParaRPr lang="en-US">
                        <a:effectLst/>
                        <a:latin typeface="Lato"/>
                      </a:endParaRPr>
                    </a:p>
                  </a:txBody>
                  <a:tcPr/>
                </a:tc>
                <a:tc>
                  <a:txBody>
                    <a:bodyPr/>
                    <a:lstStyle/>
                    <a:p>
                      <a:pPr fontAlgn="t"/>
                      <a:r>
                        <a:rPr lang="en-US" dirty="0">
                          <a:effectLst/>
                        </a:rPr>
                        <a:t>1,300 mg</a:t>
                      </a:r>
                      <a:endParaRPr lang="en-US" dirty="0">
                        <a:effectLst/>
                        <a:latin typeface="Lato"/>
                      </a:endParaRPr>
                    </a:p>
                  </a:txBody>
                  <a:tcPr/>
                </a:tc>
                <a:extLst>
                  <a:ext uri="{0D108BD9-81ED-4DB2-BD59-A6C34878D82A}">
                    <a16:rowId xmlns:a16="http://schemas.microsoft.com/office/drawing/2014/main" val="10001"/>
                  </a:ext>
                </a:extLst>
              </a:tr>
              <a:tr h="530278">
                <a:tc>
                  <a:txBody>
                    <a:bodyPr/>
                    <a:lstStyle/>
                    <a:p>
                      <a:pPr fontAlgn="t"/>
                      <a:r>
                        <a:rPr lang="en-US">
                          <a:effectLst/>
                        </a:rPr>
                        <a:t>Women and men 19 to 50 years</a:t>
                      </a:r>
                      <a:endParaRPr lang="en-US">
                        <a:effectLst/>
                        <a:latin typeface="Lato"/>
                      </a:endParaRPr>
                    </a:p>
                  </a:txBody>
                  <a:tcPr/>
                </a:tc>
                <a:tc>
                  <a:txBody>
                    <a:bodyPr/>
                    <a:lstStyle/>
                    <a:p>
                      <a:pPr fontAlgn="t"/>
                      <a:r>
                        <a:rPr lang="en-US">
                          <a:effectLst/>
                        </a:rPr>
                        <a:t>1,000 mg</a:t>
                      </a:r>
                      <a:endParaRPr lang="en-US">
                        <a:effectLst/>
                        <a:latin typeface="Lato"/>
                      </a:endParaRPr>
                    </a:p>
                  </a:txBody>
                  <a:tcPr/>
                </a:tc>
                <a:extLst>
                  <a:ext uri="{0D108BD9-81ED-4DB2-BD59-A6C34878D82A}">
                    <a16:rowId xmlns:a16="http://schemas.microsoft.com/office/drawing/2014/main" val="10002"/>
                  </a:ext>
                </a:extLst>
              </a:tr>
              <a:tr h="303016">
                <a:tc>
                  <a:txBody>
                    <a:bodyPr/>
                    <a:lstStyle/>
                    <a:p>
                      <a:pPr fontAlgn="t"/>
                      <a:r>
                        <a:rPr lang="en-US">
                          <a:effectLst/>
                        </a:rPr>
                        <a:t>Women 51 to 70 years</a:t>
                      </a:r>
                      <a:endParaRPr lang="en-US">
                        <a:effectLst/>
                        <a:latin typeface="Lato"/>
                      </a:endParaRPr>
                    </a:p>
                  </a:txBody>
                  <a:tcPr/>
                </a:tc>
                <a:tc>
                  <a:txBody>
                    <a:bodyPr/>
                    <a:lstStyle/>
                    <a:p>
                      <a:pPr fontAlgn="t"/>
                      <a:r>
                        <a:rPr lang="en-US">
                          <a:effectLst/>
                        </a:rPr>
                        <a:t>1,200 mg</a:t>
                      </a:r>
                      <a:endParaRPr lang="en-US">
                        <a:effectLst/>
                        <a:latin typeface="Lato"/>
                      </a:endParaRPr>
                    </a:p>
                  </a:txBody>
                  <a:tcPr/>
                </a:tc>
                <a:extLst>
                  <a:ext uri="{0D108BD9-81ED-4DB2-BD59-A6C34878D82A}">
                    <a16:rowId xmlns:a16="http://schemas.microsoft.com/office/drawing/2014/main" val="10003"/>
                  </a:ext>
                </a:extLst>
              </a:tr>
              <a:tr h="303016">
                <a:tc>
                  <a:txBody>
                    <a:bodyPr/>
                    <a:lstStyle/>
                    <a:p>
                      <a:pPr fontAlgn="t"/>
                      <a:r>
                        <a:rPr lang="en-US">
                          <a:effectLst/>
                        </a:rPr>
                        <a:t>Men 51 to 70 years</a:t>
                      </a:r>
                      <a:endParaRPr lang="en-US">
                        <a:effectLst/>
                        <a:latin typeface="Lato"/>
                      </a:endParaRPr>
                    </a:p>
                  </a:txBody>
                  <a:tcPr/>
                </a:tc>
                <a:tc>
                  <a:txBody>
                    <a:bodyPr/>
                    <a:lstStyle/>
                    <a:p>
                      <a:pPr fontAlgn="t"/>
                      <a:r>
                        <a:rPr lang="en-US">
                          <a:effectLst/>
                        </a:rPr>
                        <a:t>1,000 mg</a:t>
                      </a:r>
                      <a:endParaRPr lang="en-US">
                        <a:effectLst/>
                        <a:latin typeface="Lato"/>
                      </a:endParaRPr>
                    </a:p>
                  </a:txBody>
                  <a:tcPr/>
                </a:tc>
                <a:extLst>
                  <a:ext uri="{0D108BD9-81ED-4DB2-BD59-A6C34878D82A}">
                    <a16:rowId xmlns:a16="http://schemas.microsoft.com/office/drawing/2014/main" val="10004"/>
                  </a:ext>
                </a:extLst>
              </a:tr>
              <a:tr h="303016">
                <a:tc>
                  <a:txBody>
                    <a:bodyPr/>
                    <a:lstStyle/>
                    <a:p>
                      <a:pPr fontAlgn="t"/>
                      <a:r>
                        <a:rPr lang="en-US">
                          <a:effectLst/>
                        </a:rPr>
                        <a:t>Women and men &gt; 70 years</a:t>
                      </a:r>
                      <a:endParaRPr lang="en-US">
                        <a:effectLst/>
                        <a:latin typeface="Lato"/>
                      </a:endParaRPr>
                    </a:p>
                  </a:txBody>
                  <a:tcPr/>
                </a:tc>
                <a:tc>
                  <a:txBody>
                    <a:bodyPr/>
                    <a:lstStyle/>
                    <a:p>
                      <a:pPr fontAlgn="t"/>
                      <a:r>
                        <a:rPr lang="en-US">
                          <a:effectLst/>
                        </a:rPr>
                        <a:t>1,200 mg</a:t>
                      </a:r>
                      <a:endParaRPr lang="en-US">
                        <a:effectLst/>
                        <a:latin typeface="Lato"/>
                      </a:endParaRPr>
                    </a:p>
                  </a:txBody>
                  <a:tcPr/>
                </a:tc>
                <a:extLst>
                  <a:ext uri="{0D108BD9-81ED-4DB2-BD59-A6C34878D82A}">
                    <a16:rowId xmlns:a16="http://schemas.microsoft.com/office/drawing/2014/main" val="10005"/>
                  </a:ext>
                </a:extLst>
              </a:tr>
              <a:tr h="530278">
                <a:tc>
                  <a:txBody>
                    <a:bodyPr/>
                    <a:lstStyle/>
                    <a:p>
                      <a:pPr fontAlgn="t"/>
                      <a:r>
                        <a:rPr lang="en-US">
                          <a:effectLst/>
                        </a:rPr>
                        <a:t>Pregnant or nursing women 14 to 18 years</a:t>
                      </a:r>
                      <a:endParaRPr lang="en-US">
                        <a:effectLst/>
                        <a:latin typeface="Lato"/>
                      </a:endParaRPr>
                    </a:p>
                  </a:txBody>
                  <a:tcPr/>
                </a:tc>
                <a:tc>
                  <a:txBody>
                    <a:bodyPr/>
                    <a:lstStyle/>
                    <a:p>
                      <a:pPr fontAlgn="t"/>
                      <a:r>
                        <a:rPr lang="en-US">
                          <a:effectLst/>
                        </a:rPr>
                        <a:t>1,300 mg</a:t>
                      </a:r>
                      <a:endParaRPr lang="en-US">
                        <a:effectLst/>
                        <a:latin typeface="Lato"/>
                      </a:endParaRPr>
                    </a:p>
                  </a:txBody>
                  <a:tcPr/>
                </a:tc>
                <a:extLst>
                  <a:ext uri="{0D108BD9-81ED-4DB2-BD59-A6C34878D82A}">
                    <a16:rowId xmlns:a16="http://schemas.microsoft.com/office/drawing/2014/main" val="10006"/>
                  </a:ext>
                </a:extLst>
              </a:tr>
              <a:tr h="530278">
                <a:tc>
                  <a:txBody>
                    <a:bodyPr/>
                    <a:lstStyle/>
                    <a:p>
                      <a:pPr fontAlgn="t"/>
                      <a:r>
                        <a:rPr lang="en-US">
                          <a:effectLst/>
                        </a:rPr>
                        <a:t>Pregnant or nursing women 19 to 50 years</a:t>
                      </a:r>
                      <a:endParaRPr lang="en-US">
                        <a:effectLst/>
                        <a:latin typeface="Lato"/>
                      </a:endParaRPr>
                    </a:p>
                  </a:txBody>
                  <a:tcPr/>
                </a:tc>
                <a:tc>
                  <a:txBody>
                    <a:bodyPr/>
                    <a:lstStyle/>
                    <a:p>
                      <a:pPr fontAlgn="t"/>
                      <a:r>
                        <a:rPr lang="en-US" dirty="0">
                          <a:effectLst/>
                        </a:rPr>
                        <a:t>1,000 mg</a:t>
                      </a:r>
                      <a:endParaRPr lang="en-US" dirty="0">
                        <a:effectLst/>
                        <a:latin typeface="Lato"/>
                      </a:endParaRPr>
                    </a:p>
                  </a:txBody>
                  <a:tcPr/>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798481" y="2544724"/>
            <a:ext cx="9841948" cy="646331"/>
          </a:xfrm>
          <a:prstGeom prst="rect">
            <a:avLst/>
          </a:prstGeom>
          <a:noFill/>
          <a:ln>
            <a:noFill/>
          </a:ln>
          <a:effec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dirty="0">
                <a:ln>
                  <a:noFill/>
                </a:ln>
                <a:solidFill>
                  <a:srgbClr val="003399"/>
                </a:solidFill>
                <a:effectLst/>
                <a:latin typeface="Lato"/>
              </a:rPr>
              <a:t>Recommended Daily Allowance in Milligrams (mg)</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755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Milk and calcium</a:t>
            </a:r>
          </a:p>
        </p:txBody>
      </p:sp>
      <p:sp>
        <p:nvSpPr>
          <p:cNvPr id="3" name="Content Placeholder 2"/>
          <p:cNvSpPr>
            <a:spLocks noGrp="1"/>
          </p:cNvSpPr>
          <p:nvPr>
            <p:ph idx="1"/>
          </p:nvPr>
        </p:nvSpPr>
        <p:spPr/>
        <p:txBody>
          <a:bodyPr>
            <a:normAutofit/>
          </a:bodyPr>
          <a:lstStyle/>
          <a:p>
            <a:r>
              <a:rPr lang="en-US" sz="2400" dirty="0"/>
              <a:t>Milk is a heterogeneous mixture of proteins, sugar, fat, vitamins and minerals. Milk and milk products are some of the natural sources of calcium.</a:t>
            </a:r>
          </a:p>
          <a:p>
            <a:r>
              <a:rPr lang="en-US" sz="2400" dirty="0"/>
              <a:t>Cow’s milk has good bioavailability of calcium (about 30 to 35%). </a:t>
            </a:r>
          </a:p>
          <a:p>
            <a:endParaRPr lang="en-US" sz="2400" dirty="0"/>
          </a:p>
          <a:p>
            <a:r>
              <a:rPr lang="en-US" sz="2400" dirty="0"/>
              <a:t>Milk is an excellent source of dietary calcium for those whose bodies tolerate it because it has a high concentration of calcium and the calcium in milk is excellently absorbed.</a:t>
            </a:r>
          </a:p>
          <a:p>
            <a:r>
              <a:rPr lang="en-US" sz="2400" dirty="0"/>
              <a:t>It is estimated that without milk and milk products in the diet, less than half of the calcium requirements would be met. </a:t>
            </a:r>
          </a:p>
        </p:txBody>
      </p:sp>
      <p:pic>
        <p:nvPicPr>
          <p:cNvPr id="4" name="Picture 3"/>
          <p:cNvPicPr>
            <a:picLocks noChangeAspect="1"/>
          </p:cNvPicPr>
          <p:nvPr/>
        </p:nvPicPr>
        <p:blipFill>
          <a:blip r:embed="rId2"/>
          <a:stretch>
            <a:fillRect/>
          </a:stretch>
        </p:blipFill>
        <p:spPr>
          <a:xfrm>
            <a:off x="8257309" y="5011884"/>
            <a:ext cx="1627908" cy="1679861"/>
          </a:xfrm>
          <a:prstGeom prst="rect">
            <a:avLst/>
          </a:prstGeom>
        </p:spPr>
      </p:pic>
    </p:spTree>
    <p:extLst>
      <p:ext uri="{BB962C8B-B14F-4D97-AF65-F5344CB8AC3E}">
        <p14:creationId xmlns:p14="http://schemas.microsoft.com/office/powerpoint/2010/main" val="287967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a:t>
            </a:r>
          </a:p>
        </p:txBody>
      </p:sp>
      <p:sp>
        <p:nvSpPr>
          <p:cNvPr id="3" name="Content Placeholder 2"/>
          <p:cNvSpPr>
            <a:spLocks noGrp="1"/>
          </p:cNvSpPr>
          <p:nvPr>
            <p:ph idx="1"/>
          </p:nvPr>
        </p:nvSpPr>
        <p:spPr>
          <a:xfrm>
            <a:off x="676657" y="2011680"/>
            <a:ext cx="7345126" cy="3766185"/>
          </a:xfrm>
        </p:spPr>
        <p:txBody>
          <a:bodyPr>
            <a:normAutofit fontScale="85000" lnSpcReduction="10000"/>
          </a:bodyPr>
          <a:lstStyle/>
          <a:p>
            <a:pPr>
              <a:buFont typeface="Wingdings" panose="05000000000000000000" pitchFamily="2" charset="2"/>
              <a:buChar char="§"/>
            </a:pPr>
            <a:r>
              <a:rPr lang="en-GB" dirty="0"/>
              <a:t>In this experiment, The determination of calcium in milk is based on a </a:t>
            </a:r>
            <a:r>
              <a:rPr lang="en-GB" b="1" dirty="0" err="1">
                <a:solidFill>
                  <a:srgbClr val="0070C0"/>
                </a:solidFill>
              </a:rPr>
              <a:t>complexometric</a:t>
            </a:r>
            <a:r>
              <a:rPr lang="en-GB" b="1" dirty="0">
                <a:solidFill>
                  <a:srgbClr val="0070C0"/>
                </a:solidFill>
              </a:rPr>
              <a:t> titration </a:t>
            </a:r>
            <a:r>
              <a:rPr lang="en-GB" dirty="0"/>
              <a:t>of calcium with an aqueous solution of the disodium salt of EDTA at high pH value (12) .</a:t>
            </a:r>
            <a:endParaRPr lang="en-US" dirty="0"/>
          </a:p>
          <a:p>
            <a:pPr>
              <a:buFont typeface="Wingdings" panose="05000000000000000000" pitchFamily="2" charset="2"/>
              <a:buChar char="§"/>
            </a:pPr>
            <a:endParaRPr lang="en-US" dirty="0"/>
          </a:p>
          <a:p>
            <a:pPr>
              <a:buFont typeface="Wingdings" panose="05000000000000000000" pitchFamily="2" charset="2"/>
              <a:buChar char="§"/>
            </a:pPr>
            <a:r>
              <a:rPr lang="en-US" dirty="0" err="1"/>
              <a:t>Complexometric</a:t>
            </a:r>
            <a:r>
              <a:rPr lang="en-US" dirty="0"/>
              <a:t> titration is a type of titration based on complex formation between the </a:t>
            </a:r>
            <a:r>
              <a:rPr lang="en-US" dirty="0" err="1"/>
              <a:t>analyte</a:t>
            </a:r>
            <a:r>
              <a:rPr lang="en-US" dirty="0"/>
              <a:t> and titrant.</a:t>
            </a:r>
          </a:p>
          <a:p>
            <a:pPr>
              <a:buFont typeface="Wingdings" panose="05000000000000000000" pitchFamily="2" charset="2"/>
              <a:buChar char="§"/>
            </a:pPr>
            <a:endParaRPr lang="en-US" dirty="0"/>
          </a:p>
          <a:p>
            <a:pPr>
              <a:buFont typeface="Wingdings" panose="05000000000000000000" pitchFamily="2" charset="2"/>
              <a:buChar char="§"/>
            </a:pPr>
            <a:r>
              <a:rPr lang="en-US" dirty="0"/>
              <a:t>Such compounds are capable of forming chelate complexes with many cations in which the cation is bound in a ring structure. </a:t>
            </a:r>
          </a:p>
          <a:p>
            <a:pPr>
              <a:buFont typeface="Wingdings" panose="05000000000000000000" pitchFamily="2" charset="2"/>
              <a:buChar char="§"/>
            </a:pPr>
            <a:r>
              <a:rPr lang="en-US" dirty="0"/>
              <a:t>The ring results from the formation of a salt-like bond between the cation and the carboxyl groups together with a coordinate bond through the lone pair of electrons of the nitrogen atom. </a:t>
            </a:r>
          </a:p>
          <a:p>
            <a:endParaRPr lang="en-US" dirty="0"/>
          </a:p>
          <a:p>
            <a:endParaRPr lang="en-US" dirty="0"/>
          </a:p>
        </p:txBody>
      </p:sp>
      <p:pic>
        <p:nvPicPr>
          <p:cNvPr id="4" name="Picture 3"/>
          <p:cNvPicPr>
            <a:picLocks noChangeAspect="1"/>
          </p:cNvPicPr>
          <p:nvPr/>
        </p:nvPicPr>
        <p:blipFill rotWithShape="1">
          <a:blip r:embed="rId2"/>
          <a:srcRect t="50709"/>
          <a:stretch/>
        </p:blipFill>
        <p:spPr>
          <a:xfrm>
            <a:off x="8336921" y="2516244"/>
            <a:ext cx="3093078" cy="2757056"/>
          </a:xfrm>
          <a:prstGeom prst="rect">
            <a:avLst/>
          </a:prstGeom>
        </p:spPr>
      </p:pic>
    </p:spTree>
    <p:extLst>
      <p:ext uri="{BB962C8B-B14F-4D97-AF65-F5344CB8AC3E}">
        <p14:creationId xmlns:p14="http://schemas.microsoft.com/office/powerpoint/2010/main" val="1049783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a:t>
            </a:r>
            <a:r>
              <a:rPr lang="en-US" dirty="0" err="1"/>
              <a:t>cont</a:t>
            </a:r>
            <a:endParaRPr lang="en-US" dirty="0"/>
          </a:p>
        </p:txBody>
      </p:sp>
      <p:sp>
        <p:nvSpPr>
          <p:cNvPr id="3" name="Content Placeholder 2"/>
          <p:cNvSpPr>
            <a:spLocks noGrp="1"/>
          </p:cNvSpPr>
          <p:nvPr>
            <p:ph idx="1"/>
          </p:nvPr>
        </p:nvSpPr>
        <p:spPr>
          <a:xfrm>
            <a:off x="666748" y="2358044"/>
            <a:ext cx="10753725" cy="3766185"/>
          </a:xfrm>
        </p:spPr>
        <p:txBody>
          <a:bodyPr>
            <a:normAutofit/>
          </a:bodyPr>
          <a:lstStyle/>
          <a:p>
            <a:r>
              <a:rPr lang="en-US" dirty="0"/>
              <a:t>The common form of the agent is disodium salt Na2H2EDTA. Itis colorless. It can be weighed and dissolve in water to form a stable solution.</a:t>
            </a:r>
          </a:p>
          <a:p>
            <a:r>
              <a:rPr lang="en-US" dirty="0"/>
              <a:t>At high pH (&gt; 10) the remaining protons leave EDTA forming EDTA</a:t>
            </a:r>
            <a:r>
              <a:rPr lang="en-US" baseline="30000" dirty="0"/>
              <a:t>4-</a:t>
            </a:r>
            <a:r>
              <a:rPr lang="en-US" dirty="0"/>
              <a:t> anion:</a:t>
            </a:r>
          </a:p>
          <a:p>
            <a:endParaRPr lang="en-US" dirty="0"/>
          </a:p>
          <a:p>
            <a:endParaRPr lang="en-US" dirty="0"/>
          </a:p>
        </p:txBody>
      </p:sp>
      <p:pic>
        <p:nvPicPr>
          <p:cNvPr id="4" name="Picture 3"/>
          <p:cNvPicPr>
            <a:picLocks noChangeAspect="1"/>
          </p:cNvPicPr>
          <p:nvPr/>
        </p:nvPicPr>
        <p:blipFill rotWithShape="1">
          <a:blip r:embed="rId2"/>
          <a:srcRect b="50722"/>
          <a:stretch/>
        </p:blipFill>
        <p:spPr>
          <a:xfrm>
            <a:off x="4316989" y="3575905"/>
            <a:ext cx="2859665" cy="2548324"/>
          </a:xfrm>
          <a:prstGeom prst="rect">
            <a:avLst/>
          </a:prstGeom>
        </p:spPr>
      </p:pic>
    </p:spTree>
    <p:extLst>
      <p:ext uri="{BB962C8B-B14F-4D97-AF65-F5344CB8AC3E}">
        <p14:creationId xmlns:p14="http://schemas.microsoft.com/office/powerpoint/2010/main" val="320330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a:t>
            </a:r>
          </a:p>
        </p:txBody>
      </p:sp>
      <p:sp>
        <p:nvSpPr>
          <p:cNvPr id="3" name="Content Placeholder 2"/>
          <p:cNvSpPr>
            <a:spLocks noGrp="1"/>
          </p:cNvSpPr>
          <p:nvPr>
            <p:ph idx="1"/>
          </p:nvPr>
        </p:nvSpPr>
        <p:spPr>
          <a:xfrm>
            <a:off x="676274" y="2468880"/>
            <a:ext cx="10753725" cy="3766185"/>
          </a:xfrm>
        </p:spPr>
        <p:txBody>
          <a:bodyPr>
            <a:normAutofit/>
          </a:bodyPr>
          <a:lstStyle/>
          <a:p>
            <a:r>
              <a:rPr lang="en-US" b="1" dirty="0">
                <a:solidFill>
                  <a:srgbClr val="0070C0"/>
                </a:solidFill>
              </a:rPr>
              <a:t>How to </a:t>
            </a:r>
            <a:r>
              <a:rPr lang="en-US" b="1" dirty="0" err="1">
                <a:solidFill>
                  <a:srgbClr val="0070C0"/>
                </a:solidFill>
              </a:rPr>
              <a:t>determin</a:t>
            </a:r>
            <a:r>
              <a:rPr lang="en-US" b="1" dirty="0">
                <a:solidFill>
                  <a:srgbClr val="0070C0"/>
                </a:solidFill>
              </a:rPr>
              <a:t> calcium in the presence of Mg?</a:t>
            </a:r>
          </a:p>
          <a:p>
            <a:r>
              <a:rPr lang="en-US" dirty="0"/>
              <a:t>This method for determining Ca2+concentration in the presence of Mg2+relies on the fact that the pH of the solution is sufficiently high ((The pH will be approximately 12.5 due to the addition of concentrated </a:t>
            </a:r>
            <a:r>
              <a:rPr lang="en-US" dirty="0" err="1"/>
              <a:t>NaOH</a:t>
            </a:r>
            <a:r>
              <a:rPr lang="en-US" dirty="0"/>
              <a:t> solution)) to ensure that all magnesium ions precipitate as magnesium hydroxide before the indicator is added. </a:t>
            </a:r>
          </a:p>
          <a:p>
            <a:r>
              <a:rPr lang="en-US" dirty="0"/>
              <a:t>In this condition, magnesium ions are precipitated as hydroxide and do not interfere with the determination of calcium.</a:t>
            </a:r>
          </a:p>
          <a:p>
            <a:endParaRPr lang="en-US" dirty="0"/>
          </a:p>
        </p:txBody>
      </p:sp>
    </p:spTree>
    <p:extLst>
      <p:ext uri="{BB962C8B-B14F-4D97-AF65-F5344CB8AC3E}">
        <p14:creationId xmlns:p14="http://schemas.microsoft.com/office/powerpoint/2010/main" val="158522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a:t>
            </a:r>
            <a:r>
              <a:rPr lang="en-US" dirty="0" err="1"/>
              <a:t>Solochrome</a:t>
            </a:r>
            <a:r>
              <a:rPr lang="en-US" dirty="0"/>
              <a:t> dark blue</a:t>
            </a:r>
          </a:p>
        </p:txBody>
      </p:sp>
      <p:sp>
        <p:nvSpPr>
          <p:cNvPr id="3" name="Content Placeholder 2"/>
          <p:cNvSpPr>
            <a:spLocks noGrp="1"/>
          </p:cNvSpPr>
          <p:nvPr>
            <p:ph idx="1"/>
          </p:nvPr>
        </p:nvSpPr>
        <p:spPr>
          <a:xfrm>
            <a:off x="676274" y="2635135"/>
            <a:ext cx="10753725" cy="3766185"/>
          </a:xfrm>
        </p:spPr>
        <p:txBody>
          <a:bodyPr/>
          <a:lstStyle/>
          <a:p>
            <a:pPr>
              <a:buFont typeface="Wingdings" panose="05000000000000000000" pitchFamily="2" charset="2"/>
              <a:buChar char="§"/>
            </a:pPr>
            <a:r>
              <a:rPr lang="en-US" dirty="0"/>
              <a:t>The </a:t>
            </a:r>
            <a:r>
              <a:rPr lang="en-US" dirty="0" err="1"/>
              <a:t>Solochrome</a:t>
            </a:r>
            <a:r>
              <a:rPr lang="en-US" dirty="0"/>
              <a:t> dark blue indicator is a suitable indicator in this case as it produces.</a:t>
            </a:r>
          </a:p>
          <a:p>
            <a:pPr>
              <a:buFont typeface="Wingdings" panose="05000000000000000000" pitchFamily="2" charset="2"/>
              <a:buChar char="§"/>
            </a:pPr>
            <a:r>
              <a:rPr lang="en-US" dirty="0"/>
              <a:t>The dye itself has a blue color. This blue dye also forms a complex with the calcium ions changing </a:t>
            </a:r>
            <a:r>
              <a:rPr lang="en-US" dirty="0" err="1"/>
              <a:t>colour</a:t>
            </a:r>
            <a:r>
              <a:rPr lang="en-US" dirty="0"/>
              <a:t> from blue to pink/red in the process, but the dye–metal ion complex is less stable than the EDTA–metal ion complex. As a result, when the </a:t>
            </a:r>
            <a:r>
              <a:rPr lang="en-US" b="1" dirty="0">
                <a:solidFill>
                  <a:srgbClr val="FF00FF"/>
                </a:solidFill>
              </a:rPr>
              <a:t>calcium ion–dye </a:t>
            </a:r>
            <a:r>
              <a:rPr lang="en-US" dirty="0"/>
              <a:t>complex is titrated with EDTA the Ca2+ions react to form a stronger complex with the EDTA changing the dye color to blue.</a:t>
            </a:r>
          </a:p>
          <a:p>
            <a:pPr>
              <a:buFont typeface="Wingdings" panose="05000000000000000000" pitchFamily="2" charset="2"/>
              <a:buChar char="§"/>
            </a:pPr>
            <a:endParaRPr lang="en-US" dirty="0"/>
          </a:p>
          <a:p>
            <a:pPr>
              <a:buFont typeface="Wingdings" panose="05000000000000000000" pitchFamily="2" charset="2"/>
              <a:buChar char="§"/>
            </a:pPr>
            <a:r>
              <a:rPr lang="en-US" b="1" dirty="0">
                <a:solidFill>
                  <a:srgbClr val="FF00FF"/>
                </a:solidFill>
                <a:latin typeface="Times New Roman" panose="02020603050405020304" pitchFamily="18" charset="0"/>
                <a:ea typeface="Times New Roman" panose="02020603050405020304" pitchFamily="18" charset="0"/>
              </a:rPr>
              <a:t>Ca-Indicator</a:t>
            </a:r>
            <a:r>
              <a:rPr lang="en-US" b="1" dirty="0">
                <a:latin typeface="Times New Roman" panose="02020603050405020304" pitchFamily="18" charset="0"/>
                <a:ea typeface="Times New Roman" panose="02020603050405020304" pitchFamily="18" charset="0"/>
              </a:rPr>
              <a:t> + EDTA</a:t>
            </a:r>
            <a:r>
              <a:rPr lang="en-US" b="1" baseline="30000" dirty="0">
                <a:latin typeface="Times New Roman" panose="02020603050405020304" pitchFamily="18" charset="0"/>
                <a:ea typeface="Times New Roman" panose="02020603050405020304" pitchFamily="18" charset="0"/>
              </a:rPr>
              <a:t>4-</a:t>
            </a:r>
            <a:r>
              <a:rPr lang="en-US" b="1"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b="1" dirty="0">
                <a:latin typeface="Times New Roman" panose="02020603050405020304" pitchFamily="18" charset="0"/>
                <a:ea typeface="Times New Roman" panose="02020603050405020304" pitchFamily="18" charset="0"/>
              </a:rPr>
              <a:t> Ca-EDTA</a:t>
            </a:r>
            <a:r>
              <a:rPr lang="en-US" b="1" baseline="30000" dirty="0">
                <a:latin typeface="Times New Roman" panose="02020603050405020304" pitchFamily="18" charset="0"/>
                <a:ea typeface="Times New Roman" panose="02020603050405020304" pitchFamily="18" charset="0"/>
              </a:rPr>
              <a:t>2-</a:t>
            </a:r>
            <a:r>
              <a:rPr lang="en-US" b="1" dirty="0">
                <a:latin typeface="Times New Roman" panose="02020603050405020304" pitchFamily="18" charset="0"/>
                <a:ea typeface="Times New Roman" panose="02020603050405020304" pitchFamily="18" charset="0"/>
              </a:rPr>
              <a:t> + </a:t>
            </a:r>
            <a:r>
              <a:rPr lang="en-US" b="1" dirty="0">
                <a:solidFill>
                  <a:srgbClr val="3366FF"/>
                </a:solidFill>
                <a:latin typeface="Times New Roman" panose="02020603050405020304" pitchFamily="18" charset="0"/>
                <a:ea typeface="Times New Roman" panose="02020603050405020304" pitchFamily="18" charset="0"/>
              </a:rPr>
              <a:t>Indicator</a:t>
            </a:r>
            <a:r>
              <a:rPr lang="en-US" dirty="0">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2192226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 Combine 10mL of sample, 40mL distilled water, and 4mL of 8M sodium hydroxide solution  into an Erlenmeyer flask and allow solution to stand for about 5 minutes with occasional swirling. </a:t>
            </a:r>
          </a:p>
          <a:p>
            <a:pPr>
              <a:buFont typeface="Wingdings" panose="05000000000000000000" pitchFamily="2" charset="2"/>
              <a:buChar char="§"/>
            </a:pPr>
            <a:r>
              <a:rPr lang="en-US" dirty="0"/>
              <a:t>A small of magnesium hydroxide may precipitate during this time. Do not add the indicator until you have given this precipitate a chance to form. </a:t>
            </a:r>
          </a:p>
          <a:p>
            <a:pPr>
              <a:buFont typeface="Wingdings" panose="05000000000000000000" pitchFamily="2" charset="2"/>
              <a:buChar char="§"/>
            </a:pPr>
            <a:r>
              <a:rPr lang="en-US" dirty="0"/>
              <a:t>Then add 6 drops of the </a:t>
            </a:r>
            <a:r>
              <a:rPr lang="en-US" dirty="0" err="1"/>
              <a:t>Solochrome</a:t>
            </a:r>
            <a:r>
              <a:rPr lang="en-US" dirty="0"/>
              <a:t> dark blue solution</a:t>
            </a:r>
          </a:p>
          <a:p>
            <a:pPr>
              <a:buFont typeface="Wingdings" panose="05000000000000000000" pitchFamily="2" charset="2"/>
              <a:buChar char="§"/>
            </a:pPr>
            <a:r>
              <a:rPr lang="en-US" dirty="0"/>
              <a:t> After that start to titrate with EDTA solution </a:t>
            </a:r>
          </a:p>
          <a:p>
            <a:pPr>
              <a:buFont typeface="Wingdings" panose="05000000000000000000" pitchFamily="2" charset="2"/>
              <a:buChar char="§"/>
            </a:pPr>
            <a:r>
              <a:rPr lang="en-US" dirty="0"/>
              <a:t> Repeat titration for three trials </a:t>
            </a:r>
          </a:p>
        </p:txBody>
      </p:sp>
    </p:spTree>
    <p:extLst>
      <p:ext uri="{BB962C8B-B14F-4D97-AF65-F5344CB8AC3E}">
        <p14:creationId xmlns:p14="http://schemas.microsoft.com/office/powerpoint/2010/main" val="55464830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127</TotalTime>
  <Words>842</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 Light</vt:lpstr>
      <vt:lpstr>Cambria Math</vt:lpstr>
      <vt:lpstr>Lato</vt:lpstr>
      <vt:lpstr>Times New Roman</vt:lpstr>
      <vt:lpstr>Wingdings</vt:lpstr>
      <vt:lpstr>Metropolitan</vt:lpstr>
      <vt:lpstr>Determination of Calcium in Milk</vt:lpstr>
      <vt:lpstr>Calcium an important mineral for the body</vt:lpstr>
      <vt:lpstr>Recommended Daily Allowance of Calcium</vt:lpstr>
      <vt:lpstr>Milk and calcium</vt:lpstr>
      <vt:lpstr>Principle</vt:lpstr>
      <vt:lpstr>Principle-cont</vt:lpstr>
      <vt:lpstr>Principle</vt:lpstr>
      <vt:lpstr>Indicator-Solochrome dark blue</vt:lpstr>
      <vt:lpstr>Method</vt:lpstr>
      <vt:lpstr>Calculation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first first</dc:creator>
  <cp:lastModifiedBy>first first</cp:lastModifiedBy>
  <cp:revision>29</cp:revision>
  <dcterms:created xsi:type="dcterms:W3CDTF">2015-11-13T20:16:11Z</dcterms:created>
  <dcterms:modified xsi:type="dcterms:W3CDTF">2017-04-23T14:59:53Z</dcterms:modified>
</cp:coreProperties>
</file>