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78" r:id="rId3"/>
    <p:sldId id="279" r:id="rId4"/>
    <p:sldId id="285" r:id="rId5"/>
    <p:sldId id="273" r:id="rId6"/>
    <p:sldId id="287" r:id="rId7"/>
    <p:sldId id="280" r:id="rId8"/>
    <p:sldId id="281" r:id="rId9"/>
    <p:sldId id="274" r:id="rId10"/>
    <p:sldId id="286" r:id="rId11"/>
    <p:sldId id="282" r:id="rId12"/>
    <p:sldId id="283" r:id="rId13"/>
    <p:sldId id="276" r:id="rId14"/>
    <p:sldId id="277" r:id="rId15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CC33"/>
    <a:srgbClr val="0000FF"/>
    <a:srgbClr val="FFFF00"/>
    <a:srgbClr val="66FF33"/>
    <a:srgbClr val="E969E0"/>
    <a:srgbClr val="663300"/>
    <a:srgbClr val="336600"/>
    <a:srgbClr val="FFCC99"/>
    <a:srgbClr val="FF99FF"/>
    <a:srgbClr val="FFCCFF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نمط متوسط 2 - تميي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84380"/>
    <p:restoredTop sz="94660"/>
  </p:normalViewPr>
  <p:slideViewPr>
    <p:cSldViewPr>
      <p:cViewPr varScale="1">
        <p:scale>
          <a:sx n="62" d="100"/>
          <a:sy n="62" d="100"/>
        </p:scale>
        <p:origin x="-1512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92C56B-D232-4888-901F-7A340FDF10D2}" type="datetimeFigureOut">
              <a:rPr lang="ar-SA" smtClean="0"/>
              <a:pPr/>
              <a:t>12/05/35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C8B2C-E432-452E-A451-AC882A2FC36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92C56B-D232-4888-901F-7A340FDF10D2}" type="datetimeFigureOut">
              <a:rPr lang="ar-SA" smtClean="0"/>
              <a:pPr/>
              <a:t>12/05/35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C8B2C-E432-452E-A451-AC882A2FC36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92C56B-D232-4888-901F-7A340FDF10D2}" type="datetimeFigureOut">
              <a:rPr lang="ar-SA" smtClean="0"/>
              <a:pPr/>
              <a:t>12/05/35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C8B2C-E432-452E-A451-AC882A2FC36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92C56B-D232-4888-901F-7A340FDF10D2}" type="datetimeFigureOut">
              <a:rPr lang="ar-SA" smtClean="0"/>
              <a:pPr/>
              <a:t>12/05/35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C8B2C-E432-452E-A451-AC882A2FC36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92C56B-D232-4888-901F-7A340FDF10D2}" type="datetimeFigureOut">
              <a:rPr lang="ar-SA" smtClean="0"/>
              <a:pPr/>
              <a:t>12/05/35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C8B2C-E432-452E-A451-AC882A2FC36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92C56B-D232-4888-901F-7A340FDF10D2}" type="datetimeFigureOut">
              <a:rPr lang="ar-SA" smtClean="0"/>
              <a:pPr/>
              <a:t>12/05/35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C8B2C-E432-452E-A451-AC882A2FC36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92C56B-D232-4888-901F-7A340FDF10D2}" type="datetimeFigureOut">
              <a:rPr lang="ar-SA" smtClean="0"/>
              <a:pPr/>
              <a:t>12/05/35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C8B2C-E432-452E-A451-AC882A2FC36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92C56B-D232-4888-901F-7A340FDF10D2}" type="datetimeFigureOut">
              <a:rPr lang="ar-SA" smtClean="0"/>
              <a:pPr/>
              <a:t>12/05/35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C8B2C-E432-452E-A451-AC882A2FC36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92C56B-D232-4888-901F-7A340FDF10D2}" type="datetimeFigureOut">
              <a:rPr lang="ar-SA" smtClean="0"/>
              <a:pPr/>
              <a:t>12/05/35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C8B2C-E432-452E-A451-AC882A2FC36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92C56B-D232-4888-901F-7A340FDF10D2}" type="datetimeFigureOut">
              <a:rPr lang="ar-SA" smtClean="0"/>
              <a:pPr/>
              <a:t>12/05/35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C8B2C-E432-452E-A451-AC882A2FC36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92C56B-D232-4888-901F-7A340FDF10D2}" type="datetimeFigureOut">
              <a:rPr lang="ar-SA" smtClean="0"/>
              <a:pPr/>
              <a:t>12/05/35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C8B2C-E432-452E-A451-AC882A2FC36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92C56B-D232-4888-901F-7A340FDF10D2}" type="datetimeFigureOut">
              <a:rPr lang="ar-SA" smtClean="0"/>
              <a:pPr/>
              <a:t>12/05/35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DC8B2C-E432-452E-A451-AC882A2FC36B}" type="slidenum">
              <a:rPr lang="ar-SA" smtClean="0"/>
              <a:pPr/>
              <a:t>‹#›</a:t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gif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C:\Users\A1\Pictures\خلفيات\N1ZDDCAZECT4GCAOOC14OCA1C55PACAOAIMPUCAWY0923CAS6O310CAWAAT1YCA9VCBRMCAJAX3LTCACY0DN0CAMATGDLCANV6Z5XCAC0TS05CA4WFD84CA30T9PECA7FQ0UWCA3K2NM8CAH0A2PACACDXUH3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" name="مستطيل 4"/>
          <p:cNvSpPr/>
          <p:nvPr/>
        </p:nvSpPr>
        <p:spPr>
          <a:xfrm>
            <a:off x="1857356" y="2428868"/>
            <a:ext cx="5929338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SA" sz="72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glow rad="228600">
                    <a:srgbClr val="FF0000">
                      <a:alpha val="40000"/>
                    </a:srgbClr>
                  </a:glow>
                  <a:outerShdw blurRad="50800" algn="tl" rotWithShape="0">
                    <a:srgbClr val="000000"/>
                  </a:outerShdw>
                </a:effectLst>
                <a:latin typeface="Andalus" pitchFamily="18" charset="-78"/>
                <a:cs typeface="Farsi Simple Bold" pitchFamily="2" charset="-78"/>
              </a:rPr>
              <a:t>التحلل الحيوي </a:t>
            </a:r>
            <a:r>
              <a:rPr lang="en-US" sz="72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glow rad="228600">
                    <a:srgbClr val="FF99FF">
                      <a:alpha val="40000"/>
                    </a:srgbClr>
                  </a:glow>
                  <a:outerShdw blurRad="50800" algn="tl" rotWithShape="0">
                    <a:srgbClr val="000000"/>
                  </a:outerShdw>
                </a:effectLst>
                <a:latin typeface="Andalus" pitchFamily="18" charset="-78"/>
                <a:cs typeface="Farsi Simple Bold" pitchFamily="2" charset="-78"/>
              </a:rPr>
              <a:t>Biodegradation</a:t>
            </a:r>
            <a:endParaRPr lang="ar-SA" sz="72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glow rad="228600">
                  <a:srgbClr val="FF99FF">
                    <a:alpha val="40000"/>
                  </a:srgbClr>
                </a:glow>
                <a:outerShdw blurRad="50800" algn="tl" rotWithShape="0">
                  <a:srgbClr val="000000"/>
                </a:outerShdw>
              </a:effectLst>
              <a:latin typeface="Andalus" pitchFamily="18" charset="-78"/>
              <a:cs typeface="Farsi Simple Bold" pitchFamily="2" charset="-78"/>
            </a:endParaRPr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3" name="Picture 3" descr="C:\Users\A1\Pictures\02GISCA8V6TQ0CA410XNRCAEIS3WUCASM3X2WCAUSGPDFCAO9EEO6CAN4G06DCAGPGK4WCAJW1SWICAZ2IPE9CA5F13OPCAWQN7G9CA5QB30HCA7A9C84CAJGUI3BCA0LRMY2CAX2NR1QCAC7EJPCCAKQLFXL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" y="0"/>
            <a:ext cx="9144001" cy="6858000"/>
          </a:xfrm>
          <a:prstGeom prst="rect">
            <a:avLst/>
          </a:prstGeom>
          <a:noFill/>
        </p:spPr>
      </p:pic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0" y="0"/>
            <a:ext cx="9144000" cy="61863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ar-SA" sz="2800" b="1" i="0" u="none" strike="noStrike" normalizeH="0" baseline="0" dirty="0" smtClean="0">
              <a:ln w="17780" cmpd="sng">
                <a:solidFill>
                  <a:schemeClr val="accent1">
                    <a:tint val="3000"/>
                  </a:schemeClr>
                </a:solidFill>
                <a:prstDash val="solid"/>
                <a:miter lim="800000"/>
              </a:ln>
              <a:solidFill>
                <a:schemeClr val="tx2">
                  <a:lumMod val="75000"/>
                </a:schemeClr>
              </a:solidFill>
              <a:effectLst>
                <a:outerShdw blurRad="55000" dist="50800" dir="5400000" algn="tl">
                  <a:srgbClr val="000000">
                    <a:alpha val="33000"/>
                  </a:srgbClr>
                </a:outerShdw>
              </a:effectLst>
              <a:latin typeface="Arial" pitchFamily="34" charset="0"/>
              <a:ea typeface="Times New Roman" pitchFamily="18" charset="0"/>
              <a:cs typeface="PT Bold Heading" pitchFamily="2" charset="-78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ar-SA" sz="2800" b="1" i="0" u="none" strike="noStrike" normalizeH="0" baseline="0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solidFill>
                  <a:srgbClr val="FF99FF"/>
                </a:soli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  <a:latin typeface="Arial" pitchFamily="34" charset="0"/>
                <a:ea typeface="Times New Roman" pitchFamily="18" charset="0"/>
                <a:cs typeface="PT Bold Heading" pitchFamily="2" charset="-78"/>
                <a:sym typeface="AGA Arabesque"/>
              </a:rPr>
              <a:t></a:t>
            </a:r>
            <a:r>
              <a:rPr kumimoji="0" lang="ar-SA" sz="2800" b="1" i="0" u="none" strike="noStrike" normalizeH="0" baseline="0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solidFill>
                  <a:schemeClr val="tx2">
                    <a:lumMod val="75000"/>
                  </a:schemeClr>
                </a:soli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  <a:latin typeface="Arial" pitchFamily="34" charset="0"/>
                <a:ea typeface="Times New Roman" pitchFamily="18" charset="0"/>
                <a:cs typeface="PT Bold Heading" pitchFamily="2" charset="-78"/>
              </a:rPr>
              <a:t> </a:t>
            </a:r>
            <a:r>
              <a:rPr kumimoji="0" lang="ar-SA" sz="2800" b="1" i="0" u="none" strike="noStrike" normalizeH="0" baseline="0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solidFill>
                  <a:schemeClr val="tx2">
                    <a:lumMod val="75000"/>
                  </a:schemeClr>
                </a:solidFill>
                <a:effectLst>
                  <a:glow rad="101600">
                    <a:schemeClr val="tx1">
                      <a:alpha val="60000"/>
                    </a:schemeClr>
                  </a:glow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Arial" pitchFamily="34" charset="0"/>
                <a:ea typeface="Times New Roman" pitchFamily="18" charset="0"/>
                <a:cs typeface="PT Bold Heading" pitchFamily="2" charset="-78"/>
              </a:rPr>
              <a:t>يحتوي جنس </a:t>
            </a:r>
            <a:r>
              <a:rPr kumimoji="0" lang="ar-SA" sz="2800" b="1" i="0" u="none" strike="noStrike" normalizeH="0" baseline="0" dirty="0" err="1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solidFill>
                  <a:schemeClr val="tx2">
                    <a:lumMod val="75000"/>
                  </a:schemeClr>
                </a:solidFill>
                <a:effectLst>
                  <a:glow rad="101600">
                    <a:schemeClr val="tx1">
                      <a:alpha val="60000"/>
                    </a:schemeClr>
                  </a:glow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Arial" pitchFamily="34" charset="0"/>
                <a:ea typeface="Times New Roman" pitchFamily="18" charset="0"/>
                <a:cs typeface="PT Bold Heading" pitchFamily="2" charset="-78"/>
              </a:rPr>
              <a:t>الـ</a:t>
            </a:r>
            <a:r>
              <a:rPr kumimoji="0" lang="ar-SA" sz="2800" b="1" i="0" u="none" strike="noStrike" normalizeH="0" baseline="0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solidFill>
                  <a:schemeClr val="tx2">
                    <a:lumMod val="75000"/>
                  </a:schemeClr>
                </a:solidFill>
                <a:effectLst>
                  <a:glow rad="101600">
                    <a:schemeClr val="tx1">
                      <a:alpha val="60000"/>
                    </a:schemeClr>
                  </a:glow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Arial" pitchFamily="34" charset="0"/>
                <a:ea typeface="Times New Roman" pitchFamily="18" charset="0"/>
                <a:cs typeface="PT Bold Heading" pitchFamily="2" charset="-78"/>
              </a:rPr>
              <a:t> </a:t>
            </a:r>
            <a:r>
              <a:rPr kumimoji="0" lang="en-US" sz="2800" b="1" i="0" u="none" strike="noStrike" normalizeH="0" baseline="0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solidFill>
                  <a:srgbClr val="E969E0"/>
                </a:solidFill>
                <a:effectLst>
                  <a:glow rad="101600">
                    <a:schemeClr val="tx1">
                      <a:alpha val="60000"/>
                    </a:schemeClr>
                  </a:glow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Arial" pitchFamily="34" charset="0"/>
                <a:ea typeface="Times New Roman" pitchFamily="18" charset="0"/>
                <a:cs typeface="PT Bold Heading" pitchFamily="2" charset="-78"/>
              </a:rPr>
              <a:t>Clostridium</a:t>
            </a:r>
            <a:r>
              <a:rPr kumimoji="0" lang="ar-SA" sz="2800" b="1" i="0" u="none" strike="noStrike" normalizeH="0" baseline="0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solidFill>
                  <a:schemeClr val="tx2">
                    <a:lumMod val="75000"/>
                  </a:schemeClr>
                </a:solidFill>
                <a:effectLst>
                  <a:glow rad="101600">
                    <a:schemeClr val="tx1">
                      <a:alpha val="60000"/>
                    </a:schemeClr>
                  </a:glow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Arial" pitchFamily="34" charset="0"/>
                <a:ea typeface="Times New Roman" pitchFamily="18" charset="0"/>
                <a:cs typeface="PT Bold Heading" pitchFamily="2" charset="-78"/>
              </a:rPr>
              <a:t> على معظم الميكروبات </a:t>
            </a:r>
            <a:r>
              <a:rPr kumimoji="0" lang="ar-SA" sz="2800" b="1" i="0" u="none" strike="noStrike" normalizeH="0" baseline="0" dirty="0" err="1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glow rad="101600">
                    <a:schemeClr val="tx1">
                      <a:alpha val="60000"/>
                    </a:schemeClr>
                  </a:glow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Arial" pitchFamily="34" charset="0"/>
                <a:ea typeface="Times New Roman" pitchFamily="18" charset="0"/>
                <a:cs typeface="PT Bold Heading" pitchFamily="2" charset="-78"/>
              </a:rPr>
              <a:t>اللاهوائية</a:t>
            </a:r>
            <a:r>
              <a:rPr kumimoji="0" lang="ar-SA" sz="2800" b="1" i="0" u="none" strike="noStrike" normalizeH="0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solidFill>
                  <a:schemeClr val="tx2">
                    <a:lumMod val="75000"/>
                  </a:schemeClr>
                </a:solidFill>
                <a:effectLst>
                  <a:glow rad="101600">
                    <a:schemeClr val="tx1">
                      <a:alpha val="60000"/>
                    </a:schemeClr>
                  </a:glow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Arial" pitchFamily="34" charset="0"/>
                <a:ea typeface="Times New Roman" pitchFamily="18" charset="0"/>
                <a:cs typeface="PT Bold Heading" pitchFamily="2" charset="-78"/>
              </a:rPr>
              <a:t> التي تحلل </a:t>
            </a:r>
            <a:r>
              <a:rPr kumimoji="0" lang="ar-SA" sz="2800" b="1" i="0" u="none" strike="noStrike" normalizeH="0" dirty="0" err="1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solidFill>
                  <a:schemeClr val="tx2">
                    <a:lumMod val="75000"/>
                  </a:schemeClr>
                </a:solidFill>
                <a:effectLst>
                  <a:glow rad="101600">
                    <a:schemeClr val="tx1">
                      <a:alpha val="60000"/>
                    </a:schemeClr>
                  </a:glow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Arial" pitchFamily="34" charset="0"/>
                <a:ea typeface="Times New Roman" pitchFamily="18" charset="0"/>
                <a:cs typeface="PT Bold Heading" pitchFamily="2" charset="-78"/>
              </a:rPr>
              <a:t>السليلوز</a:t>
            </a:r>
            <a:r>
              <a:rPr kumimoji="0" lang="ar-SA" sz="2800" b="1" i="0" u="none" strike="noStrike" normalizeH="0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solidFill>
                  <a:schemeClr val="tx2">
                    <a:lumMod val="75000"/>
                  </a:schemeClr>
                </a:solidFill>
                <a:effectLst>
                  <a:glow rad="101600">
                    <a:schemeClr val="tx1">
                      <a:alpha val="60000"/>
                    </a:schemeClr>
                  </a:glow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Arial" pitchFamily="34" charset="0"/>
                <a:ea typeface="Times New Roman" pitchFamily="18" charset="0"/>
                <a:cs typeface="PT Bold Heading" pitchFamily="2" charset="-78"/>
              </a:rPr>
              <a:t> مثل</a:t>
            </a:r>
            <a:r>
              <a:rPr kumimoji="0" lang="ar-SA" sz="2800" b="1" i="0" u="none" strike="noStrike" normalizeH="0" baseline="0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solidFill>
                  <a:schemeClr val="tx2">
                    <a:lumMod val="75000"/>
                  </a:schemeClr>
                </a:solidFill>
                <a:effectLst>
                  <a:glow rad="101600">
                    <a:schemeClr val="tx1">
                      <a:alpha val="60000"/>
                    </a:schemeClr>
                  </a:glow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Arial" pitchFamily="34" charset="0"/>
                <a:ea typeface="Times New Roman" pitchFamily="18" charset="0"/>
                <a:cs typeface="PT Bold Heading" pitchFamily="2" charset="-78"/>
              </a:rPr>
              <a:t>: </a:t>
            </a:r>
            <a:r>
              <a:rPr lang="en-US" sz="2800" b="1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solidFill>
                  <a:srgbClr val="00B050"/>
                </a:solidFill>
                <a:effectLst>
                  <a:glow rad="101600">
                    <a:schemeClr val="tx1">
                      <a:alpha val="60000"/>
                    </a:schemeClr>
                  </a:glow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Arial" pitchFamily="34" charset="0"/>
                <a:ea typeface="Times New Roman" pitchFamily="18" charset="0"/>
                <a:cs typeface="PT Bold Heading" pitchFamily="2" charset="-78"/>
              </a:rPr>
              <a:t>Clostridium </a:t>
            </a:r>
            <a:r>
              <a:rPr lang="en-US" sz="2800" b="1" dirty="0" err="1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solidFill>
                  <a:srgbClr val="00B050"/>
                </a:solidFill>
                <a:effectLst>
                  <a:glow rad="101600">
                    <a:schemeClr val="tx1">
                      <a:alpha val="60000"/>
                    </a:schemeClr>
                  </a:glow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Arial" pitchFamily="34" charset="0"/>
                <a:ea typeface="Times New Roman" pitchFamily="18" charset="0"/>
                <a:cs typeface="PT Bold Heading" pitchFamily="2" charset="-78"/>
              </a:rPr>
              <a:t>dissolvens</a:t>
            </a:r>
            <a:r>
              <a:rPr kumimoji="0" lang="ar-SA" sz="2800" b="1" i="0" u="none" strike="noStrike" normalizeH="0" baseline="0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solidFill>
                  <a:schemeClr val="tx2">
                    <a:lumMod val="75000"/>
                  </a:schemeClr>
                </a:solidFill>
                <a:effectLst>
                  <a:glow rad="101600">
                    <a:schemeClr val="tx1">
                      <a:alpha val="60000"/>
                    </a:schemeClr>
                  </a:glow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Arial" pitchFamily="34" charset="0"/>
                <a:ea typeface="Times New Roman" pitchFamily="18" charset="0"/>
                <a:cs typeface="PT Bold Heading" pitchFamily="2" charset="-78"/>
              </a:rPr>
              <a:t>           </a:t>
            </a:r>
            <a:endParaRPr kumimoji="0" lang="en-US" sz="2800" b="1" i="0" u="none" strike="noStrike" normalizeH="0" baseline="0" dirty="0" smtClean="0">
              <a:ln w="17780" cmpd="sng">
                <a:solidFill>
                  <a:schemeClr val="accent1">
                    <a:tint val="3000"/>
                  </a:schemeClr>
                </a:solidFill>
                <a:prstDash val="solid"/>
                <a:miter lim="800000"/>
              </a:ln>
              <a:solidFill>
                <a:srgbClr val="00B050"/>
              </a:solidFill>
              <a:effectLst>
                <a:glow rad="101600">
                  <a:schemeClr val="tx1">
                    <a:alpha val="60000"/>
                  </a:schemeClr>
                </a:glow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  <a:latin typeface="Arial" pitchFamily="34" charset="0"/>
              <a:cs typeface="PT Bold Heading" pitchFamily="2" charset="-78"/>
            </a:endParaRPr>
          </a:p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sz="3200" b="1" i="0" u="none" strike="noStrike" normalizeH="0" baseline="0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solidFill>
                  <a:srgbClr val="FFC000"/>
                </a:solidFill>
                <a:effectLst>
                  <a:glow rad="101600">
                    <a:schemeClr val="tx1">
                      <a:alpha val="60000"/>
                    </a:schemeClr>
                  </a:glow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Arial" pitchFamily="34" charset="0"/>
                <a:ea typeface="Times New Roman" pitchFamily="18" charset="0"/>
                <a:cs typeface="PT Bold Heading" pitchFamily="2" charset="-78"/>
              </a:rPr>
              <a:t> صفاته:</a:t>
            </a:r>
            <a:endParaRPr kumimoji="0" lang="en-US" sz="3200" b="1" i="0" u="none" strike="noStrike" normalizeH="0" baseline="0" dirty="0" smtClean="0">
              <a:ln w="17780" cmpd="sng">
                <a:solidFill>
                  <a:schemeClr val="accent1">
                    <a:tint val="3000"/>
                  </a:schemeClr>
                </a:solidFill>
                <a:prstDash val="solid"/>
                <a:miter lim="800000"/>
              </a:ln>
              <a:solidFill>
                <a:srgbClr val="FFC000"/>
              </a:solidFill>
              <a:effectLst>
                <a:glow rad="101600">
                  <a:schemeClr val="tx1">
                    <a:alpha val="60000"/>
                  </a:schemeClr>
                </a:glow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  <a:latin typeface="Arial" pitchFamily="34" charset="0"/>
              <a:cs typeface="PT Bold Heading" pitchFamily="2" charset="-78"/>
            </a:endParaRPr>
          </a:p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sz="2800" b="1" i="0" u="none" strike="noStrike" normalizeH="0" baseline="0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solidFill>
                  <a:srgbClr val="FF99FF"/>
                </a:solidFill>
                <a:effectLst>
                  <a:glow rad="101600">
                    <a:schemeClr val="tx1">
                      <a:alpha val="60000"/>
                    </a:schemeClr>
                  </a:glow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Arial" pitchFamily="34" charset="0"/>
                <a:ea typeface="Times New Roman" pitchFamily="18" charset="0"/>
                <a:cs typeface="PT Bold Heading" pitchFamily="2" charset="-78"/>
              </a:rPr>
              <a:t>*</a:t>
            </a:r>
            <a:r>
              <a:rPr kumimoji="0" lang="ar-SA" sz="2800" b="1" i="0" u="none" strike="noStrike" normalizeH="0" baseline="0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solidFill>
                  <a:schemeClr val="tx2">
                    <a:lumMod val="75000"/>
                  </a:schemeClr>
                </a:solidFill>
                <a:effectLst>
                  <a:glow rad="101600">
                    <a:schemeClr val="tx1">
                      <a:alpha val="60000"/>
                    </a:schemeClr>
                  </a:glow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Arial" pitchFamily="34" charset="0"/>
                <a:ea typeface="Times New Roman" pitchFamily="18" charset="0"/>
                <a:cs typeface="PT Bold Heading" pitchFamily="2" charset="-78"/>
              </a:rPr>
              <a:t>غير متحرك.</a:t>
            </a:r>
            <a:endParaRPr kumimoji="0" lang="en-US" sz="2800" b="1" i="0" u="none" strike="noStrike" normalizeH="0" baseline="0" dirty="0" smtClean="0">
              <a:ln w="17780" cmpd="sng">
                <a:solidFill>
                  <a:schemeClr val="accent1">
                    <a:tint val="3000"/>
                  </a:schemeClr>
                </a:solidFill>
                <a:prstDash val="solid"/>
                <a:miter lim="800000"/>
              </a:ln>
              <a:solidFill>
                <a:schemeClr val="tx2">
                  <a:lumMod val="75000"/>
                </a:schemeClr>
              </a:solidFill>
              <a:effectLst>
                <a:glow rad="101600">
                  <a:schemeClr val="tx1">
                    <a:alpha val="60000"/>
                  </a:schemeClr>
                </a:glow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  <a:latin typeface="Arial" pitchFamily="34" charset="0"/>
              <a:cs typeface="PT Bold Heading" pitchFamily="2" charset="-78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ar-SA" sz="2800" b="1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solidFill>
                  <a:srgbClr val="FF99FF"/>
                </a:solidFill>
                <a:effectLst>
                  <a:glow rad="101600">
                    <a:schemeClr val="tx1">
                      <a:alpha val="60000"/>
                    </a:schemeClr>
                  </a:glow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Arial" pitchFamily="34" charset="0"/>
                <a:ea typeface="Times New Roman" pitchFamily="18" charset="0"/>
                <a:cs typeface="PT Bold Heading" pitchFamily="2" charset="-78"/>
              </a:rPr>
              <a:t>*</a:t>
            </a:r>
            <a:r>
              <a:rPr kumimoji="0" lang="ar-SA" sz="2800" b="1" i="0" u="none" strike="noStrike" normalizeH="0" baseline="0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solidFill>
                  <a:schemeClr val="tx2">
                    <a:lumMod val="75000"/>
                  </a:schemeClr>
                </a:solidFill>
                <a:effectLst>
                  <a:glow rad="101600">
                    <a:schemeClr val="tx1">
                      <a:alpha val="60000"/>
                    </a:schemeClr>
                  </a:glow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Arial" pitchFamily="34" charset="0"/>
                <a:ea typeface="Times New Roman" pitchFamily="18" charset="0"/>
                <a:cs typeface="PT Bold Heading" pitchFamily="2" charset="-78"/>
              </a:rPr>
              <a:t>موجب لصبغة جرام.</a:t>
            </a:r>
            <a:endParaRPr kumimoji="0" lang="en-US" sz="2800" b="1" i="0" u="none" strike="noStrike" normalizeH="0" baseline="0" dirty="0" smtClean="0">
              <a:ln w="17780" cmpd="sng">
                <a:solidFill>
                  <a:schemeClr val="accent1">
                    <a:tint val="3000"/>
                  </a:schemeClr>
                </a:solidFill>
                <a:prstDash val="solid"/>
                <a:miter lim="800000"/>
              </a:ln>
              <a:solidFill>
                <a:schemeClr val="tx2">
                  <a:lumMod val="75000"/>
                </a:schemeClr>
              </a:solidFill>
              <a:effectLst>
                <a:glow rad="101600">
                  <a:schemeClr val="tx1">
                    <a:alpha val="60000"/>
                  </a:schemeClr>
                </a:glow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  <a:latin typeface="Arial" pitchFamily="34" charset="0"/>
              <a:cs typeface="PT Bold Heading" pitchFamily="2" charset="-78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ar-SA" sz="2800" b="1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solidFill>
                  <a:srgbClr val="FF99FF"/>
                </a:solidFill>
                <a:effectLst>
                  <a:glow rad="101600">
                    <a:schemeClr val="tx1">
                      <a:alpha val="60000"/>
                    </a:schemeClr>
                  </a:glow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Arial" pitchFamily="34" charset="0"/>
                <a:ea typeface="Times New Roman" pitchFamily="18" charset="0"/>
                <a:cs typeface="PT Bold Heading" pitchFamily="2" charset="-78"/>
              </a:rPr>
              <a:t>*</a:t>
            </a:r>
            <a:r>
              <a:rPr kumimoji="0" lang="ar-SA" sz="2800" b="1" i="0" u="none" strike="noStrike" normalizeH="0" baseline="0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solidFill>
                  <a:schemeClr val="tx2">
                    <a:lumMod val="75000"/>
                  </a:schemeClr>
                </a:solidFill>
                <a:effectLst>
                  <a:glow rad="101600">
                    <a:schemeClr val="tx1">
                      <a:alpha val="60000"/>
                    </a:schemeClr>
                  </a:glow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Arial" pitchFamily="34" charset="0"/>
                <a:ea typeface="Times New Roman" pitchFamily="18" charset="0"/>
                <a:cs typeface="PT Bold Heading" pitchFamily="2" charset="-78"/>
              </a:rPr>
              <a:t>عصوي.</a:t>
            </a:r>
            <a:endParaRPr kumimoji="0" lang="en-US" sz="2800" b="1" i="0" u="none" strike="noStrike" normalizeH="0" baseline="0" dirty="0" smtClean="0">
              <a:ln w="17780" cmpd="sng">
                <a:solidFill>
                  <a:schemeClr val="accent1">
                    <a:tint val="3000"/>
                  </a:schemeClr>
                </a:solidFill>
                <a:prstDash val="solid"/>
                <a:miter lim="800000"/>
              </a:ln>
              <a:solidFill>
                <a:schemeClr val="tx2">
                  <a:lumMod val="75000"/>
                </a:schemeClr>
              </a:solidFill>
              <a:effectLst>
                <a:glow rad="101600">
                  <a:schemeClr val="tx1">
                    <a:alpha val="60000"/>
                  </a:schemeClr>
                </a:glow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  <a:latin typeface="Arial" pitchFamily="34" charset="0"/>
              <a:cs typeface="PT Bold Heading" pitchFamily="2" charset="-78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ar-SA" sz="2800" b="1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solidFill>
                  <a:srgbClr val="FF99FF"/>
                </a:solidFill>
                <a:effectLst>
                  <a:glow rad="101600">
                    <a:schemeClr val="tx1">
                      <a:alpha val="60000"/>
                    </a:schemeClr>
                  </a:glow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Arial" pitchFamily="34" charset="0"/>
                <a:ea typeface="Times New Roman" pitchFamily="18" charset="0"/>
                <a:cs typeface="PT Bold Heading" pitchFamily="2" charset="-78"/>
              </a:rPr>
              <a:t>*</a:t>
            </a:r>
            <a:r>
              <a:rPr kumimoji="0" lang="ar-SA" sz="2800" b="1" i="0" u="none" strike="noStrike" normalizeH="0" baseline="0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solidFill>
                  <a:schemeClr val="tx2">
                    <a:lumMod val="75000"/>
                  </a:schemeClr>
                </a:solidFill>
                <a:effectLst>
                  <a:glow rad="101600">
                    <a:schemeClr val="tx1">
                      <a:alpha val="60000"/>
                    </a:schemeClr>
                  </a:glow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Arial" pitchFamily="34" charset="0"/>
                <a:ea typeface="Times New Roman" pitchFamily="18" charset="0"/>
                <a:cs typeface="PT Bold Heading" pitchFamily="2" charset="-78"/>
              </a:rPr>
              <a:t>متجرثم.</a:t>
            </a:r>
            <a:endParaRPr kumimoji="0" lang="en-US" sz="2800" b="1" i="0" u="none" strike="noStrike" normalizeH="0" baseline="0" dirty="0" smtClean="0">
              <a:ln w="17780" cmpd="sng">
                <a:solidFill>
                  <a:schemeClr val="accent1">
                    <a:tint val="3000"/>
                  </a:schemeClr>
                </a:solidFill>
                <a:prstDash val="solid"/>
                <a:miter lim="800000"/>
              </a:ln>
              <a:solidFill>
                <a:schemeClr val="tx2">
                  <a:lumMod val="75000"/>
                </a:schemeClr>
              </a:solidFill>
              <a:effectLst>
                <a:glow rad="101600">
                  <a:schemeClr val="tx1">
                    <a:alpha val="60000"/>
                  </a:schemeClr>
                </a:glow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  <a:latin typeface="Arial" pitchFamily="34" charset="0"/>
              <a:cs typeface="PT Bold Heading" pitchFamily="2" charset="-78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ar-SA" sz="2800" b="1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solidFill>
                  <a:srgbClr val="FF99FF"/>
                </a:solidFill>
                <a:effectLst>
                  <a:glow rad="101600">
                    <a:schemeClr val="tx1">
                      <a:alpha val="60000"/>
                    </a:schemeClr>
                  </a:glow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Arial" pitchFamily="34" charset="0"/>
                <a:ea typeface="Times New Roman" pitchFamily="18" charset="0"/>
                <a:cs typeface="PT Bold Heading" pitchFamily="2" charset="-78"/>
              </a:rPr>
              <a:t>*</a:t>
            </a:r>
            <a:r>
              <a:rPr kumimoji="0" lang="ar-SA" sz="2800" b="1" i="0" u="none" strike="noStrike" normalizeH="0" baseline="0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solidFill>
                  <a:schemeClr val="tx2">
                    <a:lumMod val="75000"/>
                  </a:schemeClr>
                </a:solidFill>
                <a:effectLst>
                  <a:glow rad="101600">
                    <a:schemeClr val="tx1">
                      <a:alpha val="60000"/>
                    </a:schemeClr>
                  </a:glow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Arial" pitchFamily="34" charset="0"/>
                <a:ea typeface="Times New Roman" pitchFamily="18" charset="0"/>
                <a:cs typeface="PT Bold Heading" pitchFamily="2" charset="-78"/>
              </a:rPr>
              <a:t>لا يحلل </a:t>
            </a:r>
            <a:r>
              <a:rPr kumimoji="0" lang="ar-SA" sz="2800" b="1" i="0" u="none" strike="noStrike" normalizeH="0" baseline="0" dirty="0" err="1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solidFill>
                  <a:schemeClr val="tx2">
                    <a:lumMod val="75000"/>
                  </a:schemeClr>
                </a:solidFill>
                <a:effectLst>
                  <a:glow rad="101600">
                    <a:schemeClr val="tx1">
                      <a:alpha val="60000"/>
                    </a:schemeClr>
                  </a:glow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Arial" pitchFamily="34" charset="0"/>
                <a:ea typeface="Times New Roman" pitchFamily="18" charset="0"/>
                <a:cs typeface="PT Bold Heading" pitchFamily="2" charset="-78"/>
              </a:rPr>
              <a:t>الكربوهيدرات</a:t>
            </a:r>
            <a:r>
              <a:rPr kumimoji="0" lang="ar-SA" sz="2800" b="1" i="0" u="none" strike="noStrike" normalizeH="0" baseline="0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solidFill>
                  <a:schemeClr val="tx2">
                    <a:lumMod val="75000"/>
                  </a:schemeClr>
                </a:solidFill>
                <a:effectLst>
                  <a:glow rad="101600">
                    <a:schemeClr val="tx1">
                      <a:alpha val="60000"/>
                    </a:schemeClr>
                  </a:glow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Arial" pitchFamily="34" charset="0"/>
                <a:ea typeface="Times New Roman" pitchFamily="18" charset="0"/>
                <a:cs typeface="PT Bold Heading" pitchFamily="2" charset="-78"/>
              </a:rPr>
              <a:t> ماعدا </a:t>
            </a:r>
            <a:r>
              <a:rPr kumimoji="0" lang="ar-SA" sz="2800" b="1" i="0" u="none" strike="noStrike" normalizeH="0" baseline="0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solidFill>
                  <a:srgbClr val="FFC000"/>
                </a:solidFill>
                <a:effectLst>
                  <a:glow rad="101600">
                    <a:schemeClr val="tx1">
                      <a:alpha val="60000"/>
                    </a:schemeClr>
                  </a:glow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Arial" pitchFamily="34" charset="0"/>
                <a:ea typeface="Times New Roman" pitchFamily="18" charset="0"/>
                <a:cs typeface="PT Bold Heading" pitchFamily="2" charset="-78"/>
              </a:rPr>
              <a:t>(</a:t>
            </a:r>
            <a:r>
              <a:rPr kumimoji="0" lang="ar-SA" sz="2800" b="1" i="0" u="none" strike="noStrike" normalizeH="0" baseline="0" dirty="0" err="1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solidFill>
                  <a:srgbClr val="FFC000"/>
                </a:solidFill>
                <a:effectLst>
                  <a:glow rad="101600">
                    <a:schemeClr val="tx1">
                      <a:alpha val="60000"/>
                    </a:schemeClr>
                  </a:glow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Arial" pitchFamily="34" charset="0"/>
                <a:ea typeface="Times New Roman" pitchFamily="18" charset="0"/>
                <a:cs typeface="PT Bold Heading" pitchFamily="2" charset="-78"/>
              </a:rPr>
              <a:t>السليلوز</a:t>
            </a:r>
            <a:r>
              <a:rPr kumimoji="0" lang="ar-SA" sz="2800" b="1" i="0" u="none" strike="noStrike" normalizeH="0" baseline="0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solidFill>
                  <a:srgbClr val="FFC000"/>
                </a:solidFill>
                <a:effectLst>
                  <a:glow rad="101600">
                    <a:schemeClr val="tx1">
                      <a:alpha val="60000"/>
                    </a:schemeClr>
                  </a:glow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Arial" pitchFamily="34" charset="0"/>
                <a:ea typeface="Times New Roman" pitchFamily="18" charset="0"/>
                <a:cs typeface="PT Bold Heading" pitchFamily="2" charset="-78"/>
              </a:rPr>
              <a:t>) </a:t>
            </a:r>
            <a:r>
              <a:rPr kumimoji="0" lang="ar-SA" sz="2800" b="1" i="0" u="none" strike="noStrike" normalizeH="0" baseline="0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solidFill>
                  <a:schemeClr val="tx2">
                    <a:lumMod val="75000"/>
                  </a:schemeClr>
                </a:solidFill>
                <a:effectLst>
                  <a:glow rad="101600">
                    <a:schemeClr val="tx1">
                      <a:alpha val="60000"/>
                    </a:schemeClr>
                  </a:glow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Arial" pitchFamily="34" charset="0"/>
                <a:ea typeface="Times New Roman" pitchFamily="18" charset="0"/>
                <a:cs typeface="PT Bold Heading" pitchFamily="2" charset="-78"/>
              </a:rPr>
              <a:t>.</a:t>
            </a:r>
            <a:endParaRPr kumimoji="0" lang="en-US" sz="2800" b="1" i="0" u="none" strike="noStrike" normalizeH="0" baseline="0" dirty="0" smtClean="0">
              <a:ln w="17780" cmpd="sng">
                <a:solidFill>
                  <a:schemeClr val="accent1">
                    <a:tint val="3000"/>
                  </a:schemeClr>
                </a:solidFill>
                <a:prstDash val="solid"/>
                <a:miter lim="800000"/>
              </a:ln>
              <a:solidFill>
                <a:schemeClr val="tx2">
                  <a:lumMod val="75000"/>
                </a:schemeClr>
              </a:solidFill>
              <a:effectLst>
                <a:glow rad="101600">
                  <a:schemeClr val="tx1">
                    <a:alpha val="60000"/>
                  </a:schemeClr>
                </a:glow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  <a:latin typeface="Arial" pitchFamily="34" charset="0"/>
              <a:cs typeface="PT Bold Heading" pitchFamily="2" charset="-78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ar-SA" sz="2800" b="1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solidFill>
                  <a:srgbClr val="FF99FF"/>
                </a:solidFill>
                <a:effectLst>
                  <a:glow rad="101600">
                    <a:schemeClr val="tx1">
                      <a:alpha val="60000"/>
                    </a:schemeClr>
                  </a:glow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Arial" pitchFamily="34" charset="0"/>
                <a:ea typeface="Times New Roman" pitchFamily="18" charset="0"/>
                <a:cs typeface="PT Bold Heading" pitchFamily="2" charset="-78"/>
              </a:rPr>
              <a:t>*</a:t>
            </a:r>
            <a:r>
              <a:rPr kumimoji="0" lang="ar-SA" sz="2800" b="1" i="0" u="none" strike="noStrike" normalizeH="0" baseline="0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solidFill>
                  <a:schemeClr val="tx2">
                    <a:lumMod val="75000"/>
                  </a:schemeClr>
                </a:solidFill>
                <a:effectLst>
                  <a:glow rad="101600">
                    <a:schemeClr val="tx1">
                      <a:alpha val="60000"/>
                    </a:schemeClr>
                  </a:glow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Arial" pitchFamily="34" charset="0"/>
                <a:ea typeface="Times New Roman" pitchFamily="18" charset="0"/>
                <a:cs typeface="PT Bold Heading" pitchFamily="2" charset="-78"/>
              </a:rPr>
              <a:t>يفرز أصباغ صفراء.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ar-SA" sz="2800" b="1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solidFill>
                  <a:srgbClr val="FF99FF"/>
                </a:solidFill>
                <a:effectLst>
                  <a:glow rad="101600">
                    <a:schemeClr val="tx1">
                      <a:alpha val="60000"/>
                    </a:schemeClr>
                  </a:glow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Arial" pitchFamily="34" charset="0"/>
                <a:ea typeface="Times New Roman" pitchFamily="18" charset="0"/>
                <a:cs typeface="PT Bold Heading" pitchFamily="2" charset="-78"/>
              </a:rPr>
              <a:t>*</a:t>
            </a:r>
            <a:r>
              <a:rPr lang="ar-SA" sz="2800" b="1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solidFill>
                  <a:schemeClr val="tx2">
                    <a:lumMod val="75000"/>
                  </a:schemeClr>
                </a:solidFill>
                <a:effectLst>
                  <a:glow rad="101600">
                    <a:schemeClr val="tx1">
                      <a:alpha val="60000"/>
                    </a:schemeClr>
                  </a:glow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Arial" pitchFamily="34" charset="0"/>
                <a:ea typeface="Times New Roman" pitchFamily="18" charset="0"/>
                <a:cs typeface="PT Bold Heading" pitchFamily="2" charset="-78"/>
              </a:rPr>
              <a:t>لا هوائي.</a:t>
            </a:r>
            <a:endParaRPr lang="ar-SA" sz="2800" b="1" dirty="0" smtClean="0">
              <a:ln w="17780" cmpd="sng">
                <a:solidFill>
                  <a:schemeClr val="accent1">
                    <a:tint val="3000"/>
                  </a:schemeClr>
                </a:solidFill>
                <a:prstDash val="solid"/>
                <a:miter lim="800000"/>
              </a:ln>
              <a:solidFill>
                <a:srgbClr val="FF99FF"/>
              </a:solidFill>
              <a:effectLst>
                <a:glow rad="101600">
                  <a:schemeClr val="tx1">
                    <a:alpha val="60000"/>
                  </a:schemeClr>
                </a:glow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  <a:latin typeface="Arial" pitchFamily="34" charset="0"/>
              <a:ea typeface="Times New Roman" pitchFamily="18" charset="0"/>
              <a:cs typeface="PT Bold Heading" pitchFamily="2" charset="-78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ar-SA" sz="2800" b="1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solidFill>
                  <a:srgbClr val="FFC000"/>
                </a:solidFill>
                <a:effectLst>
                  <a:glow rad="101600">
                    <a:schemeClr val="tx1">
                      <a:alpha val="60000"/>
                    </a:schemeClr>
                  </a:glow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Arial" pitchFamily="34" charset="0"/>
                <a:ea typeface="Times New Roman" pitchFamily="18" charset="0"/>
                <a:cs typeface="PT Bold Heading" pitchFamily="2" charset="-78"/>
              </a:rPr>
              <a:t>نواتج التحلل تحت الظروف </a:t>
            </a:r>
            <a:r>
              <a:rPr lang="ar-SA" sz="2800" b="1" dirty="0" err="1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solidFill>
                  <a:srgbClr val="FFC000"/>
                </a:solidFill>
                <a:effectLst>
                  <a:glow rad="101600">
                    <a:schemeClr val="tx1">
                      <a:alpha val="60000"/>
                    </a:schemeClr>
                  </a:glow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Arial" pitchFamily="34" charset="0"/>
                <a:ea typeface="Times New Roman" pitchFamily="18" charset="0"/>
                <a:cs typeface="PT Bold Heading" pitchFamily="2" charset="-78"/>
              </a:rPr>
              <a:t>اللاهوائية</a:t>
            </a:r>
            <a:r>
              <a:rPr lang="ar-SA" sz="2800" b="1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solidFill>
                  <a:srgbClr val="FFC000"/>
                </a:solidFill>
                <a:effectLst>
                  <a:glow rad="101600">
                    <a:schemeClr val="tx1">
                      <a:alpha val="60000"/>
                    </a:schemeClr>
                  </a:glow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Arial" pitchFamily="34" charset="0"/>
                <a:ea typeface="Times New Roman" pitchFamily="18" charset="0"/>
                <a:cs typeface="PT Bold Heading" pitchFamily="2" charset="-78"/>
              </a:rPr>
              <a:t>: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ar-SA" sz="2800" b="1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solidFill>
                  <a:schemeClr val="tx2">
                    <a:lumMod val="75000"/>
                  </a:schemeClr>
                </a:solidFill>
                <a:effectLst>
                  <a:glow rad="101600">
                    <a:schemeClr val="tx1">
                      <a:alpha val="60000"/>
                    </a:schemeClr>
                  </a:glow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Arial" pitchFamily="34" charset="0"/>
                <a:ea typeface="Times New Roman" pitchFamily="18" charset="0"/>
                <a:cs typeface="PT Bold Heading" pitchFamily="2" charset="-78"/>
              </a:rPr>
              <a:t>يتحلل </a:t>
            </a:r>
            <a:r>
              <a:rPr lang="ar-SA" sz="2800" b="1" dirty="0" err="1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solidFill>
                  <a:schemeClr val="tx2">
                    <a:lumMod val="75000"/>
                  </a:schemeClr>
                </a:solidFill>
                <a:effectLst>
                  <a:glow rad="101600">
                    <a:schemeClr val="tx1">
                      <a:alpha val="60000"/>
                    </a:schemeClr>
                  </a:glow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Arial" pitchFamily="34" charset="0"/>
                <a:ea typeface="Times New Roman" pitchFamily="18" charset="0"/>
                <a:cs typeface="PT Bold Heading" pitchFamily="2" charset="-78"/>
              </a:rPr>
              <a:t>السليلوز</a:t>
            </a:r>
            <a:r>
              <a:rPr lang="ar-SA" sz="2800" b="1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solidFill>
                  <a:schemeClr val="tx2">
                    <a:lumMod val="75000"/>
                  </a:schemeClr>
                </a:solidFill>
                <a:effectLst>
                  <a:glow rad="101600">
                    <a:schemeClr val="tx1">
                      <a:alpha val="60000"/>
                    </a:schemeClr>
                  </a:glow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Arial" pitchFamily="34" charset="0"/>
                <a:ea typeface="Times New Roman" pitchFamily="18" charset="0"/>
                <a:cs typeface="PT Bold Heading" pitchFamily="2" charset="-78"/>
              </a:rPr>
              <a:t> نتيجة أنزيم </a:t>
            </a:r>
            <a:r>
              <a:rPr lang="en-US" sz="2800" b="1" dirty="0" err="1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glow rad="101600">
                    <a:schemeClr val="tx1">
                      <a:alpha val="60000"/>
                    </a:schemeClr>
                  </a:glow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Arial" pitchFamily="34" charset="0"/>
                <a:ea typeface="Times New Roman" pitchFamily="18" charset="0"/>
                <a:cs typeface="PT Bold Heading" pitchFamily="2" charset="-78"/>
              </a:rPr>
              <a:t>Cellulase</a:t>
            </a:r>
            <a:r>
              <a:rPr lang="ar-SA" sz="2800" b="1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solidFill>
                  <a:schemeClr val="tx2">
                    <a:lumMod val="75000"/>
                  </a:schemeClr>
                </a:solidFill>
                <a:effectLst>
                  <a:glow rad="101600">
                    <a:schemeClr val="tx1">
                      <a:alpha val="60000"/>
                    </a:schemeClr>
                  </a:glow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Arial" pitchFamily="34" charset="0"/>
                <a:ea typeface="Times New Roman" pitchFamily="18" charset="0"/>
                <a:cs typeface="PT Bold Heading" pitchFamily="2" charset="-78"/>
              </a:rPr>
              <a:t> الذي تفرزه البكتيريا ونواتج التحلل: </a:t>
            </a:r>
            <a:r>
              <a:rPr lang="en-US" sz="2800" b="1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solidFill>
                  <a:srgbClr val="FF99FF"/>
                </a:solidFill>
                <a:effectLst>
                  <a:glow rad="101600">
                    <a:schemeClr val="tx1">
                      <a:alpha val="60000"/>
                    </a:schemeClr>
                  </a:glow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Arial" pitchFamily="34" charset="0"/>
                <a:ea typeface="Times New Roman" pitchFamily="18" charset="0"/>
                <a:cs typeface="PT Bold Heading" pitchFamily="2" charset="-78"/>
              </a:rPr>
              <a:t>CO</a:t>
            </a:r>
            <a:r>
              <a:rPr lang="en-US" b="1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solidFill>
                  <a:srgbClr val="FF99FF"/>
                </a:solidFill>
                <a:effectLst>
                  <a:glow rad="101600">
                    <a:schemeClr val="tx1">
                      <a:alpha val="60000"/>
                    </a:schemeClr>
                  </a:glow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Arial" pitchFamily="34" charset="0"/>
                <a:ea typeface="Times New Roman" pitchFamily="18" charset="0"/>
                <a:cs typeface="PT Bold Heading" pitchFamily="2" charset="-78"/>
              </a:rPr>
              <a:t>2</a:t>
            </a:r>
            <a:r>
              <a:rPr lang="ar-SA" sz="2800" b="1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solidFill>
                  <a:srgbClr val="FF99FF"/>
                </a:solidFill>
                <a:effectLst>
                  <a:glow rad="101600">
                    <a:schemeClr val="tx1">
                      <a:alpha val="60000"/>
                    </a:schemeClr>
                  </a:glow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Arial" pitchFamily="34" charset="0"/>
                <a:ea typeface="Times New Roman" pitchFamily="18" charset="0"/>
                <a:cs typeface="PT Bold Heading" pitchFamily="2" charset="-78"/>
              </a:rPr>
              <a:t> – أحماض عضوية – </a:t>
            </a:r>
            <a:r>
              <a:rPr lang="ar-SA" sz="2800" b="1" dirty="0" err="1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solidFill>
                  <a:srgbClr val="FF99FF"/>
                </a:solidFill>
                <a:effectLst>
                  <a:glow rad="101600">
                    <a:schemeClr val="tx1">
                      <a:alpha val="60000"/>
                    </a:schemeClr>
                  </a:glow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Arial" pitchFamily="34" charset="0"/>
                <a:ea typeface="Times New Roman" pitchFamily="18" charset="0"/>
                <a:cs typeface="PT Bold Heading" pitchFamily="2" charset="-78"/>
              </a:rPr>
              <a:t>ميثان</a:t>
            </a:r>
            <a:r>
              <a:rPr lang="ar-SA" sz="2800" b="1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solidFill>
                  <a:srgbClr val="FF99FF"/>
                </a:solidFill>
                <a:effectLst>
                  <a:glow rad="101600">
                    <a:schemeClr val="tx1">
                      <a:alpha val="60000"/>
                    </a:schemeClr>
                  </a:glow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Arial" pitchFamily="34" charset="0"/>
                <a:ea typeface="Times New Roman" pitchFamily="18" charset="0"/>
                <a:cs typeface="PT Bold Heading" pitchFamily="2" charset="-78"/>
              </a:rPr>
              <a:t> </a:t>
            </a:r>
            <a:r>
              <a:rPr lang="ar-SA" sz="2800" b="1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solidFill>
                  <a:schemeClr val="tx2">
                    <a:lumMod val="75000"/>
                  </a:schemeClr>
                </a:solidFill>
                <a:effectLst>
                  <a:glow rad="101600">
                    <a:schemeClr val="tx1">
                      <a:alpha val="60000"/>
                    </a:schemeClr>
                  </a:glow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Arial" pitchFamily="34" charset="0"/>
                <a:ea typeface="Times New Roman" pitchFamily="18" charset="0"/>
                <a:cs typeface="PT Bold Heading" pitchFamily="2" charset="-78"/>
              </a:rPr>
              <a:t>.</a:t>
            </a:r>
            <a:endParaRPr kumimoji="0" lang="ar-SA" sz="2800" b="1" i="0" u="none" strike="noStrike" normalizeH="0" baseline="0" dirty="0" smtClean="0">
              <a:ln w="17780" cmpd="sng">
                <a:solidFill>
                  <a:schemeClr val="accent1">
                    <a:tint val="3000"/>
                  </a:schemeClr>
                </a:solidFill>
                <a:prstDash val="solid"/>
                <a:miter lim="800000"/>
              </a:ln>
              <a:solidFill>
                <a:schemeClr val="tx2">
                  <a:lumMod val="75000"/>
                </a:schemeClr>
              </a:solidFill>
              <a:effectLst>
                <a:glow rad="101600">
                  <a:schemeClr val="tx1">
                    <a:alpha val="60000"/>
                  </a:schemeClr>
                </a:glow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  <a:latin typeface="Arial" pitchFamily="34" charset="0"/>
              <a:cs typeface="PT Bold Heading" pitchFamily="2" charset="-78"/>
            </a:endParaRP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1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5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9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3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7" dur="5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1" dur="500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500"/>
                            </p:stCondLst>
                            <p:childTnLst>
                              <p:par>
                                <p:cTn id="33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5" dur="500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4000"/>
                            </p:stCondLst>
                            <p:childTnLst>
                              <p:par>
                                <p:cTn id="37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9" dur="500"/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4500"/>
                            </p:stCondLst>
                            <p:childTnLst>
                              <p:par>
                                <p:cTn id="41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3" dur="500"/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0"/>
                            </p:stCondLst>
                            <p:childTnLst>
                              <p:par>
                                <p:cTn id="45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7" dur="500"/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3" name="Picture 3" descr="C:\Users\A1\Pictures\02GISCA8V6TQ0CA410XNRCAEIS3WUCASM3X2WCAUSGPDFCAO9EEO6CAN4G06DCAGPGK4WCAJW1SWICAZ2IPE9CA5F13OPCAWQN7G9CA5QB30HCA7A9C84CAJGUI3BCA0LRMY2CAX2NR1QCAC7EJPCCAKQLFXL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1" cy="6858000"/>
          </a:xfrm>
          <a:prstGeom prst="rect">
            <a:avLst/>
          </a:prstGeom>
          <a:noFill/>
        </p:spPr>
      </p:pic>
      <p:sp>
        <p:nvSpPr>
          <p:cNvPr id="4" name="مستطيل 3"/>
          <p:cNvSpPr/>
          <p:nvPr/>
        </p:nvSpPr>
        <p:spPr>
          <a:xfrm>
            <a:off x="0" y="500042"/>
            <a:ext cx="9144000" cy="5816977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r>
              <a:rPr lang="ar-AE" sz="4800" b="1" dirty="0" smtClean="0">
                <a:ln w="18415" cmpd="sng">
                  <a:solidFill>
                    <a:srgbClr val="FFC000"/>
                  </a:solidFill>
                  <a:prstDash val="solid"/>
                </a:ln>
                <a:solidFill>
                  <a:srgbClr val="FFC000"/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cs typeface="DecoType Thuluth" pitchFamily="2" charset="-78"/>
              </a:rPr>
              <a:t>متطلبات التجربة:</a:t>
            </a:r>
            <a:endParaRPr lang="en-US" sz="4800" b="1" dirty="0" smtClean="0">
              <a:ln w="18415" cmpd="sng">
                <a:solidFill>
                  <a:srgbClr val="FFC000"/>
                </a:solidFill>
                <a:prstDash val="solid"/>
              </a:ln>
              <a:solidFill>
                <a:srgbClr val="FFC000"/>
              </a:solidFill>
              <a:effectLst>
                <a:glow rad="139700">
                  <a:schemeClr val="accent2">
                    <a:satMod val="175000"/>
                    <a:alpha val="40000"/>
                  </a:schemeClr>
                </a:glow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cs typeface="DecoType Thuluth" pitchFamily="2" charset="-78"/>
            </a:endParaRPr>
          </a:p>
          <a:p>
            <a:pPr>
              <a:buClr>
                <a:srgbClr val="FFC000"/>
              </a:buClr>
              <a:buSzPct val="120000"/>
              <a:buFont typeface="Wingdings" pitchFamily="2" charset="2"/>
              <a:buChar char=""/>
            </a:pPr>
            <a:r>
              <a:rPr lang="ar-SA" sz="4800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cs typeface="DecoType Thuluth" pitchFamily="2" charset="-78"/>
              </a:rPr>
              <a:t>أنبوبتين لكل مجموعة تحتوي على 5 مل من بيئة </a:t>
            </a:r>
            <a:r>
              <a:rPr lang="ar-SA" sz="4800" b="1" cap="all" dirty="0" err="1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cs typeface="DecoType Thuluth" pitchFamily="2" charset="-78"/>
              </a:rPr>
              <a:t>أمليانسكي</a:t>
            </a:r>
            <a:r>
              <a:rPr lang="ar-SA" sz="4800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cs typeface="DecoType Thuluth" pitchFamily="2" charset="-78"/>
              </a:rPr>
              <a:t> </a:t>
            </a:r>
            <a:r>
              <a:rPr lang="en-US" sz="3600" b="1" cap="all" dirty="0" err="1" smtClean="0">
                <a:ln/>
                <a:solidFill>
                  <a:srgbClr val="FF99FF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cs typeface="DecoType Thuluth" pitchFamily="2" charset="-78"/>
              </a:rPr>
              <a:t>Omeliansky's</a:t>
            </a:r>
            <a:r>
              <a:rPr lang="en-US" sz="4800" b="1" cap="all" dirty="0" smtClean="0">
                <a:ln/>
                <a:solidFill>
                  <a:srgbClr val="FF99FF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cs typeface="DecoType Thuluth" pitchFamily="2" charset="-78"/>
              </a:rPr>
              <a:t> </a:t>
            </a:r>
            <a:r>
              <a:rPr lang="en-US" sz="3600" b="1" cap="all" dirty="0" smtClean="0">
                <a:ln/>
                <a:solidFill>
                  <a:srgbClr val="FF99FF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cs typeface="DecoType Thuluth" pitchFamily="2" charset="-78"/>
              </a:rPr>
              <a:t>Cellulose medium</a:t>
            </a:r>
            <a:r>
              <a:rPr lang="ar-SA" sz="3600" b="1" cap="all" dirty="0" smtClean="0">
                <a:ln/>
                <a:solidFill>
                  <a:srgbClr val="FF99FF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cs typeface="DecoType Thuluth" pitchFamily="2" charset="-78"/>
              </a:rPr>
              <a:t> .</a:t>
            </a:r>
          </a:p>
          <a:p>
            <a:pPr>
              <a:buClr>
                <a:srgbClr val="FFC000"/>
              </a:buClr>
              <a:buSzPct val="120000"/>
              <a:buFont typeface="Wingdings" pitchFamily="2" charset="2"/>
              <a:buChar char=""/>
            </a:pPr>
            <a:r>
              <a:rPr lang="ar-SA" sz="4800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cs typeface="DecoType Thuluth" pitchFamily="2" charset="-78"/>
              </a:rPr>
              <a:t> شريط من ورق الترشيح.</a:t>
            </a:r>
          </a:p>
          <a:p>
            <a:pPr>
              <a:buClr>
                <a:srgbClr val="FFC000"/>
              </a:buClr>
              <a:buSzPct val="120000"/>
              <a:buFont typeface="Wingdings" pitchFamily="2" charset="2"/>
              <a:buChar char=""/>
            </a:pPr>
            <a:r>
              <a:rPr lang="ar-SA" sz="4800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cs typeface="DecoType Thuluth" pitchFamily="2" charset="-78"/>
              </a:rPr>
              <a:t> تربة.</a:t>
            </a:r>
          </a:p>
          <a:p>
            <a:pPr>
              <a:buClr>
                <a:srgbClr val="FFC000"/>
              </a:buClr>
              <a:buSzPct val="120000"/>
              <a:buFont typeface="Wingdings" pitchFamily="2" charset="2"/>
              <a:buChar char=""/>
            </a:pPr>
            <a:r>
              <a:rPr lang="ar-SA" sz="4800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cs typeface="DecoType Thuluth" pitchFamily="2" charset="-78"/>
              </a:rPr>
              <a:t>ميزان.</a:t>
            </a:r>
          </a:p>
          <a:p>
            <a:pPr>
              <a:buClr>
                <a:srgbClr val="FFC000"/>
              </a:buClr>
              <a:buSzPct val="120000"/>
              <a:buFont typeface="Wingdings" pitchFamily="2" charset="2"/>
              <a:buChar char=""/>
            </a:pPr>
            <a:r>
              <a:rPr lang="ar-SA" sz="4800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cs typeface="DecoType Thuluth" pitchFamily="2" charset="-78"/>
              </a:rPr>
              <a:t> (يتم العمل تحت ظروف التعقيم).</a:t>
            </a:r>
            <a:endParaRPr lang="en-US" sz="4800" b="1" cap="all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  <a:cs typeface="DecoType Thuluth" pitchFamily="2" charset="-78"/>
            </a:endParaRPr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11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5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19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1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26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allAtOnce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3" name="Picture 3" descr="C:\Users\A1\Pictures\02GISCA8V6TQ0CA410XNRCAEIS3WUCASM3X2WCAUSGPDFCAO9EEO6CAN4G06DCAGPGK4WCAJW1SWICAZ2IPE9CA5F13OPCAWQN7G9CA5QB30HCA7A9C84CAJGUI3BCA0LRMY2CAX2NR1QCAC7EJPCCAKQLFXL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1" cy="6858000"/>
          </a:xfrm>
          <a:prstGeom prst="rect">
            <a:avLst/>
          </a:prstGeom>
          <a:noFill/>
        </p:spPr>
      </p:pic>
      <p:sp>
        <p:nvSpPr>
          <p:cNvPr id="4" name="مستطيل 3"/>
          <p:cNvSpPr/>
          <p:nvPr/>
        </p:nvSpPr>
        <p:spPr>
          <a:xfrm>
            <a:off x="0" y="188640"/>
            <a:ext cx="9144000" cy="6740307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r>
              <a:rPr lang="ar-AE" sz="5400" b="1" dirty="0" smtClean="0">
                <a:ln w="11430">
                  <a:solidFill>
                    <a:srgbClr val="FF99FF"/>
                  </a:solidFill>
                </a:ln>
                <a:solidFill>
                  <a:srgbClr val="FF99FF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cs typeface="DecoType Thuluth" pitchFamily="2" charset="-78"/>
              </a:rPr>
              <a:t>خطوات العمل</a:t>
            </a:r>
            <a:r>
              <a:rPr lang="ar-AE" sz="5400" b="1" dirty="0" smtClean="0">
                <a:ln w="11430">
                  <a:solidFill>
                    <a:srgbClr val="FF99FF"/>
                  </a:solidFill>
                </a:ln>
                <a:solidFill>
                  <a:srgbClr val="FF99FF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cs typeface="DecoType Thuluth" pitchFamily="2" charset="-78"/>
              </a:rPr>
              <a:t>:</a:t>
            </a:r>
            <a:endParaRPr lang="ar-SA" sz="5400" b="1" dirty="0" smtClean="0">
              <a:ln w="11430">
                <a:solidFill>
                  <a:srgbClr val="FF99FF"/>
                </a:solidFill>
              </a:ln>
              <a:solidFill>
                <a:srgbClr val="FF99FF"/>
              </a:solidFill>
              <a:effectLst>
                <a:glow rad="228600">
                  <a:schemeClr val="accent6">
                    <a:satMod val="175000"/>
                    <a:alpha val="40000"/>
                  </a:schemeClr>
                </a:glow>
                <a:outerShdw blurRad="80000" dist="40000" dir="5040000" algn="tl">
                  <a:srgbClr val="000000">
                    <a:alpha val="30000"/>
                  </a:srgbClr>
                </a:outerShdw>
              </a:effectLst>
              <a:cs typeface="DecoType Thuluth" pitchFamily="2" charset="-78"/>
            </a:endParaRPr>
          </a:p>
          <a:p>
            <a:endParaRPr lang="ar-SA" sz="5400" b="1" dirty="0" smtClean="0">
              <a:ln w="11430">
                <a:solidFill>
                  <a:srgbClr val="FF99FF"/>
                </a:solidFill>
              </a:ln>
              <a:solidFill>
                <a:srgbClr val="FF99FF"/>
              </a:solidFill>
              <a:effectLst>
                <a:glow rad="228600">
                  <a:schemeClr val="accent6">
                    <a:satMod val="175000"/>
                    <a:alpha val="40000"/>
                  </a:schemeClr>
                </a:glow>
                <a:outerShdw blurRad="80000" dist="40000" dir="5040000" algn="tl">
                  <a:srgbClr val="000000">
                    <a:alpha val="30000"/>
                  </a:srgbClr>
                </a:outerShdw>
              </a:effectLst>
              <a:cs typeface="DecoType Thuluth" pitchFamily="2" charset="-78"/>
            </a:endParaRPr>
          </a:p>
          <a:p>
            <a:pPr>
              <a:buClr>
                <a:srgbClr val="0000FF"/>
              </a:buClr>
              <a:buSzPct val="114000"/>
              <a:buFont typeface="Wingdings" pitchFamily="2" charset="2"/>
              <a:buChar char=""/>
            </a:pPr>
            <a:r>
              <a:rPr lang="ar-SA" sz="36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glow rad="228600">
                    <a:schemeClr val="tx1">
                      <a:alpha val="40000"/>
                    </a:schemeClr>
                  </a:glow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cs typeface="DecoType Thuluth" pitchFamily="2" charset="-78"/>
              </a:rPr>
              <a:t>  يوضع داخل كل أنبوبة من أنابيب </a:t>
            </a:r>
            <a:r>
              <a:rPr lang="ar-SA" sz="3600" b="1" dirty="0" err="1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glow rad="228600">
                    <a:schemeClr val="tx1">
                      <a:alpha val="40000"/>
                    </a:schemeClr>
                  </a:glow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cs typeface="DecoType Thuluth" pitchFamily="2" charset="-78"/>
              </a:rPr>
              <a:t>أمليانسكي</a:t>
            </a:r>
            <a:r>
              <a:rPr lang="ar-SA" sz="36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glow rad="228600">
                    <a:schemeClr val="tx1">
                      <a:alpha val="40000"/>
                    </a:schemeClr>
                  </a:glow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cs typeface="DecoType Thuluth" pitchFamily="2" charset="-78"/>
              </a:rPr>
              <a:t> شريط من ورق الترشيح بعمق البيئة. </a:t>
            </a:r>
          </a:p>
          <a:p>
            <a:pPr>
              <a:buClr>
                <a:srgbClr val="0000FF"/>
              </a:buClr>
              <a:buSzPct val="114000"/>
              <a:buFont typeface="Wingdings" pitchFamily="2" charset="2"/>
              <a:buChar char=""/>
            </a:pPr>
            <a:r>
              <a:rPr lang="ar-SA" sz="36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glow rad="228600">
                    <a:schemeClr val="tx1">
                      <a:alpha val="40000"/>
                    </a:schemeClr>
                  </a:glow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cs typeface="DecoType Thuluth" pitchFamily="2" charset="-78"/>
              </a:rPr>
              <a:t>  تحت ظروف التعقيم يضاف 1</a:t>
            </a:r>
            <a:r>
              <a:rPr lang="en-US" sz="36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glow rad="228600">
                    <a:schemeClr val="tx1">
                      <a:alpha val="40000"/>
                    </a:schemeClr>
                  </a:glow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cs typeface="DecoType Thuluth" pitchFamily="2" charset="-78"/>
              </a:rPr>
              <a:t>,</a:t>
            </a:r>
            <a:r>
              <a:rPr lang="ar-SA" sz="36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glow rad="228600">
                    <a:schemeClr val="tx1">
                      <a:alpha val="40000"/>
                    </a:schemeClr>
                  </a:glow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cs typeface="DecoType Thuluth" pitchFamily="2" charset="-78"/>
              </a:rPr>
              <a:t>0 جم من التربة لكل أنبوبة.</a:t>
            </a:r>
          </a:p>
          <a:p>
            <a:pPr>
              <a:buClr>
                <a:srgbClr val="0000FF"/>
              </a:buClr>
              <a:buSzPct val="114000"/>
              <a:buFont typeface="Wingdings" pitchFamily="2" charset="2"/>
              <a:buChar char=""/>
            </a:pPr>
            <a:r>
              <a:rPr lang="ar-SA" sz="36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glow rad="228600">
                    <a:schemeClr val="tx1">
                      <a:alpha val="40000"/>
                    </a:schemeClr>
                  </a:glow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cs typeface="DecoType Thuluth" pitchFamily="2" charset="-78"/>
              </a:rPr>
              <a:t>يضاف </a:t>
            </a:r>
            <a:r>
              <a:rPr lang="ar-SA" sz="36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glow rad="228600">
                    <a:schemeClr val="tx1">
                      <a:alpha val="40000"/>
                    </a:schemeClr>
                  </a:glow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cs typeface="DecoType Thuluth" pitchFamily="2" charset="-78"/>
              </a:rPr>
              <a:t>طبقة كافية (2 مل) من زيت </a:t>
            </a:r>
            <a:r>
              <a:rPr lang="ar-SA" sz="3600" b="1" dirty="0" err="1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glow rad="228600">
                    <a:schemeClr val="tx1">
                      <a:alpha val="40000"/>
                    </a:schemeClr>
                  </a:glow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cs typeface="DecoType Thuluth" pitchFamily="2" charset="-78"/>
              </a:rPr>
              <a:t>البرافين</a:t>
            </a:r>
            <a:r>
              <a:rPr lang="ar-SA" sz="36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glow rad="228600">
                    <a:schemeClr val="tx1">
                      <a:alpha val="40000"/>
                    </a:schemeClr>
                  </a:glow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cs typeface="DecoType Thuluth" pitchFamily="2" charset="-78"/>
              </a:rPr>
              <a:t> إلى الأنابيب ويتم تغطيتها بشريط من </a:t>
            </a:r>
            <a:r>
              <a:rPr lang="ar-SA" sz="3600" b="1" dirty="0" err="1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glow rad="228600">
                    <a:schemeClr val="tx1">
                      <a:alpha val="40000"/>
                    </a:schemeClr>
                  </a:glow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cs typeface="DecoType Thuluth" pitchFamily="2" charset="-78"/>
              </a:rPr>
              <a:t>البرافيلم</a:t>
            </a:r>
            <a:r>
              <a:rPr lang="ar-SA" sz="36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glow rad="228600">
                    <a:schemeClr val="tx1">
                      <a:alpha val="40000"/>
                    </a:schemeClr>
                  </a:glow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cs typeface="DecoType Thuluth" pitchFamily="2" charset="-78"/>
              </a:rPr>
              <a:t> ،وذلك لجعل الظروف لا هوائية.</a:t>
            </a:r>
          </a:p>
          <a:p>
            <a:pPr>
              <a:buClr>
                <a:srgbClr val="0000FF"/>
              </a:buClr>
              <a:buSzPct val="114000"/>
              <a:buFont typeface="Wingdings" pitchFamily="2" charset="2"/>
              <a:buChar char=""/>
            </a:pPr>
            <a:r>
              <a:rPr lang="ar-SA" sz="36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glow rad="228600">
                    <a:schemeClr val="tx1">
                      <a:alpha val="40000"/>
                    </a:schemeClr>
                  </a:glow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cs typeface="DecoType Thuluth" pitchFamily="2" charset="-78"/>
              </a:rPr>
              <a:t> تحفظ الأنابيب </a:t>
            </a:r>
            <a:r>
              <a:rPr lang="ar-SA" sz="3600" b="1" dirty="0" err="1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glow rad="228600">
                    <a:schemeClr val="tx1">
                      <a:alpha val="40000"/>
                    </a:schemeClr>
                  </a:glow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cs typeface="DecoType Thuluth" pitchFamily="2" charset="-78"/>
              </a:rPr>
              <a:t>بالحضان</a:t>
            </a:r>
            <a:r>
              <a:rPr lang="ar-SA" sz="36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glow rad="228600">
                    <a:schemeClr val="tx1">
                      <a:alpha val="40000"/>
                    </a:schemeClr>
                  </a:glow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cs typeface="DecoType Thuluth" pitchFamily="2" charset="-78"/>
              </a:rPr>
              <a:t> على درجة 30 </a:t>
            </a:r>
            <a:r>
              <a:rPr lang="ar-SA" sz="3600" b="1" dirty="0" err="1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glow rad="228600">
                    <a:schemeClr val="tx1">
                      <a:alpha val="40000"/>
                    </a:schemeClr>
                  </a:glow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cs typeface="DecoType Thuluth" pitchFamily="2" charset="-78"/>
              </a:rPr>
              <a:t>م </a:t>
            </a:r>
            <a:r>
              <a:rPr lang="ar-SA" sz="36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glow rad="228600">
                    <a:schemeClr val="tx1">
                      <a:alpha val="40000"/>
                    </a:schemeClr>
                  </a:glow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cs typeface="DecoType Thuluth" pitchFamily="2" charset="-78"/>
              </a:rPr>
              <a:t>° لمدة تتراوح بين أسبوع وأسبوعين تحت الظروف </a:t>
            </a:r>
            <a:r>
              <a:rPr lang="ar-SA" sz="3600" b="1" dirty="0" err="1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glow rad="228600">
                    <a:schemeClr val="tx1">
                      <a:alpha val="40000"/>
                    </a:schemeClr>
                  </a:glow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cs typeface="DecoType Thuluth" pitchFamily="2" charset="-78"/>
              </a:rPr>
              <a:t>اللاهوائية.</a:t>
            </a:r>
            <a:endParaRPr lang="ar-SA" sz="3600" b="1" dirty="0" smtClean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glow rad="228600">
                  <a:schemeClr val="tx1">
                    <a:alpha val="40000"/>
                  </a:schemeClr>
                </a:glow>
                <a:outerShdw blurRad="80000" dist="40000" dir="5040000" algn="tl">
                  <a:srgbClr val="000000">
                    <a:alpha val="30000"/>
                  </a:srgbClr>
                </a:outerShdw>
              </a:effectLst>
              <a:cs typeface="DecoType Thuluth" pitchFamily="2" charset="-78"/>
            </a:endParaRPr>
          </a:p>
          <a:p>
            <a:pPr>
              <a:buClr>
                <a:srgbClr val="0000FF"/>
              </a:buClr>
              <a:buSzPct val="114000"/>
              <a:buFont typeface="Wingdings" pitchFamily="2" charset="2"/>
              <a:buChar char=""/>
            </a:pPr>
            <a:r>
              <a:rPr lang="ar-SA" sz="36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glow rad="228600">
                    <a:schemeClr val="tx1">
                      <a:alpha val="40000"/>
                    </a:schemeClr>
                  </a:glow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cs typeface="DecoType Thuluth" pitchFamily="2" charset="-78"/>
              </a:rPr>
              <a:t> تفحص ورقة الترشيح لملاحظة تحلل الورقة في وجود زيت </a:t>
            </a:r>
            <a:r>
              <a:rPr lang="ar-SA" sz="3600" b="1" dirty="0" err="1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glow rad="228600">
                    <a:schemeClr val="tx1">
                      <a:alpha val="40000"/>
                    </a:schemeClr>
                  </a:glow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cs typeface="DecoType Thuluth" pitchFamily="2" charset="-78"/>
              </a:rPr>
              <a:t>البرافين</a:t>
            </a:r>
            <a:r>
              <a:rPr lang="ar-SA" sz="36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glow rad="228600">
                    <a:schemeClr val="tx1">
                      <a:alpha val="40000"/>
                    </a:schemeClr>
                  </a:glow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cs typeface="DecoType Thuluth" pitchFamily="2" charset="-78"/>
              </a:rPr>
              <a:t> </a:t>
            </a:r>
            <a:r>
              <a:rPr lang="ar-SA" sz="36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glow rad="228600">
                    <a:schemeClr val="tx1">
                      <a:alpha val="40000"/>
                    </a:schemeClr>
                  </a:glow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cs typeface="DecoType Thuluth" pitchFamily="2" charset="-78"/>
              </a:rPr>
              <a:t>في </a:t>
            </a:r>
            <a:r>
              <a:rPr lang="ar-SA" sz="3600" b="1" dirty="0" err="1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glow rad="228600">
                    <a:schemeClr val="tx1">
                      <a:alpha val="40000"/>
                    </a:schemeClr>
                  </a:glow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cs typeface="DecoType Thuluth" pitchFamily="2" charset="-78"/>
              </a:rPr>
              <a:t>الانابيب</a:t>
            </a:r>
            <a:r>
              <a:rPr lang="ar-SA" sz="36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glow rad="228600">
                    <a:schemeClr val="tx1">
                      <a:alpha val="40000"/>
                    </a:schemeClr>
                  </a:glow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cs typeface="DecoType Thuluth" pitchFamily="2" charset="-78"/>
              </a:rPr>
              <a:t>.</a:t>
            </a:r>
            <a:endParaRPr lang="en-US" sz="3600" b="1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glow rad="228600">
                  <a:schemeClr val="tx1">
                    <a:alpha val="40000"/>
                  </a:schemeClr>
                </a:glow>
                <a:outerShdw blurRad="80000" dist="40000" dir="5040000" algn="tl">
                  <a:srgbClr val="000000">
                    <a:alpha val="30000"/>
                  </a:srgbClr>
                </a:outerShdw>
              </a:effectLst>
              <a:cs typeface="DecoType Thuluth" pitchFamily="2" charset="-78"/>
            </a:endParaRPr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8" presetClass="entr" presetSubtype="0" ac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48" presetClass="entr" presetSubtype="0" ac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000"/>
                            </p:stCondLst>
                            <p:childTnLst>
                              <p:par>
                                <p:cTn id="19" presetID="48" presetClass="entr" presetSubtype="0" ac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3000"/>
                            </p:stCondLst>
                            <p:childTnLst>
                              <p:par>
                                <p:cTn id="26" presetID="48" presetClass="entr" presetSubtype="0" ac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4000"/>
                            </p:stCondLst>
                            <p:childTnLst>
                              <p:par>
                                <p:cTn id="33" presetID="48" presetClass="entr" presetSubtype="0" ac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000"/>
                            </p:stCondLst>
                            <p:childTnLst>
                              <p:par>
                                <p:cTn id="40" presetID="48" presetClass="entr" presetSubtype="0" ac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allAtOnce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C:\Users\A1\Pictures\nature0014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4" name="Rectangle 1"/>
          <p:cNvSpPr>
            <a:spLocks noChangeArrowheads="1"/>
          </p:cNvSpPr>
          <p:nvPr/>
        </p:nvSpPr>
        <p:spPr bwMode="auto">
          <a:xfrm flipH="1">
            <a:off x="3714744" y="2285992"/>
            <a:ext cx="5429256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marL="0" marR="0" lvl="0" indent="0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FF99FF"/>
              </a:buClr>
              <a:buSzPct val="113000"/>
              <a:buFont typeface="Wingdings" pitchFamily="2" charset="2"/>
              <a:buChar char="¥"/>
              <a:tabLst/>
            </a:pPr>
            <a:r>
              <a:rPr kumimoji="0" lang="ar-SA" sz="4000" b="1" u="none" strike="noStrike" normalizeH="0" baseline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Monotype Koufi" pitchFamily="2" charset="-78"/>
                <a:ea typeface="Monotype Koufi" pitchFamily="2" charset="-78"/>
                <a:cs typeface="Monotype Koufi" pitchFamily="2" charset="-78"/>
              </a:rPr>
              <a:t> اكتبي: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>
                <a:schemeClr val="accent6">
                  <a:lumMod val="75000"/>
                </a:schemeClr>
              </a:buClr>
              <a:buFont typeface="Wingdings" pitchFamily="2" charset="2"/>
              <a:buChar char=""/>
            </a:pPr>
            <a:r>
              <a:rPr lang="ar-SA" sz="4000" b="1" spc="50" dirty="0" smtClean="0">
                <a:ln w="11430">
                  <a:solidFill>
                    <a:schemeClr val="accent3">
                      <a:lumMod val="60000"/>
                      <a:lumOff val="40000"/>
                    </a:schemeClr>
                  </a:solidFill>
                </a:ln>
                <a:solidFill>
                  <a:srgbClr val="008000"/>
                </a:solidFill>
                <a:effectLst>
                  <a:glow rad="101600">
                    <a:srgbClr val="CC3399">
                      <a:alpha val="60000"/>
                    </a:srgbClr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Monotype Koufi" pitchFamily="2" charset="-78"/>
                <a:ea typeface="Monotype Koufi" pitchFamily="2" charset="-78"/>
                <a:cs typeface="Monotype Koufi" pitchFamily="2" charset="-78"/>
              </a:rPr>
              <a:t> تقرير للتجربة بعد ظهور نتيجة .</a:t>
            </a:r>
          </a:p>
        </p:txBody>
      </p:sp>
      <p:sp>
        <p:nvSpPr>
          <p:cNvPr id="5" name="مستطيل 4"/>
          <p:cNvSpPr/>
          <p:nvPr/>
        </p:nvSpPr>
        <p:spPr>
          <a:xfrm>
            <a:off x="5286380" y="357166"/>
            <a:ext cx="3071834" cy="144655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ar-SA" sz="88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Monotype Koufi" pitchFamily="2" charset="-78"/>
                <a:ea typeface="Monotype Koufi" pitchFamily="2" charset="-78"/>
                <a:cs typeface="Monotype Koufi" pitchFamily="2" charset="-78"/>
              </a:rPr>
              <a:t>أجيبي</a:t>
            </a:r>
            <a:endParaRPr lang="ar-SA" sz="88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Monotype Koufi" pitchFamily="2" charset="-78"/>
              <a:ea typeface="Monotype Koufi" pitchFamily="2" charset="-78"/>
              <a:cs typeface="Monotype Koufi" pitchFamily="2" charset="-78"/>
            </a:endParaRPr>
          </a:p>
        </p:txBody>
      </p:sp>
      <p:pic>
        <p:nvPicPr>
          <p:cNvPr id="6" name="صورة 5" descr="question-mark46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 flipH="1">
            <a:off x="-428660" y="214290"/>
            <a:ext cx="3929090" cy="4000528"/>
          </a:xfrm>
          <a:prstGeom prst="rect">
            <a:avLst/>
          </a:prstGeom>
        </p:spPr>
      </p:pic>
    </p:spTree>
  </p:cSld>
  <p:clrMapOvr>
    <a:masterClrMapping/>
  </p:clrMapOvr>
  <p:transition>
    <p:blind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8" presetClass="entr" presetSubtype="0" ac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900" decel="100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500"/>
                            </p:stCondLst>
                            <p:childTnLst>
                              <p:par>
                                <p:cTn id="23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900" decel="100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allAtOnce"/>
      <p:bldP spid="5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C:\Users\A1\Pictures\img_unocafe_1315638928_339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مستطيل 2"/>
          <p:cNvSpPr/>
          <p:nvPr/>
        </p:nvSpPr>
        <p:spPr>
          <a:xfrm>
            <a:off x="357158" y="0"/>
            <a:ext cx="8358214" cy="144655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ar-SA" sz="8800" b="1" dirty="0" smtClean="0">
                <a:ln w="11430"/>
                <a:solidFill>
                  <a:srgbClr val="FF99FF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Monotype Koufi" pitchFamily="2" charset="-78"/>
                <a:ea typeface="Monotype Koufi" pitchFamily="2" charset="-78"/>
                <a:cs typeface="Monotype Koufi" pitchFamily="2" charset="-78"/>
              </a:rPr>
              <a:t>أ. منيرة </a:t>
            </a:r>
            <a:r>
              <a:rPr lang="ar-SA" sz="8800" b="1" dirty="0" err="1" smtClean="0">
                <a:ln w="11430"/>
                <a:solidFill>
                  <a:srgbClr val="FF99FF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Monotype Koufi" pitchFamily="2" charset="-78"/>
                <a:ea typeface="Monotype Koufi" pitchFamily="2" charset="-78"/>
                <a:cs typeface="Monotype Koufi" pitchFamily="2" charset="-78"/>
              </a:rPr>
              <a:t>الدوسري</a:t>
            </a:r>
            <a:endParaRPr lang="ar-SA" sz="8800" b="1" dirty="0">
              <a:ln w="11430"/>
              <a:solidFill>
                <a:srgbClr val="FF99FF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Monotype Koufi" pitchFamily="2" charset="-78"/>
              <a:ea typeface="Monotype Koufi" pitchFamily="2" charset="-78"/>
              <a:cs typeface="Monotype Koufi" pitchFamily="2" charset="-78"/>
            </a:endParaRPr>
          </a:p>
        </p:txBody>
      </p:sp>
      <p:pic>
        <p:nvPicPr>
          <p:cNvPr id="5" name="صورة 4" descr="thankyou-26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" y="2500312"/>
            <a:ext cx="9144000" cy="4357688"/>
          </a:xfrm>
          <a:prstGeom prst="rect">
            <a:avLst/>
          </a:prstGeom>
        </p:spPr>
      </p:pic>
    </p:spTree>
  </p:cSld>
  <p:clrMapOvr>
    <a:masterClrMapping/>
  </p:clrMapOvr>
  <p:transition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8" presetClass="entr" presetSubtype="0" ac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6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500" tmFilter="0, 0; .2, .5; .8, .5; 1, 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3" dur="250" autoRev="1" fill="hold"/>
                                        <p:tgtEl>
                                          <p:spTgt spid="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  <p:subTnLst>
                                    <p:animClr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9933FF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4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3" grpId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C:\Users\A1\Pictures\خلفيات\N1ZDDCAZECT4GCAOOC14OCA1C55PACAOAIMPUCAWY0923CAS6O310CAWAAT1YCA9VCBRMCAJAX3LTCACY0DN0CAMATGDLCANV6Z5XCAC0TS05CA4WFD84CA30T9PECA7FQ0UWCA3K2NM8CAH0A2PACACDXUH3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مستطيل 2"/>
          <p:cNvSpPr/>
          <p:nvPr/>
        </p:nvSpPr>
        <p:spPr>
          <a:xfrm>
            <a:off x="285720" y="1785926"/>
            <a:ext cx="8462744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ar-SA" sz="6000" b="1" dirty="0" smtClean="0"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  <a:cs typeface="Farsi Simple Bold" pitchFamily="2" charset="-78"/>
              </a:rPr>
              <a:t>مقارنة بين التحلل الهوائي والتحلل </a:t>
            </a:r>
            <a:r>
              <a:rPr lang="ar-SA" sz="6000" b="1" dirty="0" err="1" smtClean="0"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  <a:cs typeface="Farsi Simple Bold" pitchFamily="2" charset="-78"/>
              </a:rPr>
              <a:t>اللا</a:t>
            </a:r>
            <a:r>
              <a:rPr lang="ar-SA" sz="6000" b="1" dirty="0" smtClean="0"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  <a:cs typeface="Farsi Simple Bold" pitchFamily="2" charset="-78"/>
              </a:rPr>
              <a:t> هوائي بواسطة الكائنات الدقيقة</a:t>
            </a:r>
            <a:endParaRPr lang="en-US" sz="6000" dirty="0">
              <a:effectLst>
                <a:glow rad="139700">
                  <a:schemeClr val="accent2">
                    <a:satMod val="175000"/>
                    <a:alpha val="40000"/>
                  </a:schemeClr>
                </a:glow>
              </a:effectLst>
              <a:cs typeface="Farsi Simple Bold" pitchFamily="2" charset="-78"/>
            </a:endParaRPr>
          </a:p>
        </p:txBody>
      </p:sp>
      <p:sp>
        <p:nvSpPr>
          <p:cNvPr id="4" name="مستطيل 3"/>
          <p:cNvSpPr/>
          <p:nvPr/>
        </p:nvSpPr>
        <p:spPr>
          <a:xfrm>
            <a:off x="214282" y="4000504"/>
            <a:ext cx="8643966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ar-SA" sz="6000" b="1" dirty="0" smtClean="0">
                <a:solidFill>
                  <a:schemeClr val="accent6">
                    <a:lumMod val="75000"/>
                  </a:schemeClr>
                </a:solidFill>
                <a:effectLst>
                  <a:glow rad="228600">
                    <a:srgbClr val="321D4B"/>
                  </a:glow>
                </a:effectLst>
                <a:cs typeface="Farsi Simple Bold" pitchFamily="2" charset="-78"/>
              </a:rPr>
              <a:t>الدرس العملي السادس</a:t>
            </a:r>
          </a:p>
          <a:p>
            <a:pPr algn="ctr"/>
            <a:endParaRPr lang="en-US" sz="6000" dirty="0">
              <a:solidFill>
                <a:schemeClr val="accent6">
                  <a:lumMod val="75000"/>
                </a:schemeClr>
              </a:solidFill>
              <a:effectLst>
                <a:glow rad="228600">
                  <a:srgbClr val="321D4B"/>
                </a:glow>
              </a:effectLst>
              <a:cs typeface="Farsi Simple Bold" pitchFamily="2" charset="-78"/>
            </a:endParaRPr>
          </a:p>
        </p:txBody>
      </p:sp>
    </p:spTree>
  </p:cSld>
  <p:clrMapOvr>
    <a:masterClrMapping/>
  </p:clrMapOvr>
  <p:transition>
    <p:cover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A1\Pictures\ENITGCAOOT33YCATZ8Q9DCAGOAAK4CAVREW22CAMHPYBTCAQKZJDBCAAZZNGYCAV438AZCAU6T1KGCANZXQQCCA9LFL2DCAEIDIPICAKIN2TSCANFD67DCANKX0DUCA5IRQ2MCAQ4AT39CALXI6YTCADS5CR7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" y="0"/>
            <a:ext cx="9144000" cy="6858000"/>
          </a:xfrm>
          <a:prstGeom prst="rect">
            <a:avLst/>
          </a:prstGeom>
          <a:noFill/>
        </p:spPr>
      </p:pic>
      <p:sp>
        <p:nvSpPr>
          <p:cNvPr id="5" name="مستطيل 4"/>
          <p:cNvSpPr/>
          <p:nvPr/>
        </p:nvSpPr>
        <p:spPr>
          <a:xfrm>
            <a:off x="0" y="188640"/>
            <a:ext cx="9144000" cy="62478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ar-AE" sz="4800" b="1" dirty="0" smtClean="0">
                <a:ln>
                  <a:solidFill>
                    <a:schemeClr val="tx1"/>
                  </a:solidFill>
                </a:ln>
                <a:solidFill>
                  <a:srgbClr val="00B050"/>
                </a:solidFill>
                <a:effectLst>
                  <a:glow rad="139700">
                    <a:srgbClr val="FF0000">
                      <a:alpha val="40000"/>
                    </a:srgbClr>
                  </a:glow>
                </a:effectLst>
                <a:cs typeface="Farsi Simple Bold" pitchFamily="2" charset="-78"/>
              </a:rPr>
              <a:t>التحلل الهوائي و </a:t>
            </a:r>
            <a:r>
              <a:rPr lang="ar-AE" sz="4800" b="1" dirty="0" err="1" smtClean="0">
                <a:ln>
                  <a:solidFill>
                    <a:schemeClr val="tx1"/>
                  </a:solidFill>
                </a:ln>
                <a:solidFill>
                  <a:srgbClr val="00B050"/>
                </a:solidFill>
                <a:effectLst>
                  <a:glow rad="139700">
                    <a:srgbClr val="FF0000">
                      <a:alpha val="40000"/>
                    </a:srgbClr>
                  </a:glow>
                </a:effectLst>
                <a:cs typeface="Farsi Simple Bold" pitchFamily="2" charset="-78"/>
              </a:rPr>
              <a:t>اللاهوائي</a:t>
            </a:r>
            <a:r>
              <a:rPr lang="ar-AE" sz="4800" b="1" dirty="0" smtClean="0">
                <a:ln>
                  <a:solidFill>
                    <a:schemeClr val="tx1"/>
                  </a:solidFill>
                </a:ln>
                <a:solidFill>
                  <a:srgbClr val="00B050"/>
                </a:solidFill>
                <a:effectLst>
                  <a:glow rad="139700">
                    <a:srgbClr val="FF0000">
                      <a:alpha val="40000"/>
                    </a:srgbClr>
                  </a:glow>
                </a:effectLst>
                <a:cs typeface="Farsi Simple Bold" pitchFamily="2" charset="-78"/>
              </a:rPr>
              <a:t>:</a:t>
            </a:r>
            <a:endParaRPr lang="en-US" sz="3200" b="1" dirty="0" smtClean="0">
              <a:ln>
                <a:solidFill>
                  <a:schemeClr val="tx1"/>
                </a:solidFill>
              </a:ln>
              <a:solidFill>
                <a:srgbClr val="00B050"/>
              </a:solidFill>
              <a:effectLst>
                <a:glow rad="139700">
                  <a:srgbClr val="FF0000">
                    <a:alpha val="40000"/>
                  </a:srgbClr>
                </a:glow>
              </a:effectLst>
              <a:cs typeface="Farsi Simple Bold" pitchFamily="2" charset="-78"/>
            </a:endParaRPr>
          </a:p>
          <a:p>
            <a:r>
              <a:rPr lang="ar-AE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228600">
                    <a:srgbClr val="0000FF">
                      <a:alpha val="40000"/>
                    </a:srgb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cs typeface="Farsi Simple Bold" pitchFamily="2" charset="-78"/>
              </a:rPr>
              <a:t>تتحول المواد العضوية في المخلفات الموجودة بالتربة إلى مواد متحللة بعد تحللها بواسطة الكائنات الدقيقة المحللة ،حيث قد يكون هذا التحلل:</a:t>
            </a:r>
            <a:endParaRPr lang="en-US" sz="320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glow rad="228600">
                  <a:srgbClr val="0000FF">
                    <a:alpha val="40000"/>
                  </a:srgbClr>
                </a:glow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cs typeface="Farsi Simple Bold" pitchFamily="2" charset="-78"/>
            </a:endParaRPr>
          </a:p>
          <a:p>
            <a:pPr lvl="0">
              <a:buClr>
                <a:srgbClr val="FFFF00"/>
              </a:buClr>
              <a:buFont typeface="Wingdings" pitchFamily="2" charset="2"/>
              <a:buChar char="|"/>
            </a:pPr>
            <a:r>
              <a:rPr lang="ar-SA" sz="3200" b="1" dirty="0" smtClean="0">
                <a:solidFill>
                  <a:srgbClr val="C00000"/>
                </a:solidFill>
                <a:effectLst>
                  <a:glow rad="228600">
                    <a:schemeClr val="tx1"/>
                  </a:glow>
                </a:effectLst>
                <a:cs typeface="Farsi Simple Bold" pitchFamily="2" charset="-78"/>
              </a:rPr>
              <a:t> تحلل بيولوجي هوائي</a:t>
            </a:r>
            <a:r>
              <a:rPr lang="ar-SA" sz="3200" dirty="0" smtClean="0">
                <a:solidFill>
                  <a:srgbClr val="C00000"/>
                </a:solidFill>
                <a:effectLst>
                  <a:glow rad="228600">
                    <a:schemeClr val="tx1"/>
                  </a:glow>
                </a:effectLst>
                <a:cs typeface="Farsi Simple Bold" pitchFamily="2" charset="-78"/>
              </a:rPr>
              <a:t> </a:t>
            </a:r>
            <a:r>
              <a:rPr lang="ar-SA" sz="3200" b="1" dirty="0" smtClean="0">
                <a:solidFill>
                  <a:srgbClr val="C00000"/>
                </a:solidFill>
                <a:effectLst>
                  <a:glow rad="228600">
                    <a:schemeClr val="tx1"/>
                  </a:glow>
                </a:effectLst>
                <a:cs typeface="+mj-cs"/>
              </a:rPr>
              <a:t>(</a:t>
            </a:r>
            <a:r>
              <a:rPr lang="en-US" sz="3200" b="1" dirty="0" smtClean="0">
                <a:solidFill>
                  <a:srgbClr val="C00000"/>
                </a:solidFill>
                <a:effectLst>
                  <a:glow rad="228600">
                    <a:schemeClr val="tx1"/>
                  </a:glow>
                </a:effectLst>
                <a:cs typeface="+mj-cs"/>
              </a:rPr>
              <a:t>aerobic biodegradation</a:t>
            </a:r>
            <a:r>
              <a:rPr lang="ar-SA" sz="3200" b="1" dirty="0" smtClean="0">
                <a:solidFill>
                  <a:srgbClr val="C00000"/>
                </a:solidFill>
                <a:effectLst>
                  <a:glow rad="228600">
                    <a:schemeClr val="tx1"/>
                  </a:glow>
                </a:effectLst>
                <a:cs typeface="+mj-cs"/>
              </a:rPr>
              <a:t>):</a:t>
            </a:r>
            <a:r>
              <a:rPr lang="ar-SA" sz="3200" dirty="0" smtClean="0">
                <a:solidFill>
                  <a:srgbClr val="002060"/>
                </a:solidFill>
                <a:effectLst>
                  <a:glow rad="228600">
                    <a:srgbClr val="66FF33"/>
                  </a:glow>
                </a:effectLst>
                <a:cs typeface="Farsi Simple Bold" pitchFamily="2" charset="-78"/>
              </a:rPr>
              <a:t/>
            </a:r>
            <a:br>
              <a:rPr lang="ar-SA" sz="3200" dirty="0" smtClean="0">
                <a:solidFill>
                  <a:srgbClr val="002060"/>
                </a:solidFill>
                <a:effectLst>
                  <a:glow rad="228600">
                    <a:srgbClr val="66FF33"/>
                  </a:glow>
                </a:effectLst>
                <a:cs typeface="Farsi Simple Bold" pitchFamily="2" charset="-78"/>
              </a:rPr>
            </a:br>
            <a:r>
              <a:rPr lang="ar-SA" sz="3200" dirty="0" smtClean="0">
                <a:solidFill>
                  <a:srgbClr val="002060"/>
                </a:solidFill>
                <a:effectLst>
                  <a:glow rad="228600">
                    <a:srgbClr val="66FF33"/>
                  </a:glow>
                </a:effectLst>
                <a:cs typeface="Farsi Simple Bold" pitchFamily="2" charset="-78"/>
              </a:rPr>
              <a:t>يحدث هذا النوع من التحلل نتيجة نشاطات الكائنات الحية الدقيقة الهوائية بوجود الأكسجين (يحدث عملية أكسدة للمواد العضوية) ويؤدي هذا التحلل إلى تثبيت المادة القابلة للعفن</a:t>
            </a:r>
            <a:r>
              <a:rPr lang="ar-SA" sz="3200" b="1" dirty="0" smtClean="0">
                <a:solidFill>
                  <a:srgbClr val="002060"/>
                </a:solidFill>
                <a:effectLst>
                  <a:glow rad="228600">
                    <a:srgbClr val="66FF33"/>
                  </a:glow>
                </a:effectLst>
                <a:cs typeface="Farsi Simple Bold" pitchFamily="2" charset="-78"/>
              </a:rPr>
              <a:t>.</a:t>
            </a:r>
            <a:r>
              <a:rPr lang="ar-SA" sz="3200" dirty="0" smtClean="0">
                <a:solidFill>
                  <a:srgbClr val="002060"/>
                </a:solidFill>
                <a:effectLst>
                  <a:glow rad="228600">
                    <a:srgbClr val="66FF33"/>
                  </a:glow>
                </a:effectLst>
                <a:cs typeface="Farsi Simple Bold" pitchFamily="2" charset="-78"/>
              </a:rPr>
              <a:t> </a:t>
            </a:r>
          </a:p>
          <a:p>
            <a:pPr lvl="0">
              <a:buClr>
                <a:srgbClr val="FFFF00"/>
              </a:buClr>
              <a:buFont typeface="Wingdings" pitchFamily="2" charset="2"/>
              <a:buChar char="|"/>
            </a:pPr>
            <a:r>
              <a:rPr lang="ar-SA" sz="3200" b="1" dirty="0" smtClean="0">
                <a:solidFill>
                  <a:srgbClr val="C00000"/>
                </a:solidFill>
                <a:effectLst>
                  <a:glow rad="139700">
                    <a:schemeClr val="tx1"/>
                  </a:glow>
                </a:effectLst>
                <a:cs typeface="Farsi Simple Bold" pitchFamily="2" charset="-78"/>
              </a:rPr>
              <a:t> تحلل بيولوجي </a:t>
            </a:r>
            <a:r>
              <a:rPr lang="ar-SA" sz="3200" b="1" dirty="0" err="1" smtClean="0">
                <a:solidFill>
                  <a:srgbClr val="C00000"/>
                </a:solidFill>
                <a:effectLst>
                  <a:glow rad="139700">
                    <a:schemeClr val="tx1"/>
                  </a:glow>
                </a:effectLst>
                <a:cs typeface="Farsi Simple Bold" pitchFamily="2" charset="-78"/>
              </a:rPr>
              <a:t>لاهوائي</a:t>
            </a:r>
            <a:r>
              <a:rPr lang="en-US" sz="3200" b="1" dirty="0" smtClean="0">
                <a:solidFill>
                  <a:srgbClr val="C00000"/>
                </a:solidFill>
                <a:effectLst>
                  <a:glow rad="139700">
                    <a:schemeClr val="tx1"/>
                  </a:glow>
                </a:effectLst>
                <a:cs typeface="+mj-cs"/>
              </a:rPr>
              <a:t>anaerobic biodegradation) </a:t>
            </a:r>
            <a:r>
              <a:rPr lang="ar-SA" sz="3200" b="1" dirty="0" smtClean="0">
                <a:solidFill>
                  <a:srgbClr val="C00000"/>
                </a:solidFill>
                <a:effectLst>
                  <a:glow rad="139700">
                    <a:schemeClr val="tx1"/>
                  </a:glow>
                </a:effectLst>
                <a:cs typeface="+mj-cs"/>
              </a:rPr>
              <a:t>):</a:t>
            </a:r>
            <a:r>
              <a:rPr lang="ar-SA" sz="3200" dirty="0" smtClean="0">
                <a:solidFill>
                  <a:srgbClr val="002060"/>
                </a:solidFill>
                <a:effectLst>
                  <a:glow rad="139700">
                    <a:schemeClr val="accent4">
                      <a:satMod val="175000"/>
                      <a:alpha val="40000"/>
                    </a:schemeClr>
                  </a:glow>
                </a:effectLst>
                <a:cs typeface="Farsi Simple Bold" pitchFamily="2" charset="-78"/>
              </a:rPr>
              <a:t/>
            </a:r>
            <a:br>
              <a:rPr lang="ar-SA" sz="3200" dirty="0" smtClean="0">
                <a:solidFill>
                  <a:srgbClr val="002060"/>
                </a:solidFill>
                <a:effectLst>
                  <a:glow rad="139700">
                    <a:schemeClr val="accent4">
                      <a:satMod val="175000"/>
                      <a:alpha val="40000"/>
                    </a:schemeClr>
                  </a:glow>
                </a:effectLst>
                <a:cs typeface="Farsi Simple Bold" pitchFamily="2" charset="-78"/>
              </a:rPr>
            </a:br>
            <a:r>
              <a:rPr lang="ar-SA" sz="3200" dirty="0" smtClean="0">
                <a:solidFill>
                  <a:srgbClr val="002060"/>
                </a:solidFill>
                <a:effectLst>
                  <a:glow rad="228600">
                    <a:srgbClr val="66FF33"/>
                  </a:glow>
                </a:effectLst>
                <a:cs typeface="Farsi Simple Bold" pitchFamily="2" charset="-78"/>
              </a:rPr>
              <a:t>هذا النوع من التحلل يحدث نتيجة لنشاط الكائنات الحية الدقيقة </a:t>
            </a:r>
            <a:r>
              <a:rPr lang="ar-SA" sz="3200" dirty="0" err="1" smtClean="0">
                <a:solidFill>
                  <a:srgbClr val="002060"/>
                </a:solidFill>
                <a:effectLst>
                  <a:glow rad="228600">
                    <a:srgbClr val="66FF33"/>
                  </a:glow>
                </a:effectLst>
                <a:cs typeface="Farsi Simple Bold" pitchFamily="2" charset="-78"/>
              </a:rPr>
              <a:t>اللاهوائية</a:t>
            </a:r>
            <a:r>
              <a:rPr lang="ar-SA" sz="3200" dirty="0" smtClean="0">
                <a:solidFill>
                  <a:srgbClr val="002060"/>
                </a:solidFill>
                <a:effectLst>
                  <a:glow rad="228600">
                    <a:srgbClr val="66FF33"/>
                  </a:glow>
                </a:effectLst>
                <a:cs typeface="Farsi Simple Bold" pitchFamily="2" charset="-78"/>
              </a:rPr>
              <a:t> عند استنزاف الأكسجين. (يحدث فيه تفاعلات تخمر </a:t>
            </a:r>
            <a:r>
              <a:rPr lang="ar-SA" sz="3200" dirty="0" err="1" smtClean="0">
                <a:solidFill>
                  <a:srgbClr val="002060"/>
                </a:solidFill>
                <a:effectLst>
                  <a:glow rad="228600">
                    <a:srgbClr val="66FF33"/>
                  </a:glow>
                </a:effectLst>
                <a:cs typeface="Farsi Simple Bold" pitchFamily="2" charset="-78"/>
              </a:rPr>
              <a:t>لاهوائية</a:t>
            </a:r>
            <a:r>
              <a:rPr lang="ar-SA" sz="3200" dirty="0" smtClean="0">
                <a:solidFill>
                  <a:srgbClr val="002060"/>
                </a:solidFill>
                <a:effectLst>
                  <a:glow rad="228600">
                    <a:srgbClr val="66FF33"/>
                  </a:glow>
                </a:effectLst>
                <a:cs typeface="Farsi Simple Bold" pitchFamily="2" charset="-78"/>
              </a:rPr>
              <a:t> تتحول فيها المادة العضوية إلى مواد عضوية أخرى ذات محتوى أكثر من الطاقة، وتستخدم الطاقة للمحافظة على النشاط الميكروبي).</a:t>
            </a:r>
            <a:endParaRPr lang="en-US" sz="3200" dirty="0" smtClean="0">
              <a:solidFill>
                <a:srgbClr val="002060"/>
              </a:solidFill>
              <a:effectLst>
                <a:glow rad="228600">
                  <a:srgbClr val="66FF33"/>
                </a:glow>
              </a:effectLst>
              <a:cs typeface="Farsi Simple Bold" pitchFamily="2" charset="-78"/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500"/>
                            </p:stCondLst>
                            <p:childTnLst>
                              <p:par>
                                <p:cTn id="23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allAtOnce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A1\Pictures\ENITGCAOOT33YCATZ8Q9DCAGOAAK4CAVREW22CAMHPYBTCAQKZJDBCAAZZNGYCAV438AZCAU6T1KGCANZXQQCCA9LFL2DCAEIDIPICAKIN2TSCANFD67DCANKX0DUCA5IRQ2MCAQ4AT39CALXI6YTCADS5CR7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" y="0"/>
            <a:ext cx="9144000" cy="6858000"/>
          </a:xfrm>
          <a:prstGeom prst="rect">
            <a:avLst/>
          </a:prstGeom>
          <a:noFill/>
        </p:spPr>
      </p:pic>
      <p:graphicFrame>
        <p:nvGraphicFramePr>
          <p:cNvPr id="5" name="جدول 4"/>
          <p:cNvGraphicFramePr>
            <a:graphicFrameLocks noGrp="1"/>
          </p:cNvGraphicFramePr>
          <p:nvPr/>
        </p:nvGraphicFramePr>
        <p:xfrm>
          <a:off x="0" y="836711"/>
          <a:ext cx="9144000" cy="5865106"/>
        </p:xfrm>
        <a:graphic>
          <a:graphicData uri="http://schemas.openxmlformats.org/drawingml/2006/table">
            <a:tbl>
              <a:tblPr rtl="1" firstRow="1" bandRow="1">
                <a:effectLst>
                  <a:outerShdw blurRad="50800" dist="38100" dir="13500000" algn="br" rotWithShape="0">
                    <a:prstClr val="black">
                      <a:alpha val="40000"/>
                    </a:prstClr>
                  </a:outerShdw>
                </a:effectLst>
                <a:tableStyleId>{5C22544A-7EE6-4342-B048-85BDC9FD1C3A}</a:tableStyleId>
              </a:tblPr>
              <a:tblGrid>
                <a:gridCol w="1972646"/>
                <a:gridCol w="2629834"/>
                <a:gridCol w="4541520"/>
              </a:tblGrid>
              <a:tr h="462507">
                <a:tc>
                  <a:txBody>
                    <a:bodyPr/>
                    <a:lstStyle/>
                    <a:p>
                      <a:pPr rtl="1"/>
                      <a:r>
                        <a:rPr lang="ar-SA" sz="2400" b="1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effectLst>
                            <a:glow rad="139700">
                              <a:srgbClr val="FFFF99"/>
                            </a:glow>
                            <a:outerShdw blurRad="50800" dist="38100" dir="10800000" algn="r" rotWithShape="0">
                              <a:prstClr val="black">
                                <a:alpha val="40000"/>
                              </a:prstClr>
                            </a:outerShdw>
                            <a:reflection blurRad="6350" stA="55000" endA="300" endPos="45500" dir="5400000" sy="-100000" algn="bl" rotWithShape="0"/>
                          </a:effectLst>
                          <a:cs typeface="DecoType Thuluth" pitchFamily="2" charset="-78"/>
                        </a:rPr>
                        <a:t>الاختلاف من ناحية</a:t>
                      </a:r>
                      <a:endParaRPr lang="ar-SA" sz="2400" b="1" dirty="0">
                        <a:solidFill>
                          <a:schemeClr val="accent2">
                            <a:lumMod val="75000"/>
                          </a:schemeClr>
                        </a:solidFill>
                        <a:effectLst>
                          <a:glow rad="139700">
                            <a:srgbClr val="FFFF99"/>
                          </a:glow>
                          <a:outerShdw blurRad="50800" dist="38100" dir="10800000" algn="r" rotWithShape="0">
                            <a:prstClr val="black">
                              <a:alpha val="40000"/>
                            </a:prstClr>
                          </a:outerShdw>
                          <a:reflection blurRad="6350" stA="55000" endA="300" endPos="45500" dir="5400000" sy="-100000" algn="bl" rotWithShape="0"/>
                        </a:effectLst>
                        <a:cs typeface="DecoType Thuluth" pitchFamily="2" charset="-78"/>
                      </a:endParaRPr>
                    </a:p>
                  </a:txBody>
                  <a:tcPr anchor="ctr">
                    <a:lnL w="381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slope"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AE" sz="2400" b="1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effectLst>
                            <a:glow rad="139700">
                              <a:srgbClr val="FFFF99"/>
                            </a:glow>
                            <a:outerShdw blurRad="50800" dist="38100" dir="10800000" algn="r" rotWithShape="0">
                              <a:prstClr val="black">
                                <a:alpha val="40000"/>
                              </a:prstClr>
                            </a:outerShdw>
                            <a:reflection blurRad="6350" stA="55000" endA="300" endPos="45500" dir="5400000" sy="-100000" algn="bl" rotWithShape="0"/>
                          </a:effectLst>
                          <a:latin typeface="+mn-lt"/>
                          <a:ea typeface="+mn-ea"/>
                          <a:cs typeface="DecoType Thuluth" pitchFamily="2" charset="-78"/>
                        </a:rPr>
                        <a:t>التحلل الهوائي:</a:t>
                      </a:r>
                      <a:endParaRPr lang="en-US" sz="2400" b="1" kern="1200" dirty="0" smtClean="0">
                        <a:solidFill>
                          <a:schemeClr val="accent2">
                            <a:lumMod val="75000"/>
                          </a:schemeClr>
                        </a:solidFill>
                        <a:effectLst>
                          <a:glow rad="139700">
                            <a:srgbClr val="FFFF99"/>
                          </a:glow>
                          <a:outerShdw blurRad="50800" dist="38100" dir="10800000" algn="r" rotWithShape="0">
                            <a:prstClr val="black">
                              <a:alpha val="40000"/>
                            </a:prstClr>
                          </a:outerShdw>
                          <a:reflection blurRad="6350" stA="55000" endA="300" endPos="45500" dir="5400000" sy="-100000" algn="bl" rotWithShape="0"/>
                        </a:effectLst>
                        <a:latin typeface="+mn-lt"/>
                        <a:ea typeface="+mn-ea"/>
                        <a:cs typeface="DecoType Thuluth" pitchFamily="2" charset="-78"/>
                      </a:endParaRPr>
                    </a:p>
                  </a:txBody>
                  <a:tcPr anchor="ctr">
                    <a:lnL w="381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slope"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AE" sz="2400" b="1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effectLst>
                            <a:glow rad="139700">
                              <a:srgbClr val="FFFF99"/>
                            </a:glow>
                            <a:outerShdw blurRad="50800" dist="38100" dir="10800000" algn="r" rotWithShape="0">
                              <a:prstClr val="black">
                                <a:alpha val="40000"/>
                              </a:prstClr>
                            </a:outerShdw>
                            <a:reflection blurRad="6350" stA="55000" endA="300" endPos="45500" dir="5400000" sy="-100000" algn="bl" rotWithShape="0"/>
                          </a:effectLst>
                          <a:latin typeface="+mn-lt"/>
                          <a:ea typeface="+mn-ea"/>
                          <a:cs typeface="DecoType Thuluth" pitchFamily="2" charset="-78"/>
                        </a:rPr>
                        <a:t>التحلل غير الهوائي:</a:t>
                      </a:r>
                      <a:endParaRPr lang="en-US" sz="2400" b="1" kern="1200" dirty="0" smtClean="0">
                        <a:solidFill>
                          <a:schemeClr val="accent2">
                            <a:lumMod val="75000"/>
                          </a:schemeClr>
                        </a:solidFill>
                        <a:effectLst>
                          <a:glow rad="139700">
                            <a:srgbClr val="FFFF99"/>
                          </a:glow>
                          <a:outerShdw blurRad="50800" dist="38100" dir="10800000" algn="r" rotWithShape="0">
                            <a:prstClr val="black">
                              <a:alpha val="40000"/>
                            </a:prstClr>
                          </a:outerShdw>
                          <a:reflection blurRad="6350" stA="55000" endA="300" endPos="45500" dir="5400000" sy="-100000" algn="bl" rotWithShape="0"/>
                        </a:effectLst>
                        <a:latin typeface="+mn-lt"/>
                        <a:ea typeface="+mn-ea"/>
                        <a:cs typeface="DecoType Thuluth" pitchFamily="2" charset="-78"/>
                      </a:endParaRPr>
                    </a:p>
                  </a:txBody>
                  <a:tcPr anchor="ctr">
                    <a:lnL w="381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slope"/>
                      <a:lightRig rig="flood" dir="t"/>
                    </a:cell3D>
                    <a:noFill/>
                  </a:tcPr>
                </a:tc>
              </a:tr>
              <a:tr h="809947">
                <a:tc>
                  <a:txBody>
                    <a:bodyPr/>
                    <a:lstStyle/>
                    <a:p>
                      <a:pPr algn="ctr" rtl="1"/>
                      <a:r>
                        <a:rPr lang="ar-SA" sz="3600" b="1" dirty="0" err="1" smtClean="0">
                          <a:solidFill>
                            <a:srgbClr val="660033"/>
                          </a:solidFill>
                          <a:effectLst>
                            <a:glow rad="139700">
                              <a:srgbClr val="FFFF99">
                                <a:alpha val="40000"/>
                              </a:srgbClr>
                            </a:glow>
                          </a:effectLst>
                          <a:cs typeface="DecoType Thuluth" pitchFamily="2" charset="-78"/>
                        </a:rPr>
                        <a:t>التهوئة</a:t>
                      </a:r>
                      <a:endParaRPr lang="ar-SA" sz="3600" b="1" dirty="0">
                        <a:solidFill>
                          <a:srgbClr val="660033"/>
                        </a:solidFill>
                        <a:effectLst>
                          <a:glow rad="139700">
                            <a:srgbClr val="FFFF99">
                              <a:alpha val="40000"/>
                            </a:srgbClr>
                          </a:glow>
                        </a:effectLst>
                        <a:cs typeface="DecoType Thuluth" pitchFamily="2" charset="-78"/>
                      </a:endParaRPr>
                    </a:p>
                  </a:txBody>
                  <a:tcPr anchor="ctr">
                    <a:lnL w="381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slope"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00"/>
                        </a:buClr>
                        <a:buSzPct val="140000"/>
                        <a:buFont typeface="Wingdings 2" pitchFamily="18" charset="2"/>
                        <a:buChar char="D"/>
                        <a:tabLst/>
                        <a:defRPr/>
                      </a:pPr>
                      <a:r>
                        <a:rPr lang="ar-AE" sz="2000" b="1" kern="1200" dirty="0" err="1" smtClean="0">
                          <a:solidFill>
                            <a:schemeClr val="dk1"/>
                          </a:solidFill>
                          <a:effectLst>
                            <a:glow rad="101600">
                              <a:schemeClr val="accent2">
                                <a:satMod val="175000"/>
                                <a:alpha val="40000"/>
                              </a:schemeClr>
                            </a:glow>
                          </a:effectLst>
                          <a:latin typeface="+mn-lt"/>
                          <a:ea typeface="+mn-ea"/>
                          <a:cs typeface="DecoType Thuluth" pitchFamily="2" charset="-78"/>
                        </a:rPr>
                        <a:t>تهوئة</a:t>
                      </a:r>
                      <a:r>
                        <a:rPr lang="ar-AE" sz="2000" b="1" kern="1200" dirty="0" smtClean="0">
                          <a:solidFill>
                            <a:schemeClr val="dk1"/>
                          </a:solidFill>
                          <a:effectLst>
                            <a:glow rad="101600">
                              <a:schemeClr val="accent2">
                                <a:satMod val="175000"/>
                                <a:alpha val="40000"/>
                              </a:schemeClr>
                            </a:glow>
                          </a:effectLst>
                          <a:latin typeface="+mn-lt"/>
                          <a:ea typeface="+mn-ea"/>
                          <a:cs typeface="DecoType Thuluth" pitchFamily="2" charset="-78"/>
                        </a:rPr>
                        <a:t> جيدة (</a:t>
                      </a:r>
                      <a:r>
                        <a:rPr lang="ar-SA" sz="2000" b="1" kern="1200" dirty="0" smtClean="0">
                          <a:solidFill>
                            <a:schemeClr val="dk1"/>
                          </a:solidFill>
                          <a:effectLst>
                            <a:glow rad="101600">
                              <a:schemeClr val="accent2">
                                <a:satMod val="175000"/>
                                <a:alpha val="40000"/>
                              </a:schemeClr>
                            </a:glow>
                          </a:effectLst>
                          <a:latin typeface="+mn-lt"/>
                          <a:ea typeface="+mn-ea"/>
                          <a:cs typeface="DecoType Thuluth" pitchFamily="2" charset="-78"/>
                        </a:rPr>
                        <a:t>في </a:t>
                      </a:r>
                      <a:r>
                        <a:rPr lang="ar-AE" sz="2000" b="1" kern="1200" dirty="0" smtClean="0">
                          <a:solidFill>
                            <a:schemeClr val="dk1"/>
                          </a:solidFill>
                          <a:effectLst>
                            <a:glow rad="101600">
                              <a:schemeClr val="accent2">
                                <a:satMod val="175000"/>
                                <a:alpha val="40000"/>
                              </a:schemeClr>
                            </a:glow>
                          </a:effectLst>
                          <a:latin typeface="+mn-lt"/>
                          <a:ea typeface="+mn-ea"/>
                          <a:cs typeface="DecoType Thuluth" pitchFamily="2" charset="-78"/>
                        </a:rPr>
                        <a:t>وجود الأكسجين). </a:t>
                      </a:r>
                      <a:endParaRPr lang="en-US" sz="2000" b="1" kern="1200" dirty="0" smtClean="0">
                        <a:solidFill>
                          <a:schemeClr val="dk1"/>
                        </a:solidFill>
                        <a:effectLst>
                          <a:glow rad="101600">
                            <a:schemeClr val="accent2">
                              <a:satMod val="175000"/>
                              <a:alpha val="40000"/>
                            </a:schemeClr>
                          </a:glow>
                        </a:effectLst>
                        <a:latin typeface="+mn-lt"/>
                        <a:ea typeface="+mn-ea"/>
                        <a:cs typeface="DecoType Thuluth" pitchFamily="2" charset="-78"/>
                      </a:endParaRPr>
                    </a:p>
                  </a:txBody>
                  <a:tcPr anchor="ctr">
                    <a:lnL w="381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slope"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00"/>
                        </a:buClr>
                        <a:buSzPct val="140000"/>
                        <a:buFont typeface="Wingdings 2" pitchFamily="18" charset="2"/>
                        <a:buChar char="D"/>
                        <a:tabLst/>
                        <a:defRPr/>
                      </a:pPr>
                      <a:r>
                        <a:rPr lang="ar-AE" sz="2000" b="1" kern="1200" dirty="0" err="1" smtClean="0">
                          <a:solidFill>
                            <a:schemeClr val="dk1"/>
                          </a:solidFill>
                          <a:effectLst>
                            <a:glow rad="101600">
                              <a:schemeClr val="accent2">
                                <a:satMod val="175000"/>
                                <a:alpha val="40000"/>
                              </a:schemeClr>
                            </a:glow>
                          </a:effectLst>
                          <a:latin typeface="+mn-lt"/>
                          <a:ea typeface="+mn-ea"/>
                          <a:cs typeface="DecoType Thuluth" pitchFamily="2" charset="-78"/>
                        </a:rPr>
                        <a:t>تهوئة</a:t>
                      </a:r>
                      <a:r>
                        <a:rPr lang="ar-AE" sz="2000" b="1" kern="1200" dirty="0" smtClean="0">
                          <a:solidFill>
                            <a:schemeClr val="dk1"/>
                          </a:solidFill>
                          <a:effectLst>
                            <a:glow rad="101600">
                              <a:schemeClr val="accent2">
                                <a:satMod val="175000"/>
                                <a:alpha val="40000"/>
                              </a:schemeClr>
                            </a:glow>
                          </a:effectLst>
                          <a:latin typeface="+mn-lt"/>
                          <a:ea typeface="+mn-ea"/>
                          <a:cs typeface="DecoType Thuluth" pitchFamily="2" charset="-78"/>
                        </a:rPr>
                        <a:t> رديئة أو </a:t>
                      </a:r>
                      <a:r>
                        <a:rPr lang="ar-SA" sz="2000" b="1" kern="1200" dirty="0" smtClean="0">
                          <a:solidFill>
                            <a:schemeClr val="dk1"/>
                          </a:solidFill>
                          <a:effectLst>
                            <a:glow rad="101600">
                              <a:schemeClr val="accent2">
                                <a:satMod val="175000"/>
                                <a:alpha val="40000"/>
                              </a:schemeClr>
                            </a:glow>
                          </a:effectLst>
                          <a:latin typeface="+mn-lt"/>
                          <a:ea typeface="+mn-ea"/>
                          <a:cs typeface="DecoType Thuluth" pitchFamily="2" charset="-78"/>
                        </a:rPr>
                        <a:t> </a:t>
                      </a:r>
                      <a:r>
                        <a:rPr lang="ar-SA" sz="2000" b="1" kern="1200" dirty="0" err="1" smtClean="0">
                          <a:solidFill>
                            <a:schemeClr val="dk1"/>
                          </a:solidFill>
                          <a:effectLst>
                            <a:glow rad="101600">
                              <a:schemeClr val="accent2">
                                <a:satMod val="175000"/>
                                <a:alpha val="40000"/>
                              </a:schemeClr>
                            </a:glow>
                          </a:effectLst>
                          <a:latin typeface="+mn-lt"/>
                          <a:ea typeface="+mn-ea"/>
                          <a:cs typeface="DecoType Thuluth" pitchFamily="2" charset="-78"/>
                        </a:rPr>
                        <a:t>تن</a:t>
                      </a:r>
                      <a:r>
                        <a:rPr lang="ar-AE" sz="2000" b="1" kern="1200" dirty="0" smtClean="0">
                          <a:solidFill>
                            <a:schemeClr val="dk1"/>
                          </a:solidFill>
                          <a:effectLst>
                            <a:glow rad="101600">
                              <a:schemeClr val="accent2">
                                <a:satMod val="175000"/>
                                <a:alpha val="40000"/>
                              </a:schemeClr>
                            </a:glow>
                          </a:effectLst>
                          <a:latin typeface="+mn-lt"/>
                          <a:ea typeface="+mn-ea"/>
                          <a:cs typeface="DecoType Thuluth" pitchFamily="2" charset="-78"/>
                        </a:rPr>
                        <a:t>عدم </a:t>
                      </a:r>
                      <a:r>
                        <a:rPr lang="ar-SA" sz="2000" b="1" kern="1200" dirty="0" err="1" smtClean="0">
                          <a:solidFill>
                            <a:schemeClr val="dk1"/>
                          </a:solidFill>
                          <a:effectLst>
                            <a:glow rad="101600">
                              <a:schemeClr val="accent2">
                                <a:satMod val="175000"/>
                                <a:alpha val="40000"/>
                              </a:schemeClr>
                            </a:glow>
                          </a:effectLst>
                          <a:latin typeface="+mn-lt"/>
                          <a:ea typeface="+mn-ea"/>
                          <a:cs typeface="DecoType Thuluth" pitchFamily="2" charset="-78"/>
                        </a:rPr>
                        <a:t>ال</a:t>
                      </a:r>
                      <a:r>
                        <a:rPr lang="ar-AE" sz="2000" b="1" kern="1200" dirty="0" err="1" smtClean="0">
                          <a:solidFill>
                            <a:schemeClr val="dk1"/>
                          </a:solidFill>
                          <a:effectLst>
                            <a:glow rad="101600">
                              <a:schemeClr val="accent2">
                                <a:satMod val="175000"/>
                                <a:alpha val="40000"/>
                              </a:schemeClr>
                            </a:glow>
                          </a:effectLst>
                          <a:latin typeface="+mn-lt"/>
                          <a:ea typeface="+mn-ea"/>
                          <a:cs typeface="DecoType Thuluth" pitchFamily="2" charset="-78"/>
                        </a:rPr>
                        <a:t>تهوئة</a:t>
                      </a:r>
                      <a:r>
                        <a:rPr lang="ar-AE" sz="2000" b="1" kern="1200" dirty="0" smtClean="0">
                          <a:solidFill>
                            <a:schemeClr val="dk1"/>
                          </a:solidFill>
                          <a:effectLst>
                            <a:glow rad="101600">
                              <a:schemeClr val="accent2">
                                <a:satMod val="175000"/>
                                <a:alpha val="40000"/>
                              </a:schemeClr>
                            </a:glow>
                          </a:effectLst>
                          <a:latin typeface="+mn-lt"/>
                          <a:ea typeface="+mn-ea"/>
                          <a:cs typeface="DecoType Thuluth" pitchFamily="2" charset="-78"/>
                        </a:rPr>
                        <a:t> (انعدام الأكسجين</a:t>
                      </a:r>
                      <a:r>
                        <a:rPr lang="ar-AE" sz="2000" b="1" kern="1200" dirty="0" err="1" smtClean="0">
                          <a:solidFill>
                            <a:schemeClr val="dk1"/>
                          </a:solidFill>
                          <a:effectLst>
                            <a:glow rad="101600">
                              <a:schemeClr val="accent2">
                                <a:satMod val="175000"/>
                                <a:alpha val="40000"/>
                              </a:schemeClr>
                            </a:glow>
                          </a:effectLst>
                          <a:latin typeface="+mn-lt"/>
                          <a:ea typeface="+mn-ea"/>
                          <a:cs typeface="DecoType Thuluth" pitchFamily="2" charset="-78"/>
                        </a:rPr>
                        <a:t>)</a:t>
                      </a:r>
                      <a:endParaRPr lang="en-US" sz="2000" b="1" kern="1200" dirty="0" smtClean="0">
                        <a:solidFill>
                          <a:schemeClr val="dk1"/>
                        </a:solidFill>
                        <a:effectLst>
                          <a:glow rad="101600">
                            <a:schemeClr val="accent2">
                              <a:satMod val="175000"/>
                              <a:alpha val="40000"/>
                            </a:schemeClr>
                          </a:glow>
                        </a:effectLst>
                        <a:latin typeface="+mn-lt"/>
                        <a:ea typeface="+mn-ea"/>
                        <a:cs typeface="DecoType Thuluth" pitchFamily="2" charset="-78"/>
                      </a:endParaRPr>
                    </a:p>
                  </a:txBody>
                  <a:tcPr anchor="ctr">
                    <a:lnL w="381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slope"/>
                      <a:lightRig rig="flood" dir="t"/>
                    </a:cell3D>
                    <a:noFill/>
                  </a:tcPr>
                </a:tc>
              </a:tr>
              <a:tr h="1176311"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3600" b="1" dirty="0" err="1" smtClean="0">
                          <a:solidFill>
                            <a:srgbClr val="660033"/>
                          </a:solidFill>
                          <a:effectLst>
                            <a:glow rad="139700">
                              <a:srgbClr val="FFFF99">
                                <a:alpha val="40000"/>
                              </a:srgbClr>
                            </a:glow>
                          </a:effectLst>
                          <a:cs typeface="DecoType Thuluth" pitchFamily="2" charset="-78"/>
                        </a:rPr>
                        <a:t>الرطوبةة</a:t>
                      </a:r>
                      <a:endParaRPr lang="ar-SA" sz="3600" b="1" dirty="0" smtClean="0">
                        <a:solidFill>
                          <a:srgbClr val="660033"/>
                        </a:solidFill>
                        <a:effectLst>
                          <a:glow rad="139700">
                            <a:srgbClr val="FFFF99">
                              <a:alpha val="40000"/>
                            </a:srgbClr>
                          </a:glow>
                        </a:effectLst>
                        <a:cs typeface="DecoType Thuluth" pitchFamily="2" charset="-78"/>
                      </a:endParaRPr>
                    </a:p>
                    <a:p>
                      <a:pPr algn="ctr" rtl="1"/>
                      <a:endParaRPr lang="ar-SA" sz="3600" b="1" dirty="0">
                        <a:solidFill>
                          <a:srgbClr val="660033"/>
                        </a:solidFill>
                        <a:effectLst>
                          <a:glow rad="139700">
                            <a:srgbClr val="FFFF99">
                              <a:alpha val="40000"/>
                            </a:srgbClr>
                          </a:glow>
                        </a:effectLst>
                        <a:cs typeface="DecoType Thuluth" pitchFamily="2" charset="-78"/>
                      </a:endParaRPr>
                    </a:p>
                  </a:txBody>
                  <a:tcPr anchor="ctr">
                    <a:lnL w="381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slope"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algn="ctr" rtl="1">
                        <a:buClr>
                          <a:srgbClr val="FFFF00"/>
                        </a:buClr>
                        <a:buFont typeface="Wingdings 2" pitchFamily="18" charset="2"/>
                        <a:buChar char="ó"/>
                        <a:tabLst>
                          <a:tab pos="1352550" algn="l"/>
                        </a:tabLst>
                      </a:pPr>
                      <a:r>
                        <a:rPr lang="ar-SA" sz="2000" b="1" dirty="0" smtClean="0">
                          <a:effectLst>
                            <a:glow rad="101600">
                              <a:schemeClr val="accent2">
                                <a:satMod val="175000"/>
                                <a:alpha val="40000"/>
                              </a:schemeClr>
                            </a:glow>
                          </a:effectLst>
                          <a:cs typeface="DecoType Thuluth" pitchFamily="2" charset="-78"/>
                        </a:rPr>
                        <a:t>تتراوح نسبتها مابين  30 و</a:t>
                      </a:r>
                      <a:r>
                        <a:rPr lang="ar-SA" sz="2000" b="1" baseline="0" dirty="0" smtClean="0">
                          <a:effectLst>
                            <a:glow rad="101600">
                              <a:schemeClr val="accent2">
                                <a:satMod val="175000"/>
                                <a:alpha val="40000"/>
                              </a:schemeClr>
                            </a:glow>
                          </a:effectLst>
                          <a:cs typeface="DecoType Thuluth" pitchFamily="2" charset="-78"/>
                        </a:rPr>
                        <a:t> </a:t>
                      </a:r>
                      <a:r>
                        <a:rPr lang="ar-SA" sz="2000" b="1" baseline="0" dirty="0" err="1" smtClean="0">
                          <a:effectLst>
                            <a:glow rad="101600">
                              <a:schemeClr val="accent2">
                                <a:satMod val="175000"/>
                                <a:alpha val="40000"/>
                              </a:schemeClr>
                            </a:glow>
                          </a:effectLst>
                          <a:cs typeface="DecoType Thuluth" pitchFamily="2" charset="-78"/>
                        </a:rPr>
                        <a:t>70 %</a:t>
                      </a:r>
                      <a:endParaRPr lang="ar-SA" sz="2000" b="1" dirty="0">
                        <a:effectLst>
                          <a:glow rad="101600">
                            <a:schemeClr val="accent2">
                              <a:satMod val="175000"/>
                              <a:alpha val="40000"/>
                            </a:schemeClr>
                          </a:glow>
                        </a:effectLst>
                        <a:cs typeface="DecoType Thuluth" pitchFamily="2" charset="-78"/>
                      </a:endParaRPr>
                    </a:p>
                  </a:txBody>
                  <a:tcPr anchor="ctr">
                    <a:lnL w="381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slope"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rtl="1">
                        <a:buClr>
                          <a:srgbClr val="FFFF00"/>
                        </a:buClr>
                        <a:buFont typeface="Wingdings 2" pitchFamily="18" charset="2"/>
                        <a:buChar char="ó"/>
                      </a:pPr>
                      <a:r>
                        <a:rPr lang="ar-SA" sz="2000" b="1" kern="1200" dirty="0" smtClean="0">
                          <a:solidFill>
                            <a:schemeClr val="dk1"/>
                          </a:solidFill>
                          <a:effectLst>
                            <a:glow rad="101600">
                              <a:schemeClr val="accent2">
                                <a:satMod val="175000"/>
                                <a:alpha val="40000"/>
                              </a:schemeClr>
                            </a:glow>
                          </a:effectLst>
                          <a:latin typeface="+mn-lt"/>
                          <a:ea typeface="+mn-ea"/>
                          <a:cs typeface="DecoType Thuluth" pitchFamily="2" charset="-78"/>
                        </a:rPr>
                        <a:t>قد </a:t>
                      </a:r>
                      <a:r>
                        <a:rPr lang="ar-AE" sz="2000" b="1" kern="1200" dirty="0" smtClean="0">
                          <a:solidFill>
                            <a:schemeClr val="dk1"/>
                          </a:solidFill>
                          <a:effectLst>
                            <a:glow rad="101600">
                              <a:schemeClr val="accent2">
                                <a:satMod val="175000"/>
                                <a:alpha val="40000"/>
                              </a:schemeClr>
                            </a:glow>
                          </a:effectLst>
                          <a:latin typeface="+mn-lt"/>
                          <a:ea typeface="+mn-ea"/>
                          <a:cs typeface="DecoType Thuluth" pitchFamily="2" charset="-78"/>
                        </a:rPr>
                        <a:t>يحدث تحلل بواسطة التنفس </a:t>
                      </a:r>
                      <a:r>
                        <a:rPr lang="ar-AE" sz="2000" b="1" kern="1200" dirty="0" err="1" smtClean="0">
                          <a:solidFill>
                            <a:schemeClr val="dk1"/>
                          </a:solidFill>
                          <a:effectLst>
                            <a:glow rad="101600">
                              <a:schemeClr val="accent2">
                                <a:satMod val="175000"/>
                                <a:alpha val="40000"/>
                              </a:schemeClr>
                            </a:glow>
                          </a:effectLst>
                          <a:latin typeface="+mn-lt"/>
                          <a:ea typeface="+mn-ea"/>
                          <a:cs typeface="DecoType Thuluth" pitchFamily="2" charset="-78"/>
                        </a:rPr>
                        <a:t>اللا</a:t>
                      </a:r>
                      <a:r>
                        <a:rPr lang="ar-AE" sz="2000" b="1" kern="1200" dirty="0" smtClean="0">
                          <a:solidFill>
                            <a:schemeClr val="dk1"/>
                          </a:solidFill>
                          <a:effectLst>
                            <a:glow rad="101600">
                              <a:schemeClr val="accent2">
                                <a:satMod val="175000"/>
                                <a:alpha val="40000"/>
                              </a:schemeClr>
                            </a:glow>
                          </a:effectLst>
                          <a:latin typeface="+mn-lt"/>
                          <a:ea typeface="+mn-ea"/>
                          <a:cs typeface="DecoType Thuluth" pitchFamily="2" charset="-78"/>
                        </a:rPr>
                        <a:t> هوائي</a:t>
                      </a:r>
                      <a:r>
                        <a:rPr lang="ar-SA" sz="2000" b="1" kern="1200" dirty="0" smtClean="0">
                          <a:solidFill>
                            <a:schemeClr val="dk1"/>
                          </a:solidFill>
                          <a:effectLst>
                            <a:glow rad="101600">
                              <a:schemeClr val="accent2">
                                <a:satMod val="175000"/>
                                <a:alpha val="40000"/>
                              </a:schemeClr>
                            </a:glow>
                          </a:effectLst>
                          <a:latin typeface="+mn-lt"/>
                          <a:ea typeface="+mn-ea"/>
                          <a:cs typeface="DecoType Thuluth" pitchFamily="2" charset="-78"/>
                        </a:rPr>
                        <a:t> </a:t>
                      </a:r>
                      <a:r>
                        <a:rPr lang="ar-AE" sz="2000" b="1" kern="1200" dirty="0" smtClean="0">
                          <a:solidFill>
                            <a:schemeClr val="dk1"/>
                          </a:solidFill>
                          <a:effectLst>
                            <a:glow rad="101600">
                              <a:schemeClr val="accent2">
                                <a:satMod val="175000"/>
                                <a:alpha val="40000"/>
                              </a:schemeClr>
                            </a:glow>
                          </a:effectLst>
                          <a:latin typeface="+mn-lt"/>
                          <a:ea typeface="+mn-ea"/>
                          <a:cs typeface="DecoType Thuluth" pitchFamily="2" charset="-78"/>
                        </a:rPr>
                        <a:t>عندما تكون المخلفات رطبة جدا</a:t>
                      </a:r>
                      <a:r>
                        <a:rPr lang="ar-SA" sz="2000" b="1" kern="1200" dirty="0" smtClean="0">
                          <a:solidFill>
                            <a:schemeClr val="dk1"/>
                          </a:solidFill>
                          <a:effectLst>
                            <a:glow rad="101600">
                              <a:schemeClr val="accent2">
                                <a:satMod val="175000"/>
                                <a:alpha val="40000"/>
                              </a:schemeClr>
                            </a:glow>
                          </a:effectLst>
                          <a:latin typeface="+mn-lt"/>
                          <a:ea typeface="+mn-ea"/>
                          <a:cs typeface="DecoType Thuluth" pitchFamily="2" charset="-78"/>
                        </a:rPr>
                        <a:t>ً</a:t>
                      </a:r>
                      <a:r>
                        <a:rPr lang="ar-AE" sz="2000" b="1" kern="1200" dirty="0" err="1" smtClean="0">
                          <a:solidFill>
                            <a:schemeClr val="dk1"/>
                          </a:solidFill>
                          <a:effectLst>
                            <a:glow rad="101600">
                              <a:schemeClr val="accent2">
                                <a:satMod val="175000"/>
                                <a:alpha val="40000"/>
                              </a:schemeClr>
                            </a:glow>
                          </a:effectLst>
                          <a:latin typeface="+mn-lt"/>
                          <a:ea typeface="+mn-ea"/>
                          <a:cs typeface="DecoType Thuluth" pitchFamily="2" charset="-78"/>
                        </a:rPr>
                        <a:t>.</a:t>
                      </a:r>
                      <a:r>
                        <a:rPr lang="ar-AE" sz="2000" b="1" kern="1200" dirty="0" smtClean="0">
                          <a:solidFill>
                            <a:schemeClr val="dk1"/>
                          </a:solidFill>
                          <a:effectLst>
                            <a:glow rad="101600">
                              <a:schemeClr val="accent2">
                                <a:satMod val="175000"/>
                                <a:alpha val="40000"/>
                              </a:schemeClr>
                            </a:glow>
                          </a:effectLst>
                          <a:latin typeface="+mn-lt"/>
                          <a:ea typeface="+mn-ea"/>
                          <a:cs typeface="DecoType Thuluth" pitchFamily="2" charset="-78"/>
                        </a:rPr>
                        <a:t> </a:t>
                      </a:r>
                      <a:endParaRPr lang="ar-SA" sz="2000" b="1" dirty="0">
                        <a:effectLst>
                          <a:glow rad="101600">
                            <a:schemeClr val="accent2">
                              <a:satMod val="175000"/>
                              <a:alpha val="40000"/>
                            </a:schemeClr>
                          </a:glow>
                        </a:effectLst>
                        <a:cs typeface="DecoType Thuluth" pitchFamily="2" charset="-78"/>
                      </a:endParaRPr>
                    </a:p>
                  </a:txBody>
                  <a:tcPr anchor="ctr">
                    <a:lnL w="381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slope"/>
                      <a:lightRig rig="flood" dir="t"/>
                    </a:cell3D>
                    <a:noFill/>
                  </a:tcPr>
                </a:tc>
              </a:tr>
              <a:tr h="2600273">
                <a:tc>
                  <a:txBody>
                    <a:bodyPr/>
                    <a:lstStyle/>
                    <a:p>
                      <a:pPr algn="ctr" rtl="1"/>
                      <a:r>
                        <a:rPr lang="ar-SA" sz="3600" b="1" dirty="0" smtClean="0">
                          <a:solidFill>
                            <a:srgbClr val="660033"/>
                          </a:solidFill>
                          <a:effectLst>
                            <a:glow rad="139700">
                              <a:srgbClr val="FFFF99">
                                <a:alpha val="40000"/>
                              </a:srgbClr>
                            </a:glow>
                          </a:effectLst>
                          <a:cs typeface="DecoType Thuluth" pitchFamily="2" charset="-78"/>
                        </a:rPr>
                        <a:t>نواتج التحلل</a:t>
                      </a:r>
                      <a:endParaRPr lang="ar-SA" sz="3600" b="1" dirty="0">
                        <a:solidFill>
                          <a:srgbClr val="660033"/>
                        </a:solidFill>
                        <a:effectLst>
                          <a:glow rad="139700">
                            <a:srgbClr val="FFFF99">
                              <a:alpha val="40000"/>
                            </a:srgbClr>
                          </a:glow>
                        </a:effectLst>
                        <a:cs typeface="DecoType Thuluth" pitchFamily="2" charset="-78"/>
                      </a:endParaRPr>
                    </a:p>
                  </a:txBody>
                  <a:tcPr anchor="ctr">
                    <a:lnL w="381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slope"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algn="ctr" rtl="1">
                        <a:buClr>
                          <a:srgbClr val="FFFF00"/>
                        </a:buClr>
                        <a:buFont typeface="Wingdings 2" pitchFamily="18" charset="2"/>
                        <a:buChar char="ó"/>
                        <a:tabLst>
                          <a:tab pos="1352550" algn="l"/>
                        </a:tabLst>
                      </a:pPr>
                      <a:r>
                        <a:rPr lang="ar-AE" sz="2000" b="1" kern="1200" dirty="0" smtClean="0">
                          <a:solidFill>
                            <a:schemeClr val="dk1"/>
                          </a:solidFill>
                          <a:effectLst>
                            <a:glow rad="101600">
                              <a:schemeClr val="accent2">
                                <a:satMod val="175000"/>
                                <a:alpha val="40000"/>
                              </a:schemeClr>
                            </a:glow>
                          </a:effectLst>
                          <a:latin typeface="+mn-lt"/>
                          <a:ea typeface="+mn-ea"/>
                          <a:cs typeface="DecoType Thuluth" pitchFamily="2" charset="-78"/>
                        </a:rPr>
                        <a:t>ماء</a:t>
                      </a:r>
                      <a:endParaRPr lang="ar-SA" sz="2000" b="1" kern="1200" dirty="0" smtClean="0">
                        <a:solidFill>
                          <a:schemeClr val="dk1"/>
                        </a:solidFill>
                        <a:effectLst>
                          <a:glow rad="101600">
                            <a:schemeClr val="accent2">
                              <a:satMod val="175000"/>
                              <a:alpha val="40000"/>
                            </a:schemeClr>
                          </a:glow>
                        </a:effectLst>
                        <a:latin typeface="+mn-lt"/>
                        <a:ea typeface="+mn-ea"/>
                        <a:cs typeface="DecoType Thuluth" pitchFamily="2" charset="-78"/>
                      </a:endParaRPr>
                    </a:p>
                    <a:p>
                      <a:pPr algn="ctr" rtl="1">
                        <a:buClr>
                          <a:srgbClr val="FFFF00"/>
                        </a:buClr>
                        <a:buFont typeface="Wingdings 2" pitchFamily="18" charset="2"/>
                        <a:buChar char="ó"/>
                        <a:tabLst>
                          <a:tab pos="1352550" algn="l"/>
                        </a:tabLst>
                      </a:pPr>
                      <a:r>
                        <a:rPr lang="ar-AE" sz="2000" b="1" kern="1200" dirty="0" smtClean="0">
                          <a:solidFill>
                            <a:schemeClr val="dk1"/>
                          </a:solidFill>
                          <a:effectLst>
                            <a:glow rad="101600">
                              <a:schemeClr val="accent2">
                                <a:satMod val="175000"/>
                                <a:alpha val="40000"/>
                              </a:schemeClr>
                            </a:glow>
                          </a:effectLst>
                          <a:latin typeface="+mn-lt"/>
                          <a:ea typeface="+mn-ea"/>
                          <a:cs typeface="DecoType Thuluth" pitchFamily="2" charset="-78"/>
                        </a:rPr>
                        <a:t>ثاني أكسيد كربون </a:t>
                      </a:r>
                      <a:r>
                        <a:rPr lang="en-US" sz="2000" b="1" kern="1200" dirty="0" smtClean="0">
                          <a:solidFill>
                            <a:schemeClr val="dk1"/>
                          </a:solidFill>
                          <a:effectLst>
                            <a:glow rad="101600">
                              <a:schemeClr val="accent2">
                                <a:satMod val="175000"/>
                                <a:alpha val="40000"/>
                              </a:schemeClr>
                            </a:glow>
                          </a:effectLst>
                          <a:latin typeface="+mn-lt"/>
                          <a:ea typeface="+mn-ea"/>
                          <a:cs typeface="DecoType Thuluth" pitchFamily="2" charset="-78"/>
                        </a:rPr>
                        <a:t>CO</a:t>
                      </a:r>
                      <a:r>
                        <a:rPr lang="en-US" sz="1400" b="1" kern="1200" dirty="0" smtClean="0">
                          <a:solidFill>
                            <a:schemeClr val="dk1"/>
                          </a:solidFill>
                          <a:effectLst>
                            <a:glow rad="101600">
                              <a:schemeClr val="accent2">
                                <a:satMod val="175000"/>
                                <a:alpha val="40000"/>
                              </a:schemeClr>
                            </a:glow>
                          </a:effectLst>
                          <a:latin typeface="+mn-lt"/>
                          <a:ea typeface="+mn-ea"/>
                          <a:cs typeface="DecoType Thuluth" pitchFamily="2" charset="-78"/>
                        </a:rPr>
                        <a:t>2</a:t>
                      </a:r>
                      <a:r>
                        <a:rPr lang="en-US" sz="1800" b="1" kern="1200" dirty="0" smtClean="0">
                          <a:solidFill>
                            <a:schemeClr val="dk1"/>
                          </a:solidFill>
                          <a:effectLst>
                            <a:glow rad="101600">
                              <a:schemeClr val="accent2">
                                <a:satMod val="175000"/>
                                <a:alpha val="40000"/>
                              </a:schemeClr>
                            </a:glow>
                          </a:effectLst>
                          <a:latin typeface="+mn-lt"/>
                          <a:ea typeface="+mn-ea"/>
                          <a:cs typeface="DecoType Thuluth" pitchFamily="2" charset="-78"/>
                        </a:rPr>
                        <a:t> </a:t>
                      </a:r>
                      <a:endParaRPr lang="ar-SA" sz="2000" b="1" kern="1200" dirty="0" smtClean="0">
                        <a:solidFill>
                          <a:schemeClr val="dk1"/>
                        </a:solidFill>
                        <a:effectLst>
                          <a:glow rad="101600">
                            <a:schemeClr val="accent2">
                              <a:satMod val="175000"/>
                              <a:alpha val="40000"/>
                            </a:schemeClr>
                          </a:glow>
                        </a:effectLst>
                        <a:latin typeface="+mn-lt"/>
                        <a:ea typeface="+mn-ea"/>
                        <a:cs typeface="DecoType Thuluth" pitchFamily="2" charset="-78"/>
                      </a:endParaRPr>
                    </a:p>
                    <a:p>
                      <a:pPr algn="ctr" rtl="1">
                        <a:buClr>
                          <a:srgbClr val="FFFF00"/>
                        </a:buClr>
                        <a:buFont typeface="Wingdings 2" pitchFamily="18" charset="2"/>
                        <a:buChar char="ó"/>
                        <a:tabLst>
                          <a:tab pos="1352550" algn="l"/>
                        </a:tabLst>
                      </a:pPr>
                      <a:r>
                        <a:rPr lang="ar-AE" sz="2000" b="1" kern="1200" dirty="0" smtClean="0">
                          <a:solidFill>
                            <a:schemeClr val="dk1"/>
                          </a:solidFill>
                          <a:effectLst>
                            <a:glow rad="101600">
                              <a:schemeClr val="accent2">
                                <a:satMod val="175000"/>
                                <a:alpha val="40000"/>
                              </a:schemeClr>
                            </a:glow>
                          </a:effectLst>
                          <a:latin typeface="+mn-lt"/>
                          <a:ea typeface="+mn-ea"/>
                          <a:cs typeface="DecoType Thuluth" pitchFamily="2" charset="-78"/>
                        </a:rPr>
                        <a:t>تنتج مواد ثابتة التركيب نسبيا تستخدم كمواد للتسميد مثل</a:t>
                      </a:r>
                      <a:r>
                        <a:rPr lang="ar-SA" sz="2000" b="1" kern="1200" dirty="0" smtClean="0">
                          <a:solidFill>
                            <a:schemeClr val="dk1"/>
                          </a:solidFill>
                          <a:effectLst>
                            <a:glow rad="101600">
                              <a:schemeClr val="accent2">
                                <a:satMod val="175000"/>
                                <a:alpha val="40000"/>
                              </a:schemeClr>
                            </a:glow>
                          </a:effectLst>
                          <a:latin typeface="+mn-lt"/>
                          <a:ea typeface="+mn-ea"/>
                          <a:cs typeface="DecoType Thuluth" pitchFamily="2" charset="-78"/>
                        </a:rPr>
                        <a:t> </a:t>
                      </a:r>
                      <a:r>
                        <a:rPr lang="ar-AE" sz="2000" b="1" kern="1200" dirty="0" smtClean="0">
                          <a:solidFill>
                            <a:schemeClr val="dk1"/>
                          </a:solidFill>
                          <a:effectLst>
                            <a:glow rad="101600">
                              <a:schemeClr val="accent2">
                                <a:satMod val="175000"/>
                                <a:alpha val="40000"/>
                              </a:schemeClr>
                            </a:glow>
                          </a:effectLst>
                          <a:latin typeface="+mn-lt"/>
                          <a:ea typeface="+mn-ea"/>
                          <a:cs typeface="DecoType Thuluth" pitchFamily="2" charset="-78"/>
                        </a:rPr>
                        <a:t> </a:t>
                      </a:r>
                      <a:r>
                        <a:rPr lang="ar-AE" sz="2000" b="1" kern="1200" dirty="0" err="1" smtClean="0">
                          <a:solidFill>
                            <a:schemeClr val="dk1"/>
                          </a:solidFill>
                          <a:effectLst>
                            <a:glow rad="101600">
                              <a:schemeClr val="accent2">
                                <a:satMod val="175000"/>
                                <a:alpha val="40000"/>
                              </a:schemeClr>
                            </a:glow>
                          </a:effectLst>
                          <a:latin typeface="+mn-lt"/>
                          <a:ea typeface="+mn-ea"/>
                          <a:cs typeface="DecoType Thuluth" pitchFamily="2" charset="-78"/>
                        </a:rPr>
                        <a:t>نيترات</a:t>
                      </a:r>
                      <a:r>
                        <a:rPr lang="ar-AE" sz="2000" b="1" kern="1200" dirty="0" smtClean="0">
                          <a:solidFill>
                            <a:schemeClr val="dk1"/>
                          </a:solidFill>
                          <a:effectLst>
                            <a:glow rad="101600">
                              <a:schemeClr val="accent2">
                                <a:satMod val="175000"/>
                                <a:alpha val="40000"/>
                              </a:schemeClr>
                            </a:glow>
                          </a:effectLst>
                          <a:latin typeface="+mn-lt"/>
                          <a:ea typeface="+mn-ea"/>
                          <a:cs typeface="DecoType Thuluth" pitchFamily="2" charset="-78"/>
                        </a:rPr>
                        <a:t>+ فوسفات.</a:t>
                      </a:r>
                      <a:endParaRPr lang="ar-SA" sz="2000" b="1" dirty="0">
                        <a:effectLst>
                          <a:glow rad="101600">
                            <a:schemeClr val="accent2">
                              <a:satMod val="175000"/>
                              <a:alpha val="40000"/>
                            </a:schemeClr>
                          </a:glow>
                        </a:effectLst>
                        <a:cs typeface="DecoType Thuluth" pitchFamily="2" charset="-78"/>
                      </a:endParaRPr>
                    </a:p>
                  </a:txBody>
                  <a:tcPr anchor="ctr">
                    <a:lnL w="381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slope"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rtl="1">
                        <a:buClr>
                          <a:srgbClr val="FFFF00"/>
                        </a:buClr>
                        <a:buFont typeface="Wingdings 2" pitchFamily="18" charset="2"/>
                        <a:buChar char="ó"/>
                      </a:pPr>
                      <a:r>
                        <a:rPr lang="ar-AE" sz="2000" b="1" kern="1200" dirty="0" smtClean="0">
                          <a:solidFill>
                            <a:srgbClr val="FFCC99"/>
                          </a:solidFill>
                          <a:effectLst>
                            <a:glow rad="101600">
                              <a:schemeClr val="accent2">
                                <a:satMod val="175000"/>
                                <a:alpha val="40000"/>
                              </a:schemeClr>
                            </a:glow>
                          </a:effectLst>
                          <a:latin typeface="+mn-lt"/>
                          <a:ea typeface="+mn-ea"/>
                          <a:cs typeface="DecoType Thuluth" pitchFamily="2" charset="-78"/>
                        </a:rPr>
                        <a:t>غازات سامة </a:t>
                      </a:r>
                      <a:r>
                        <a:rPr lang="ar-AE" sz="2000" b="1" kern="1200" dirty="0" smtClean="0">
                          <a:solidFill>
                            <a:schemeClr val="dk1"/>
                          </a:solidFill>
                          <a:effectLst>
                            <a:glow rad="101600">
                              <a:schemeClr val="accent2">
                                <a:satMod val="175000"/>
                                <a:alpha val="40000"/>
                              </a:schemeClr>
                            </a:glow>
                          </a:effectLst>
                          <a:latin typeface="+mn-lt"/>
                          <a:ea typeface="+mn-ea"/>
                          <a:cs typeface="DecoType Thuluth" pitchFamily="2" charset="-78"/>
                        </a:rPr>
                        <a:t>مثل </a:t>
                      </a:r>
                      <a:r>
                        <a:rPr lang="ar-AE" sz="2000" b="1" kern="1200" dirty="0" err="1" smtClean="0">
                          <a:solidFill>
                            <a:schemeClr val="dk1"/>
                          </a:solidFill>
                          <a:effectLst>
                            <a:glow rad="101600">
                              <a:schemeClr val="accent2">
                                <a:satMod val="175000"/>
                                <a:alpha val="40000"/>
                              </a:schemeClr>
                            </a:glow>
                          </a:effectLst>
                          <a:latin typeface="+mn-lt"/>
                          <a:ea typeface="+mn-ea"/>
                          <a:cs typeface="DecoType Thuluth" pitchFamily="2" charset="-78"/>
                        </a:rPr>
                        <a:t>الأمونيا</a:t>
                      </a:r>
                      <a:r>
                        <a:rPr lang="ar-AE" sz="2000" b="1" kern="1200" dirty="0" smtClean="0">
                          <a:solidFill>
                            <a:schemeClr val="dk1"/>
                          </a:solidFill>
                          <a:effectLst>
                            <a:glow rad="101600">
                              <a:schemeClr val="accent2">
                                <a:satMod val="175000"/>
                                <a:alpha val="40000"/>
                              </a:schemeClr>
                            </a:glow>
                          </a:effectLst>
                          <a:latin typeface="+mn-lt"/>
                          <a:ea typeface="+mn-ea"/>
                          <a:cs typeface="DecoType Thuluth" pitchFamily="2" charset="-78"/>
                        </a:rPr>
                        <a:t> </a:t>
                      </a:r>
                      <a:r>
                        <a:rPr lang="en-US" sz="2000" b="1" kern="1200" dirty="0" smtClean="0">
                          <a:solidFill>
                            <a:schemeClr val="dk1"/>
                          </a:solidFill>
                          <a:effectLst>
                            <a:glow rad="101600">
                              <a:schemeClr val="accent2">
                                <a:satMod val="175000"/>
                                <a:alpha val="40000"/>
                              </a:schemeClr>
                            </a:glow>
                          </a:effectLst>
                          <a:latin typeface="+mn-lt"/>
                          <a:ea typeface="+mn-ea"/>
                          <a:cs typeface="DecoType Thuluth" pitchFamily="2" charset="-78"/>
                        </a:rPr>
                        <a:t>NH</a:t>
                      </a:r>
                      <a:r>
                        <a:rPr lang="en-US" sz="1200" b="1" kern="1200" dirty="0" smtClean="0">
                          <a:solidFill>
                            <a:schemeClr val="dk1"/>
                          </a:solidFill>
                          <a:effectLst>
                            <a:glow rad="101600">
                              <a:schemeClr val="accent2">
                                <a:satMod val="175000"/>
                                <a:alpha val="40000"/>
                              </a:schemeClr>
                            </a:glow>
                          </a:effectLst>
                          <a:latin typeface="+mn-lt"/>
                          <a:ea typeface="+mn-ea"/>
                          <a:cs typeface="DecoType Thuluth" pitchFamily="2" charset="-78"/>
                        </a:rPr>
                        <a:t>3</a:t>
                      </a:r>
                      <a:r>
                        <a:rPr lang="ar-AE" sz="2000" b="1" kern="1200" dirty="0" smtClean="0">
                          <a:solidFill>
                            <a:schemeClr val="dk1"/>
                          </a:solidFill>
                          <a:effectLst>
                            <a:glow rad="101600">
                              <a:schemeClr val="accent2">
                                <a:satMod val="175000"/>
                                <a:alpha val="40000"/>
                              </a:schemeClr>
                            </a:glow>
                          </a:effectLst>
                          <a:latin typeface="+mn-lt"/>
                          <a:ea typeface="+mn-ea"/>
                          <a:cs typeface="DecoType Thuluth" pitchFamily="2" charset="-78"/>
                        </a:rPr>
                        <a:t> وكبريت الهيدروجين </a:t>
                      </a:r>
                      <a:r>
                        <a:rPr lang="en-US" sz="2000" b="1" kern="1200" dirty="0" smtClean="0">
                          <a:solidFill>
                            <a:schemeClr val="dk1"/>
                          </a:solidFill>
                          <a:effectLst>
                            <a:glow rad="101600">
                              <a:schemeClr val="accent2">
                                <a:satMod val="175000"/>
                                <a:alpha val="40000"/>
                              </a:schemeClr>
                            </a:glow>
                          </a:effectLst>
                          <a:latin typeface="+mn-lt"/>
                          <a:ea typeface="+mn-ea"/>
                          <a:cs typeface="DecoType Thuluth" pitchFamily="2" charset="-78"/>
                        </a:rPr>
                        <a:t>H</a:t>
                      </a:r>
                      <a:r>
                        <a:rPr lang="en-US" sz="1400" b="1" kern="1200" dirty="0" smtClean="0">
                          <a:solidFill>
                            <a:schemeClr val="dk1"/>
                          </a:solidFill>
                          <a:effectLst>
                            <a:glow rad="101600">
                              <a:schemeClr val="accent2">
                                <a:satMod val="175000"/>
                                <a:alpha val="40000"/>
                              </a:schemeClr>
                            </a:glow>
                          </a:effectLst>
                          <a:latin typeface="+mn-lt"/>
                          <a:ea typeface="+mn-ea"/>
                          <a:cs typeface="DecoType Thuluth" pitchFamily="2" charset="-78"/>
                        </a:rPr>
                        <a:t>2</a:t>
                      </a:r>
                      <a:r>
                        <a:rPr lang="en-US" sz="2000" b="1" kern="1200" dirty="0" smtClean="0">
                          <a:solidFill>
                            <a:schemeClr val="dk1"/>
                          </a:solidFill>
                          <a:effectLst>
                            <a:glow rad="101600">
                              <a:schemeClr val="accent2">
                                <a:satMod val="175000"/>
                                <a:alpha val="40000"/>
                              </a:schemeClr>
                            </a:glow>
                          </a:effectLst>
                          <a:latin typeface="+mn-lt"/>
                          <a:ea typeface="+mn-ea"/>
                          <a:cs typeface="DecoType Thuluth" pitchFamily="2" charset="-78"/>
                        </a:rPr>
                        <a:t>S</a:t>
                      </a:r>
                      <a:r>
                        <a:rPr lang="ar-AE" sz="2000" b="1" kern="1200" dirty="0" smtClean="0">
                          <a:solidFill>
                            <a:schemeClr val="dk1"/>
                          </a:solidFill>
                          <a:effectLst>
                            <a:glow rad="101600">
                              <a:schemeClr val="accent2">
                                <a:satMod val="175000"/>
                                <a:alpha val="40000"/>
                              </a:schemeClr>
                            </a:glow>
                          </a:effectLst>
                          <a:latin typeface="+mn-lt"/>
                          <a:ea typeface="+mn-ea"/>
                          <a:cs typeface="DecoType Thuluth" pitchFamily="2" charset="-78"/>
                        </a:rPr>
                        <a:t> (مواد خطرة للإنسان والحيوان، ذات رائحة كريهة</a:t>
                      </a:r>
                      <a:r>
                        <a:rPr lang="en-US" sz="2000" b="1" kern="1200" dirty="0" smtClean="0">
                          <a:solidFill>
                            <a:schemeClr val="dk1"/>
                          </a:solidFill>
                          <a:effectLst>
                            <a:glow rad="101600">
                              <a:schemeClr val="accent2">
                                <a:satMod val="175000"/>
                                <a:alpha val="40000"/>
                              </a:schemeClr>
                            </a:glow>
                          </a:effectLst>
                          <a:latin typeface="+mn-lt"/>
                          <a:ea typeface="+mn-ea"/>
                          <a:cs typeface="DecoType Thuluth" pitchFamily="2" charset="-78"/>
                        </a:rPr>
                        <a:t>(</a:t>
                      </a:r>
                      <a:r>
                        <a:rPr lang="ar-SA" sz="2000" b="1" kern="1200" dirty="0" smtClean="0">
                          <a:solidFill>
                            <a:schemeClr val="dk1"/>
                          </a:solidFill>
                          <a:effectLst>
                            <a:glow rad="101600">
                              <a:schemeClr val="accent2">
                                <a:satMod val="175000"/>
                                <a:alpha val="40000"/>
                              </a:schemeClr>
                            </a:glow>
                          </a:effectLst>
                          <a:latin typeface="+mn-lt"/>
                          <a:ea typeface="+mn-ea"/>
                          <a:cs typeface="DecoType Thuluth" pitchFamily="2" charset="-78"/>
                        </a:rPr>
                        <a:t>.</a:t>
                      </a:r>
                      <a:endParaRPr lang="en-US" sz="2000" b="1" kern="1200" dirty="0" smtClean="0">
                        <a:solidFill>
                          <a:schemeClr val="dk1"/>
                        </a:solidFill>
                        <a:effectLst>
                          <a:glow rad="101600">
                            <a:schemeClr val="accent2">
                              <a:satMod val="175000"/>
                              <a:alpha val="40000"/>
                            </a:schemeClr>
                          </a:glow>
                        </a:effectLst>
                        <a:latin typeface="+mn-lt"/>
                        <a:ea typeface="+mn-ea"/>
                        <a:cs typeface="DecoType Thuluth" pitchFamily="2" charset="-78"/>
                      </a:endParaRPr>
                    </a:p>
                    <a:p>
                      <a:pPr rtl="1">
                        <a:buClr>
                          <a:srgbClr val="FFFF00"/>
                        </a:buClr>
                        <a:buFont typeface="Wingdings 2" pitchFamily="18" charset="2"/>
                        <a:buChar char="ó"/>
                      </a:pPr>
                      <a:r>
                        <a:rPr lang="ar-AE" sz="2000" b="1" kern="1200" dirty="0" smtClean="0">
                          <a:solidFill>
                            <a:srgbClr val="FFCC99"/>
                          </a:solidFill>
                          <a:effectLst>
                            <a:glow rad="101600">
                              <a:schemeClr val="accent2">
                                <a:satMod val="175000"/>
                                <a:alpha val="40000"/>
                              </a:schemeClr>
                            </a:glow>
                          </a:effectLst>
                          <a:latin typeface="+mn-lt"/>
                          <a:ea typeface="+mn-ea"/>
                          <a:cs typeface="DecoType Thuluth" pitchFamily="2" charset="-78"/>
                        </a:rPr>
                        <a:t>غازات مشتعلة </a:t>
                      </a:r>
                      <a:r>
                        <a:rPr lang="ar-AE" sz="2000" b="1" kern="1200" dirty="0" smtClean="0">
                          <a:solidFill>
                            <a:schemeClr val="dk1"/>
                          </a:solidFill>
                          <a:effectLst>
                            <a:glow rad="101600">
                              <a:schemeClr val="accent2">
                                <a:satMod val="175000"/>
                                <a:alpha val="40000"/>
                              </a:schemeClr>
                            </a:glow>
                          </a:effectLst>
                          <a:latin typeface="+mn-lt"/>
                          <a:ea typeface="+mn-ea"/>
                          <a:cs typeface="DecoType Thuluth" pitchFamily="2" charset="-78"/>
                        </a:rPr>
                        <a:t>مثل غاز الميثان </a:t>
                      </a:r>
                      <a:r>
                        <a:rPr lang="en-US" sz="2000" b="1" kern="1200" dirty="0" smtClean="0">
                          <a:solidFill>
                            <a:schemeClr val="dk1"/>
                          </a:solidFill>
                          <a:effectLst>
                            <a:glow rad="101600">
                              <a:schemeClr val="accent2">
                                <a:satMod val="175000"/>
                                <a:alpha val="40000"/>
                              </a:schemeClr>
                            </a:glow>
                          </a:effectLst>
                          <a:latin typeface="+mn-lt"/>
                          <a:ea typeface="+mn-ea"/>
                          <a:cs typeface="DecoType Thuluth" pitchFamily="2" charset="-78"/>
                        </a:rPr>
                        <a:t>CH</a:t>
                      </a:r>
                      <a:r>
                        <a:rPr lang="en-US" sz="1400" b="1" kern="1200" dirty="0" smtClean="0">
                          <a:solidFill>
                            <a:schemeClr val="dk1"/>
                          </a:solidFill>
                          <a:effectLst>
                            <a:glow rad="101600">
                              <a:schemeClr val="accent2">
                                <a:satMod val="175000"/>
                                <a:alpha val="40000"/>
                              </a:schemeClr>
                            </a:glow>
                          </a:effectLst>
                          <a:latin typeface="+mn-lt"/>
                          <a:ea typeface="+mn-ea"/>
                          <a:cs typeface="DecoType Thuluth" pitchFamily="2" charset="-78"/>
                        </a:rPr>
                        <a:t>4</a:t>
                      </a:r>
                      <a:r>
                        <a:rPr lang="en-US" sz="2000" b="1" kern="1200" dirty="0" smtClean="0">
                          <a:solidFill>
                            <a:schemeClr val="dk1"/>
                          </a:solidFill>
                          <a:effectLst>
                            <a:glow rad="101600">
                              <a:schemeClr val="accent2">
                                <a:satMod val="175000"/>
                                <a:alpha val="40000"/>
                              </a:schemeClr>
                            </a:glow>
                          </a:effectLst>
                          <a:latin typeface="+mn-lt"/>
                          <a:ea typeface="+mn-ea"/>
                          <a:cs typeface="DecoType Thuluth" pitchFamily="2" charset="-78"/>
                        </a:rPr>
                        <a:t> </a:t>
                      </a:r>
                      <a:r>
                        <a:rPr lang="ar-AE" sz="2000" b="1" kern="1200" dirty="0" smtClean="0">
                          <a:solidFill>
                            <a:schemeClr val="dk1"/>
                          </a:solidFill>
                          <a:effectLst>
                            <a:glow rad="101600">
                              <a:schemeClr val="accent2">
                                <a:satMod val="175000"/>
                                <a:alpha val="40000"/>
                              </a:schemeClr>
                            </a:glow>
                          </a:effectLst>
                          <a:latin typeface="+mn-lt"/>
                          <a:ea typeface="+mn-ea"/>
                          <a:cs typeface="DecoType Thuluth" pitchFamily="2" charset="-78"/>
                        </a:rPr>
                        <a:t>(شديد الاشتعال وهو احد أسباب حدوث الحرائق في أكوام النفايات، قد ينتج في داخل الأرض في جيوب في التربة وعندما ترتفع درجة حرارة التربة يسبب انفجاراً). </a:t>
                      </a:r>
                      <a:r>
                        <a:rPr lang="ar-AE" sz="2000" b="1" kern="1200" dirty="0" smtClean="0">
                          <a:solidFill>
                            <a:srgbClr val="FFCC99"/>
                          </a:solidFill>
                          <a:effectLst>
                            <a:glow rad="101600">
                              <a:schemeClr val="accent2">
                                <a:satMod val="175000"/>
                                <a:alpha val="40000"/>
                              </a:schemeClr>
                            </a:glow>
                          </a:effectLst>
                          <a:latin typeface="+mn-lt"/>
                          <a:ea typeface="+mn-ea"/>
                          <a:cs typeface="DecoType Thuluth" pitchFamily="2" charset="-78"/>
                        </a:rPr>
                        <a:t>ومن مساوئه </a:t>
                      </a:r>
                      <a:r>
                        <a:rPr lang="ar-AE" sz="2000" b="1" kern="1200" dirty="0" smtClean="0">
                          <a:solidFill>
                            <a:schemeClr val="dk1"/>
                          </a:solidFill>
                          <a:effectLst>
                            <a:glow rad="101600">
                              <a:schemeClr val="accent2">
                                <a:satMod val="175000"/>
                                <a:alpha val="40000"/>
                              </a:schemeClr>
                            </a:glow>
                          </a:effectLst>
                          <a:latin typeface="+mn-lt"/>
                          <a:ea typeface="+mn-ea"/>
                          <a:cs typeface="DecoType Thuluth" pitchFamily="2" charset="-78"/>
                        </a:rPr>
                        <a:t>(الحرائق- التلوث). </a:t>
                      </a:r>
                      <a:endParaRPr lang="ar-SA" sz="2000" b="1" dirty="0">
                        <a:effectLst>
                          <a:glow rad="101600">
                            <a:schemeClr val="accent2">
                              <a:satMod val="175000"/>
                              <a:alpha val="40000"/>
                            </a:schemeClr>
                          </a:glow>
                        </a:effectLst>
                        <a:cs typeface="DecoType Thuluth" pitchFamily="2" charset="-78"/>
                      </a:endParaRPr>
                    </a:p>
                  </a:txBody>
                  <a:tcPr anchor="ctr">
                    <a:lnL w="381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slope"/>
                      <a:lightRig rig="flood" dir="t"/>
                    </a:cell3D>
                    <a:noFill/>
                  </a:tcPr>
                </a:tc>
              </a:tr>
              <a:tr h="803659">
                <a:tc>
                  <a:txBody>
                    <a:bodyPr/>
                    <a:lstStyle/>
                    <a:p>
                      <a:pPr algn="ctr" rtl="1"/>
                      <a:r>
                        <a:rPr lang="ar-SA" sz="3600" b="1" dirty="0" smtClean="0">
                          <a:solidFill>
                            <a:srgbClr val="660033"/>
                          </a:solidFill>
                          <a:effectLst>
                            <a:glow rad="139700">
                              <a:srgbClr val="FFFF99">
                                <a:alpha val="40000"/>
                              </a:srgbClr>
                            </a:glow>
                          </a:effectLst>
                          <a:cs typeface="DecoType Thuluth" pitchFamily="2" charset="-78"/>
                        </a:rPr>
                        <a:t>سرعة التحلل</a:t>
                      </a:r>
                      <a:endParaRPr lang="ar-SA" sz="3600" b="1" dirty="0">
                        <a:solidFill>
                          <a:srgbClr val="660033"/>
                        </a:solidFill>
                        <a:effectLst>
                          <a:glow rad="139700">
                            <a:srgbClr val="FFFF99">
                              <a:alpha val="40000"/>
                            </a:srgbClr>
                          </a:glow>
                        </a:effectLst>
                        <a:cs typeface="DecoType Thuluth" pitchFamily="2" charset="-78"/>
                      </a:endParaRPr>
                    </a:p>
                  </a:txBody>
                  <a:tcPr anchor="ctr">
                    <a:lnL w="381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slope"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00"/>
                        </a:buClr>
                        <a:buSzTx/>
                        <a:buFont typeface="Wingdings 2" pitchFamily="18" charset="2"/>
                        <a:buChar char=""/>
                        <a:tabLst/>
                        <a:defRPr/>
                      </a:pPr>
                      <a:r>
                        <a:rPr lang="en-US" sz="2000" b="1" kern="1200" baseline="0" dirty="0" smtClean="0">
                          <a:solidFill>
                            <a:schemeClr val="dk1"/>
                          </a:solidFill>
                          <a:effectLst>
                            <a:glow rad="101600">
                              <a:schemeClr val="accent2">
                                <a:satMod val="175000"/>
                                <a:alpha val="40000"/>
                              </a:schemeClr>
                            </a:glow>
                          </a:effectLst>
                          <a:latin typeface="+mn-lt"/>
                          <a:ea typeface="+mn-ea"/>
                          <a:cs typeface="DecoType Thuluth" pitchFamily="2" charset="-78"/>
                        </a:rPr>
                        <a:t> </a:t>
                      </a:r>
                      <a:r>
                        <a:rPr lang="ar-AE" sz="2000" b="1" kern="1200" dirty="0" smtClean="0">
                          <a:solidFill>
                            <a:schemeClr val="dk1"/>
                          </a:solidFill>
                          <a:effectLst>
                            <a:glow rad="101600">
                              <a:schemeClr val="accent2">
                                <a:satMod val="175000"/>
                                <a:alpha val="40000"/>
                              </a:schemeClr>
                            </a:glow>
                          </a:effectLst>
                          <a:latin typeface="+mn-lt"/>
                          <a:ea typeface="+mn-ea"/>
                          <a:cs typeface="DecoType Thuluth" pitchFamily="2" charset="-78"/>
                        </a:rPr>
                        <a:t>التحلل فيه أسرع.</a:t>
                      </a:r>
                      <a:endParaRPr lang="en-US" sz="2000" b="1" kern="1200" dirty="0" smtClean="0">
                        <a:solidFill>
                          <a:schemeClr val="dk1"/>
                        </a:solidFill>
                        <a:effectLst>
                          <a:glow rad="101600">
                            <a:schemeClr val="accent2">
                              <a:satMod val="175000"/>
                              <a:alpha val="40000"/>
                            </a:schemeClr>
                          </a:glow>
                        </a:effectLst>
                        <a:latin typeface="+mn-lt"/>
                        <a:ea typeface="+mn-ea"/>
                        <a:cs typeface="DecoType Thuluth" pitchFamily="2" charset="-78"/>
                      </a:endParaRPr>
                    </a:p>
                  </a:txBody>
                  <a:tcPr anchor="ctr">
                    <a:lnL w="381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slope"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00"/>
                        </a:buClr>
                        <a:buSzTx/>
                        <a:buFont typeface="Wingdings 2" pitchFamily="18" charset="2"/>
                        <a:buChar char=""/>
                        <a:tabLst/>
                        <a:defRPr/>
                      </a:pPr>
                      <a:r>
                        <a:rPr lang="ar-AE" sz="2000" kern="1200" dirty="0" smtClean="0">
                          <a:solidFill>
                            <a:schemeClr val="dk1"/>
                          </a:solidFill>
                          <a:effectLst>
                            <a:glow rad="139700">
                              <a:schemeClr val="accent2">
                                <a:satMod val="175000"/>
                                <a:alpha val="40000"/>
                              </a:schemeClr>
                            </a:glow>
                          </a:effectLst>
                          <a:latin typeface="+mn-lt"/>
                          <a:ea typeface="+mn-ea"/>
                          <a:cs typeface="DecoType Thuluth" pitchFamily="2" charset="-78"/>
                        </a:rPr>
                        <a:t>التحلل أبطأ (عملية بطيئة جداً تحتاج لأشهر عديدة  أو حتى سنوات).</a:t>
                      </a:r>
                      <a:endParaRPr lang="en-US" sz="2000" b="1" kern="1200" dirty="0" smtClean="0">
                        <a:solidFill>
                          <a:schemeClr val="dk1"/>
                        </a:solidFill>
                        <a:effectLst>
                          <a:glow rad="139700">
                            <a:schemeClr val="accent2">
                              <a:satMod val="175000"/>
                              <a:alpha val="40000"/>
                            </a:schemeClr>
                          </a:glow>
                        </a:effectLst>
                        <a:latin typeface="+mn-lt"/>
                        <a:ea typeface="+mn-ea"/>
                        <a:cs typeface="DecoType Thuluth" pitchFamily="2" charset="-78"/>
                      </a:endParaRPr>
                    </a:p>
                  </a:txBody>
                  <a:tcPr anchor="ctr">
                    <a:lnL w="381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6600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slope"/>
                      <a:lightRig rig="flood" dir="t"/>
                    </a:cell3D>
                    <a:noFill/>
                  </a:tcPr>
                </a:tc>
              </a:tr>
            </a:tbl>
          </a:graphicData>
        </a:graphic>
      </p:graphicFrame>
      <p:sp>
        <p:nvSpPr>
          <p:cNvPr id="6" name="مستطيل 5"/>
          <p:cNvSpPr/>
          <p:nvPr/>
        </p:nvSpPr>
        <p:spPr>
          <a:xfrm>
            <a:off x="1071538" y="0"/>
            <a:ext cx="7286643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ar-SA" sz="4000" b="1" dirty="0" smtClean="0">
                <a:solidFill>
                  <a:srgbClr val="FFFF99"/>
                </a:solidFill>
                <a:effectLst>
                  <a:glow rad="139700">
                    <a:srgbClr val="663300"/>
                  </a:glow>
                  <a:outerShdw blurRad="50800" dist="38100" dir="13500000" algn="br" rotWithShape="0">
                    <a:prstClr val="black">
                      <a:alpha val="40000"/>
                    </a:prstClr>
                  </a:outerShdw>
                </a:effectLst>
                <a:cs typeface="Farsi Simple Bold" pitchFamily="2" charset="-78"/>
              </a:rPr>
              <a:t>أهم الفروق بين التحلل الهوائي </a:t>
            </a:r>
            <a:r>
              <a:rPr lang="ar-SA" sz="4000" b="1" dirty="0" err="1" smtClean="0">
                <a:solidFill>
                  <a:srgbClr val="FFFF99"/>
                </a:solidFill>
                <a:effectLst>
                  <a:glow rad="139700">
                    <a:srgbClr val="663300"/>
                  </a:glow>
                  <a:outerShdw blurRad="50800" dist="38100" dir="13500000" algn="br" rotWithShape="0">
                    <a:prstClr val="black">
                      <a:alpha val="40000"/>
                    </a:prstClr>
                  </a:outerShdw>
                </a:effectLst>
                <a:cs typeface="Farsi Simple Bold" pitchFamily="2" charset="-78"/>
              </a:rPr>
              <a:t>و</a:t>
            </a:r>
            <a:r>
              <a:rPr lang="ar-SA" sz="4000" b="1" dirty="0" smtClean="0">
                <a:solidFill>
                  <a:srgbClr val="FFFF99"/>
                </a:solidFill>
                <a:effectLst>
                  <a:glow rad="139700">
                    <a:srgbClr val="663300"/>
                  </a:glow>
                  <a:outerShdw blurRad="50800" dist="38100" dir="13500000" algn="br" rotWithShape="0">
                    <a:prstClr val="black">
                      <a:alpha val="40000"/>
                    </a:prstClr>
                  </a:outerShdw>
                </a:effectLst>
                <a:cs typeface="Farsi Simple Bold" pitchFamily="2" charset="-78"/>
              </a:rPr>
              <a:t> </a:t>
            </a:r>
            <a:r>
              <a:rPr lang="ar-SA" sz="4000" b="1" dirty="0" err="1" smtClean="0">
                <a:solidFill>
                  <a:srgbClr val="FFFF99"/>
                </a:solidFill>
                <a:effectLst>
                  <a:glow rad="139700">
                    <a:srgbClr val="663300"/>
                  </a:glow>
                  <a:outerShdw blurRad="50800" dist="38100" dir="13500000" algn="br" rotWithShape="0">
                    <a:prstClr val="black">
                      <a:alpha val="40000"/>
                    </a:prstClr>
                  </a:outerShdw>
                </a:effectLst>
                <a:cs typeface="Farsi Simple Bold" pitchFamily="2" charset="-78"/>
              </a:rPr>
              <a:t>اللاهوائي</a:t>
            </a:r>
            <a:r>
              <a:rPr lang="ar-SA" sz="4000" b="1" dirty="0" smtClean="0">
                <a:solidFill>
                  <a:srgbClr val="FFFF99"/>
                </a:solidFill>
                <a:effectLst>
                  <a:glow rad="139700">
                    <a:srgbClr val="663300"/>
                  </a:glow>
                  <a:outerShdw blurRad="50800" dist="38100" dir="13500000" algn="br" rotWithShape="0">
                    <a:prstClr val="black">
                      <a:alpha val="40000"/>
                    </a:prstClr>
                  </a:outerShdw>
                </a:effectLst>
                <a:cs typeface="Farsi Simple Bold" pitchFamily="2" charset="-78"/>
              </a:rPr>
              <a:t>:</a:t>
            </a:r>
            <a:endParaRPr lang="en-US" sz="4000" b="1" dirty="0" smtClean="0">
              <a:solidFill>
                <a:srgbClr val="FFFF99"/>
              </a:solidFill>
              <a:effectLst>
                <a:glow rad="139700">
                  <a:srgbClr val="663300"/>
                </a:glow>
                <a:outerShdw blurRad="50800" dist="38100" dir="13500000" algn="br" rotWithShape="0">
                  <a:prstClr val="black">
                    <a:alpha val="40000"/>
                  </a:prstClr>
                </a:outerShdw>
              </a:effectLst>
              <a:cs typeface="Farsi Simple Bold" pitchFamily="2" charset="-78"/>
            </a:endParaRPr>
          </a:p>
        </p:txBody>
      </p:sp>
    </p:spTree>
  </p:cSld>
  <p:clrMapOvr>
    <a:masterClrMapping/>
  </p:clrMapOvr>
  <p:transition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3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800" decel="100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Users\A1\Pictures\p.bmp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" y="0"/>
            <a:ext cx="9144000" cy="6858000"/>
          </a:xfrm>
          <a:prstGeom prst="rect">
            <a:avLst/>
          </a:prstGeom>
          <a:noFill/>
        </p:spPr>
      </p:pic>
      <p:sp>
        <p:nvSpPr>
          <p:cNvPr id="3" name="مستطيل 2"/>
          <p:cNvSpPr/>
          <p:nvPr/>
        </p:nvSpPr>
        <p:spPr>
          <a:xfrm>
            <a:off x="0" y="2214554"/>
            <a:ext cx="914400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ar-AE" sz="6000" b="1" dirty="0" smtClean="0">
                <a:ln w="31550" cmpd="sng">
                  <a:solidFill>
                    <a:srgbClr val="FFCCFF"/>
                  </a:solidFill>
                  <a:prstDash val="solid"/>
                </a:ln>
                <a:solidFill>
                  <a:srgbClr val="FF99FF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cs typeface="Farsi Simple Bold" pitchFamily="2" charset="-78"/>
              </a:rPr>
              <a:t>أولاً: التحلل الهوائي</a:t>
            </a:r>
            <a:endParaRPr lang="en-US" sz="6000" b="1" dirty="0" smtClean="0">
              <a:ln w="31550" cmpd="sng">
                <a:solidFill>
                  <a:srgbClr val="FFCCFF"/>
                </a:solidFill>
                <a:prstDash val="solid"/>
              </a:ln>
              <a:solidFill>
                <a:srgbClr val="FF99FF"/>
              </a:solidFill>
              <a:effectLst>
                <a:glow rad="228600">
                  <a:schemeClr val="accent5">
                    <a:satMod val="175000"/>
                    <a:alpha val="40000"/>
                  </a:schemeClr>
                </a:glow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  <a:cs typeface="Farsi Simple Bold" pitchFamily="2" charset="-78"/>
            </a:endParaRPr>
          </a:p>
          <a:p>
            <a:pPr algn="ctr"/>
            <a:r>
              <a:rPr lang="ar-AE" sz="6000" b="1" dirty="0" smtClean="0">
                <a:ln w="31550" cmpd="sng">
                  <a:solidFill>
                    <a:srgbClr val="FFCCFF"/>
                  </a:solidFill>
                  <a:prstDash val="solid"/>
                </a:ln>
                <a:solidFill>
                  <a:srgbClr val="FF99FF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cs typeface="Farsi Simple Bold" pitchFamily="2" charset="-78"/>
              </a:rPr>
              <a:t>تحلل </a:t>
            </a:r>
            <a:r>
              <a:rPr lang="ar-AE" sz="6000" b="1" dirty="0" err="1" smtClean="0">
                <a:ln w="31550" cmpd="sng">
                  <a:solidFill>
                    <a:srgbClr val="FFCCFF"/>
                  </a:solidFill>
                  <a:prstDash val="solid"/>
                </a:ln>
                <a:solidFill>
                  <a:srgbClr val="FF99FF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cs typeface="Farsi Simple Bold" pitchFamily="2" charset="-78"/>
              </a:rPr>
              <a:t>السليلوز</a:t>
            </a:r>
            <a:r>
              <a:rPr lang="ar-AE" sz="6000" b="1" dirty="0" smtClean="0">
                <a:ln w="31550" cmpd="sng">
                  <a:solidFill>
                    <a:srgbClr val="FFCCFF"/>
                  </a:solidFill>
                  <a:prstDash val="solid"/>
                </a:ln>
                <a:solidFill>
                  <a:srgbClr val="FF99FF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cs typeface="Farsi Simple Bold" pitchFamily="2" charset="-78"/>
              </a:rPr>
              <a:t> بواسطة البكتيريا الهوائية</a:t>
            </a:r>
            <a:endParaRPr lang="en-US" sz="6000" b="1" dirty="0" smtClean="0">
              <a:ln w="31550" cmpd="sng">
                <a:solidFill>
                  <a:srgbClr val="FFCCFF"/>
                </a:solidFill>
                <a:prstDash val="solid"/>
              </a:ln>
              <a:solidFill>
                <a:srgbClr val="FF99FF"/>
              </a:solidFill>
              <a:effectLst>
                <a:glow rad="228600">
                  <a:schemeClr val="accent5">
                    <a:satMod val="175000"/>
                    <a:alpha val="40000"/>
                  </a:schemeClr>
                </a:glow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  <a:cs typeface="Farsi Simple Bold" pitchFamily="2" charset="-78"/>
            </a:endParaRPr>
          </a:p>
        </p:txBody>
      </p:sp>
    </p:spTree>
  </p:cSld>
  <p:clrMapOvr>
    <a:masterClrMapping/>
  </p:clrMapOvr>
  <p:transition>
    <p:plu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4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Users\A1\Pictures\p.bmp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" y="0"/>
            <a:ext cx="9144000" cy="6858000"/>
          </a:xfrm>
          <a:prstGeom prst="rect">
            <a:avLst/>
          </a:prstGeom>
          <a:noFill/>
        </p:spPr>
      </p:pic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0" y="1000108"/>
            <a:ext cx="9144000" cy="46474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ar-SA" sz="3200" b="1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solidFill>
                  <a:schemeClr val="tx2">
                    <a:lumMod val="75000"/>
                  </a:schemeClr>
                </a:soli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  <a:latin typeface="Arial" pitchFamily="34" charset="0"/>
                <a:ea typeface="Times New Roman" pitchFamily="18" charset="0"/>
                <a:cs typeface="PT Bold Heading" pitchFamily="2" charset="-78"/>
              </a:rPr>
              <a:t>تمكن العالم </a:t>
            </a:r>
            <a:r>
              <a:rPr lang="en-US" sz="2800" b="1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solidFill>
                  <a:schemeClr val="tx2">
                    <a:lumMod val="75000"/>
                  </a:schemeClr>
                </a:soli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  <a:latin typeface="Arial" pitchFamily="34" charset="0"/>
                <a:ea typeface="Times New Roman" pitchFamily="18" charset="0"/>
                <a:cs typeface="PT Bold Heading" pitchFamily="2" charset="-78"/>
              </a:rPr>
              <a:t>Dubos</a:t>
            </a:r>
            <a:r>
              <a:rPr lang="ar-SA" sz="3200" b="1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solidFill>
                  <a:schemeClr val="tx2">
                    <a:lumMod val="75000"/>
                  </a:schemeClr>
                </a:soli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  <a:latin typeface="Arial" pitchFamily="34" charset="0"/>
                <a:ea typeface="Times New Roman" pitchFamily="18" charset="0"/>
                <a:cs typeface="PT Bold Heading" pitchFamily="2" charset="-78"/>
              </a:rPr>
              <a:t> من عمل بيئة تركيبية سائلة لدراسة الميكروبات التي تحلل </a:t>
            </a:r>
            <a:r>
              <a:rPr lang="ar-SA" sz="3200" b="1" dirty="0" err="1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solidFill>
                  <a:schemeClr val="tx2">
                    <a:lumMod val="75000"/>
                  </a:schemeClr>
                </a:soli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  <a:latin typeface="Arial" pitchFamily="34" charset="0"/>
                <a:ea typeface="Times New Roman" pitchFamily="18" charset="0"/>
                <a:cs typeface="PT Bold Heading" pitchFamily="2" charset="-78"/>
              </a:rPr>
              <a:t>السليلوز</a:t>
            </a:r>
            <a:r>
              <a:rPr lang="ar-SA" sz="3200" b="1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solidFill>
                  <a:schemeClr val="tx2">
                    <a:lumMod val="75000"/>
                  </a:schemeClr>
                </a:soli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  <a:latin typeface="Arial" pitchFamily="34" charset="0"/>
                <a:ea typeface="Times New Roman" pitchFamily="18" charset="0"/>
                <a:cs typeface="PT Bold Heading" pitchFamily="2" charset="-78"/>
              </a:rPr>
              <a:t> </a:t>
            </a:r>
            <a:r>
              <a:rPr lang="ar-SA" sz="3200" b="1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  <a:latin typeface="Arial" pitchFamily="34" charset="0"/>
                <a:ea typeface="Times New Roman" pitchFamily="18" charset="0"/>
                <a:cs typeface="PT Bold Heading" pitchFamily="2" charset="-78"/>
              </a:rPr>
              <a:t>هوائياً </a:t>
            </a:r>
            <a:r>
              <a:rPr lang="ar-SA" sz="3200" b="1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solidFill>
                  <a:schemeClr val="tx2">
                    <a:lumMod val="75000"/>
                  </a:schemeClr>
                </a:soli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  <a:latin typeface="Arial" pitchFamily="34" charset="0"/>
                <a:ea typeface="Times New Roman" pitchFamily="18" charset="0"/>
                <a:cs typeface="PT Bold Heading" pitchFamily="2" charset="-78"/>
              </a:rPr>
              <a:t>في التربة الزراعية وقام بتقسيم هذه</a:t>
            </a:r>
            <a:endParaRPr kumimoji="0" lang="ar-SA" sz="3200" b="1" i="0" u="none" strike="noStrike" normalizeH="0" baseline="0" dirty="0" smtClean="0">
              <a:ln w="17780" cmpd="sng">
                <a:solidFill>
                  <a:schemeClr val="accent1">
                    <a:tint val="3000"/>
                  </a:schemeClr>
                </a:solidFill>
                <a:prstDash val="solid"/>
                <a:miter lim="800000"/>
              </a:ln>
              <a:solidFill>
                <a:schemeClr val="tx2">
                  <a:lumMod val="75000"/>
                </a:schemeClr>
              </a:solidFill>
              <a:effectLst>
                <a:outerShdw blurRad="55000" dist="50800" dir="5400000" algn="tl">
                  <a:srgbClr val="000000">
                    <a:alpha val="33000"/>
                  </a:srgbClr>
                </a:outerShdw>
              </a:effectLst>
              <a:latin typeface="Arial" pitchFamily="34" charset="0"/>
              <a:ea typeface="Times New Roman" pitchFamily="18" charset="0"/>
              <a:cs typeface="PT Bold Heading" pitchFamily="2" charset="-78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ar-SA" sz="3600" b="1" i="0" u="none" strike="noStrike" normalizeH="0" baseline="0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solidFill>
                  <a:srgbClr val="FF99FF"/>
                </a:soli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  <a:latin typeface="Arial" pitchFamily="34" charset="0"/>
                <a:ea typeface="Times New Roman" pitchFamily="18" charset="0"/>
                <a:cs typeface="PT Bold Heading" pitchFamily="2" charset="-78"/>
                <a:sym typeface="AGA Arabesque"/>
              </a:rPr>
              <a:t></a:t>
            </a:r>
            <a:r>
              <a:rPr lang="ar-SA" sz="3600" b="1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solidFill>
                  <a:srgbClr val="FFC000"/>
                </a:solidFill>
                <a:effectLst>
                  <a:glow rad="101600">
                    <a:schemeClr val="tx1">
                      <a:alpha val="60000"/>
                    </a:schemeClr>
                  </a:glow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Arial" pitchFamily="34" charset="0"/>
                <a:ea typeface="Times New Roman" pitchFamily="18" charset="0"/>
                <a:cs typeface="PT Bold Heading" pitchFamily="2" charset="-78"/>
              </a:rPr>
              <a:t> البكتيريا المحللة </a:t>
            </a:r>
            <a:r>
              <a:rPr lang="ar-SA" sz="3600" b="1" dirty="0" err="1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solidFill>
                  <a:srgbClr val="FFC000"/>
                </a:solidFill>
                <a:effectLst>
                  <a:glow rad="101600">
                    <a:schemeClr val="tx1">
                      <a:alpha val="60000"/>
                    </a:schemeClr>
                  </a:glow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Arial" pitchFamily="34" charset="0"/>
                <a:ea typeface="Times New Roman" pitchFamily="18" charset="0"/>
                <a:cs typeface="PT Bold Heading" pitchFamily="2" charset="-78"/>
              </a:rPr>
              <a:t>للسليلوز</a:t>
            </a:r>
            <a:r>
              <a:rPr lang="ar-SA" sz="3600" b="1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solidFill>
                  <a:srgbClr val="FFC000"/>
                </a:solidFill>
                <a:effectLst>
                  <a:glow rad="101600">
                    <a:schemeClr val="tx1">
                      <a:alpha val="60000"/>
                    </a:schemeClr>
                  </a:glow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Arial" pitchFamily="34" charset="0"/>
                <a:ea typeface="Times New Roman" pitchFamily="18" charset="0"/>
                <a:cs typeface="PT Bold Heading" pitchFamily="2" charset="-78"/>
              </a:rPr>
              <a:t> هوائياً إلى:</a:t>
            </a:r>
            <a:r>
              <a:rPr kumimoji="0" lang="ar-SA" sz="3600" b="1" i="0" u="none" strike="noStrike" normalizeH="0" baseline="0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solidFill>
                  <a:schemeClr val="tx2">
                    <a:lumMod val="75000"/>
                  </a:schemeClr>
                </a:soli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  <a:latin typeface="Arial" pitchFamily="34" charset="0"/>
                <a:ea typeface="Times New Roman" pitchFamily="18" charset="0"/>
                <a:cs typeface="PT Bold Heading" pitchFamily="2" charset="-78"/>
              </a:rPr>
              <a:t> </a:t>
            </a:r>
          </a:p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sz="2800" b="1" i="0" u="none" strike="noStrike" normalizeH="0" baseline="0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solidFill>
                  <a:srgbClr val="FF99FF"/>
                </a:solidFill>
                <a:effectLst>
                  <a:glow rad="101600">
                    <a:schemeClr val="tx1">
                      <a:alpha val="60000"/>
                    </a:schemeClr>
                  </a:glow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Arial" pitchFamily="34" charset="0"/>
                <a:ea typeface="Times New Roman" pitchFamily="18" charset="0"/>
                <a:cs typeface="PT Bold Heading" pitchFamily="2" charset="-78"/>
              </a:rPr>
              <a:t>*</a:t>
            </a:r>
            <a:r>
              <a:rPr kumimoji="0" lang="ar-SA" sz="3200" b="1" i="0" u="none" strike="noStrike" normalizeH="0" baseline="0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glow rad="101600">
                    <a:schemeClr val="tx1">
                      <a:alpha val="60000"/>
                    </a:schemeClr>
                  </a:glow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Arial" pitchFamily="34" charset="0"/>
                <a:ea typeface="Times New Roman" pitchFamily="18" charset="0"/>
                <a:cs typeface="PT Bold Heading" pitchFamily="2" charset="-78"/>
              </a:rPr>
              <a:t>ميكروبات هوائية حتمية </a:t>
            </a:r>
            <a:r>
              <a:rPr lang="en-US" sz="2800" b="1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solidFill>
                  <a:schemeClr val="tx2">
                    <a:lumMod val="75000"/>
                  </a:schemeClr>
                </a:solidFill>
                <a:effectLst>
                  <a:glow rad="101600">
                    <a:schemeClr val="tx1">
                      <a:alpha val="60000"/>
                    </a:schemeClr>
                  </a:glow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Arial" pitchFamily="34" charset="0"/>
                <a:ea typeface="Times New Roman" pitchFamily="18" charset="0"/>
                <a:cs typeface="PT Bold Heading" pitchFamily="2" charset="-78"/>
              </a:rPr>
              <a:t>Strict aerobes</a:t>
            </a:r>
            <a:r>
              <a:rPr lang="ar-SA" sz="2800" b="1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solidFill>
                  <a:schemeClr val="tx2">
                    <a:lumMod val="75000"/>
                  </a:schemeClr>
                </a:solidFill>
                <a:effectLst>
                  <a:glow rad="101600">
                    <a:schemeClr val="tx1">
                      <a:alpha val="60000"/>
                    </a:schemeClr>
                  </a:glow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Arial" pitchFamily="34" charset="0"/>
                <a:ea typeface="Times New Roman" pitchFamily="18" charset="0"/>
                <a:cs typeface="PT Bold Heading" pitchFamily="2" charset="-78"/>
              </a:rPr>
              <a:t> </a:t>
            </a:r>
            <a:r>
              <a:rPr lang="ar-SA" sz="3200" b="1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solidFill>
                  <a:schemeClr val="tx2">
                    <a:lumMod val="75000"/>
                  </a:schemeClr>
                </a:solidFill>
                <a:effectLst>
                  <a:glow rad="101600">
                    <a:schemeClr val="tx1">
                      <a:alpha val="60000"/>
                    </a:schemeClr>
                  </a:glow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Arial" pitchFamily="34" charset="0"/>
                <a:ea typeface="Times New Roman" pitchFamily="18" charset="0"/>
                <a:cs typeface="PT Bold Heading" pitchFamily="2" charset="-78"/>
              </a:rPr>
              <a:t>، تستعمل </a:t>
            </a:r>
            <a:r>
              <a:rPr lang="ar-SA" sz="3200" b="1" dirty="0" err="1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solidFill>
                  <a:schemeClr val="tx2">
                    <a:lumMod val="75000"/>
                  </a:schemeClr>
                </a:solidFill>
                <a:effectLst>
                  <a:glow rad="101600">
                    <a:schemeClr val="tx1">
                      <a:alpha val="60000"/>
                    </a:schemeClr>
                  </a:glow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Arial" pitchFamily="34" charset="0"/>
                <a:ea typeface="Times New Roman" pitchFamily="18" charset="0"/>
                <a:cs typeface="PT Bold Heading" pitchFamily="2" charset="-78"/>
              </a:rPr>
              <a:t>السليلوز</a:t>
            </a:r>
            <a:r>
              <a:rPr lang="ar-SA" sz="3200" b="1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solidFill>
                  <a:schemeClr val="tx2">
                    <a:lumMod val="75000"/>
                  </a:schemeClr>
                </a:solidFill>
                <a:effectLst>
                  <a:glow rad="101600">
                    <a:schemeClr val="tx1">
                      <a:alpha val="60000"/>
                    </a:schemeClr>
                  </a:glow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Arial" pitchFamily="34" charset="0"/>
                <a:ea typeface="Times New Roman" pitchFamily="18" charset="0"/>
                <a:cs typeface="PT Bold Heading" pitchFamily="2" charset="-78"/>
              </a:rPr>
              <a:t> كمصدر للطاقة</a:t>
            </a:r>
            <a:r>
              <a:rPr kumimoji="0" lang="ar-SA" sz="3200" b="1" i="0" u="none" strike="noStrike" normalizeH="0" baseline="0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solidFill>
                  <a:schemeClr val="tx2">
                    <a:lumMod val="75000"/>
                  </a:schemeClr>
                </a:solidFill>
                <a:effectLst>
                  <a:glow rad="101600">
                    <a:schemeClr val="tx1">
                      <a:alpha val="60000"/>
                    </a:schemeClr>
                  </a:glow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Arial" pitchFamily="34" charset="0"/>
                <a:ea typeface="Times New Roman" pitchFamily="18" charset="0"/>
                <a:cs typeface="PT Bold Heading" pitchFamily="2" charset="-78"/>
              </a:rPr>
              <a:t>.</a:t>
            </a:r>
            <a:endParaRPr kumimoji="0" lang="en-US" sz="3200" b="1" i="0" u="none" strike="noStrike" normalizeH="0" baseline="0" dirty="0" smtClean="0">
              <a:ln w="17780" cmpd="sng">
                <a:solidFill>
                  <a:schemeClr val="accent1">
                    <a:tint val="3000"/>
                  </a:schemeClr>
                </a:solidFill>
                <a:prstDash val="solid"/>
                <a:miter lim="800000"/>
              </a:ln>
              <a:solidFill>
                <a:schemeClr val="tx2">
                  <a:lumMod val="75000"/>
                </a:schemeClr>
              </a:solidFill>
              <a:effectLst>
                <a:glow rad="101600">
                  <a:schemeClr val="tx1">
                    <a:alpha val="60000"/>
                  </a:schemeClr>
                </a:glow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  <a:latin typeface="Arial" pitchFamily="34" charset="0"/>
              <a:cs typeface="PT Bold Heading" pitchFamily="2" charset="-78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ar-SA" sz="3200" b="1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solidFill>
                  <a:srgbClr val="FF99FF"/>
                </a:solidFill>
                <a:effectLst>
                  <a:glow rad="101600">
                    <a:schemeClr val="tx1">
                      <a:alpha val="60000"/>
                    </a:schemeClr>
                  </a:glow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Arial" pitchFamily="34" charset="0"/>
                <a:ea typeface="Times New Roman" pitchFamily="18" charset="0"/>
                <a:cs typeface="PT Bold Heading" pitchFamily="2" charset="-78"/>
              </a:rPr>
              <a:t>*</a:t>
            </a:r>
            <a:r>
              <a:rPr kumimoji="0" lang="ar-SA" sz="3200" b="1" i="0" u="none" strike="noStrike" normalizeH="0" baseline="0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glow rad="101600">
                    <a:schemeClr val="tx1">
                      <a:alpha val="60000"/>
                    </a:schemeClr>
                  </a:glow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Arial" pitchFamily="34" charset="0"/>
                <a:ea typeface="Times New Roman" pitchFamily="18" charset="0"/>
                <a:cs typeface="PT Bold Heading" pitchFamily="2" charset="-78"/>
              </a:rPr>
              <a:t>ميكروبات هوائية حتمية </a:t>
            </a:r>
            <a:r>
              <a:rPr lang="en-US" sz="2800" b="1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solidFill>
                  <a:schemeClr val="tx2">
                    <a:lumMod val="75000"/>
                  </a:schemeClr>
                </a:solidFill>
                <a:effectLst>
                  <a:glow rad="101600">
                    <a:schemeClr val="tx1">
                      <a:alpha val="60000"/>
                    </a:schemeClr>
                  </a:glow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Arial" pitchFamily="34" charset="0"/>
                <a:ea typeface="Times New Roman" pitchFamily="18" charset="0"/>
                <a:cs typeface="PT Bold Heading" pitchFamily="2" charset="-78"/>
              </a:rPr>
              <a:t>Strict aerobes</a:t>
            </a:r>
            <a:r>
              <a:rPr lang="ar-SA" sz="2800" b="1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solidFill>
                  <a:schemeClr val="tx2">
                    <a:lumMod val="75000"/>
                  </a:schemeClr>
                </a:solidFill>
                <a:effectLst>
                  <a:glow rad="101600">
                    <a:schemeClr val="tx1">
                      <a:alpha val="60000"/>
                    </a:schemeClr>
                  </a:glow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Arial" pitchFamily="34" charset="0"/>
                <a:ea typeface="Times New Roman" pitchFamily="18" charset="0"/>
                <a:cs typeface="PT Bold Heading" pitchFamily="2" charset="-78"/>
              </a:rPr>
              <a:t> </a:t>
            </a:r>
            <a:r>
              <a:rPr lang="ar-SA" sz="3200" b="1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solidFill>
                  <a:schemeClr val="tx2">
                    <a:lumMod val="75000"/>
                  </a:schemeClr>
                </a:solidFill>
                <a:effectLst>
                  <a:glow rad="101600">
                    <a:schemeClr val="tx1">
                      <a:alpha val="60000"/>
                    </a:schemeClr>
                  </a:glow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Arial" pitchFamily="34" charset="0"/>
                <a:ea typeface="Times New Roman" pitchFamily="18" charset="0"/>
                <a:cs typeface="PT Bold Heading" pitchFamily="2" charset="-78"/>
              </a:rPr>
              <a:t>، تنمو جيداً في بيئة </a:t>
            </a:r>
            <a:r>
              <a:rPr lang="ar-SA" sz="3200" b="1" dirty="0" err="1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solidFill>
                  <a:schemeClr val="tx2">
                    <a:lumMod val="75000"/>
                  </a:schemeClr>
                </a:solidFill>
                <a:effectLst>
                  <a:glow rad="101600">
                    <a:schemeClr val="tx1">
                      <a:alpha val="60000"/>
                    </a:schemeClr>
                  </a:glow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Arial" pitchFamily="34" charset="0"/>
                <a:ea typeface="Times New Roman" pitchFamily="18" charset="0"/>
                <a:cs typeface="PT Bold Heading" pitchFamily="2" charset="-78"/>
              </a:rPr>
              <a:t>آجار</a:t>
            </a:r>
            <a:r>
              <a:rPr lang="ar-SA" sz="3200" b="1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solidFill>
                  <a:schemeClr val="tx2">
                    <a:lumMod val="75000"/>
                  </a:schemeClr>
                </a:solidFill>
                <a:effectLst>
                  <a:glow rad="101600">
                    <a:schemeClr val="tx1">
                      <a:alpha val="60000"/>
                    </a:schemeClr>
                  </a:glow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Arial" pitchFamily="34" charset="0"/>
                <a:ea typeface="Times New Roman" pitchFamily="18" charset="0"/>
                <a:cs typeface="PT Bold Heading" pitchFamily="2" charset="-78"/>
              </a:rPr>
              <a:t> النشا ولا تستطيع النمو في </a:t>
            </a:r>
            <a:r>
              <a:rPr lang="ar-SA" sz="3200" b="1" dirty="0" err="1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solidFill>
                  <a:schemeClr val="tx2">
                    <a:lumMod val="75000"/>
                  </a:schemeClr>
                </a:solidFill>
                <a:effectLst>
                  <a:glow rad="101600">
                    <a:schemeClr val="tx1">
                      <a:alpha val="60000"/>
                    </a:schemeClr>
                  </a:glow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Arial" pitchFamily="34" charset="0"/>
                <a:ea typeface="Times New Roman" pitchFamily="18" charset="0"/>
                <a:cs typeface="PT Bold Heading" pitchFamily="2" charset="-78"/>
              </a:rPr>
              <a:t>الآجار</a:t>
            </a:r>
            <a:r>
              <a:rPr lang="ar-SA" sz="3200" b="1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solidFill>
                  <a:schemeClr val="tx2">
                    <a:lumMod val="75000"/>
                  </a:schemeClr>
                </a:solidFill>
                <a:effectLst>
                  <a:glow rad="101600">
                    <a:schemeClr val="tx1">
                      <a:alpha val="60000"/>
                    </a:schemeClr>
                  </a:glow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Arial" pitchFamily="34" charset="0"/>
                <a:ea typeface="Times New Roman" pitchFamily="18" charset="0"/>
                <a:cs typeface="PT Bold Heading" pitchFamily="2" charset="-78"/>
              </a:rPr>
              <a:t> المغذي العادي</a:t>
            </a:r>
            <a:r>
              <a:rPr kumimoji="0" lang="ar-SA" sz="3200" b="1" i="0" u="none" strike="noStrike" normalizeH="0" baseline="0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solidFill>
                  <a:schemeClr val="tx2">
                    <a:lumMod val="75000"/>
                  </a:schemeClr>
                </a:solidFill>
                <a:effectLst>
                  <a:glow rad="101600">
                    <a:schemeClr val="tx1">
                      <a:alpha val="60000"/>
                    </a:schemeClr>
                  </a:glow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Arial" pitchFamily="34" charset="0"/>
                <a:ea typeface="Times New Roman" pitchFamily="18" charset="0"/>
                <a:cs typeface="PT Bold Heading" pitchFamily="2" charset="-78"/>
              </a:rPr>
              <a:t>.</a:t>
            </a:r>
            <a:endParaRPr kumimoji="0" lang="en-US" sz="3200" b="1" i="0" u="none" strike="noStrike" normalizeH="0" baseline="0" dirty="0" smtClean="0">
              <a:ln w="17780" cmpd="sng">
                <a:solidFill>
                  <a:schemeClr val="accent1">
                    <a:tint val="3000"/>
                  </a:schemeClr>
                </a:solidFill>
                <a:prstDash val="solid"/>
                <a:miter lim="800000"/>
              </a:ln>
              <a:solidFill>
                <a:schemeClr val="tx2">
                  <a:lumMod val="75000"/>
                </a:schemeClr>
              </a:solidFill>
              <a:effectLst>
                <a:glow rad="101600">
                  <a:schemeClr val="tx1">
                    <a:alpha val="60000"/>
                  </a:schemeClr>
                </a:glow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  <a:latin typeface="Arial" pitchFamily="34" charset="0"/>
              <a:cs typeface="PT Bold Heading" pitchFamily="2" charset="-78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ar-SA" sz="3200" b="1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solidFill>
                  <a:srgbClr val="FF99FF"/>
                </a:solidFill>
                <a:effectLst>
                  <a:glow rad="101600">
                    <a:schemeClr val="tx1">
                      <a:alpha val="60000"/>
                    </a:schemeClr>
                  </a:glow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Arial" pitchFamily="34" charset="0"/>
                <a:ea typeface="Times New Roman" pitchFamily="18" charset="0"/>
                <a:cs typeface="PT Bold Heading" pitchFamily="2" charset="-78"/>
              </a:rPr>
              <a:t>*</a:t>
            </a:r>
            <a:r>
              <a:rPr kumimoji="0" lang="ar-SA" sz="3200" b="1" i="0" u="none" strike="noStrike" normalizeH="0" baseline="0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glow rad="101600">
                    <a:schemeClr val="tx1">
                      <a:alpha val="60000"/>
                    </a:schemeClr>
                  </a:glow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Arial" pitchFamily="34" charset="0"/>
                <a:ea typeface="Times New Roman" pitchFamily="18" charset="0"/>
                <a:cs typeface="PT Bold Heading" pitchFamily="2" charset="-78"/>
              </a:rPr>
              <a:t>ميكروبات لا هوائية اختيارية </a:t>
            </a:r>
            <a:r>
              <a:rPr kumimoji="0" lang="ar-SA" sz="3200" b="1" i="0" u="none" strike="noStrike" normalizeH="0" baseline="0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solidFill>
                  <a:schemeClr val="tx2">
                    <a:lumMod val="75000"/>
                  </a:schemeClr>
                </a:solidFill>
                <a:effectLst>
                  <a:glow rad="101600">
                    <a:schemeClr val="tx1">
                      <a:alpha val="60000"/>
                    </a:schemeClr>
                  </a:glow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Arial" pitchFamily="34" charset="0"/>
                <a:ea typeface="Times New Roman" pitchFamily="18" charset="0"/>
                <a:cs typeface="PT Bold Heading" pitchFamily="2" charset="-78"/>
              </a:rPr>
              <a:t>تستطيع النمو في أي بيئة.</a:t>
            </a:r>
            <a:endParaRPr kumimoji="0" lang="en-US" sz="3200" b="1" i="0" u="none" strike="noStrike" normalizeH="0" baseline="0" dirty="0" smtClean="0">
              <a:ln w="17780" cmpd="sng">
                <a:solidFill>
                  <a:schemeClr val="accent1">
                    <a:tint val="3000"/>
                  </a:schemeClr>
                </a:solidFill>
                <a:prstDash val="solid"/>
                <a:miter lim="800000"/>
              </a:ln>
              <a:solidFill>
                <a:schemeClr val="tx2">
                  <a:lumMod val="75000"/>
                </a:schemeClr>
              </a:solidFill>
              <a:effectLst>
                <a:glow rad="101600">
                  <a:schemeClr val="tx1">
                    <a:alpha val="60000"/>
                  </a:schemeClr>
                </a:glow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  <a:latin typeface="Arial" pitchFamily="34" charset="0"/>
              <a:cs typeface="PT Bold Heading" pitchFamily="2" charset="-78"/>
            </a:endParaRPr>
          </a:p>
        </p:txBody>
      </p:sp>
    </p:spTree>
  </p:cSld>
  <p:clrMapOvr>
    <a:masterClrMapping/>
  </p:clrMapOvr>
  <p:transition>
    <p:plu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1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5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9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3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Users\A1\Pictures\p.bmp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" y="0"/>
            <a:ext cx="9144000" cy="6858000"/>
          </a:xfrm>
          <a:prstGeom prst="rect">
            <a:avLst/>
          </a:prstGeom>
          <a:noFill/>
        </p:spPr>
      </p:pic>
      <p:sp>
        <p:nvSpPr>
          <p:cNvPr id="3" name="مستطيل 2"/>
          <p:cNvSpPr/>
          <p:nvPr/>
        </p:nvSpPr>
        <p:spPr>
          <a:xfrm>
            <a:off x="357158" y="428604"/>
            <a:ext cx="8429652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Clr>
                <a:srgbClr val="0000FF"/>
              </a:buClr>
            </a:pPr>
            <a:r>
              <a:rPr lang="ar-AE" sz="4800" b="1" dirty="0" smtClean="0">
                <a:solidFill>
                  <a:srgbClr val="FFFF0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DecoType Thuluth" pitchFamily="2" charset="-78"/>
              </a:rPr>
              <a:t>متطلبات التجربة:</a:t>
            </a:r>
            <a:endParaRPr lang="en-US" sz="4800" b="1" dirty="0" smtClean="0">
              <a:solidFill>
                <a:srgbClr val="FFFF00"/>
              </a:solidFill>
              <a:effectLst>
                <a:glow rad="228600">
                  <a:schemeClr val="accent5">
                    <a:satMod val="175000"/>
                    <a:alpha val="4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DecoType Thuluth" pitchFamily="2" charset="-78"/>
            </a:endParaRPr>
          </a:p>
          <a:p>
            <a:pPr>
              <a:buClr>
                <a:srgbClr val="0000FF"/>
              </a:buClr>
              <a:buSzPct val="109000"/>
              <a:buFont typeface="Wingdings" pitchFamily="2" charset="2"/>
              <a:buChar char="|"/>
            </a:pPr>
            <a:r>
              <a:rPr lang="ar-SA" sz="4800" b="1" dirty="0" smtClean="0">
                <a:effectLst>
                  <a:glow rad="101600">
                    <a:srgbClr val="66FF33"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DecoType Thuluth" pitchFamily="2" charset="-78"/>
              </a:rPr>
              <a:t> </a:t>
            </a:r>
            <a:r>
              <a:rPr lang="ar-SA" sz="4800" b="1" dirty="0" smtClean="0">
                <a:solidFill>
                  <a:srgbClr val="660033"/>
                </a:solidFill>
                <a:effectLst>
                  <a:glow rad="101600">
                    <a:srgbClr val="66FF33"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DecoType Thuluth" pitchFamily="2" charset="-78"/>
              </a:rPr>
              <a:t>أنبوبتين لكل مجموعة تحتوي على 5 مل من بيئة </a:t>
            </a:r>
            <a:r>
              <a:rPr lang="ar-SA" sz="4800" b="1" dirty="0" err="1" smtClean="0">
                <a:solidFill>
                  <a:srgbClr val="660033"/>
                </a:solidFill>
                <a:effectLst>
                  <a:glow rad="101600">
                    <a:srgbClr val="66FF33"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DecoType Thuluth" pitchFamily="2" charset="-78"/>
              </a:rPr>
              <a:t>ديبوس</a:t>
            </a:r>
            <a:r>
              <a:rPr lang="ar-SA" sz="4800" b="1" dirty="0" smtClean="0">
                <a:solidFill>
                  <a:srgbClr val="660033"/>
                </a:solidFill>
                <a:effectLst>
                  <a:glow rad="101600">
                    <a:srgbClr val="66FF33"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DecoType Thuluth" pitchFamily="2" charset="-78"/>
              </a:rPr>
              <a:t> لتحليل </a:t>
            </a:r>
            <a:r>
              <a:rPr lang="ar-SA" sz="4800" b="1" dirty="0" err="1" smtClean="0">
                <a:solidFill>
                  <a:srgbClr val="660033"/>
                </a:solidFill>
                <a:effectLst>
                  <a:glow rad="101600">
                    <a:srgbClr val="66FF33"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DecoType Thuluth" pitchFamily="2" charset="-78"/>
              </a:rPr>
              <a:t>السليلوز</a:t>
            </a:r>
            <a:r>
              <a:rPr lang="ar-SA" sz="4800" b="1" dirty="0" smtClean="0">
                <a:solidFill>
                  <a:srgbClr val="660033"/>
                </a:solidFill>
                <a:effectLst>
                  <a:glow rad="101600">
                    <a:srgbClr val="66FF33"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DecoType Thuluth" pitchFamily="2" charset="-78"/>
              </a:rPr>
              <a:t> </a:t>
            </a:r>
            <a:r>
              <a:rPr lang="en-US" sz="4000" b="1" dirty="0" smtClean="0">
                <a:solidFill>
                  <a:srgbClr val="660033"/>
                </a:solidFill>
                <a:effectLst>
                  <a:glow rad="101600">
                    <a:srgbClr val="66FF33"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DecoType Thuluth" pitchFamily="2" charset="-78"/>
              </a:rPr>
              <a:t>Dubos cellulose medium</a:t>
            </a:r>
            <a:r>
              <a:rPr lang="ar-SA" sz="4800" b="1" dirty="0" smtClean="0">
                <a:solidFill>
                  <a:srgbClr val="660033"/>
                </a:solidFill>
                <a:effectLst>
                  <a:glow rad="101600">
                    <a:srgbClr val="66FF33"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DecoType Thuluth" pitchFamily="2" charset="-78"/>
              </a:rPr>
              <a:t>.</a:t>
            </a:r>
          </a:p>
          <a:p>
            <a:pPr>
              <a:buClr>
                <a:srgbClr val="0000FF"/>
              </a:buClr>
              <a:buSzPct val="109000"/>
              <a:buFont typeface="Wingdings" pitchFamily="2" charset="2"/>
              <a:buChar char="|"/>
            </a:pPr>
            <a:r>
              <a:rPr lang="ar-SA" sz="4800" b="1" dirty="0" smtClean="0">
                <a:solidFill>
                  <a:srgbClr val="660033"/>
                </a:solidFill>
                <a:effectLst>
                  <a:glow rad="101600">
                    <a:srgbClr val="66FF33"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DecoType Thuluth" pitchFamily="2" charset="-78"/>
              </a:rPr>
              <a:t>شريط من ورق الترشيح.</a:t>
            </a:r>
          </a:p>
          <a:p>
            <a:pPr>
              <a:buClr>
                <a:srgbClr val="0000FF"/>
              </a:buClr>
              <a:buSzPct val="109000"/>
              <a:buFont typeface="Wingdings" pitchFamily="2" charset="2"/>
              <a:buChar char="|"/>
            </a:pPr>
            <a:r>
              <a:rPr lang="ar-SA" sz="4800" b="1" dirty="0" smtClean="0">
                <a:solidFill>
                  <a:srgbClr val="660033"/>
                </a:solidFill>
                <a:effectLst>
                  <a:glow rad="101600">
                    <a:srgbClr val="66FF33"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DecoType Thuluth" pitchFamily="2" charset="-78"/>
              </a:rPr>
              <a:t>تربة. </a:t>
            </a:r>
          </a:p>
          <a:p>
            <a:pPr>
              <a:buClr>
                <a:srgbClr val="0000FF"/>
              </a:buClr>
              <a:buSzPct val="109000"/>
              <a:buFont typeface="Wingdings" pitchFamily="2" charset="2"/>
              <a:buChar char="|"/>
            </a:pPr>
            <a:r>
              <a:rPr lang="ar-SA" sz="4800" b="1" dirty="0" smtClean="0">
                <a:solidFill>
                  <a:srgbClr val="660033"/>
                </a:solidFill>
                <a:effectLst>
                  <a:glow rad="101600">
                    <a:srgbClr val="66FF33"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DecoType Thuluth" pitchFamily="2" charset="-78"/>
              </a:rPr>
              <a:t>ميزان.</a:t>
            </a:r>
          </a:p>
          <a:p>
            <a:pPr>
              <a:buClr>
                <a:srgbClr val="0000FF"/>
              </a:buClr>
              <a:buSzPct val="109000"/>
              <a:buFont typeface="Wingdings" pitchFamily="2" charset="2"/>
              <a:buChar char="|"/>
            </a:pPr>
            <a:r>
              <a:rPr lang="ar-SA" sz="4800" b="1" dirty="0" smtClean="0">
                <a:solidFill>
                  <a:srgbClr val="660033"/>
                </a:solidFill>
                <a:effectLst>
                  <a:glow rad="101600">
                    <a:srgbClr val="66FF33"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DecoType Thuluth" pitchFamily="2" charset="-78"/>
              </a:rPr>
              <a:t> (يتم العمل تحت ظروف التعقيم).</a:t>
            </a:r>
            <a:endParaRPr lang="en-US" sz="4800" b="1" dirty="0" smtClean="0">
              <a:solidFill>
                <a:srgbClr val="660033"/>
              </a:solidFill>
              <a:effectLst>
                <a:glow rad="101600">
                  <a:srgbClr val="66FF33">
                    <a:alpha val="60000"/>
                  </a:srgb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DecoType Thuluth" pitchFamily="2" charset="-78"/>
            </a:endParaRPr>
          </a:p>
        </p:txBody>
      </p:sp>
    </p:spTree>
  </p:cSld>
  <p:clrMapOvr>
    <a:masterClrMapping/>
  </p:clrMapOvr>
  <p:transition>
    <p:cover dir="l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900" decel="100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000"/>
                            </p:stCondLst>
                            <p:childTnLst>
                              <p:par>
                                <p:cTn id="19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900" decel="10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3000"/>
                            </p:stCondLst>
                            <p:childTnLst>
                              <p:par>
                                <p:cTn id="26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900" decel="100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4000"/>
                            </p:stCondLst>
                            <p:childTnLst>
                              <p:par>
                                <p:cTn id="33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900" decel="100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000"/>
                            </p:stCondLst>
                            <p:childTnLst>
                              <p:par>
                                <p:cTn id="40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900" decel="100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allAtOnce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Users\A1\Pictures\p.bmp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" y="0"/>
            <a:ext cx="9144000" cy="6858000"/>
          </a:xfrm>
          <a:prstGeom prst="rect">
            <a:avLst/>
          </a:prstGeom>
          <a:noFill/>
        </p:spPr>
      </p:pic>
      <p:sp>
        <p:nvSpPr>
          <p:cNvPr id="3" name="مستطيل 2"/>
          <p:cNvSpPr/>
          <p:nvPr/>
        </p:nvSpPr>
        <p:spPr>
          <a:xfrm>
            <a:off x="0" y="214290"/>
            <a:ext cx="8964488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ar-AE" sz="5400" b="1" dirty="0" smtClean="0">
                <a:ln w="31550" cmpd="sng">
                  <a:solidFill>
                    <a:srgbClr val="FFCCFF"/>
                  </a:solidFill>
                  <a:prstDash val="solid"/>
                </a:ln>
                <a:solidFill>
                  <a:srgbClr val="0000FF"/>
                </a:solidFill>
                <a:effectLst>
                  <a:glow rad="101600">
                    <a:srgbClr val="FFFF00">
                      <a:alpha val="4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DecoType Thuluth" pitchFamily="2" charset="-78"/>
              </a:rPr>
              <a:t>خطوات العمل</a:t>
            </a:r>
            <a:r>
              <a:rPr lang="ar-AE" sz="5400" b="1" dirty="0" smtClean="0">
                <a:ln w="31550" cmpd="sng">
                  <a:solidFill>
                    <a:srgbClr val="FFCCFF"/>
                  </a:solidFill>
                  <a:prstDash val="solid"/>
                </a:ln>
                <a:solidFill>
                  <a:srgbClr val="0000FF"/>
                </a:solidFill>
                <a:effectLst>
                  <a:glow rad="101600">
                    <a:srgbClr val="FFFF00">
                      <a:alpha val="4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DecoType Thuluth" pitchFamily="2" charset="-78"/>
              </a:rPr>
              <a:t>:</a:t>
            </a:r>
            <a:endParaRPr lang="ar-SA" sz="5400" b="1" dirty="0" smtClean="0">
              <a:ln w="31550" cmpd="sng">
                <a:solidFill>
                  <a:srgbClr val="FFCCFF"/>
                </a:solidFill>
                <a:prstDash val="solid"/>
              </a:ln>
              <a:solidFill>
                <a:srgbClr val="0000FF"/>
              </a:solidFill>
              <a:effectLst>
                <a:glow rad="101600">
                  <a:srgbClr val="FFFF00">
                    <a:alpha val="40000"/>
                  </a:srgb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DecoType Thuluth" pitchFamily="2" charset="-78"/>
            </a:endParaRPr>
          </a:p>
          <a:p>
            <a:pPr algn="ctr"/>
            <a:endParaRPr lang="en-US" sz="5400" b="1" dirty="0" smtClean="0">
              <a:ln w="31550" cmpd="sng">
                <a:solidFill>
                  <a:srgbClr val="FFCCFF"/>
                </a:solidFill>
                <a:prstDash val="solid"/>
              </a:ln>
              <a:solidFill>
                <a:srgbClr val="0000FF"/>
              </a:solidFill>
              <a:effectLst>
                <a:glow rad="101600">
                  <a:srgbClr val="FFFF00">
                    <a:alpha val="40000"/>
                  </a:srgb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DecoType Thuluth" pitchFamily="2" charset="-78"/>
            </a:endParaRPr>
          </a:p>
          <a:p>
            <a:pPr>
              <a:buClr>
                <a:srgbClr val="FFFF00"/>
              </a:buClr>
              <a:buFont typeface="Wingdings 2" pitchFamily="18" charset="2"/>
              <a:buChar char=""/>
            </a:pPr>
            <a:r>
              <a:rPr lang="ar-SA" sz="3800" b="1" dirty="0" smtClean="0">
                <a:solidFill>
                  <a:srgbClr val="660066"/>
                </a:solidFill>
                <a:effectLst>
                  <a:glow rad="101600">
                    <a:srgbClr val="FFCCFF">
                      <a:alpha val="4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DecoType Thuluth" pitchFamily="2" charset="-78"/>
              </a:rPr>
              <a:t> </a:t>
            </a:r>
            <a:r>
              <a:rPr lang="ar-SA" sz="3900" b="1" dirty="0" smtClean="0">
                <a:solidFill>
                  <a:srgbClr val="660066"/>
                </a:solidFill>
                <a:effectLst>
                  <a:glow rad="101600">
                    <a:srgbClr val="33CC33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DecoType Thuluth" pitchFamily="2" charset="-78"/>
              </a:rPr>
              <a:t>يوضع داخل كل أنبوبة من أنابيب </a:t>
            </a:r>
            <a:r>
              <a:rPr lang="ar-SA" sz="3900" b="1" dirty="0" err="1" smtClean="0">
                <a:solidFill>
                  <a:srgbClr val="660066"/>
                </a:solidFill>
                <a:effectLst>
                  <a:glow rad="101600">
                    <a:srgbClr val="33CC33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DecoType Thuluth" pitchFamily="2" charset="-78"/>
              </a:rPr>
              <a:t>ديبوس</a:t>
            </a:r>
            <a:r>
              <a:rPr lang="ar-SA" sz="3900" b="1" dirty="0" smtClean="0">
                <a:solidFill>
                  <a:srgbClr val="660066"/>
                </a:solidFill>
                <a:effectLst>
                  <a:glow rad="101600">
                    <a:srgbClr val="33CC33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DecoType Thuluth" pitchFamily="2" charset="-78"/>
              </a:rPr>
              <a:t> شريط من ورق الترشيح بعمق البيئة على أن يبرز منها ما يقرب من 5</a:t>
            </a:r>
            <a:r>
              <a:rPr lang="en-US" sz="3900" b="1" dirty="0" smtClean="0">
                <a:solidFill>
                  <a:srgbClr val="660066"/>
                </a:solidFill>
                <a:effectLst>
                  <a:glow rad="101600">
                    <a:srgbClr val="33CC33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DecoType Thuluth" pitchFamily="2" charset="-78"/>
              </a:rPr>
              <a:t>,</a:t>
            </a:r>
            <a:r>
              <a:rPr lang="ar-SA" sz="3900" b="1" dirty="0" smtClean="0">
                <a:solidFill>
                  <a:srgbClr val="660066"/>
                </a:solidFill>
                <a:effectLst>
                  <a:glow rad="101600">
                    <a:srgbClr val="33CC33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DecoType Thuluth" pitchFamily="2" charset="-78"/>
              </a:rPr>
              <a:t>0 سم. </a:t>
            </a:r>
          </a:p>
          <a:p>
            <a:pPr>
              <a:buClr>
                <a:srgbClr val="FFFF00"/>
              </a:buClr>
              <a:buFont typeface="Wingdings 2" pitchFamily="18" charset="2"/>
              <a:buChar char=""/>
            </a:pPr>
            <a:r>
              <a:rPr lang="ar-SA" sz="3900" b="1" dirty="0" smtClean="0">
                <a:solidFill>
                  <a:srgbClr val="660066"/>
                </a:solidFill>
                <a:effectLst>
                  <a:glow rad="101600">
                    <a:srgbClr val="33CC33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DecoType Thuluth" pitchFamily="2" charset="-78"/>
              </a:rPr>
              <a:t> تحت ظروف التعقيم يضاف </a:t>
            </a:r>
            <a:r>
              <a:rPr lang="ar-SA" sz="3900" b="1" dirty="0" smtClean="0">
                <a:solidFill>
                  <a:srgbClr val="660066"/>
                </a:solidFill>
                <a:effectLst>
                  <a:glow rad="101600">
                    <a:srgbClr val="33CC33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DecoType Thuluth" pitchFamily="2" charset="-78"/>
              </a:rPr>
              <a:t>1</a:t>
            </a:r>
            <a:r>
              <a:rPr lang="en-US" sz="3900" b="1" dirty="0" smtClean="0">
                <a:solidFill>
                  <a:srgbClr val="660066"/>
                </a:solidFill>
                <a:effectLst>
                  <a:glow rad="101600">
                    <a:srgbClr val="33CC33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DecoType Thuluth" pitchFamily="2" charset="-78"/>
              </a:rPr>
              <a:t>,</a:t>
            </a:r>
            <a:r>
              <a:rPr lang="ar-SA" sz="3900" b="1" dirty="0" smtClean="0">
                <a:solidFill>
                  <a:srgbClr val="660066"/>
                </a:solidFill>
                <a:effectLst>
                  <a:glow rad="101600">
                    <a:srgbClr val="33CC33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DecoType Thuluth" pitchFamily="2" charset="-78"/>
              </a:rPr>
              <a:t>. جم من التربة لكل أنبوبة.</a:t>
            </a:r>
          </a:p>
          <a:p>
            <a:pPr>
              <a:buClr>
                <a:srgbClr val="FFFF00"/>
              </a:buClr>
              <a:buFont typeface="Wingdings 2" pitchFamily="18" charset="2"/>
              <a:buChar char=""/>
            </a:pPr>
            <a:r>
              <a:rPr lang="ar-SA" sz="3900" b="1" dirty="0" smtClean="0">
                <a:solidFill>
                  <a:srgbClr val="660066"/>
                </a:solidFill>
                <a:effectLst>
                  <a:glow rad="101600">
                    <a:srgbClr val="33CC33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DecoType Thuluth" pitchFamily="2" charset="-78"/>
              </a:rPr>
              <a:t>تحفظ </a:t>
            </a:r>
            <a:r>
              <a:rPr lang="ar-SA" sz="3900" b="1" dirty="0" smtClean="0">
                <a:solidFill>
                  <a:srgbClr val="660066"/>
                </a:solidFill>
                <a:effectLst>
                  <a:glow rad="101600">
                    <a:srgbClr val="33CC33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DecoType Thuluth" pitchFamily="2" charset="-78"/>
              </a:rPr>
              <a:t>الأنابيب </a:t>
            </a:r>
            <a:r>
              <a:rPr lang="ar-SA" sz="3900" b="1" dirty="0" err="1" smtClean="0">
                <a:solidFill>
                  <a:srgbClr val="660066"/>
                </a:solidFill>
                <a:effectLst>
                  <a:glow rad="101600">
                    <a:srgbClr val="33CC33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DecoType Thuluth" pitchFamily="2" charset="-78"/>
              </a:rPr>
              <a:t>بالحضان</a:t>
            </a:r>
            <a:r>
              <a:rPr lang="ar-SA" sz="3900" b="1" dirty="0" smtClean="0">
                <a:solidFill>
                  <a:srgbClr val="660066"/>
                </a:solidFill>
                <a:effectLst>
                  <a:glow rad="101600">
                    <a:srgbClr val="33CC33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DecoType Thuluth" pitchFamily="2" charset="-78"/>
              </a:rPr>
              <a:t> على درجة 30م° لمدة تتراوح بين أسبوع إلى أسبوعين.</a:t>
            </a:r>
          </a:p>
          <a:p>
            <a:pPr>
              <a:buClr>
                <a:srgbClr val="FFFF00"/>
              </a:buClr>
              <a:buFont typeface="Wingdings 2" pitchFamily="18" charset="2"/>
              <a:buChar char=""/>
            </a:pPr>
            <a:r>
              <a:rPr lang="ar-SA" sz="3900" b="1" dirty="0" smtClean="0">
                <a:solidFill>
                  <a:srgbClr val="660066"/>
                </a:solidFill>
                <a:effectLst>
                  <a:glow rad="101600">
                    <a:srgbClr val="33CC33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DecoType Thuluth" pitchFamily="2" charset="-78"/>
              </a:rPr>
              <a:t> تفحص ورقة الترشيح لملاحظة درجة تآكل الورقة عند سطح البيئة.</a:t>
            </a:r>
            <a:endParaRPr lang="en-US" sz="3900" b="1" dirty="0">
              <a:solidFill>
                <a:srgbClr val="660066"/>
              </a:solidFill>
              <a:effectLst>
                <a:glow rad="101600">
                  <a:srgbClr val="33CC33"/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DecoType Thuluth" pitchFamily="2" charset="-78"/>
            </a:endParaRPr>
          </a:p>
        </p:txBody>
      </p:sp>
    </p:spTree>
  </p:cSld>
  <p:clrMapOvr>
    <a:masterClrMapping/>
  </p:clrMapOvr>
  <p:transition>
    <p:cover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000"/>
                            </p:stCondLst>
                            <p:childTnLst>
                              <p:par>
                                <p:cTn id="23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4000"/>
                            </p:stCondLst>
                            <p:childTnLst>
                              <p:par>
                                <p:cTn id="29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allAtOnce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3" name="Picture 3" descr="C:\Users\A1\Pictures\02GISCA8V6TQ0CA410XNRCAEIS3WUCASM3X2WCAUSGPDFCAO9EEO6CAN4G06DCAGPGK4WCAJW1SWICAZ2IPE9CA5F13OPCAWQN7G9CA5QB30HCA7A9C84CAJGUI3BCA0LRMY2CAX2NR1QCAC7EJPCCAKQLFXL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" y="0"/>
            <a:ext cx="9144001" cy="6858000"/>
          </a:xfrm>
          <a:prstGeom prst="rect">
            <a:avLst/>
          </a:prstGeom>
          <a:noFill/>
        </p:spPr>
      </p:pic>
      <p:sp>
        <p:nvSpPr>
          <p:cNvPr id="4" name="مستطيل 3"/>
          <p:cNvSpPr/>
          <p:nvPr/>
        </p:nvSpPr>
        <p:spPr>
          <a:xfrm>
            <a:off x="-1" y="1928802"/>
            <a:ext cx="9144000" cy="1938992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ar-AE" sz="6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glow rad="101600">
                    <a:srgbClr val="FF0000">
                      <a:alpha val="60000"/>
                    </a:srgbClr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cs typeface="DecoType Thuluth" pitchFamily="2" charset="-78"/>
              </a:rPr>
              <a:t>ثانياً: التحلل </a:t>
            </a:r>
            <a:r>
              <a:rPr lang="ar-AE" sz="60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glow rad="101600">
                    <a:srgbClr val="FF0000">
                      <a:alpha val="60000"/>
                    </a:srgbClr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cs typeface="DecoType Thuluth" pitchFamily="2" charset="-78"/>
              </a:rPr>
              <a:t>اللاهوائي</a:t>
            </a:r>
            <a:endParaRPr lang="en-US" sz="6000" b="1" spc="50" dirty="0" smtClean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glow rad="101600">
                  <a:srgbClr val="FF0000">
                    <a:alpha val="60000"/>
                  </a:srgbClr>
                </a:glow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cs typeface="DecoType Thuluth" pitchFamily="2" charset="-78"/>
            </a:endParaRPr>
          </a:p>
          <a:p>
            <a:pPr algn="ctr"/>
            <a:r>
              <a:rPr lang="ar-AE" sz="6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glow rad="101600">
                    <a:srgbClr val="FF0000">
                      <a:alpha val="60000"/>
                    </a:srgbClr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cs typeface="DecoType Thuluth" pitchFamily="2" charset="-78"/>
              </a:rPr>
              <a:t>انحلال </a:t>
            </a:r>
            <a:r>
              <a:rPr lang="ar-AE" sz="60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glow rad="101600">
                    <a:srgbClr val="FF0000">
                      <a:alpha val="60000"/>
                    </a:srgbClr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cs typeface="DecoType Thuluth" pitchFamily="2" charset="-78"/>
              </a:rPr>
              <a:t>السليلوز</a:t>
            </a:r>
            <a:r>
              <a:rPr lang="ar-AE" sz="6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glow rad="101600">
                    <a:srgbClr val="FF0000">
                      <a:alpha val="60000"/>
                    </a:srgbClr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cs typeface="DecoType Thuluth" pitchFamily="2" charset="-78"/>
              </a:rPr>
              <a:t> تحت الظروف </a:t>
            </a:r>
            <a:r>
              <a:rPr lang="ar-AE" sz="60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glow rad="101600">
                    <a:srgbClr val="FF0000">
                      <a:alpha val="60000"/>
                    </a:srgbClr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cs typeface="DecoType Thuluth" pitchFamily="2" charset="-78"/>
              </a:rPr>
              <a:t>اللاهوائية</a:t>
            </a:r>
            <a:endParaRPr lang="en-US" sz="60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glow rad="101600">
                  <a:srgbClr val="FF0000">
                    <a:alpha val="60000"/>
                  </a:srgbClr>
                </a:glow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cs typeface="DecoType Thuluth" pitchFamily="2" charset="-78"/>
            </a:endParaRP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theme/theme1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1026</TotalTime>
  <Words>621</Words>
  <Application>Microsoft Office PowerPoint</Application>
  <PresentationFormat>عرض على الشاشة (3:4)‏</PresentationFormat>
  <Paragraphs>76</Paragraphs>
  <Slides>14</Slides>
  <Notes>0</Notes>
  <HiddenSlides>0</HiddenSlides>
  <MMClips>0</MMClips>
  <ScaleCrop>false</ScaleCrop>
  <HeadingPairs>
    <vt:vector size="4" baseType="variant">
      <vt:variant>
        <vt:lpstr>سمة</vt:lpstr>
      </vt:variant>
      <vt:variant>
        <vt:i4>1</vt:i4>
      </vt:variant>
      <vt:variant>
        <vt:lpstr>عناوين الشرائح</vt:lpstr>
      </vt:variant>
      <vt:variant>
        <vt:i4>14</vt:i4>
      </vt:variant>
    </vt:vector>
  </HeadingPairs>
  <TitlesOfParts>
    <vt:vector size="15" baseType="lpstr">
      <vt:lpstr>سمة Office</vt:lpstr>
      <vt:lpstr>الشريحة 1</vt:lpstr>
      <vt:lpstr>الشريحة 2</vt:lpstr>
      <vt:lpstr>الشريحة 3</vt:lpstr>
      <vt:lpstr>الشريحة 4</vt:lpstr>
      <vt:lpstr>الشريحة 5</vt:lpstr>
      <vt:lpstr>الشريحة 6</vt:lpstr>
      <vt:lpstr>الشريحة 7</vt:lpstr>
      <vt:lpstr>الشريحة 8</vt:lpstr>
      <vt:lpstr>الشريحة 9</vt:lpstr>
      <vt:lpstr>الشريحة 10</vt:lpstr>
      <vt:lpstr>الشريحة 11</vt:lpstr>
      <vt:lpstr>الشريحة 12</vt:lpstr>
      <vt:lpstr>الشريحة 13</vt:lpstr>
      <vt:lpstr>الشريحة 14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الشريحة 1</dc:title>
  <dc:creator>A1</dc:creator>
  <cp:lastModifiedBy>win7</cp:lastModifiedBy>
  <cp:revision>99</cp:revision>
  <dcterms:created xsi:type="dcterms:W3CDTF">2011-11-12T17:02:31Z</dcterms:created>
  <dcterms:modified xsi:type="dcterms:W3CDTF">2014-03-13T04:52:57Z</dcterms:modified>
</cp:coreProperties>
</file>