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652" r:id="rId2"/>
  </p:sldMasterIdLst>
  <p:notesMasterIdLst>
    <p:notesMasterId r:id="rId15"/>
  </p:notesMasterIdLst>
  <p:handoutMasterIdLst>
    <p:handoutMasterId r:id="rId16"/>
  </p:handoutMasterIdLst>
  <p:sldIdLst>
    <p:sldId id="256" r:id="rId3"/>
    <p:sldId id="258" r:id="rId4"/>
    <p:sldId id="259" r:id="rId5"/>
    <p:sldId id="267" r:id="rId6"/>
    <p:sldId id="260" r:id="rId7"/>
    <p:sldId id="261" r:id="rId8"/>
    <p:sldId id="262" r:id="rId9"/>
    <p:sldId id="263" r:id="rId10"/>
    <p:sldId id="264" r:id="rId11"/>
    <p:sldId id="268" r:id="rId12"/>
    <p:sldId id="265" r:id="rId13"/>
    <p:sldId id="266" r:id="rId1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AE52"/>
    <a:srgbClr val="6D53AD"/>
    <a:srgbClr val="1CE42F"/>
    <a:srgbClr val="6E946C"/>
    <a:srgbClr val="BD37AD"/>
    <a:srgbClr val="EA0A3A"/>
    <a:srgbClr val="CCED07"/>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89714" autoAdjust="0"/>
  </p:normalViewPr>
  <p:slideViewPr>
    <p:cSldViewPr>
      <p:cViewPr>
        <p:scale>
          <a:sx n="73" d="100"/>
          <a:sy n="73" d="100"/>
        </p:scale>
        <p:origin x="-1290"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00" d="100"/>
          <a:sy n="100" d="100"/>
        </p:scale>
        <p:origin x="-240" y="21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2697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2698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2698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29DAA82-1F7E-454A-9806-FFA8C23D6E21}" type="slidenum">
              <a:rPr lang="en-US"/>
              <a:pPr/>
              <a:t>‹#›</a:t>
            </a:fld>
            <a:endParaRPr lang="en-US"/>
          </a:p>
        </p:txBody>
      </p:sp>
    </p:spTree>
    <p:extLst>
      <p:ext uri="{BB962C8B-B14F-4D97-AF65-F5344CB8AC3E}">
        <p14:creationId xmlns:p14="http://schemas.microsoft.com/office/powerpoint/2010/main" val="1625733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300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30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00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00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300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018F0D7-AC52-4DED-A47B-F64104BCD676}" type="slidenum">
              <a:rPr lang="en-US"/>
              <a:pPr/>
              <a:t>‹#›</a:t>
            </a:fld>
            <a:endParaRPr lang="en-US"/>
          </a:p>
        </p:txBody>
      </p:sp>
    </p:spTree>
    <p:extLst>
      <p:ext uri="{BB962C8B-B14F-4D97-AF65-F5344CB8AC3E}">
        <p14:creationId xmlns:p14="http://schemas.microsoft.com/office/powerpoint/2010/main" val="59330577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charset="0"/>
        <a:ea typeface="+mn-ea"/>
        <a:cs typeface="+mn-cs"/>
      </a:defRPr>
    </a:lvl1pPr>
    <a:lvl2pPr marL="457200" algn="l" rtl="0" fontAlgn="base">
      <a:spcBef>
        <a:spcPct val="30000"/>
      </a:spcBef>
      <a:spcAft>
        <a:spcPct val="0"/>
      </a:spcAft>
      <a:defRPr kumimoji="1" sz="1200" kern="1200">
        <a:solidFill>
          <a:schemeClr val="tx1"/>
        </a:solidFill>
        <a:latin typeface="Times New Roman" charset="0"/>
        <a:ea typeface="+mn-ea"/>
        <a:cs typeface="+mn-cs"/>
      </a:defRPr>
    </a:lvl2pPr>
    <a:lvl3pPr marL="914400" algn="l" rtl="0" fontAlgn="base">
      <a:spcBef>
        <a:spcPct val="30000"/>
      </a:spcBef>
      <a:spcAft>
        <a:spcPct val="0"/>
      </a:spcAft>
      <a:defRPr kumimoji="1" sz="1200" kern="1200">
        <a:solidFill>
          <a:schemeClr val="tx1"/>
        </a:solidFill>
        <a:latin typeface="Times New Roman" charset="0"/>
        <a:ea typeface="+mn-ea"/>
        <a:cs typeface="+mn-cs"/>
      </a:defRPr>
    </a:lvl3pPr>
    <a:lvl4pPr marL="1371600" algn="l" rtl="0" fontAlgn="base">
      <a:spcBef>
        <a:spcPct val="30000"/>
      </a:spcBef>
      <a:spcAft>
        <a:spcPct val="0"/>
      </a:spcAft>
      <a:defRPr kumimoji="1" sz="1200" kern="1200">
        <a:solidFill>
          <a:schemeClr val="tx1"/>
        </a:solidFill>
        <a:latin typeface="Times New Roman" charset="0"/>
        <a:ea typeface="+mn-ea"/>
        <a:cs typeface="+mn-cs"/>
      </a:defRPr>
    </a:lvl4pPr>
    <a:lvl5pPr marL="1828800" algn="l" rtl="0" fontAlgn="base">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mailto:Bruce.Barringer@bus.ucf.edu"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154B6B-4907-48D8-ACBA-6E045E4723D7}" type="slidenum">
              <a:rPr lang="en-US"/>
              <a:pPr/>
              <a:t>1</a:t>
            </a:fld>
            <a:endParaRPr 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r>
              <a:rPr lang="en-US" dirty="0">
                <a:latin typeface="Arial" charset="0"/>
              </a:rPr>
              <a:t>Introductory Material, Executive Summary and Description of the Business</a:t>
            </a:r>
          </a:p>
          <a:p>
            <a:endParaRPr lang="en-US" dirty="0">
              <a:latin typeface="Arial" charset="0"/>
            </a:endParaRPr>
          </a:p>
          <a:p>
            <a:r>
              <a:rPr lang="en-US" dirty="0">
                <a:latin typeface="Arial" charset="0"/>
              </a:rPr>
              <a:t>By</a:t>
            </a:r>
          </a:p>
          <a:p>
            <a:r>
              <a:rPr lang="en-US" dirty="0">
                <a:latin typeface="Arial" charset="0"/>
              </a:rPr>
              <a:t>Bruce R. </a:t>
            </a:r>
            <a:r>
              <a:rPr lang="en-US" dirty="0" err="1">
                <a:latin typeface="Arial" charset="0"/>
              </a:rPr>
              <a:t>Barringer</a:t>
            </a:r>
            <a:r>
              <a:rPr lang="en-US" dirty="0">
                <a:latin typeface="Arial" charset="0"/>
              </a:rPr>
              <a:t>, PhD</a:t>
            </a:r>
          </a:p>
          <a:p>
            <a:r>
              <a:rPr lang="en-US" dirty="0">
                <a:latin typeface="Arial" charset="0"/>
              </a:rPr>
              <a:t>Department of Management</a:t>
            </a:r>
          </a:p>
          <a:p>
            <a:r>
              <a:rPr lang="en-US" dirty="0">
                <a:latin typeface="Arial" charset="0"/>
              </a:rPr>
              <a:t>University of Central Florida</a:t>
            </a:r>
          </a:p>
          <a:p>
            <a:r>
              <a:rPr lang="en-US" dirty="0">
                <a:latin typeface="Arial" charset="0"/>
              </a:rPr>
              <a:t>Orlando, FL 32816</a:t>
            </a:r>
          </a:p>
          <a:p>
            <a:r>
              <a:rPr lang="en-US" dirty="0">
                <a:latin typeface="Arial" charset="0"/>
              </a:rPr>
              <a:t>Email: </a:t>
            </a:r>
            <a:r>
              <a:rPr lang="en-US" dirty="0">
                <a:latin typeface="Arial" charset="0"/>
                <a:hlinkClick r:id="rId3"/>
              </a:rPr>
              <a:t>Bruce.Barringer@bus.ucf.edu</a:t>
            </a:r>
            <a:endParaRPr lang="en-US" dirty="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FD40E0-DD93-4504-BE70-03C1734E0916}" type="slidenum">
              <a:rPr lang="en-US"/>
              <a:pPr/>
              <a:t>11</a:t>
            </a:fld>
            <a:endParaRPr lang="en-US"/>
          </a:p>
        </p:txBody>
      </p:sp>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r>
              <a:rPr lang="en-US">
                <a:latin typeface="Arial" charset="0"/>
              </a:rPr>
              <a:t>This section should indicate who owns the business, how the ownership is spit up if more than one individual is involved, and whether a founder’s agreement has been set up.  </a:t>
            </a:r>
          </a:p>
          <a:p>
            <a:endParaRPr lang="en-US">
              <a:latin typeface="Arial" charset="0"/>
            </a:endParaRPr>
          </a:p>
          <a:p>
            <a:r>
              <a:rPr lang="en-US">
                <a:latin typeface="Arial" charset="0"/>
              </a:rPr>
              <a:t>A founder’s agreement (or shareholders’ agreement) is a written document that deals with issues such as the relative split of the equity among the founders of the firm, how individual founders will be compensated for the “sweat equity” they put into the firm, and how long the founders will have to remain with the firm for their shares to be vested.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D96312-7357-44DC-9097-4EFEC0EAD557}" type="slidenum">
              <a:rPr lang="en-US"/>
              <a:pPr/>
              <a:t>12</a:t>
            </a:fld>
            <a:endParaRPr lang="en-US"/>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r>
              <a:rPr lang="en-US">
                <a:latin typeface="Arial" charset="0"/>
              </a:rPr>
              <a:t>The primary consideration is naming a business is that the name should compliment the type of business the company plans to be.  It is helpful to divide companies into four categories to discuss this issue.</a:t>
            </a:r>
          </a:p>
          <a:p>
            <a:endParaRPr lang="en-US" b="1" i="1">
              <a:latin typeface="Arial" charset="0"/>
            </a:endParaRPr>
          </a:p>
          <a:p>
            <a:r>
              <a:rPr lang="en-US" b="1" i="1">
                <a:latin typeface="Arial" charset="0"/>
              </a:rPr>
              <a:t>Customer-Driven Companies</a:t>
            </a:r>
            <a:r>
              <a:rPr lang="en-US">
                <a:latin typeface="Arial" charset="0"/>
              </a:rPr>
              <a:t>.  If a company plans to focus on a particular type of consumer, its name should reflect the attributes of its clientele.</a:t>
            </a:r>
          </a:p>
          <a:p>
            <a:r>
              <a:rPr lang="en-US" b="1" i="1">
                <a:latin typeface="Arial" charset="0"/>
              </a:rPr>
              <a:t>Product-or-Service Driven Companies</a:t>
            </a:r>
            <a:r>
              <a:rPr lang="en-US">
                <a:latin typeface="Arial" charset="0"/>
              </a:rPr>
              <a:t>. If a company plans to focus on a particular product or service, its name should reflect the advantages that its product or service provide. </a:t>
            </a:r>
          </a:p>
          <a:p>
            <a:r>
              <a:rPr lang="en-US" b="1" i="1">
                <a:latin typeface="Arial" charset="0"/>
              </a:rPr>
              <a:t>Industry-Driven Companies</a:t>
            </a:r>
            <a:r>
              <a:rPr lang="en-US">
                <a:latin typeface="Arial" charset="0"/>
              </a:rPr>
              <a:t>.  If a company plans to focus on a broad range of products or services in a particular industry, its name should reflect the category it is participating in. </a:t>
            </a:r>
          </a:p>
          <a:p>
            <a:r>
              <a:rPr lang="en-US" b="1" i="1">
                <a:latin typeface="Arial" charset="0"/>
              </a:rPr>
              <a:t>Personality-Or-Image Driver Companies</a:t>
            </a:r>
            <a:r>
              <a:rPr lang="en-US">
                <a:latin typeface="Arial" charset="0"/>
              </a:rPr>
              <a:t>.  Some companies are founded by individuals who put such an indelible stamp on the company that it may be smart to name the company after its founder </a:t>
            </a:r>
          </a:p>
          <a:p>
            <a:r>
              <a:rPr lang="en-US" b="1">
                <a:latin typeface="Arial" charset="0"/>
              </a:rPr>
              <a:t>Legal Issues  </a:t>
            </a:r>
            <a:r>
              <a:rPr lang="en-US">
                <a:latin typeface="Arial" charset="0"/>
              </a:rPr>
              <a:t>There are many legal issues involved in naming a business, and these should be addressed before the business plan is finalized.  The general rule for business names is that they must be unique. </a:t>
            </a:r>
          </a:p>
          <a:p>
            <a:endParaRPr lang="en-US">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89A586-B660-4CEE-89BC-43DE0842154E}" type="slidenum">
              <a:rPr lang="en-US"/>
              <a:pPr/>
              <a:t>2</a:t>
            </a:fld>
            <a:endParaRPr lang="en-US"/>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a:xfrm>
            <a:off x="685800" y="4343400"/>
            <a:ext cx="5943600" cy="4800600"/>
          </a:xfrm>
        </p:spPr>
        <p:txBody>
          <a:bodyPr/>
          <a:lstStyle/>
          <a:p>
            <a:pPr marL="304800" indent="-304800"/>
            <a:endParaRPr lang="en-US">
              <a:latin typeface="Arial" charset="0"/>
            </a:endParaRPr>
          </a:p>
          <a:p>
            <a:pPr marL="304800" indent="-304800"/>
            <a:r>
              <a:rPr lang="en-US">
                <a:latin typeface="Arial" charset="0"/>
              </a:rPr>
              <a:t>A business plan is a written document that carefully explains every aspect of a new business venture.  It is the 25-35 page text that an entrepreneur provides to an investor or other interested party, which describes why the business is starting and how it will make money. </a:t>
            </a:r>
          </a:p>
          <a:p>
            <a:pPr marL="304800" indent="-304800"/>
            <a:endParaRPr lang="en-US">
              <a:latin typeface="Arial" charset="0"/>
            </a:endParaRPr>
          </a:p>
          <a:p>
            <a:pPr marL="304800" indent="-304800"/>
            <a:endParaRPr lang="en-US">
              <a:latin typeface="Arial" charset="0"/>
            </a:endParaRPr>
          </a:p>
          <a:p>
            <a:pPr marL="304800" indent="-304800"/>
            <a:endParaRPr lang="en-US">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CD1ABB-7738-4DDD-A93B-6B1A17AA767E}" type="slidenum">
              <a:rPr lang="en-US"/>
              <a:pPr/>
              <a:t>3</a:t>
            </a:fld>
            <a:endParaRPr lang="en-US"/>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r>
              <a:rPr lang="en-US">
                <a:latin typeface="Arial" charset="0"/>
              </a:rPr>
              <a:t>The cover page should include the name of the company, its street address, its e-mail address, its phone number (land based and cell), the date, the contact information for the lead entrepreneur, and the company’s Web site address if it has one. </a:t>
            </a:r>
          </a:p>
          <a:p>
            <a:endParaRPr lang="en-US">
              <a:latin typeface="Arial" charset="0"/>
            </a:endParaRPr>
          </a:p>
          <a:p>
            <a:r>
              <a:rPr lang="en-US">
                <a:latin typeface="Arial" charset="0"/>
              </a:rPr>
              <a:t>The single most important item on the cover page is the contact information for the authors of the plan.  You want to make it extremely easy for anyone reading the plan to be able to contact you.</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CECD9C-7719-4F8A-8B2C-F7BB0A8B2871}" type="slidenum">
              <a:rPr lang="en-US"/>
              <a:pPr/>
              <a:t>4</a:t>
            </a:fld>
            <a:endParaRPr lang="en-US"/>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r>
              <a:rPr lang="en-US">
                <a:latin typeface="Arial" charset="0"/>
              </a:rPr>
              <a:t>A table of contents should follow the cover page.  It should list the main sections, subsections, and appendices to the plan along with their corresponding page numbers.  The goal is to make it easy to find anything in the plan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68BAB3-391E-42E9-B545-E1ECDB539D4A}" type="slidenum">
              <a:rPr lang="en-US"/>
              <a:pPr/>
              <a:t>5</a:t>
            </a:fld>
            <a:endParaRPr lang="en-US"/>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r>
              <a:rPr lang="en-US">
                <a:latin typeface="Arial" charset="0"/>
              </a:rPr>
              <a:t>The executive summary is the first item that appears in a business plan.  It is a short overview of the entire plan, and provides a busy reader with everything that needs to be known about the new venture’s distinctive nature. </a:t>
            </a:r>
          </a:p>
          <a:p>
            <a:endParaRPr lang="en-US">
              <a:latin typeface="Arial" charset="0"/>
            </a:endParaRPr>
          </a:p>
          <a:p>
            <a:r>
              <a:rPr lang="en-US">
                <a:latin typeface="Arial" charset="0"/>
              </a:rPr>
              <a:t>The most important thing to remember when writing an executive summary is that it’s not an introduction or a preface to the business plan.  Instead, it is meant to be a summary of the plan itself.  After someone reads the executive summary they should have a good sense of the entirety of the plan </a:t>
            </a:r>
          </a:p>
          <a:p>
            <a:endParaRPr lang="en-US">
              <a:latin typeface="Arial" charset="0"/>
            </a:endParaRPr>
          </a:p>
          <a:p>
            <a:endParaRPr lang="en-US">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4DB65A-069C-4455-9C1B-52CAE25F4D2E}" type="slidenum">
              <a:rPr lang="en-US"/>
              <a:pPr/>
              <a:t>6</a:t>
            </a:fld>
            <a:endParaRPr lang="en-US"/>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r>
              <a:rPr lang="en-US">
                <a:latin typeface="Arial" charset="0"/>
              </a:rPr>
              <a:t>The main body of the business plan begins with a general description of the company.</a:t>
            </a:r>
          </a:p>
          <a:p>
            <a:endParaRPr lang="en-US">
              <a:latin typeface="Arial" charset="0"/>
            </a:endParaRPr>
          </a:p>
          <a:p>
            <a:r>
              <a:rPr lang="en-US">
                <a:latin typeface="Arial" charset="0"/>
              </a:rPr>
              <a:t>The company description should start with a brief introduction, which provides an overview of the company and reminds the reader of the reason it is starting.</a:t>
            </a:r>
          </a:p>
          <a:p>
            <a:endParaRPr lang="en-US">
              <a:latin typeface="Arial" charset="0"/>
            </a:endParaRPr>
          </a:p>
          <a:p>
            <a:r>
              <a:rPr lang="en-US">
                <a:latin typeface="Arial" charset="0"/>
              </a:rPr>
              <a:t>Demographic  information should be also provided, including the names of the founders, the address of the company’s headquarters, and contact information for the lead entrepreneur.</a:t>
            </a:r>
          </a:p>
          <a:p>
            <a:endParaRPr lang="en-US">
              <a:latin typeface="Arial" charset="0"/>
            </a:endParaRPr>
          </a:p>
          <a:p>
            <a:r>
              <a:rPr lang="en-US">
                <a:latin typeface="Arial" charset="0"/>
              </a:rPr>
              <a:t>Parts:</a:t>
            </a:r>
          </a:p>
          <a:p>
            <a:r>
              <a:rPr lang="en-US">
                <a:latin typeface="Arial" charset="0"/>
              </a:rPr>
              <a:t>Company History</a:t>
            </a:r>
          </a:p>
          <a:p>
            <a:r>
              <a:rPr lang="en-US">
                <a:latin typeface="Arial" charset="0"/>
              </a:rPr>
              <a:t>Mission Statement</a:t>
            </a:r>
          </a:p>
          <a:p>
            <a:r>
              <a:rPr lang="en-US">
                <a:latin typeface="Arial" charset="0"/>
              </a:rPr>
              <a:t>Products and Services</a:t>
            </a:r>
          </a:p>
          <a:p>
            <a:r>
              <a:rPr lang="en-US">
                <a:latin typeface="Arial" charset="0"/>
              </a:rPr>
              <a:t>Current Status</a:t>
            </a:r>
          </a:p>
          <a:p>
            <a:r>
              <a:rPr lang="en-US">
                <a:latin typeface="Arial" charset="0"/>
              </a:rPr>
              <a:t>Legal Status and Ownership</a:t>
            </a:r>
          </a:p>
          <a:p>
            <a:endParaRPr lang="en-US">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6D9CCB-F3E2-480F-913F-B5CF2AA8ABE7}" type="slidenum">
              <a:rPr lang="en-US"/>
              <a:pPr/>
              <a:t>8</a:t>
            </a:fld>
            <a:endParaRPr lang="en-US"/>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r>
              <a:rPr lang="en-US">
                <a:latin typeface="Arial" charset="0"/>
              </a:rPr>
              <a:t>A mission statement defines why a company exists and what it aspires to become.</a:t>
            </a:r>
          </a:p>
          <a:p>
            <a:endParaRPr lang="en-US">
              <a:latin typeface="Arial" charset="0"/>
            </a:endParaRPr>
          </a:p>
          <a:p>
            <a:r>
              <a:rPr lang="en-US">
                <a:latin typeface="Arial" charset="0"/>
              </a:rPr>
              <a:t> If carefully written and used properly, a mission statement can define the path a company takes and act as its financial and moral compass.  </a:t>
            </a:r>
          </a:p>
          <a:p>
            <a:endParaRPr lang="en-US">
              <a:latin typeface="Arial" charset="0"/>
            </a:endParaRPr>
          </a:p>
          <a:p>
            <a:r>
              <a:rPr lang="en-US">
                <a:latin typeface="Arial" charset="0"/>
              </a:rPr>
              <a:t>For a business plan, a well written mission statement demonstrates that your business is focused and you can articulate its purpose clear and distinctly.  </a:t>
            </a:r>
          </a:p>
          <a:p>
            <a:endParaRPr lang="en-US">
              <a:latin typeface="Arial" charset="0"/>
            </a:endParaRPr>
          </a:p>
          <a:p>
            <a:r>
              <a:rPr lang="en-US">
                <a:latin typeface="Arial" charset="0"/>
              </a:rPr>
              <a:t>The trick to writing an effective mission statement is to articulate the mission or purpose of the company in as few words as possible.  A short mission statement is easier to remember than a longer one and is usually more effective.</a:t>
            </a:r>
          </a:p>
          <a:p>
            <a:r>
              <a:rPr lang="en-US">
                <a:latin typeface="Arial" charset="0"/>
              </a:rPr>
              <a:t/>
            </a:r>
            <a:br>
              <a:rPr lang="en-US">
                <a:latin typeface="Arial" charset="0"/>
              </a:rPr>
            </a:br>
            <a:endParaRPr lang="en-US">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DB588B-B063-4C97-9181-8ED821333ADC}" type="slidenum">
              <a:rPr lang="en-US"/>
              <a:pPr/>
              <a:t>9</a:t>
            </a:fld>
            <a:endParaRPr lang="en-US"/>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p:txBody>
          <a:bodyPr/>
          <a:lstStyle/>
          <a:p>
            <a:r>
              <a:rPr lang="en-US">
                <a:latin typeface="Arial" charset="0"/>
              </a:rPr>
              <a:t>This section should include an explanation of your product or service, beyond what you said in the executive summary.  </a:t>
            </a:r>
          </a:p>
          <a:p>
            <a:endParaRPr lang="en-US">
              <a:latin typeface="Arial" charset="0"/>
            </a:endParaRPr>
          </a:p>
          <a:p>
            <a:r>
              <a:rPr lang="en-US">
                <a:latin typeface="Arial" charset="0"/>
              </a:rPr>
              <a:t>Include a description of how your product or service is unique and how you plan to position it in the marketplace.  A product or service’s position is how it is situated relative to its rivals.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F128F1-B1EF-44B7-B240-50DC2E9FE1A8}" type="slidenum">
              <a:rPr lang="en-US"/>
              <a:pPr/>
              <a:t>10</a:t>
            </a:fld>
            <a:endParaRPr lang="en-US"/>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lstStyle/>
          <a:p>
            <a:r>
              <a:rPr lang="en-US">
                <a:latin typeface="Arial" charset="0"/>
              </a:rPr>
              <a:t>This section should reveal how far along your company is in its development. </a:t>
            </a:r>
          </a:p>
          <a:p>
            <a:endParaRPr lang="en-US">
              <a:latin typeface="Arial" charset="0"/>
            </a:endParaRPr>
          </a:p>
          <a:p>
            <a:r>
              <a:rPr lang="en-US">
                <a:latin typeface="Arial" charset="0"/>
              </a:rPr>
              <a:t>A good way to frame this discussion is to think in terms of milestones.  If you have selected and registered your company’s name, completed a feasibility analysis, written a business plan, and have established a legal entity, you have already cleared several important milestones.  </a:t>
            </a:r>
          </a:p>
          <a:p>
            <a:endParaRPr lang="en-US">
              <a:latin typeface="Arial" charset="0"/>
            </a:endParaRPr>
          </a:p>
          <a:p>
            <a:r>
              <a:rPr lang="en-US">
                <a:latin typeface="Arial" charset="0"/>
              </a:rPr>
              <a:t>There are three issues that are particularly important for this section: the current composition of you management team, early customer reaction to your product or service, and your company’s financial status.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26D05B12-677A-4746-85F2-8132749A581C}" type="datetime1">
              <a:rPr lang="en-US"/>
              <a:pPr/>
              <a:t>1/19/2011</a:t>
            </a:fld>
            <a:endParaRPr lang="en-US"/>
          </a:p>
        </p:txBody>
      </p:sp>
      <p:sp>
        <p:nvSpPr>
          <p:cNvPr id="5" name="Slide Number Placeholder 4"/>
          <p:cNvSpPr>
            <a:spLocks noGrp="1"/>
          </p:cNvSpPr>
          <p:nvPr>
            <p:ph type="sldNum" sz="quarter" idx="11"/>
          </p:nvPr>
        </p:nvSpPr>
        <p:spPr/>
        <p:txBody>
          <a:bodyPr/>
          <a:lstStyle>
            <a:lvl1pPr>
              <a:defRPr/>
            </a:lvl1pPr>
          </a:lstStyle>
          <a:p>
            <a:fld id="{30FA53CB-B811-465B-8935-B6BA2B17FAE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54F783F-C765-4F66-AA84-29AA766593AE}" type="datetime1">
              <a:rPr lang="en-US"/>
              <a:pPr/>
              <a:t>1/19/2011</a:t>
            </a:fld>
            <a:endParaRPr lang="en-US"/>
          </a:p>
        </p:txBody>
      </p:sp>
      <p:sp>
        <p:nvSpPr>
          <p:cNvPr id="5" name="Slide Number Placeholder 4"/>
          <p:cNvSpPr>
            <a:spLocks noGrp="1"/>
          </p:cNvSpPr>
          <p:nvPr>
            <p:ph type="sldNum" sz="quarter" idx="11"/>
          </p:nvPr>
        </p:nvSpPr>
        <p:spPr/>
        <p:txBody>
          <a:bodyPr/>
          <a:lstStyle>
            <a:lvl1pPr>
              <a:defRPr/>
            </a:lvl1pPr>
          </a:lstStyle>
          <a:p>
            <a:fld id="{D2622E7D-A34D-483B-8B4D-3FEAEABB79B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7791FAC-44EC-4B9B-BDF4-3F73958BD8B4}" type="datetime1">
              <a:rPr lang="en-US"/>
              <a:pPr/>
              <a:t>1/19/2011</a:t>
            </a:fld>
            <a:endParaRPr lang="en-US"/>
          </a:p>
        </p:txBody>
      </p:sp>
      <p:sp>
        <p:nvSpPr>
          <p:cNvPr id="5" name="Slide Number Placeholder 4"/>
          <p:cNvSpPr>
            <a:spLocks noGrp="1"/>
          </p:cNvSpPr>
          <p:nvPr>
            <p:ph type="sldNum" sz="quarter" idx="11"/>
          </p:nvPr>
        </p:nvSpPr>
        <p:spPr/>
        <p:txBody>
          <a:bodyPr/>
          <a:lstStyle>
            <a:lvl1pPr>
              <a:defRPr/>
            </a:lvl1pPr>
          </a:lstStyle>
          <a:p>
            <a:fld id="{543BFEA1-193D-40F4-9DC8-093A106077A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9442" name="Group 2"/>
          <p:cNvGrpSpPr>
            <a:grpSpLocks/>
          </p:cNvGrpSpPr>
          <p:nvPr/>
        </p:nvGrpSpPr>
        <p:grpSpPr bwMode="auto">
          <a:xfrm>
            <a:off x="-3222625" y="304800"/>
            <a:ext cx="11909425" cy="4724400"/>
            <a:chOff x="-2030" y="192"/>
            <a:chExt cx="7502" cy="2976"/>
          </a:xfrm>
        </p:grpSpPr>
        <p:sp>
          <p:nvSpPr>
            <p:cNvPr id="189443"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endParaRPr lang="en-US"/>
            </a:p>
          </p:txBody>
        </p:sp>
        <p:sp>
          <p:nvSpPr>
            <p:cNvPr id="189444"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eaLnBrk="1" hangingPunct="1"/>
              <a:endParaRPr lang="en-US"/>
            </a:p>
          </p:txBody>
        </p:sp>
        <p:sp>
          <p:nvSpPr>
            <p:cNvPr id="189445"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eaLnBrk="1" hangingPunct="1"/>
              <a:endParaRPr lang="en-US" sz="1800">
                <a:latin typeface="Arial" charset="0"/>
              </a:endParaRPr>
            </a:p>
          </p:txBody>
        </p:sp>
      </p:grpSp>
      <p:sp>
        <p:nvSpPr>
          <p:cNvPr id="189446" name="Rectangle 6"/>
          <p:cNvSpPr>
            <a:spLocks noGrp="1" noChangeArrowheads="1"/>
          </p:cNvSpPr>
          <p:nvPr>
            <p:ph type="ctrTitle"/>
          </p:nvPr>
        </p:nvSpPr>
        <p:spPr>
          <a:xfrm>
            <a:off x="1443038" y="985838"/>
            <a:ext cx="7239000" cy="1444625"/>
          </a:xfrm>
        </p:spPr>
        <p:txBody>
          <a:bodyPr/>
          <a:lstStyle>
            <a:lvl1pPr>
              <a:defRPr sz="4000"/>
            </a:lvl1pPr>
          </a:lstStyle>
          <a:p>
            <a:r>
              <a:rPr lang="en-US"/>
              <a:t>Click to edit Master title style</a:t>
            </a:r>
          </a:p>
        </p:txBody>
      </p:sp>
      <p:sp>
        <p:nvSpPr>
          <p:cNvPr id="189447"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US"/>
              <a:t>Click to edit Master subtitle style</a:t>
            </a:r>
          </a:p>
        </p:txBody>
      </p:sp>
      <p:sp>
        <p:nvSpPr>
          <p:cNvPr id="189451" name="Rectangle 11"/>
          <p:cNvSpPr>
            <a:spLocks noGrp="1" noChangeArrowheads="1"/>
          </p:cNvSpPr>
          <p:nvPr>
            <p:ph type="ftr" sz="quarter" idx="3"/>
          </p:nvPr>
        </p:nvSpPr>
        <p:spPr/>
        <p:txBody>
          <a:bodyPr/>
          <a:lstStyle>
            <a:lvl1pPr>
              <a:defRPr/>
            </a:lvl1pPr>
          </a:lstStyle>
          <a:p>
            <a:r>
              <a:rPr lang="en-US"/>
              <a:t>Copyright © 2009 Pearson Education, Inc. publishing as Prentice Hall </a:t>
            </a:r>
          </a:p>
        </p:txBody>
      </p:sp>
      <p:sp>
        <p:nvSpPr>
          <p:cNvPr id="189452" name="Rectangle 12"/>
          <p:cNvSpPr>
            <a:spLocks noGrp="1" noChangeArrowheads="1"/>
          </p:cNvSpPr>
          <p:nvPr>
            <p:ph type="sldNum" sz="quarter" idx="4"/>
          </p:nvPr>
        </p:nvSpPr>
        <p:spPr/>
        <p:txBody>
          <a:bodyPr/>
          <a:lstStyle>
            <a:lvl1pPr>
              <a:defRPr/>
            </a:lvl1pPr>
          </a:lstStyle>
          <a:p>
            <a:r>
              <a:rPr lang="en-US"/>
              <a:t>4-</a:t>
            </a:r>
            <a:fld id="{00717953-7B40-41CB-A934-5BCD5F0220F2}"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Copyright © 2009 Pearson Education, Inc. publishing as Prentice Hall </a:t>
            </a:r>
          </a:p>
        </p:txBody>
      </p:sp>
      <p:sp>
        <p:nvSpPr>
          <p:cNvPr id="5" name="Slide Number Placeholder 4"/>
          <p:cNvSpPr>
            <a:spLocks noGrp="1"/>
          </p:cNvSpPr>
          <p:nvPr>
            <p:ph type="sldNum" sz="quarter" idx="11"/>
          </p:nvPr>
        </p:nvSpPr>
        <p:spPr/>
        <p:txBody>
          <a:bodyPr/>
          <a:lstStyle>
            <a:lvl1pPr>
              <a:defRPr/>
            </a:lvl1pPr>
          </a:lstStyle>
          <a:p>
            <a:r>
              <a:rPr lang="en-US"/>
              <a:t>4-</a:t>
            </a:r>
            <a:fld id="{D7B44A70-9086-4F9B-83FC-34691E1D92BB}"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t>Copyright © 2009 Pearson Education, Inc. publishing as Prentice Hall </a:t>
            </a:r>
          </a:p>
        </p:txBody>
      </p:sp>
      <p:sp>
        <p:nvSpPr>
          <p:cNvPr id="5" name="Slide Number Placeholder 4"/>
          <p:cNvSpPr>
            <a:spLocks noGrp="1"/>
          </p:cNvSpPr>
          <p:nvPr>
            <p:ph type="sldNum" sz="quarter" idx="11"/>
          </p:nvPr>
        </p:nvSpPr>
        <p:spPr/>
        <p:txBody>
          <a:bodyPr/>
          <a:lstStyle>
            <a:lvl1pPr>
              <a:defRPr/>
            </a:lvl1pPr>
          </a:lstStyle>
          <a:p>
            <a:r>
              <a:rPr lang="en-US"/>
              <a:t>4-</a:t>
            </a:r>
            <a:fld id="{73A98F9A-1CB3-49DB-9940-45A4E08100E6}"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t>Copyright © 2009 Pearson Education, Inc. publishing as Prentice Hall </a:t>
            </a:r>
          </a:p>
        </p:txBody>
      </p:sp>
      <p:sp>
        <p:nvSpPr>
          <p:cNvPr id="6" name="Slide Number Placeholder 5"/>
          <p:cNvSpPr>
            <a:spLocks noGrp="1"/>
          </p:cNvSpPr>
          <p:nvPr>
            <p:ph type="sldNum" sz="quarter" idx="11"/>
          </p:nvPr>
        </p:nvSpPr>
        <p:spPr/>
        <p:txBody>
          <a:bodyPr/>
          <a:lstStyle>
            <a:lvl1pPr>
              <a:defRPr/>
            </a:lvl1pPr>
          </a:lstStyle>
          <a:p>
            <a:r>
              <a:rPr lang="en-US"/>
              <a:t>4-</a:t>
            </a:r>
            <a:fld id="{FF94D887-7F75-411E-901C-27A4F0906690}"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t>Copyright © 2009 Pearson Education, Inc. publishing as Prentice Hall </a:t>
            </a:r>
          </a:p>
        </p:txBody>
      </p:sp>
      <p:sp>
        <p:nvSpPr>
          <p:cNvPr id="8" name="Slide Number Placeholder 7"/>
          <p:cNvSpPr>
            <a:spLocks noGrp="1"/>
          </p:cNvSpPr>
          <p:nvPr>
            <p:ph type="sldNum" sz="quarter" idx="11"/>
          </p:nvPr>
        </p:nvSpPr>
        <p:spPr/>
        <p:txBody>
          <a:bodyPr/>
          <a:lstStyle>
            <a:lvl1pPr>
              <a:defRPr/>
            </a:lvl1pPr>
          </a:lstStyle>
          <a:p>
            <a:r>
              <a:rPr lang="en-US"/>
              <a:t>4-</a:t>
            </a:r>
            <a:fld id="{21D52B93-4E91-4B23-80CB-95A053C241B4}"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t>Copyright © 2009 Pearson Education, Inc. publishing as Prentice Hall </a:t>
            </a:r>
          </a:p>
        </p:txBody>
      </p:sp>
      <p:sp>
        <p:nvSpPr>
          <p:cNvPr id="4" name="Slide Number Placeholder 3"/>
          <p:cNvSpPr>
            <a:spLocks noGrp="1"/>
          </p:cNvSpPr>
          <p:nvPr>
            <p:ph type="sldNum" sz="quarter" idx="11"/>
          </p:nvPr>
        </p:nvSpPr>
        <p:spPr/>
        <p:txBody>
          <a:bodyPr/>
          <a:lstStyle>
            <a:lvl1pPr>
              <a:defRPr/>
            </a:lvl1pPr>
          </a:lstStyle>
          <a:p>
            <a:r>
              <a:rPr lang="en-US"/>
              <a:t>4-</a:t>
            </a:r>
            <a:fld id="{A2E58BF1-D202-473E-BF82-881C4E55AE22}"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Copyright © 2009 Pearson Education, Inc. publishing as Prentice Hall </a:t>
            </a:r>
          </a:p>
        </p:txBody>
      </p:sp>
      <p:sp>
        <p:nvSpPr>
          <p:cNvPr id="3" name="Slide Number Placeholder 2"/>
          <p:cNvSpPr>
            <a:spLocks noGrp="1"/>
          </p:cNvSpPr>
          <p:nvPr>
            <p:ph type="sldNum" sz="quarter" idx="11"/>
          </p:nvPr>
        </p:nvSpPr>
        <p:spPr/>
        <p:txBody>
          <a:bodyPr/>
          <a:lstStyle>
            <a:lvl1pPr>
              <a:defRPr/>
            </a:lvl1pPr>
          </a:lstStyle>
          <a:p>
            <a:r>
              <a:rPr lang="en-US"/>
              <a:t>4-</a:t>
            </a:r>
            <a:fld id="{74C21CA2-E197-430F-A758-95E1E4FBFFC5}"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Copyright © 2009 Pearson Education, Inc. publishing as Prentice Hall </a:t>
            </a:r>
          </a:p>
        </p:txBody>
      </p:sp>
      <p:sp>
        <p:nvSpPr>
          <p:cNvPr id="6" name="Slide Number Placeholder 5"/>
          <p:cNvSpPr>
            <a:spLocks noGrp="1"/>
          </p:cNvSpPr>
          <p:nvPr>
            <p:ph type="sldNum" sz="quarter" idx="11"/>
          </p:nvPr>
        </p:nvSpPr>
        <p:spPr/>
        <p:txBody>
          <a:bodyPr/>
          <a:lstStyle>
            <a:lvl1pPr>
              <a:defRPr/>
            </a:lvl1pPr>
          </a:lstStyle>
          <a:p>
            <a:r>
              <a:rPr lang="en-US"/>
              <a:t>4-</a:t>
            </a:r>
            <a:fld id="{6538E65F-BB15-42B0-9D19-4BA289C444A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21D53C5-3B65-4551-8901-839810C6D237}" type="datetime1">
              <a:rPr lang="en-US"/>
              <a:pPr/>
              <a:t>1/19/2011</a:t>
            </a:fld>
            <a:endParaRPr lang="en-US"/>
          </a:p>
        </p:txBody>
      </p:sp>
      <p:sp>
        <p:nvSpPr>
          <p:cNvPr id="5" name="Slide Number Placeholder 4"/>
          <p:cNvSpPr>
            <a:spLocks noGrp="1"/>
          </p:cNvSpPr>
          <p:nvPr>
            <p:ph type="sldNum" sz="quarter" idx="11"/>
          </p:nvPr>
        </p:nvSpPr>
        <p:spPr/>
        <p:txBody>
          <a:bodyPr/>
          <a:lstStyle>
            <a:lvl1pPr>
              <a:defRPr/>
            </a:lvl1pPr>
          </a:lstStyle>
          <a:p>
            <a:fld id="{88FC5E22-0224-47A9-9FB8-81C6853C8B1B}"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Copyright © 2009 Pearson Education, Inc. publishing as Prentice Hall </a:t>
            </a:r>
          </a:p>
        </p:txBody>
      </p:sp>
      <p:sp>
        <p:nvSpPr>
          <p:cNvPr id="6" name="Slide Number Placeholder 5"/>
          <p:cNvSpPr>
            <a:spLocks noGrp="1"/>
          </p:cNvSpPr>
          <p:nvPr>
            <p:ph type="sldNum" sz="quarter" idx="11"/>
          </p:nvPr>
        </p:nvSpPr>
        <p:spPr/>
        <p:txBody>
          <a:bodyPr/>
          <a:lstStyle>
            <a:lvl1pPr>
              <a:defRPr/>
            </a:lvl1pPr>
          </a:lstStyle>
          <a:p>
            <a:r>
              <a:rPr lang="en-US"/>
              <a:t>4-</a:t>
            </a:r>
            <a:fld id="{87987544-55A4-474F-9CF8-4E8E9CBE304D}"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Copyright © 2009 Pearson Education, Inc. publishing as Prentice Hall </a:t>
            </a:r>
          </a:p>
        </p:txBody>
      </p:sp>
      <p:sp>
        <p:nvSpPr>
          <p:cNvPr id="5" name="Slide Number Placeholder 4"/>
          <p:cNvSpPr>
            <a:spLocks noGrp="1"/>
          </p:cNvSpPr>
          <p:nvPr>
            <p:ph type="sldNum" sz="quarter" idx="11"/>
          </p:nvPr>
        </p:nvSpPr>
        <p:spPr/>
        <p:txBody>
          <a:bodyPr/>
          <a:lstStyle>
            <a:lvl1pPr>
              <a:defRPr/>
            </a:lvl1pPr>
          </a:lstStyle>
          <a:p>
            <a:r>
              <a:rPr lang="en-US"/>
              <a:t>4-</a:t>
            </a:r>
            <a:fld id="{73A1D05D-EE97-41A3-AAFC-AC0CA300F72E}"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Copyright © 2009 Pearson Education, Inc. publishing as Prentice Hall </a:t>
            </a:r>
          </a:p>
        </p:txBody>
      </p:sp>
      <p:sp>
        <p:nvSpPr>
          <p:cNvPr id="5" name="Slide Number Placeholder 4"/>
          <p:cNvSpPr>
            <a:spLocks noGrp="1"/>
          </p:cNvSpPr>
          <p:nvPr>
            <p:ph type="sldNum" sz="quarter" idx="11"/>
          </p:nvPr>
        </p:nvSpPr>
        <p:spPr/>
        <p:txBody>
          <a:bodyPr/>
          <a:lstStyle>
            <a:lvl1pPr>
              <a:defRPr/>
            </a:lvl1pPr>
          </a:lstStyle>
          <a:p>
            <a:r>
              <a:rPr lang="en-US"/>
              <a:t>4-</a:t>
            </a:r>
            <a:fld id="{2DBE6B6C-A724-4E0F-AABC-A057A77DDAA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0A85826-280C-44D3-9B4D-A92AC7C5A370}" type="datetime1">
              <a:rPr lang="en-US"/>
              <a:pPr/>
              <a:t>1/19/2011</a:t>
            </a:fld>
            <a:endParaRPr lang="en-US"/>
          </a:p>
        </p:txBody>
      </p:sp>
      <p:sp>
        <p:nvSpPr>
          <p:cNvPr id="5" name="Slide Number Placeholder 4"/>
          <p:cNvSpPr>
            <a:spLocks noGrp="1"/>
          </p:cNvSpPr>
          <p:nvPr>
            <p:ph type="sldNum" sz="quarter" idx="11"/>
          </p:nvPr>
        </p:nvSpPr>
        <p:spPr/>
        <p:txBody>
          <a:bodyPr/>
          <a:lstStyle>
            <a:lvl1pPr>
              <a:defRPr/>
            </a:lvl1pPr>
          </a:lstStyle>
          <a:p>
            <a:fld id="{F04CF863-8F9D-4F63-8C1C-FCC5A106E12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00AD71DB-1532-4D48-BD3E-922A7B4D2BD1}" type="datetime1">
              <a:rPr lang="en-US"/>
              <a:pPr/>
              <a:t>1/19/2011</a:t>
            </a:fld>
            <a:endParaRPr lang="en-US"/>
          </a:p>
        </p:txBody>
      </p:sp>
      <p:sp>
        <p:nvSpPr>
          <p:cNvPr id="6" name="Slide Number Placeholder 5"/>
          <p:cNvSpPr>
            <a:spLocks noGrp="1"/>
          </p:cNvSpPr>
          <p:nvPr>
            <p:ph type="sldNum" sz="quarter" idx="11"/>
          </p:nvPr>
        </p:nvSpPr>
        <p:spPr/>
        <p:txBody>
          <a:bodyPr/>
          <a:lstStyle>
            <a:lvl1pPr>
              <a:defRPr/>
            </a:lvl1pPr>
          </a:lstStyle>
          <a:p>
            <a:fld id="{FFC3168D-0ACE-45D9-8C12-BA7BF90941E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BF47BC82-D191-4DA4-BE7D-62E398721F1A}" type="datetime1">
              <a:rPr lang="en-US"/>
              <a:pPr/>
              <a:t>1/19/2011</a:t>
            </a:fld>
            <a:endParaRPr lang="en-US"/>
          </a:p>
        </p:txBody>
      </p:sp>
      <p:sp>
        <p:nvSpPr>
          <p:cNvPr id="8" name="Slide Number Placeholder 7"/>
          <p:cNvSpPr>
            <a:spLocks noGrp="1"/>
          </p:cNvSpPr>
          <p:nvPr>
            <p:ph type="sldNum" sz="quarter" idx="11"/>
          </p:nvPr>
        </p:nvSpPr>
        <p:spPr/>
        <p:txBody>
          <a:bodyPr/>
          <a:lstStyle>
            <a:lvl1pPr>
              <a:defRPr/>
            </a:lvl1pPr>
          </a:lstStyle>
          <a:p>
            <a:fld id="{FA44EFD6-5D1E-4FB1-B4DE-EA171169E88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C078DA3D-484F-4B28-BC5F-FC4314616F0E}" type="datetime1">
              <a:rPr lang="en-US"/>
              <a:pPr/>
              <a:t>1/19/2011</a:t>
            </a:fld>
            <a:endParaRPr lang="en-US"/>
          </a:p>
        </p:txBody>
      </p:sp>
      <p:sp>
        <p:nvSpPr>
          <p:cNvPr id="4" name="Slide Number Placeholder 3"/>
          <p:cNvSpPr>
            <a:spLocks noGrp="1"/>
          </p:cNvSpPr>
          <p:nvPr>
            <p:ph type="sldNum" sz="quarter" idx="11"/>
          </p:nvPr>
        </p:nvSpPr>
        <p:spPr/>
        <p:txBody>
          <a:bodyPr/>
          <a:lstStyle>
            <a:lvl1pPr>
              <a:defRPr/>
            </a:lvl1pPr>
          </a:lstStyle>
          <a:p>
            <a:fld id="{F4B78A6D-F81D-4C39-A099-16BF001D8FE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FA0BC4F5-F5E7-4F85-8964-A018CF36FA47}" type="datetime1">
              <a:rPr lang="en-US"/>
              <a:pPr/>
              <a:t>1/19/2011</a:t>
            </a:fld>
            <a:endParaRPr lang="en-US"/>
          </a:p>
        </p:txBody>
      </p:sp>
      <p:sp>
        <p:nvSpPr>
          <p:cNvPr id="3" name="Slide Number Placeholder 2"/>
          <p:cNvSpPr>
            <a:spLocks noGrp="1"/>
          </p:cNvSpPr>
          <p:nvPr>
            <p:ph type="sldNum" sz="quarter" idx="11"/>
          </p:nvPr>
        </p:nvSpPr>
        <p:spPr/>
        <p:txBody>
          <a:bodyPr/>
          <a:lstStyle>
            <a:lvl1pPr>
              <a:defRPr/>
            </a:lvl1pPr>
          </a:lstStyle>
          <a:p>
            <a:fld id="{3DE36440-09CE-430B-A2D9-B81A6EE1048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585DB01-C888-438D-868B-B823ADF42240}" type="datetime1">
              <a:rPr lang="en-US"/>
              <a:pPr/>
              <a:t>1/19/2011</a:t>
            </a:fld>
            <a:endParaRPr lang="en-US"/>
          </a:p>
        </p:txBody>
      </p:sp>
      <p:sp>
        <p:nvSpPr>
          <p:cNvPr id="6" name="Slide Number Placeholder 5"/>
          <p:cNvSpPr>
            <a:spLocks noGrp="1"/>
          </p:cNvSpPr>
          <p:nvPr>
            <p:ph type="sldNum" sz="quarter" idx="11"/>
          </p:nvPr>
        </p:nvSpPr>
        <p:spPr/>
        <p:txBody>
          <a:bodyPr/>
          <a:lstStyle>
            <a:lvl1pPr>
              <a:defRPr/>
            </a:lvl1pPr>
          </a:lstStyle>
          <a:p>
            <a:fld id="{E7803B0E-F09F-4780-9F40-F1EABF85A99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00EA4E6-DD56-44D6-8EEC-39C355F0087B}" type="datetime1">
              <a:rPr lang="en-US"/>
              <a:pPr/>
              <a:t>1/19/2011</a:t>
            </a:fld>
            <a:endParaRPr lang="en-US"/>
          </a:p>
        </p:txBody>
      </p:sp>
      <p:sp>
        <p:nvSpPr>
          <p:cNvPr id="6" name="Slide Number Placeholder 5"/>
          <p:cNvSpPr>
            <a:spLocks noGrp="1"/>
          </p:cNvSpPr>
          <p:nvPr>
            <p:ph type="sldNum" sz="quarter" idx="11"/>
          </p:nvPr>
        </p:nvSpPr>
        <p:spPr/>
        <p:txBody>
          <a:bodyPr/>
          <a:lstStyle>
            <a:lvl1pPr>
              <a:defRPr/>
            </a:lvl1pPr>
          </a:lstStyle>
          <a:p>
            <a:fld id="{53F34E2F-95C2-4505-BBC9-0198A66D2F3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6384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8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EA8371D0-DBCA-4D09-A20F-6F68165AF462}" type="datetime1">
              <a:rPr lang="en-US"/>
              <a:pPr/>
              <a:t>1/19/2011</a:t>
            </a:fld>
            <a:endParaRPr lang="en-US"/>
          </a:p>
        </p:txBody>
      </p:sp>
      <p:sp>
        <p:nvSpPr>
          <p:cNvPr id="163846" name="Rectangle 6"/>
          <p:cNvSpPr>
            <a:spLocks noGrp="1" noChangeArrowheads="1"/>
          </p:cNvSpPr>
          <p:nvPr>
            <p:ph type="sldNum" sz="quarter" idx="4"/>
          </p:nvPr>
        </p:nvSpPr>
        <p:spPr bwMode="auto">
          <a:xfrm>
            <a:off x="6553200" y="56388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725C7A3-9276-4EC9-8FBF-C4B894EF525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hdr="0" ft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88418" name="Group 2"/>
          <p:cNvGrpSpPr>
            <a:grpSpLocks/>
          </p:cNvGrpSpPr>
          <p:nvPr/>
        </p:nvGrpSpPr>
        <p:grpSpPr bwMode="auto">
          <a:xfrm>
            <a:off x="-3238500" y="0"/>
            <a:ext cx="11925300" cy="3810000"/>
            <a:chOff x="-2040" y="0"/>
            <a:chExt cx="7512" cy="2400"/>
          </a:xfrm>
        </p:grpSpPr>
        <p:sp>
          <p:nvSpPr>
            <p:cNvPr id="188419"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eaLnBrk="1" hangingPunct="1"/>
              <a:endParaRPr lang="en-US"/>
            </a:p>
          </p:txBody>
        </p:sp>
        <p:sp>
          <p:nvSpPr>
            <p:cNvPr id="188420"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eaLnBrk="1" hangingPunct="1"/>
              <a:endParaRPr lang="en-US" sz="1800">
                <a:latin typeface="Arial" charset="0"/>
              </a:endParaRPr>
            </a:p>
          </p:txBody>
        </p:sp>
        <p:sp>
          <p:nvSpPr>
            <p:cNvPr id="188421"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endParaRPr lang="en-US"/>
            </a:p>
          </p:txBody>
        </p:sp>
      </p:grpSp>
      <p:sp>
        <p:nvSpPr>
          <p:cNvPr id="188422"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88423"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8427" name="Rectangle 11"/>
          <p:cNvSpPr>
            <a:spLocks noGrp="1" noChangeArrowheads="1"/>
          </p:cNvSpPr>
          <p:nvPr>
            <p:ph type="ftr" sz="quarter" idx="3"/>
          </p:nvPr>
        </p:nvSpPr>
        <p:spPr bwMode="auto">
          <a:xfrm>
            <a:off x="1066800" y="6248400"/>
            <a:ext cx="6248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n-lt"/>
              </a:defRPr>
            </a:lvl1pPr>
          </a:lstStyle>
          <a:p>
            <a:r>
              <a:rPr lang="en-US"/>
              <a:t>Copyright © 2009 Pearson Education, Inc. publishing as Prentice Hall </a:t>
            </a:r>
          </a:p>
        </p:txBody>
      </p:sp>
      <p:sp>
        <p:nvSpPr>
          <p:cNvPr id="188428" name="Rectangle 12"/>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mn-lt"/>
              </a:defRPr>
            </a:lvl1pPr>
          </a:lstStyle>
          <a:p>
            <a:r>
              <a:rPr lang="en-US"/>
              <a:t>4-</a:t>
            </a:r>
            <a:fld id="{432B6B8C-E2C1-46A5-9CF0-54AB72EA69B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3"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dt="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fontAlgn="base">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9" name="Text Box 5"/>
          <p:cNvSpPr txBox="1">
            <a:spLocks noChangeArrowheads="1"/>
          </p:cNvSpPr>
          <p:nvPr/>
        </p:nvSpPr>
        <p:spPr bwMode="auto">
          <a:xfrm>
            <a:off x="3870325" y="6510338"/>
            <a:ext cx="184150" cy="274637"/>
          </a:xfrm>
          <a:prstGeom prst="rect">
            <a:avLst/>
          </a:prstGeom>
          <a:noFill/>
          <a:ln w="9525">
            <a:noFill/>
            <a:miter lim="800000"/>
            <a:headEnd/>
            <a:tailEnd/>
          </a:ln>
          <a:effectLst/>
        </p:spPr>
        <p:txBody>
          <a:bodyPr wrap="none">
            <a:spAutoFit/>
          </a:bodyPr>
          <a:lstStyle/>
          <a:p>
            <a:endParaRPr lang="en-US" sz="1200">
              <a:latin typeface="Arial" charset="0"/>
            </a:endParaRPr>
          </a:p>
        </p:txBody>
      </p:sp>
      <p:sp>
        <p:nvSpPr>
          <p:cNvPr id="88070" name="Text Box 6"/>
          <p:cNvSpPr txBox="1">
            <a:spLocks noChangeArrowheads="1"/>
          </p:cNvSpPr>
          <p:nvPr/>
        </p:nvSpPr>
        <p:spPr bwMode="auto">
          <a:xfrm>
            <a:off x="8534400" y="6400800"/>
            <a:ext cx="403225" cy="274638"/>
          </a:xfrm>
          <a:prstGeom prst="rect">
            <a:avLst/>
          </a:prstGeom>
          <a:noFill/>
          <a:ln w="9525">
            <a:noFill/>
            <a:miter lim="800000"/>
            <a:headEnd/>
            <a:tailEnd/>
          </a:ln>
          <a:effectLst/>
        </p:spPr>
        <p:txBody>
          <a:bodyPr>
            <a:spAutoFit/>
          </a:bodyPr>
          <a:lstStyle/>
          <a:p>
            <a:r>
              <a:rPr lang="en-US" sz="1200">
                <a:latin typeface="Arial" charset="0"/>
              </a:rPr>
              <a:t>4-1</a:t>
            </a:r>
          </a:p>
        </p:txBody>
      </p:sp>
      <p:sp>
        <p:nvSpPr>
          <p:cNvPr id="88071" name="Text Box 7"/>
          <p:cNvSpPr txBox="1">
            <a:spLocks noChangeArrowheads="1"/>
          </p:cNvSpPr>
          <p:nvPr/>
        </p:nvSpPr>
        <p:spPr bwMode="auto">
          <a:xfrm>
            <a:off x="4419600" y="381000"/>
            <a:ext cx="4419600" cy="4486275"/>
          </a:xfrm>
          <a:prstGeom prst="rect">
            <a:avLst/>
          </a:prstGeom>
          <a:noFill/>
          <a:ln w="9525">
            <a:noFill/>
            <a:miter lim="800000"/>
            <a:headEnd/>
            <a:tailEnd/>
          </a:ln>
          <a:effectLst/>
        </p:spPr>
        <p:txBody>
          <a:bodyPr>
            <a:spAutoFit/>
          </a:bodyPr>
          <a:lstStyle/>
          <a:p>
            <a:pPr algn="ctr"/>
            <a:r>
              <a:rPr lang="en-US" sz="3600">
                <a:latin typeface="Tahoma" pitchFamily="34" charset="0"/>
              </a:rPr>
              <a:t>Chapter Four</a:t>
            </a:r>
          </a:p>
          <a:p>
            <a:pPr algn="ctr"/>
            <a:endParaRPr lang="en-US" sz="3600">
              <a:latin typeface="Tahoma" pitchFamily="34" charset="0"/>
            </a:endParaRPr>
          </a:p>
          <a:p>
            <a:pPr algn="ctr"/>
            <a:r>
              <a:rPr lang="en-US" sz="3600">
                <a:latin typeface="Tahoma" pitchFamily="34" charset="0"/>
              </a:rPr>
              <a:t>Introductory Material, </a:t>
            </a:r>
          </a:p>
          <a:p>
            <a:pPr algn="ctr"/>
            <a:r>
              <a:rPr lang="en-US" sz="3600">
                <a:latin typeface="Tahoma" pitchFamily="34" charset="0"/>
              </a:rPr>
              <a:t>Executive Summary, and </a:t>
            </a:r>
          </a:p>
          <a:p>
            <a:pPr algn="ctr"/>
            <a:r>
              <a:rPr lang="en-US" sz="3600">
                <a:latin typeface="Tahoma" pitchFamily="34" charset="0"/>
              </a:rPr>
              <a:t>Description of the Business</a:t>
            </a:r>
          </a:p>
        </p:txBody>
      </p:sp>
      <p:sp>
        <p:nvSpPr>
          <p:cNvPr id="88072" name="Text Box 8"/>
          <p:cNvSpPr txBox="1">
            <a:spLocks noChangeArrowheads="1"/>
          </p:cNvSpPr>
          <p:nvPr/>
        </p:nvSpPr>
        <p:spPr bwMode="auto">
          <a:xfrm>
            <a:off x="60325" y="5029200"/>
            <a:ext cx="2667000" cy="581025"/>
          </a:xfrm>
          <a:prstGeom prst="rect">
            <a:avLst/>
          </a:prstGeom>
          <a:noFill/>
          <a:ln w="9525">
            <a:noFill/>
            <a:miter lim="800000"/>
            <a:headEnd/>
            <a:tailEnd/>
          </a:ln>
          <a:effectLst/>
        </p:spPr>
        <p:txBody>
          <a:bodyPr wrap="none">
            <a:spAutoFit/>
          </a:bodyPr>
          <a:lstStyle/>
          <a:p>
            <a:r>
              <a:rPr lang="en-US" sz="1600">
                <a:latin typeface="Tahoma" pitchFamily="34" charset="0"/>
              </a:rPr>
              <a:t>Dr. Bruce Barringer</a:t>
            </a:r>
          </a:p>
          <a:p>
            <a:r>
              <a:rPr lang="en-US" sz="1600">
                <a:latin typeface="Tahoma" pitchFamily="34" charset="0"/>
              </a:rPr>
              <a:t>University of Central Florida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Copyright © 2009 Pearson Education, Inc. publishing as Prentice Hall </a:t>
            </a:r>
          </a:p>
        </p:txBody>
      </p:sp>
      <p:sp>
        <p:nvSpPr>
          <p:cNvPr id="6" name="Slide Number Placeholder 4"/>
          <p:cNvSpPr>
            <a:spLocks noGrp="1"/>
          </p:cNvSpPr>
          <p:nvPr>
            <p:ph type="sldNum" sz="quarter" idx="11"/>
          </p:nvPr>
        </p:nvSpPr>
        <p:spPr/>
        <p:txBody>
          <a:bodyPr/>
          <a:lstStyle/>
          <a:p>
            <a:r>
              <a:rPr lang="en-US"/>
              <a:t>4-</a:t>
            </a:r>
            <a:fld id="{77537029-18FB-4EC6-A5F7-15876DCEE904}" type="slidenum">
              <a:rPr lang="en-US"/>
              <a:pPr/>
              <a:t>10</a:t>
            </a:fld>
            <a:endParaRPr lang="en-US"/>
          </a:p>
        </p:txBody>
      </p:sp>
      <p:sp>
        <p:nvSpPr>
          <p:cNvPr id="181250" name="Rectangle 2"/>
          <p:cNvSpPr>
            <a:spLocks noGrp="1" noChangeArrowheads="1"/>
          </p:cNvSpPr>
          <p:nvPr>
            <p:ph type="title"/>
          </p:nvPr>
        </p:nvSpPr>
        <p:spPr/>
        <p:txBody>
          <a:bodyPr/>
          <a:lstStyle/>
          <a:p>
            <a:r>
              <a:rPr lang="en-US"/>
              <a:t>Current Status</a:t>
            </a:r>
          </a:p>
        </p:txBody>
      </p:sp>
      <p:sp>
        <p:nvSpPr>
          <p:cNvPr id="181251" name="Rectangle 3"/>
          <p:cNvSpPr>
            <a:spLocks noGrp="1" noChangeArrowheads="1"/>
          </p:cNvSpPr>
          <p:nvPr>
            <p:ph type="body" idx="1"/>
          </p:nvPr>
        </p:nvSpPr>
        <p:spPr>
          <a:xfrm>
            <a:off x="4343400" y="1782763"/>
            <a:ext cx="4105275" cy="5075237"/>
          </a:xfrm>
        </p:spPr>
        <p:txBody>
          <a:bodyPr/>
          <a:lstStyle/>
          <a:p>
            <a:r>
              <a:rPr lang="en-US" sz="2500"/>
              <a:t>How far along the company is in its development</a:t>
            </a:r>
          </a:p>
          <a:p>
            <a:r>
              <a:rPr lang="en-US" sz="2500"/>
              <a:t>Current composition of management team</a:t>
            </a:r>
          </a:p>
          <a:p>
            <a:r>
              <a:rPr lang="en-US" sz="2500"/>
              <a:t>Early customer reaction to product or service</a:t>
            </a:r>
          </a:p>
          <a:p>
            <a:r>
              <a:rPr lang="en-US" sz="2500"/>
              <a:t>Company’s financial status</a:t>
            </a:r>
          </a:p>
          <a:p>
            <a:endParaRPr lang="en-US" sz="2500"/>
          </a:p>
        </p:txBody>
      </p:sp>
      <p:pic>
        <p:nvPicPr>
          <p:cNvPr id="181253" name="Picture 5"/>
          <p:cNvPicPr>
            <a:picLocks noChangeAspect="1" noChangeArrowheads="1"/>
          </p:cNvPicPr>
          <p:nvPr/>
        </p:nvPicPr>
        <p:blipFill>
          <a:blip r:embed="rId3" cstate="print"/>
          <a:srcRect/>
          <a:stretch>
            <a:fillRect/>
          </a:stretch>
        </p:blipFill>
        <p:spPr bwMode="auto">
          <a:xfrm>
            <a:off x="152400" y="1905000"/>
            <a:ext cx="4087813" cy="41148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Copyright © 2009 Pearson Education, Inc. publishing as Prentice Hall </a:t>
            </a:r>
          </a:p>
        </p:txBody>
      </p:sp>
      <p:sp>
        <p:nvSpPr>
          <p:cNvPr id="6" name="Slide Number Placeholder 4"/>
          <p:cNvSpPr>
            <a:spLocks noGrp="1"/>
          </p:cNvSpPr>
          <p:nvPr>
            <p:ph type="sldNum" sz="quarter" idx="11"/>
          </p:nvPr>
        </p:nvSpPr>
        <p:spPr/>
        <p:txBody>
          <a:bodyPr/>
          <a:lstStyle/>
          <a:p>
            <a:r>
              <a:rPr lang="en-US"/>
              <a:t>4-</a:t>
            </a:r>
            <a:fld id="{FBD3D8DA-57C5-4C5B-9421-7D5FDE630559}" type="slidenum">
              <a:rPr lang="en-US"/>
              <a:pPr/>
              <a:t>11</a:t>
            </a:fld>
            <a:endParaRPr lang="en-US"/>
          </a:p>
        </p:txBody>
      </p:sp>
      <p:sp>
        <p:nvSpPr>
          <p:cNvPr id="171010" name="Rectangle 2"/>
          <p:cNvSpPr>
            <a:spLocks noGrp="1" noChangeArrowheads="1"/>
          </p:cNvSpPr>
          <p:nvPr>
            <p:ph type="title"/>
          </p:nvPr>
        </p:nvSpPr>
        <p:spPr/>
        <p:txBody>
          <a:bodyPr/>
          <a:lstStyle/>
          <a:p>
            <a:r>
              <a:rPr lang="en-US"/>
              <a:t>Legal Status and Ownership</a:t>
            </a:r>
          </a:p>
        </p:txBody>
      </p:sp>
      <p:pic>
        <p:nvPicPr>
          <p:cNvPr id="171012" name="Picture 4"/>
          <p:cNvPicPr>
            <a:picLocks noChangeAspect="1" noChangeArrowheads="1"/>
          </p:cNvPicPr>
          <p:nvPr/>
        </p:nvPicPr>
        <p:blipFill>
          <a:blip r:embed="rId3" cstate="print"/>
          <a:srcRect/>
          <a:stretch>
            <a:fillRect/>
          </a:stretch>
        </p:blipFill>
        <p:spPr bwMode="auto">
          <a:xfrm>
            <a:off x="5486400" y="1752600"/>
            <a:ext cx="3143250" cy="4191000"/>
          </a:xfrm>
          <a:prstGeom prst="rect">
            <a:avLst/>
          </a:prstGeom>
          <a:noFill/>
          <a:ln w="9525">
            <a:noFill/>
            <a:miter lim="800000"/>
            <a:headEnd/>
            <a:tailEnd/>
          </a:ln>
          <a:effectLst/>
        </p:spPr>
      </p:pic>
      <p:sp>
        <p:nvSpPr>
          <p:cNvPr id="171014" name="Rectangle 6"/>
          <p:cNvSpPr>
            <a:spLocks noChangeArrowheads="1"/>
          </p:cNvSpPr>
          <p:nvPr/>
        </p:nvSpPr>
        <p:spPr bwMode="white">
          <a:xfrm>
            <a:off x="457200" y="1782763"/>
            <a:ext cx="4800600" cy="5075237"/>
          </a:xfrm>
          <a:prstGeom prst="rect">
            <a:avLst/>
          </a:prstGeom>
          <a:noFill/>
          <a:ln w="9525">
            <a:noFill/>
            <a:miter lim="800000"/>
            <a:headEnd/>
            <a:tailEnd/>
          </a:ln>
        </p:spPr>
        <p:txBody>
          <a:bodyPr/>
          <a:lstStyle/>
          <a:p>
            <a:pPr marL="342900" indent="-342900" eaLnBrk="1" hangingPunct="1">
              <a:lnSpc>
                <a:spcPct val="80000"/>
              </a:lnSpc>
              <a:spcBef>
                <a:spcPct val="20000"/>
              </a:spcBef>
              <a:buClr>
                <a:schemeClr val="tx2"/>
              </a:buClr>
              <a:buSzPct val="70000"/>
              <a:buFont typeface="Wingdings" pitchFamily="2" charset="2"/>
              <a:buChar char="¡"/>
            </a:pPr>
            <a:r>
              <a:rPr lang="en-US" sz="2500">
                <a:latin typeface="Verdana" pitchFamily="34" charset="0"/>
              </a:rPr>
              <a:t>Who owns the business</a:t>
            </a:r>
          </a:p>
          <a:p>
            <a:pPr marL="342900" indent="-342900" eaLnBrk="1" hangingPunct="1">
              <a:lnSpc>
                <a:spcPct val="80000"/>
              </a:lnSpc>
              <a:spcBef>
                <a:spcPct val="20000"/>
              </a:spcBef>
              <a:buClr>
                <a:schemeClr val="tx2"/>
              </a:buClr>
              <a:buSzPct val="70000"/>
              <a:buFont typeface="Wingdings" pitchFamily="2" charset="2"/>
              <a:buChar char="¡"/>
            </a:pPr>
            <a:endParaRPr lang="en-US" sz="2500">
              <a:latin typeface="Verdana" pitchFamily="34" charset="0"/>
            </a:endParaRPr>
          </a:p>
          <a:p>
            <a:pPr marL="342900" indent="-342900" eaLnBrk="1" hangingPunct="1">
              <a:lnSpc>
                <a:spcPct val="80000"/>
              </a:lnSpc>
              <a:spcBef>
                <a:spcPct val="20000"/>
              </a:spcBef>
              <a:buClr>
                <a:schemeClr val="tx2"/>
              </a:buClr>
              <a:buSzPct val="70000"/>
              <a:buFont typeface="Wingdings" pitchFamily="2" charset="2"/>
              <a:buChar char="¡"/>
            </a:pPr>
            <a:r>
              <a:rPr lang="en-US" sz="2500">
                <a:latin typeface="Verdana" pitchFamily="34" charset="0"/>
              </a:rPr>
              <a:t>How the ownership is split </a:t>
            </a:r>
          </a:p>
          <a:p>
            <a:pPr marL="342900" indent="-342900" eaLnBrk="1" hangingPunct="1">
              <a:lnSpc>
                <a:spcPct val="80000"/>
              </a:lnSpc>
              <a:spcBef>
                <a:spcPct val="20000"/>
              </a:spcBef>
              <a:buClr>
                <a:schemeClr val="tx2"/>
              </a:buClr>
              <a:buSzPct val="70000"/>
              <a:buFont typeface="Wingdings" pitchFamily="2" charset="2"/>
              <a:buChar char="¡"/>
            </a:pPr>
            <a:endParaRPr lang="en-US" sz="2100">
              <a:latin typeface="Verdana" pitchFamily="34" charset="0"/>
            </a:endParaRPr>
          </a:p>
          <a:p>
            <a:pPr marL="342900" indent="-342900" eaLnBrk="1" hangingPunct="1">
              <a:lnSpc>
                <a:spcPct val="80000"/>
              </a:lnSpc>
              <a:spcBef>
                <a:spcPct val="20000"/>
              </a:spcBef>
              <a:buClr>
                <a:schemeClr val="tx2"/>
              </a:buClr>
              <a:buSzPct val="70000"/>
              <a:buFont typeface="Wingdings" pitchFamily="2" charset="2"/>
              <a:buChar char="¡"/>
            </a:pPr>
            <a:r>
              <a:rPr lang="en-US" sz="2500">
                <a:solidFill>
                  <a:srgbClr val="EA0A3A"/>
                </a:solidFill>
                <a:latin typeface="Verdana" pitchFamily="34" charset="0"/>
              </a:rPr>
              <a:t>Founder’s agreement</a:t>
            </a:r>
          </a:p>
          <a:p>
            <a:pPr marL="342900" indent="-342900" eaLnBrk="1" hangingPunct="1">
              <a:lnSpc>
                <a:spcPct val="80000"/>
              </a:lnSpc>
              <a:spcBef>
                <a:spcPct val="20000"/>
              </a:spcBef>
              <a:buClr>
                <a:schemeClr val="tx2"/>
              </a:buClr>
              <a:buSzPct val="70000"/>
              <a:buFont typeface="Wingdings" pitchFamily="2" charset="2"/>
              <a:buNone/>
            </a:pPr>
            <a:endParaRPr lang="en-US" sz="900" b="1" i="1">
              <a:solidFill>
                <a:srgbClr val="EA0A3A"/>
              </a:solidFill>
              <a:latin typeface="Verdana" pitchFamily="34" charset="0"/>
            </a:endParaRPr>
          </a:p>
          <a:p>
            <a:pPr marL="742950" lvl="1" indent="-285750" eaLnBrk="1" hangingPunct="1">
              <a:lnSpc>
                <a:spcPct val="80000"/>
              </a:lnSpc>
              <a:spcBef>
                <a:spcPct val="20000"/>
              </a:spcBef>
              <a:buClr>
                <a:schemeClr val="accent2"/>
              </a:buClr>
              <a:buSzPct val="70000"/>
              <a:buFont typeface="Wingdings" pitchFamily="2" charset="2"/>
              <a:buChar char="l"/>
            </a:pPr>
            <a:r>
              <a:rPr lang="en-US" sz="1900">
                <a:latin typeface="Verdana" pitchFamily="34" charset="0"/>
              </a:rPr>
              <a:t>Written document </a:t>
            </a:r>
          </a:p>
          <a:p>
            <a:pPr marL="742950" lvl="1" indent="-285750" eaLnBrk="1" hangingPunct="1">
              <a:lnSpc>
                <a:spcPct val="80000"/>
              </a:lnSpc>
              <a:spcBef>
                <a:spcPct val="20000"/>
              </a:spcBef>
              <a:buClr>
                <a:schemeClr val="accent2"/>
              </a:buClr>
              <a:buSzPct val="70000"/>
              <a:buFont typeface="Wingdings" pitchFamily="2" charset="2"/>
              <a:buChar char="l"/>
            </a:pPr>
            <a:r>
              <a:rPr lang="en-US" sz="1900">
                <a:latin typeface="Verdana" pitchFamily="34" charset="0"/>
              </a:rPr>
              <a:t>Relative split of equity among the founders of the firm</a:t>
            </a:r>
          </a:p>
          <a:p>
            <a:pPr marL="742950" lvl="1" indent="-285750" eaLnBrk="1" hangingPunct="1">
              <a:lnSpc>
                <a:spcPct val="80000"/>
              </a:lnSpc>
              <a:spcBef>
                <a:spcPct val="20000"/>
              </a:spcBef>
              <a:buClr>
                <a:schemeClr val="accent2"/>
              </a:buClr>
              <a:buSzPct val="70000"/>
              <a:buFont typeface="Wingdings" pitchFamily="2" charset="2"/>
              <a:buChar char="l"/>
            </a:pPr>
            <a:r>
              <a:rPr lang="en-US" sz="1900">
                <a:latin typeface="Verdana" pitchFamily="34" charset="0"/>
              </a:rPr>
              <a:t>How the individual founders will be compensated</a:t>
            </a:r>
          </a:p>
          <a:p>
            <a:pPr marL="742950" lvl="1" indent="-285750" eaLnBrk="1" hangingPunct="1">
              <a:lnSpc>
                <a:spcPct val="80000"/>
              </a:lnSpc>
              <a:spcBef>
                <a:spcPct val="20000"/>
              </a:spcBef>
              <a:buClr>
                <a:schemeClr val="accent2"/>
              </a:buClr>
              <a:buSzPct val="70000"/>
              <a:buFont typeface="Wingdings" pitchFamily="2" charset="2"/>
              <a:buChar char="l"/>
            </a:pPr>
            <a:r>
              <a:rPr lang="en-US" sz="1900">
                <a:latin typeface="Verdana" pitchFamily="34" charset="0"/>
              </a:rPr>
              <a:t>How long the founders will have to remain with the firm for their shares to be vested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Copyright © 2009 Pearson Education, Inc. publishing as Prentice Hall </a:t>
            </a:r>
          </a:p>
        </p:txBody>
      </p:sp>
      <p:sp>
        <p:nvSpPr>
          <p:cNvPr id="6" name="Slide Number Placeholder 4"/>
          <p:cNvSpPr>
            <a:spLocks noGrp="1"/>
          </p:cNvSpPr>
          <p:nvPr>
            <p:ph type="sldNum" sz="quarter" idx="11"/>
          </p:nvPr>
        </p:nvSpPr>
        <p:spPr/>
        <p:txBody>
          <a:bodyPr/>
          <a:lstStyle/>
          <a:p>
            <a:r>
              <a:rPr lang="en-US"/>
              <a:t>4-</a:t>
            </a:r>
            <a:fld id="{07FFABE3-F16B-4EA5-9932-32634853455A}" type="slidenum">
              <a:rPr lang="en-US"/>
              <a:pPr/>
              <a:t>12</a:t>
            </a:fld>
            <a:endParaRPr lang="en-US"/>
          </a:p>
        </p:txBody>
      </p:sp>
      <p:sp>
        <p:nvSpPr>
          <p:cNvPr id="172034" name="Rectangle 2"/>
          <p:cNvSpPr>
            <a:spLocks noGrp="1" noChangeArrowheads="1"/>
          </p:cNvSpPr>
          <p:nvPr>
            <p:ph type="title"/>
          </p:nvPr>
        </p:nvSpPr>
        <p:spPr/>
        <p:txBody>
          <a:bodyPr/>
          <a:lstStyle/>
          <a:p>
            <a:r>
              <a:rPr lang="en-US" sz="3200"/>
              <a:t>Selecting a Name for the Business</a:t>
            </a:r>
          </a:p>
        </p:txBody>
      </p:sp>
      <p:sp>
        <p:nvSpPr>
          <p:cNvPr id="172035" name="Rectangle 3"/>
          <p:cNvSpPr>
            <a:spLocks noGrp="1" noChangeArrowheads="1"/>
          </p:cNvSpPr>
          <p:nvPr>
            <p:ph type="body" idx="1"/>
          </p:nvPr>
        </p:nvSpPr>
        <p:spPr>
          <a:xfrm>
            <a:off x="3886200" y="1600200"/>
            <a:ext cx="5105400" cy="4572000"/>
          </a:xfrm>
        </p:spPr>
        <p:txBody>
          <a:bodyPr/>
          <a:lstStyle/>
          <a:p>
            <a:r>
              <a:rPr lang="en-US" sz="2500"/>
              <a:t>Customer-driven companies</a:t>
            </a:r>
          </a:p>
          <a:p>
            <a:endParaRPr lang="en-US" sz="1200"/>
          </a:p>
          <a:p>
            <a:r>
              <a:rPr lang="en-US" sz="2500"/>
              <a:t>Product- or service-driven companies</a:t>
            </a:r>
          </a:p>
          <a:p>
            <a:endParaRPr lang="en-US" sz="1200"/>
          </a:p>
          <a:p>
            <a:r>
              <a:rPr lang="en-US" sz="2500"/>
              <a:t>Industry-driven companies</a:t>
            </a:r>
          </a:p>
          <a:p>
            <a:pPr>
              <a:buFont typeface="Wingdings" pitchFamily="2" charset="2"/>
              <a:buNone/>
            </a:pPr>
            <a:endParaRPr lang="en-US" sz="1200"/>
          </a:p>
          <a:p>
            <a:r>
              <a:rPr lang="en-US" sz="2500"/>
              <a:t>Personality- or Image-driven companies</a:t>
            </a:r>
          </a:p>
          <a:p>
            <a:endParaRPr lang="en-US" sz="1200"/>
          </a:p>
          <a:p>
            <a:r>
              <a:rPr lang="en-US" sz="2500"/>
              <a:t>Legal issues</a:t>
            </a:r>
          </a:p>
        </p:txBody>
      </p:sp>
      <p:pic>
        <p:nvPicPr>
          <p:cNvPr id="172038" name="Picture 6"/>
          <p:cNvPicPr>
            <a:picLocks noChangeAspect="1" noChangeArrowheads="1"/>
          </p:cNvPicPr>
          <p:nvPr/>
        </p:nvPicPr>
        <p:blipFill>
          <a:blip r:embed="rId3" cstate="print"/>
          <a:srcRect/>
          <a:stretch>
            <a:fillRect/>
          </a:stretch>
        </p:blipFill>
        <p:spPr bwMode="auto">
          <a:xfrm>
            <a:off x="304800" y="1828800"/>
            <a:ext cx="3657600" cy="3522663"/>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Copyright © 2009 Pearson Education, Inc. publishing as Prentice Hall </a:t>
            </a:r>
          </a:p>
        </p:txBody>
      </p:sp>
      <p:sp>
        <p:nvSpPr>
          <p:cNvPr id="5" name="Slide Number Placeholder 4"/>
          <p:cNvSpPr>
            <a:spLocks noGrp="1"/>
          </p:cNvSpPr>
          <p:nvPr>
            <p:ph type="sldNum" sz="quarter" idx="11"/>
          </p:nvPr>
        </p:nvSpPr>
        <p:spPr/>
        <p:txBody>
          <a:bodyPr/>
          <a:lstStyle/>
          <a:p>
            <a:r>
              <a:rPr lang="en-US"/>
              <a:t>4-</a:t>
            </a:r>
            <a:fld id="{CDA11187-C762-4FE9-8823-BAC53D3FE3E4}" type="slidenum">
              <a:rPr lang="en-US"/>
              <a:pPr/>
              <a:t>2</a:t>
            </a:fld>
            <a:endParaRPr lang="en-US"/>
          </a:p>
        </p:txBody>
      </p:sp>
      <p:sp>
        <p:nvSpPr>
          <p:cNvPr id="96258" name="Rectangle 2"/>
          <p:cNvSpPr>
            <a:spLocks noGrp="1" noChangeArrowheads="1"/>
          </p:cNvSpPr>
          <p:nvPr>
            <p:ph type="title"/>
          </p:nvPr>
        </p:nvSpPr>
        <p:spPr/>
        <p:txBody>
          <a:bodyPr/>
          <a:lstStyle/>
          <a:p>
            <a:r>
              <a:rPr lang="en-US"/>
              <a:t>Introduction</a:t>
            </a:r>
          </a:p>
        </p:txBody>
      </p:sp>
      <p:sp>
        <p:nvSpPr>
          <p:cNvPr id="96259" name="Rectangle 3"/>
          <p:cNvSpPr>
            <a:spLocks noGrp="1" noChangeArrowheads="1"/>
          </p:cNvSpPr>
          <p:nvPr>
            <p:ph type="body" idx="1"/>
          </p:nvPr>
        </p:nvSpPr>
        <p:spPr>
          <a:xfrm>
            <a:off x="685800" y="1593850"/>
            <a:ext cx="8220075" cy="5075238"/>
          </a:xfrm>
        </p:spPr>
        <p:txBody>
          <a:bodyPr/>
          <a:lstStyle/>
          <a:p>
            <a:pPr marL="346075" indent="-346075">
              <a:buFont typeface="Wingdings" pitchFamily="2" charset="2"/>
              <a:buNone/>
            </a:pPr>
            <a:r>
              <a:rPr lang="en-US">
                <a:solidFill>
                  <a:srgbClr val="EA0A3A"/>
                </a:solidFill>
              </a:rPr>
              <a:t>Review:  What is a business plan?</a:t>
            </a:r>
          </a:p>
          <a:p>
            <a:pPr marL="346075" indent="-346075"/>
            <a:endParaRPr lang="en-US" sz="1200"/>
          </a:p>
          <a:p>
            <a:pPr marL="798513" lvl="1" indent="-338138"/>
            <a:r>
              <a:rPr lang="en-US"/>
              <a:t>Written document that carefully explains every aspect of a new business venture</a:t>
            </a:r>
          </a:p>
          <a:p>
            <a:pPr marL="798513" lvl="1" indent="-338138"/>
            <a:endParaRPr lang="en-US" sz="1000"/>
          </a:p>
          <a:p>
            <a:pPr marL="798513" lvl="1" indent="-338138"/>
            <a:r>
              <a:rPr lang="en-US"/>
              <a:t>25 to 35 pages long</a:t>
            </a:r>
          </a:p>
          <a:p>
            <a:pPr marL="798513" lvl="1" indent="-338138"/>
            <a:endParaRPr lang="en-US" sz="1000"/>
          </a:p>
          <a:p>
            <a:pPr marL="798513" lvl="1" indent="-338138"/>
            <a:r>
              <a:rPr lang="en-US"/>
              <a:t>Provided to an investor or interested party </a:t>
            </a:r>
          </a:p>
          <a:p>
            <a:pPr marL="798513" lvl="1" indent="-338138"/>
            <a:endParaRPr lang="en-US" sz="1000"/>
          </a:p>
          <a:p>
            <a:pPr marL="798513" lvl="1" indent="-338138"/>
            <a:r>
              <a:rPr lang="en-US"/>
              <a:t>Describes why the business is starting </a:t>
            </a:r>
          </a:p>
          <a:p>
            <a:pPr marL="798513" lvl="1" indent="-338138"/>
            <a:endParaRPr lang="en-US" sz="1000"/>
          </a:p>
          <a:p>
            <a:pPr marL="798513" lvl="1" indent="-338138"/>
            <a:r>
              <a:rPr lang="en-US"/>
              <a:t>Describes why the business will make money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Copyright © 2009 Pearson Education, Inc. publishing as Prentice Hall </a:t>
            </a:r>
          </a:p>
        </p:txBody>
      </p:sp>
      <p:sp>
        <p:nvSpPr>
          <p:cNvPr id="6" name="Slide Number Placeholder 4"/>
          <p:cNvSpPr>
            <a:spLocks noGrp="1"/>
          </p:cNvSpPr>
          <p:nvPr>
            <p:ph type="sldNum" sz="quarter" idx="11"/>
          </p:nvPr>
        </p:nvSpPr>
        <p:spPr/>
        <p:txBody>
          <a:bodyPr/>
          <a:lstStyle/>
          <a:p>
            <a:r>
              <a:rPr lang="en-US"/>
              <a:t>4-</a:t>
            </a:r>
            <a:fld id="{ECF47EF2-6891-4B27-9C09-6145FC2560FD}" type="slidenum">
              <a:rPr lang="en-US"/>
              <a:pPr/>
              <a:t>3</a:t>
            </a:fld>
            <a:endParaRPr lang="en-US"/>
          </a:p>
        </p:txBody>
      </p:sp>
      <p:sp>
        <p:nvSpPr>
          <p:cNvPr id="164866" name="Rectangle 2"/>
          <p:cNvSpPr>
            <a:spLocks noGrp="1" noChangeArrowheads="1"/>
          </p:cNvSpPr>
          <p:nvPr>
            <p:ph type="title"/>
          </p:nvPr>
        </p:nvSpPr>
        <p:spPr/>
        <p:txBody>
          <a:bodyPr/>
          <a:lstStyle/>
          <a:p>
            <a:r>
              <a:rPr lang="en-US" sz="3200"/>
              <a:t>Cover Page </a:t>
            </a:r>
          </a:p>
        </p:txBody>
      </p:sp>
      <p:pic>
        <p:nvPicPr>
          <p:cNvPr id="164868" name="Picture 4"/>
          <p:cNvPicPr>
            <a:picLocks noChangeAspect="1" noChangeArrowheads="1"/>
          </p:cNvPicPr>
          <p:nvPr/>
        </p:nvPicPr>
        <p:blipFill>
          <a:blip r:embed="rId3" cstate="print"/>
          <a:srcRect/>
          <a:stretch>
            <a:fillRect/>
          </a:stretch>
        </p:blipFill>
        <p:spPr bwMode="auto">
          <a:xfrm>
            <a:off x="533400" y="1828800"/>
            <a:ext cx="3911600" cy="4406900"/>
          </a:xfrm>
          <a:prstGeom prst="rect">
            <a:avLst/>
          </a:prstGeom>
          <a:noFill/>
          <a:ln w="9525">
            <a:noFill/>
            <a:miter lim="800000"/>
            <a:headEnd/>
            <a:tailEnd/>
          </a:ln>
          <a:effectLst/>
        </p:spPr>
      </p:pic>
      <p:sp>
        <p:nvSpPr>
          <p:cNvPr id="164870" name="Text Box 6"/>
          <p:cNvSpPr txBox="1">
            <a:spLocks noChangeArrowheads="1"/>
          </p:cNvSpPr>
          <p:nvPr/>
        </p:nvSpPr>
        <p:spPr bwMode="auto">
          <a:xfrm>
            <a:off x="4724400" y="1828800"/>
            <a:ext cx="4195763" cy="3995738"/>
          </a:xfrm>
          <a:prstGeom prst="rect">
            <a:avLst/>
          </a:prstGeom>
          <a:noFill/>
          <a:ln w="9525">
            <a:noFill/>
            <a:miter lim="800000"/>
            <a:headEnd/>
            <a:tailEnd/>
          </a:ln>
          <a:effectLst/>
        </p:spPr>
        <p:txBody>
          <a:bodyPr wrap="none">
            <a:spAutoFit/>
          </a:bodyPr>
          <a:lstStyle/>
          <a:p>
            <a:pPr>
              <a:buClr>
                <a:schemeClr val="folHlink"/>
              </a:buClr>
              <a:buFont typeface="Wingdings" pitchFamily="2" charset="2"/>
              <a:buChar char="v"/>
            </a:pPr>
            <a:r>
              <a:rPr lang="en-US" sz="2800">
                <a:latin typeface="Tahoma" pitchFamily="34" charset="0"/>
              </a:rPr>
              <a:t> Name of the company </a:t>
            </a:r>
          </a:p>
          <a:p>
            <a:pPr>
              <a:buClr>
                <a:schemeClr val="folHlink"/>
              </a:buClr>
              <a:buFont typeface="Wingdings" pitchFamily="2" charset="2"/>
              <a:buNone/>
            </a:pPr>
            <a:endParaRPr lang="en-US" sz="1000">
              <a:latin typeface="Tahoma" pitchFamily="34" charset="0"/>
            </a:endParaRPr>
          </a:p>
          <a:p>
            <a:pPr>
              <a:buClr>
                <a:schemeClr val="folHlink"/>
              </a:buClr>
              <a:buFont typeface="Wingdings" pitchFamily="2" charset="2"/>
              <a:buChar char="v"/>
            </a:pPr>
            <a:r>
              <a:rPr lang="en-US" sz="2800">
                <a:latin typeface="Tahoma" pitchFamily="34" charset="0"/>
              </a:rPr>
              <a:t> Street address</a:t>
            </a:r>
          </a:p>
          <a:p>
            <a:pPr>
              <a:buClr>
                <a:schemeClr val="folHlink"/>
              </a:buClr>
              <a:buFont typeface="Wingdings" pitchFamily="2" charset="2"/>
              <a:buNone/>
            </a:pPr>
            <a:endParaRPr lang="en-US" sz="1000">
              <a:latin typeface="Tahoma" pitchFamily="34" charset="0"/>
            </a:endParaRPr>
          </a:p>
          <a:p>
            <a:pPr>
              <a:buClr>
                <a:schemeClr val="folHlink"/>
              </a:buClr>
              <a:buFont typeface="Wingdings" pitchFamily="2" charset="2"/>
              <a:buChar char="v"/>
            </a:pPr>
            <a:r>
              <a:rPr lang="en-US" sz="2800">
                <a:latin typeface="Tahoma" pitchFamily="34" charset="0"/>
              </a:rPr>
              <a:t> E-mail address</a:t>
            </a:r>
          </a:p>
          <a:p>
            <a:pPr>
              <a:buClr>
                <a:schemeClr val="folHlink"/>
              </a:buClr>
              <a:buFont typeface="Wingdings" pitchFamily="2" charset="2"/>
              <a:buNone/>
            </a:pPr>
            <a:endParaRPr lang="en-US" sz="1000">
              <a:latin typeface="Tahoma" pitchFamily="34" charset="0"/>
            </a:endParaRPr>
          </a:p>
          <a:p>
            <a:pPr>
              <a:buClr>
                <a:schemeClr val="folHlink"/>
              </a:buClr>
              <a:buFont typeface="Wingdings" pitchFamily="2" charset="2"/>
              <a:buChar char="v"/>
            </a:pPr>
            <a:r>
              <a:rPr lang="en-US" sz="2800">
                <a:latin typeface="Tahoma" pitchFamily="34" charset="0"/>
              </a:rPr>
              <a:t> Phone number</a:t>
            </a:r>
          </a:p>
          <a:p>
            <a:pPr>
              <a:buClr>
                <a:schemeClr val="folHlink"/>
              </a:buClr>
              <a:buFont typeface="Wingdings" pitchFamily="2" charset="2"/>
              <a:buNone/>
            </a:pPr>
            <a:endParaRPr lang="en-US" sz="1000">
              <a:latin typeface="Tahoma" pitchFamily="34" charset="0"/>
            </a:endParaRPr>
          </a:p>
          <a:p>
            <a:pPr>
              <a:buClr>
                <a:schemeClr val="folHlink"/>
              </a:buClr>
              <a:buFont typeface="Wingdings" pitchFamily="2" charset="2"/>
              <a:buChar char="v"/>
            </a:pPr>
            <a:r>
              <a:rPr lang="en-US" sz="2800">
                <a:latin typeface="Tahoma" pitchFamily="34" charset="0"/>
              </a:rPr>
              <a:t> Date</a:t>
            </a:r>
          </a:p>
          <a:p>
            <a:pPr>
              <a:buClr>
                <a:schemeClr val="folHlink"/>
              </a:buClr>
              <a:buFont typeface="Wingdings" pitchFamily="2" charset="2"/>
              <a:buNone/>
            </a:pPr>
            <a:endParaRPr lang="en-US" sz="1000">
              <a:latin typeface="Tahoma" pitchFamily="34" charset="0"/>
            </a:endParaRPr>
          </a:p>
          <a:p>
            <a:pPr>
              <a:buClr>
                <a:schemeClr val="folHlink"/>
              </a:buClr>
              <a:buFont typeface="Wingdings" pitchFamily="2" charset="2"/>
              <a:buChar char="v"/>
            </a:pPr>
            <a:r>
              <a:rPr lang="en-US" sz="2800">
                <a:latin typeface="Tahoma" pitchFamily="34" charset="0"/>
              </a:rPr>
              <a:t> Contact information</a:t>
            </a:r>
          </a:p>
          <a:p>
            <a:pPr>
              <a:buClr>
                <a:schemeClr val="folHlink"/>
              </a:buClr>
              <a:buFont typeface="Wingdings" pitchFamily="2" charset="2"/>
              <a:buNone/>
            </a:pPr>
            <a:endParaRPr lang="en-US" sz="1000">
              <a:latin typeface="Tahoma" pitchFamily="34" charset="0"/>
            </a:endParaRPr>
          </a:p>
          <a:p>
            <a:pPr>
              <a:buClr>
                <a:schemeClr val="folHlink"/>
              </a:buClr>
              <a:buFont typeface="Wingdings" pitchFamily="2" charset="2"/>
              <a:buChar char="v"/>
            </a:pPr>
            <a:r>
              <a:rPr lang="en-US" sz="2800">
                <a:latin typeface="Tahoma" pitchFamily="34" charset="0"/>
              </a:rPr>
              <a:t> Website address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Copyright © 2009 Pearson Education, Inc. publishing as Prentice Hall </a:t>
            </a:r>
          </a:p>
        </p:txBody>
      </p:sp>
      <p:sp>
        <p:nvSpPr>
          <p:cNvPr id="6" name="Slide Number Placeholder 4"/>
          <p:cNvSpPr>
            <a:spLocks noGrp="1"/>
          </p:cNvSpPr>
          <p:nvPr>
            <p:ph type="sldNum" sz="quarter" idx="11"/>
          </p:nvPr>
        </p:nvSpPr>
        <p:spPr/>
        <p:txBody>
          <a:bodyPr/>
          <a:lstStyle/>
          <a:p>
            <a:r>
              <a:rPr lang="en-US"/>
              <a:t>4-</a:t>
            </a:r>
            <a:fld id="{906D0D88-F4B5-4EA3-87EE-E710C86A458A}" type="slidenum">
              <a:rPr lang="en-US"/>
              <a:pPr/>
              <a:t>4</a:t>
            </a:fld>
            <a:endParaRPr lang="en-US"/>
          </a:p>
        </p:txBody>
      </p:sp>
      <p:sp>
        <p:nvSpPr>
          <p:cNvPr id="173058" name="Rectangle 2"/>
          <p:cNvSpPr>
            <a:spLocks noGrp="1" noChangeArrowheads="1"/>
          </p:cNvSpPr>
          <p:nvPr>
            <p:ph type="title"/>
          </p:nvPr>
        </p:nvSpPr>
        <p:spPr/>
        <p:txBody>
          <a:bodyPr/>
          <a:lstStyle/>
          <a:p>
            <a:r>
              <a:rPr lang="en-US"/>
              <a:t>Table of Contents</a:t>
            </a:r>
          </a:p>
        </p:txBody>
      </p:sp>
      <p:pic>
        <p:nvPicPr>
          <p:cNvPr id="173060" name="Picture 4"/>
          <p:cNvPicPr>
            <a:picLocks noGrp="1" noChangeAspect="1" noChangeArrowheads="1"/>
          </p:cNvPicPr>
          <p:nvPr>
            <p:ph type="body" idx="1"/>
          </p:nvPr>
        </p:nvPicPr>
        <p:blipFill>
          <a:blip r:embed="rId3" cstate="print"/>
          <a:srcRect/>
          <a:stretch>
            <a:fillRect/>
          </a:stretch>
        </p:blipFill>
        <p:spPr>
          <a:xfrm>
            <a:off x="4598988" y="1831975"/>
            <a:ext cx="3700462" cy="3954463"/>
          </a:xfrm>
          <a:noFill/>
          <a:ln/>
        </p:spPr>
      </p:pic>
      <p:sp>
        <p:nvSpPr>
          <p:cNvPr id="173061" name="Text Box 5"/>
          <p:cNvSpPr txBox="1">
            <a:spLocks noChangeArrowheads="1"/>
          </p:cNvSpPr>
          <p:nvPr/>
        </p:nvSpPr>
        <p:spPr bwMode="auto">
          <a:xfrm>
            <a:off x="685800" y="1905000"/>
            <a:ext cx="4032250" cy="4297363"/>
          </a:xfrm>
          <a:prstGeom prst="rect">
            <a:avLst/>
          </a:prstGeom>
          <a:noFill/>
          <a:ln w="9525">
            <a:noFill/>
            <a:miter lim="800000"/>
            <a:headEnd/>
            <a:tailEnd/>
          </a:ln>
          <a:effectLst/>
        </p:spPr>
        <p:txBody>
          <a:bodyPr wrap="none">
            <a:spAutoFit/>
          </a:bodyPr>
          <a:lstStyle/>
          <a:p>
            <a:pPr>
              <a:buClr>
                <a:srgbClr val="5F5F5F"/>
              </a:buClr>
              <a:buSzPct val="75000"/>
              <a:buFont typeface="Wingdings" pitchFamily="2" charset="2"/>
              <a:buChar char="n"/>
            </a:pPr>
            <a:r>
              <a:rPr lang="en-US" sz="2800">
                <a:latin typeface="Tahoma" pitchFamily="34" charset="0"/>
              </a:rPr>
              <a:t> </a:t>
            </a:r>
            <a:r>
              <a:rPr lang="en-US" sz="3200">
                <a:latin typeface="Tahoma" pitchFamily="34" charset="0"/>
              </a:rPr>
              <a:t>Follows cover page</a:t>
            </a:r>
            <a:r>
              <a:rPr lang="en-US" sz="2800">
                <a:latin typeface="Tahoma" pitchFamily="34" charset="0"/>
              </a:rPr>
              <a:t> </a:t>
            </a:r>
          </a:p>
          <a:p>
            <a:pPr>
              <a:buClr>
                <a:srgbClr val="5F5F5F"/>
              </a:buClr>
              <a:buSzPct val="75000"/>
              <a:buFont typeface="Wingdings" pitchFamily="2" charset="2"/>
              <a:buChar char="n"/>
            </a:pPr>
            <a:endParaRPr lang="en-US" sz="2800">
              <a:latin typeface="Tahoma" pitchFamily="34" charset="0"/>
            </a:endParaRPr>
          </a:p>
          <a:p>
            <a:pPr>
              <a:buClr>
                <a:srgbClr val="5F5F5F"/>
              </a:buClr>
              <a:buSzPct val="75000"/>
              <a:buFont typeface="Wingdings" pitchFamily="2" charset="2"/>
              <a:buChar char="n"/>
            </a:pPr>
            <a:r>
              <a:rPr lang="en-US" sz="2800">
                <a:latin typeface="Tahoma" pitchFamily="34" charset="0"/>
              </a:rPr>
              <a:t> </a:t>
            </a:r>
            <a:r>
              <a:rPr lang="en-US" sz="3200">
                <a:latin typeface="Tahoma" pitchFamily="34" charset="0"/>
              </a:rPr>
              <a:t>Main sections</a:t>
            </a:r>
          </a:p>
          <a:p>
            <a:pPr>
              <a:buClr>
                <a:srgbClr val="5F5F5F"/>
              </a:buClr>
              <a:buSzPct val="75000"/>
              <a:buFont typeface="Wingdings" pitchFamily="2" charset="2"/>
              <a:buChar char="n"/>
            </a:pPr>
            <a:endParaRPr lang="en-US" sz="3200">
              <a:latin typeface="Tahoma" pitchFamily="34" charset="0"/>
            </a:endParaRPr>
          </a:p>
          <a:p>
            <a:pPr>
              <a:buClr>
                <a:srgbClr val="5F5F5F"/>
              </a:buClr>
              <a:buSzPct val="75000"/>
              <a:buFont typeface="Wingdings" pitchFamily="2" charset="2"/>
              <a:buChar char="n"/>
            </a:pPr>
            <a:r>
              <a:rPr lang="en-US" sz="2800">
                <a:latin typeface="Tahoma" pitchFamily="34" charset="0"/>
              </a:rPr>
              <a:t> </a:t>
            </a:r>
            <a:r>
              <a:rPr lang="en-US" sz="3200">
                <a:latin typeface="Tahoma" pitchFamily="34" charset="0"/>
              </a:rPr>
              <a:t>Subsections</a:t>
            </a:r>
          </a:p>
          <a:p>
            <a:pPr>
              <a:buClr>
                <a:srgbClr val="5F5F5F"/>
              </a:buClr>
              <a:buSzPct val="75000"/>
              <a:buFont typeface="Wingdings" pitchFamily="2" charset="2"/>
              <a:buChar char="n"/>
            </a:pPr>
            <a:endParaRPr lang="en-US" sz="3200">
              <a:latin typeface="Tahoma" pitchFamily="34" charset="0"/>
            </a:endParaRPr>
          </a:p>
          <a:p>
            <a:pPr>
              <a:buClr>
                <a:srgbClr val="5F5F5F"/>
              </a:buClr>
              <a:buSzPct val="75000"/>
              <a:buFont typeface="Wingdings" pitchFamily="2" charset="2"/>
              <a:buChar char="n"/>
            </a:pPr>
            <a:r>
              <a:rPr lang="en-US" sz="2800">
                <a:latin typeface="Tahoma" pitchFamily="34" charset="0"/>
              </a:rPr>
              <a:t> </a:t>
            </a:r>
            <a:r>
              <a:rPr lang="en-US" sz="3200">
                <a:latin typeface="Tahoma" pitchFamily="34" charset="0"/>
              </a:rPr>
              <a:t>Appendices</a:t>
            </a:r>
          </a:p>
          <a:p>
            <a:pPr>
              <a:buClr>
                <a:srgbClr val="BD37AD"/>
              </a:buClr>
              <a:buFont typeface="Wingdings" pitchFamily="2" charset="2"/>
              <a:buNone/>
            </a:pPr>
            <a:endParaRPr lang="en-US" sz="2800">
              <a:latin typeface="Tahoma" pitchFamily="34" charset="0"/>
            </a:endParaRPr>
          </a:p>
          <a:p>
            <a:pPr>
              <a:buClr>
                <a:srgbClr val="BD37AD"/>
              </a:buClr>
              <a:buFont typeface="Wingdings" pitchFamily="2" charset="2"/>
              <a:buNone/>
            </a:pPr>
            <a:endParaRPr lang="en-US" sz="2800">
              <a:latin typeface="Tahom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Copyright © 2009 Pearson Education, Inc. publishing as Prentice Hall </a:t>
            </a:r>
          </a:p>
        </p:txBody>
      </p:sp>
      <p:sp>
        <p:nvSpPr>
          <p:cNvPr id="6" name="Slide Number Placeholder 4"/>
          <p:cNvSpPr>
            <a:spLocks noGrp="1"/>
          </p:cNvSpPr>
          <p:nvPr>
            <p:ph type="sldNum" sz="quarter" idx="11"/>
          </p:nvPr>
        </p:nvSpPr>
        <p:spPr/>
        <p:txBody>
          <a:bodyPr/>
          <a:lstStyle/>
          <a:p>
            <a:r>
              <a:rPr lang="en-US"/>
              <a:t>4-</a:t>
            </a:r>
            <a:fld id="{8FFD30D9-ED8F-42CA-99EE-2D0A04089EDF}" type="slidenum">
              <a:rPr lang="en-US"/>
              <a:pPr/>
              <a:t>5</a:t>
            </a:fld>
            <a:endParaRPr lang="en-US"/>
          </a:p>
        </p:txBody>
      </p:sp>
      <p:sp>
        <p:nvSpPr>
          <p:cNvPr id="165890" name="Rectangle 2"/>
          <p:cNvSpPr>
            <a:spLocks noGrp="1" noChangeArrowheads="1"/>
          </p:cNvSpPr>
          <p:nvPr>
            <p:ph type="title"/>
          </p:nvPr>
        </p:nvSpPr>
        <p:spPr/>
        <p:txBody>
          <a:bodyPr/>
          <a:lstStyle/>
          <a:p>
            <a:r>
              <a:rPr lang="en-US"/>
              <a:t>Executive Summary</a:t>
            </a:r>
          </a:p>
        </p:txBody>
      </p:sp>
      <p:sp>
        <p:nvSpPr>
          <p:cNvPr id="165891" name="Rectangle 3"/>
          <p:cNvSpPr>
            <a:spLocks noGrp="1" noChangeArrowheads="1"/>
          </p:cNvSpPr>
          <p:nvPr>
            <p:ph type="body" idx="1"/>
          </p:nvPr>
        </p:nvSpPr>
        <p:spPr>
          <a:xfrm>
            <a:off x="1295400" y="1524000"/>
            <a:ext cx="7696200" cy="5075238"/>
          </a:xfrm>
        </p:spPr>
        <p:txBody>
          <a:bodyPr/>
          <a:lstStyle/>
          <a:p>
            <a:r>
              <a:rPr lang="en-US"/>
              <a:t>Short overview of entire plan</a:t>
            </a:r>
          </a:p>
          <a:p>
            <a:r>
              <a:rPr lang="en-US"/>
              <a:t>Provides reader with everything that needs to be known about new venture</a:t>
            </a:r>
          </a:p>
          <a:p>
            <a:r>
              <a:rPr lang="en-US"/>
              <a:t>No more than 2 pages long</a:t>
            </a:r>
          </a:p>
        </p:txBody>
      </p:sp>
      <p:pic>
        <p:nvPicPr>
          <p:cNvPr id="165892" name="Picture 4"/>
          <p:cNvPicPr>
            <a:picLocks noChangeAspect="1" noChangeArrowheads="1"/>
          </p:cNvPicPr>
          <p:nvPr/>
        </p:nvPicPr>
        <p:blipFill>
          <a:blip r:embed="rId3" cstate="print"/>
          <a:srcRect/>
          <a:stretch>
            <a:fillRect/>
          </a:stretch>
        </p:blipFill>
        <p:spPr bwMode="auto">
          <a:xfrm>
            <a:off x="1981200" y="3810000"/>
            <a:ext cx="4724400" cy="2390775"/>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Copyright © 2009 Pearson Education, Inc. publishing as Prentice Hall </a:t>
            </a:r>
          </a:p>
        </p:txBody>
      </p:sp>
      <p:sp>
        <p:nvSpPr>
          <p:cNvPr id="6" name="Slide Number Placeholder 4"/>
          <p:cNvSpPr>
            <a:spLocks noGrp="1"/>
          </p:cNvSpPr>
          <p:nvPr>
            <p:ph type="sldNum" sz="quarter" idx="11"/>
          </p:nvPr>
        </p:nvSpPr>
        <p:spPr/>
        <p:txBody>
          <a:bodyPr/>
          <a:lstStyle/>
          <a:p>
            <a:r>
              <a:rPr lang="en-US"/>
              <a:t>4-</a:t>
            </a:r>
            <a:fld id="{7667B1C5-2538-424D-992F-1A203E1FB964}" type="slidenum">
              <a:rPr lang="en-US"/>
              <a:pPr/>
              <a:t>6</a:t>
            </a:fld>
            <a:endParaRPr lang="en-US"/>
          </a:p>
        </p:txBody>
      </p:sp>
      <p:sp>
        <p:nvSpPr>
          <p:cNvPr id="166914" name="Rectangle 2"/>
          <p:cNvSpPr>
            <a:spLocks noGrp="1" noChangeArrowheads="1"/>
          </p:cNvSpPr>
          <p:nvPr>
            <p:ph type="title"/>
          </p:nvPr>
        </p:nvSpPr>
        <p:spPr/>
        <p:txBody>
          <a:bodyPr/>
          <a:lstStyle/>
          <a:p>
            <a:r>
              <a:rPr lang="en-US"/>
              <a:t>Company Description</a:t>
            </a:r>
          </a:p>
        </p:txBody>
      </p:sp>
      <p:sp>
        <p:nvSpPr>
          <p:cNvPr id="166915" name="Rectangle 3"/>
          <p:cNvSpPr>
            <a:spLocks noGrp="1" noChangeArrowheads="1"/>
          </p:cNvSpPr>
          <p:nvPr>
            <p:ph type="body" idx="1"/>
          </p:nvPr>
        </p:nvSpPr>
        <p:spPr>
          <a:xfrm>
            <a:off x="4048125" y="1827213"/>
            <a:ext cx="4635500" cy="4114800"/>
          </a:xfrm>
        </p:spPr>
        <p:txBody>
          <a:bodyPr/>
          <a:lstStyle/>
          <a:p>
            <a:endParaRPr lang="en-US"/>
          </a:p>
          <a:p>
            <a:r>
              <a:rPr lang="en-US"/>
              <a:t>Company history</a:t>
            </a:r>
          </a:p>
          <a:p>
            <a:r>
              <a:rPr lang="en-US"/>
              <a:t>Mission statement</a:t>
            </a:r>
          </a:p>
          <a:p>
            <a:r>
              <a:rPr lang="en-US"/>
              <a:t>Products and services</a:t>
            </a:r>
          </a:p>
          <a:p>
            <a:r>
              <a:rPr lang="en-US"/>
              <a:t>Current status</a:t>
            </a:r>
          </a:p>
          <a:p>
            <a:r>
              <a:rPr lang="en-US"/>
              <a:t>Legal status and ownership</a:t>
            </a:r>
          </a:p>
        </p:txBody>
      </p:sp>
      <p:pic>
        <p:nvPicPr>
          <p:cNvPr id="166916" name="Picture 4"/>
          <p:cNvPicPr>
            <a:picLocks noChangeAspect="1" noChangeArrowheads="1"/>
          </p:cNvPicPr>
          <p:nvPr/>
        </p:nvPicPr>
        <p:blipFill>
          <a:blip r:embed="rId3" cstate="print"/>
          <a:srcRect/>
          <a:stretch>
            <a:fillRect/>
          </a:stretch>
        </p:blipFill>
        <p:spPr bwMode="auto">
          <a:xfrm>
            <a:off x="609600" y="1752600"/>
            <a:ext cx="3316288" cy="4422775"/>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Copyright © 2009 Pearson Education, Inc. publishing as Prentice Hall </a:t>
            </a:r>
          </a:p>
        </p:txBody>
      </p:sp>
      <p:sp>
        <p:nvSpPr>
          <p:cNvPr id="6" name="Slide Number Placeholder 4"/>
          <p:cNvSpPr>
            <a:spLocks noGrp="1"/>
          </p:cNvSpPr>
          <p:nvPr>
            <p:ph type="sldNum" sz="quarter" idx="11"/>
          </p:nvPr>
        </p:nvSpPr>
        <p:spPr/>
        <p:txBody>
          <a:bodyPr/>
          <a:lstStyle/>
          <a:p>
            <a:r>
              <a:rPr lang="en-US"/>
              <a:t>4-</a:t>
            </a:r>
            <a:fld id="{AEC675C8-DA6E-4C58-A83B-EED68FB6BC66}" type="slidenum">
              <a:rPr lang="en-US"/>
              <a:pPr/>
              <a:t>7</a:t>
            </a:fld>
            <a:endParaRPr lang="en-US"/>
          </a:p>
        </p:txBody>
      </p:sp>
      <p:sp>
        <p:nvSpPr>
          <p:cNvPr id="167938" name="Rectangle 2"/>
          <p:cNvSpPr>
            <a:spLocks noGrp="1" noChangeArrowheads="1"/>
          </p:cNvSpPr>
          <p:nvPr>
            <p:ph type="title"/>
          </p:nvPr>
        </p:nvSpPr>
        <p:spPr/>
        <p:txBody>
          <a:bodyPr/>
          <a:lstStyle/>
          <a:p>
            <a:r>
              <a:rPr lang="en-US"/>
              <a:t>Company History</a:t>
            </a:r>
          </a:p>
        </p:txBody>
      </p:sp>
      <p:sp>
        <p:nvSpPr>
          <p:cNvPr id="167939" name="Rectangle 3"/>
          <p:cNvSpPr>
            <a:spLocks noGrp="1" noChangeArrowheads="1"/>
          </p:cNvSpPr>
          <p:nvPr>
            <p:ph type="body" idx="1"/>
          </p:nvPr>
        </p:nvSpPr>
        <p:spPr>
          <a:xfrm>
            <a:off x="3811588" y="2449513"/>
            <a:ext cx="4792662" cy="2971800"/>
          </a:xfrm>
        </p:spPr>
        <p:txBody>
          <a:bodyPr/>
          <a:lstStyle/>
          <a:p>
            <a:r>
              <a:rPr lang="en-US"/>
              <a:t>Brief explanation of where the idea for the company came from </a:t>
            </a:r>
          </a:p>
          <a:p>
            <a:endParaRPr lang="en-US"/>
          </a:p>
          <a:p>
            <a:endParaRPr lang="en-US"/>
          </a:p>
        </p:txBody>
      </p:sp>
      <p:pic>
        <p:nvPicPr>
          <p:cNvPr id="167940" name="Picture 4"/>
          <p:cNvPicPr>
            <a:picLocks noChangeAspect="1" noChangeArrowheads="1"/>
          </p:cNvPicPr>
          <p:nvPr/>
        </p:nvPicPr>
        <p:blipFill>
          <a:blip r:embed="rId2" cstate="print"/>
          <a:srcRect/>
          <a:stretch>
            <a:fillRect/>
          </a:stretch>
        </p:blipFill>
        <p:spPr bwMode="auto">
          <a:xfrm>
            <a:off x="304800" y="2278063"/>
            <a:ext cx="3886200" cy="2763837"/>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Copyright © 2009 Pearson Education, Inc. publishing as Prentice Hall </a:t>
            </a:r>
          </a:p>
        </p:txBody>
      </p:sp>
      <p:sp>
        <p:nvSpPr>
          <p:cNvPr id="6" name="Slide Number Placeholder 4"/>
          <p:cNvSpPr>
            <a:spLocks noGrp="1"/>
          </p:cNvSpPr>
          <p:nvPr>
            <p:ph type="sldNum" sz="quarter" idx="11"/>
          </p:nvPr>
        </p:nvSpPr>
        <p:spPr/>
        <p:txBody>
          <a:bodyPr/>
          <a:lstStyle/>
          <a:p>
            <a:r>
              <a:rPr lang="en-US"/>
              <a:t>4-</a:t>
            </a:r>
            <a:fld id="{3F02676F-C16B-4ACE-AF2F-267DBCC9ECAA}" type="slidenum">
              <a:rPr lang="en-US"/>
              <a:pPr/>
              <a:t>8</a:t>
            </a:fld>
            <a:endParaRPr lang="en-US"/>
          </a:p>
        </p:txBody>
      </p:sp>
      <p:sp>
        <p:nvSpPr>
          <p:cNvPr id="168962" name="Rectangle 2"/>
          <p:cNvSpPr>
            <a:spLocks noGrp="1" noChangeArrowheads="1"/>
          </p:cNvSpPr>
          <p:nvPr>
            <p:ph type="title"/>
          </p:nvPr>
        </p:nvSpPr>
        <p:spPr/>
        <p:txBody>
          <a:bodyPr/>
          <a:lstStyle/>
          <a:p>
            <a:r>
              <a:rPr lang="en-US"/>
              <a:t>Mission Statement</a:t>
            </a:r>
          </a:p>
        </p:txBody>
      </p:sp>
      <p:sp>
        <p:nvSpPr>
          <p:cNvPr id="168963" name="Rectangle 3"/>
          <p:cNvSpPr>
            <a:spLocks noGrp="1" noChangeArrowheads="1"/>
          </p:cNvSpPr>
          <p:nvPr>
            <p:ph type="body" idx="1"/>
          </p:nvPr>
        </p:nvSpPr>
        <p:spPr>
          <a:xfrm>
            <a:off x="4657725" y="1782763"/>
            <a:ext cx="4486275" cy="5075237"/>
          </a:xfrm>
        </p:spPr>
        <p:txBody>
          <a:bodyPr/>
          <a:lstStyle/>
          <a:p>
            <a:r>
              <a:rPr lang="en-US" sz="2500"/>
              <a:t>Defines why a company exists and what it aspires to become</a:t>
            </a:r>
          </a:p>
          <a:p>
            <a:r>
              <a:rPr lang="en-US" sz="2500"/>
              <a:t>Should articulate the </a:t>
            </a:r>
            <a:r>
              <a:rPr lang="en-US" sz="2500">
                <a:solidFill>
                  <a:srgbClr val="EA0A3A"/>
                </a:solidFill>
              </a:rPr>
              <a:t>mission</a:t>
            </a:r>
            <a:r>
              <a:rPr lang="en-US" sz="2500"/>
              <a:t> or </a:t>
            </a:r>
            <a:r>
              <a:rPr lang="en-US" sz="2500">
                <a:solidFill>
                  <a:srgbClr val="EA0A3A"/>
                </a:solidFill>
              </a:rPr>
              <a:t>purpose </a:t>
            </a:r>
            <a:r>
              <a:rPr lang="en-US" sz="2500"/>
              <a:t>of the company in as few words as possible</a:t>
            </a:r>
          </a:p>
          <a:p>
            <a:pPr>
              <a:buFont typeface="Wingdings" pitchFamily="2" charset="2"/>
              <a:buNone/>
            </a:pPr>
            <a:r>
              <a:rPr lang="en-US" sz="2500"/>
              <a:t>	</a:t>
            </a:r>
          </a:p>
        </p:txBody>
      </p:sp>
      <p:pic>
        <p:nvPicPr>
          <p:cNvPr id="168964" name="Picture 4"/>
          <p:cNvPicPr>
            <a:picLocks noChangeAspect="1" noChangeArrowheads="1"/>
          </p:cNvPicPr>
          <p:nvPr/>
        </p:nvPicPr>
        <p:blipFill>
          <a:blip r:embed="rId3" cstate="print"/>
          <a:srcRect/>
          <a:stretch>
            <a:fillRect/>
          </a:stretch>
        </p:blipFill>
        <p:spPr bwMode="auto">
          <a:xfrm>
            <a:off x="228600" y="2057400"/>
            <a:ext cx="4495800" cy="31496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t>Copyright © 2009 Pearson Education, Inc. publishing as Prentice Hall </a:t>
            </a:r>
          </a:p>
        </p:txBody>
      </p:sp>
      <p:sp>
        <p:nvSpPr>
          <p:cNvPr id="6" name="Slide Number Placeholder 4"/>
          <p:cNvSpPr>
            <a:spLocks noGrp="1"/>
          </p:cNvSpPr>
          <p:nvPr>
            <p:ph type="sldNum" sz="quarter" idx="11"/>
          </p:nvPr>
        </p:nvSpPr>
        <p:spPr/>
        <p:txBody>
          <a:bodyPr/>
          <a:lstStyle/>
          <a:p>
            <a:r>
              <a:rPr lang="en-US"/>
              <a:t>4-</a:t>
            </a:r>
            <a:fld id="{574C1A17-2B8F-42E7-904B-4E21D0DC975D}" type="slidenum">
              <a:rPr lang="en-US"/>
              <a:pPr/>
              <a:t>9</a:t>
            </a:fld>
            <a:endParaRPr lang="en-US"/>
          </a:p>
        </p:txBody>
      </p:sp>
      <p:sp>
        <p:nvSpPr>
          <p:cNvPr id="169986" name="Rectangle 2"/>
          <p:cNvSpPr>
            <a:spLocks noGrp="1" noChangeArrowheads="1"/>
          </p:cNvSpPr>
          <p:nvPr>
            <p:ph type="title"/>
          </p:nvPr>
        </p:nvSpPr>
        <p:spPr/>
        <p:txBody>
          <a:bodyPr/>
          <a:lstStyle/>
          <a:p>
            <a:r>
              <a:rPr lang="en-US"/>
              <a:t>Products and Services</a:t>
            </a:r>
          </a:p>
        </p:txBody>
      </p:sp>
      <p:sp>
        <p:nvSpPr>
          <p:cNvPr id="169987" name="Rectangle 3"/>
          <p:cNvSpPr>
            <a:spLocks noGrp="1" noChangeArrowheads="1"/>
          </p:cNvSpPr>
          <p:nvPr>
            <p:ph type="body" idx="1"/>
          </p:nvPr>
        </p:nvSpPr>
        <p:spPr>
          <a:xfrm>
            <a:off x="3575050" y="1827213"/>
            <a:ext cx="5108575" cy="4114800"/>
          </a:xfrm>
        </p:spPr>
        <p:txBody>
          <a:bodyPr/>
          <a:lstStyle/>
          <a:p>
            <a:r>
              <a:rPr lang="en-US"/>
              <a:t>Explanation of your product or service</a:t>
            </a:r>
          </a:p>
          <a:p>
            <a:r>
              <a:rPr lang="en-US"/>
              <a:t>Describe how product is unique and how it will be positioned in the marketplace relative to its rivals</a:t>
            </a:r>
          </a:p>
        </p:txBody>
      </p:sp>
      <p:pic>
        <p:nvPicPr>
          <p:cNvPr id="169988" name="Picture 4"/>
          <p:cNvPicPr>
            <a:picLocks noChangeAspect="1" noChangeArrowheads="1"/>
          </p:cNvPicPr>
          <p:nvPr/>
        </p:nvPicPr>
        <p:blipFill>
          <a:blip r:embed="rId3" cstate="print"/>
          <a:srcRect/>
          <a:stretch>
            <a:fillRect/>
          </a:stretch>
        </p:blipFill>
        <p:spPr bwMode="auto">
          <a:xfrm>
            <a:off x="304800" y="2362200"/>
            <a:ext cx="2857500" cy="28575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vision design template</Template>
  <TotalTime>405</TotalTime>
  <Words>1432</Words>
  <Application>Microsoft Office PowerPoint</Application>
  <PresentationFormat>On-screen Show (4:3)</PresentationFormat>
  <Paragraphs>177</Paragraphs>
  <Slides>12</Slides>
  <Notes>11</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Custom Design</vt:lpstr>
      <vt:lpstr>Eclipse</vt:lpstr>
      <vt:lpstr>PowerPoint Presentation</vt:lpstr>
      <vt:lpstr>Introduction</vt:lpstr>
      <vt:lpstr>Cover Page </vt:lpstr>
      <vt:lpstr>Table of Contents</vt:lpstr>
      <vt:lpstr>Executive Summary</vt:lpstr>
      <vt:lpstr>Company Description</vt:lpstr>
      <vt:lpstr>Company History</vt:lpstr>
      <vt:lpstr>Mission Statement</vt:lpstr>
      <vt:lpstr>Products and Services</vt:lpstr>
      <vt:lpstr>Current Status</vt:lpstr>
      <vt:lpstr>Legal Status and Ownership</vt:lpstr>
      <vt:lpstr>Selecting a Name for the Business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Kathie K. Holland</dc:creator>
  <cp:lastModifiedBy>Drhalawi</cp:lastModifiedBy>
  <cp:revision>267</cp:revision>
  <dcterms:created xsi:type="dcterms:W3CDTF">2007-09-17T14:54:01Z</dcterms:created>
  <dcterms:modified xsi:type="dcterms:W3CDTF">2011-01-19T21:59:35Z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TC011408421033</vt:lpwstr>
  </property>
</Properties>
</file>