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72" r:id="rId3"/>
    <p:sldId id="273" r:id="rId4"/>
    <p:sldId id="274" r:id="rId5"/>
    <p:sldId id="275" r:id="rId6"/>
    <p:sldId id="276" r:id="rId7"/>
    <p:sldId id="277" r:id="rId8"/>
    <p:sldId id="278" r:id="rId9"/>
    <p:sldId id="279" r:id="rId10"/>
    <p:sldId id="280" r:id="rId11"/>
    <p:sldId id="281" r:id="rId12"/>
    <p:sldId id="257" r:id="rId13"/>
    <p:sldId id="259" r:id="rId14"/>
    <p:sldId id="258" r:id="rId15"/>
    <p:sldId id="264" r:id="rId16"/>
    <p:sldId id="265" r:id="rId17"/>
    <p:sldId id="285" r:id="rId18"/>
    <p:sldId id="263" r:id="rId19"/>
    <p:sldId id="260" r:id="rId20"/>
    <p:sldId id="261" r:id="rId21"/>
    <p:sldId id="262" r:id="rId22"/>
    <p:sldId id="266" r:id="rId23"/>
    <p:sldId id="267" r:id="rId24"/>
    <p:sldId id="268" r:id="rId25"/>
    <p:sldId id="269" r:id="rId26"/>
    <p:sldId id="270" r:id="rId27"/>
    <p:sldId id="271" r:id="rId28"/>
    <p:sldId id="282" r:id="rId29"/>
    <p:sldId id="283" r:id="rId30"/>
    <p:sldId id="284"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7D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05ED7237-9CAE-4428-8D12-40362B378BC3}" type="datetimeFigureOut">
              <a:rPr lang="en-US" smtClean="0"/>
              <a:t>2/16/2016</a:t>
            </a:fld>
            <a:endParaRPr lang="en-US"/>
          </a:p>
        </p:txBody>
      </p:sp>
      <p:sp>
        <p:nvSpPr>
          <p:cNvPr id="16" name="Slide Number Placeholder 15"/>
          <p:cNvSpPr>
            <a:spLocks noGrp="1"/>
          </p:cNvSpPr>
          <p:nvPr>
            <p:ph type="sldNum" sz="quarter" idx="11"/>
          </p:nvPr>
        </p:nvSpPr>
        <p:spPr/>
        <p:txBody>
          <a:bodyPr/>
          <a:lstStyle/>
          <a:p>
            <a:fld id="{EEEECDCC-63C2-4492-ADC6-A6890B1EB79E}"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ED7237-9CAE-4428-8D12-40362B378BC3}"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ED7237-9CAE-4428-8D12-40362B378BC3}"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05ED7237-9CAE-4428-8D12-40362B378BC3}" type="datetimeFigureOut">
              <a:rPr lang="en-US" smtClean="0"/>
              <a:t>2/16/2016</a:t>
            </a:fld>
            <a:endParaRPr lang="en-US"/>
          </a:p>
        </p:txBody>
      </p:sp>
      <p:sp>
        <p:nvSpPr>
          <p:cNvPr id="15" name="Slide Number Placeholder 14"/>
          <p:cNvSpPr>
            <a:spLocks noGrp="1"/>
          </p:cNvSpPr>
          <p:nvPr>
            <p:ph type="sldNum" sz="quarter" idx="15"/>
          </p:nvPr>
        </p:nvSpPr>
        <p:spPr/>
        <p:txBody>
          <a:bodyPr/>
          <a:lstStyle>
            <a:lvl1pPr algn="ctr">
              <a:defRPr/>
            </a:lvl1pPr>
          </a:lstStyle>
          <a:p>
            <a:fld id="{EEEECDCC-63C2-4492-ADC6-A6890B1EB79E}"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5ED7237-9CAE-4428-8D12-40362B378BC3}"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5ED7237-9CAE-4428-8D12-40362B378BC3}" type="datetimeFigureOut">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EEECDCC-63C2-4492-ADC6-A6890B1EB79E}"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05ED7237-9CAE-4428-8D12-40362B378BC3}" type="datetimeFigureOut">
              <a:rPr lang="en-US" smtClean="0"/>
              <a:t>2/16/2016</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5ED7237-9CAE-4428-8D12-40362B378BC3}" type="datetimeFigureOut">
              <a:rPr lang="en-US" smtClean="0"/>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EECDCC-63C2-4492-ADC6-A6890B1EB79E}"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ED7237-9CAE-4428-8D12-40362B378BC3}" type="datetimeFigureOut">
              <a:rPr lang="en-US" smtClean="0"/>
              <a:t>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05ED7237-9CAE-4428-8D12-40362B378BC3}" type="datetimeFigureOut">
              <a:rPr lang="en-US" smtClean="0"/>
              <a:t>2/16/2016</a:t>
            </a:fld>
            <a:endParaRPr lang="en-US"/>
          </a:p>
        </p:txBody>
      </p:sp>
      <p:sp>
        <p:nvSpPr>
          <p:cNvPr id="9" name="Slide Number Placeholder 8"/>
          <p:cNvSpPr>
            <a:spLocks noGrp="1"/>
          </p:cNvSpPr>
          <p:nvPr>
            <p:ph type="sldNum" sz="quarter" idx="15"/>
          </p:nvPr>
        </p:nvSpPr>
        <p:spPr/>
        <p:txBody>
          <a:bodyPr/>
          <a:lstStyle/>
          <a:p>
            <a:fld id="{EEEECDCC-63C2-4492-ADC6-A6890B1EB79E}"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05ED7237-9CAE-4428-8D12-40362B378BC3}" type="datetimeFigureOut">
              <a:rPr lang="en-US" smtClean="0"/>
              <a:t>2/16/2016</a:t>
            </a:fld>
            <a:endParaRPr lang="en-US"/>
          </a:p>
        </p:txBody>
      </p:sp>
      <p:sp>
        <p:nvSpPr>
          <p:cNvPr id="9" name="Slide Number Placeholder 8"/>
          <p:cNvSpPr>
            <a:spLocks noGrp="1"/>
          </p:cNvSpPr>
          <p:nvPr>
            <p:ph type="sldNum" sz="quarter" idx="11"/>
          </p:nvPr>
        </p:nvSpPr>
        <p:spPr/>
        <p:txBody>
          <a:bodyPr/>
          <a:lstStyle/>
          <a:p>
            <a:fld id="{EEEECDCC-63C2-4492-ADC6-A6890B1EB79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5ED7237-9CAE-4428-8D12-40362B378BC3}" type="datetimeFigureOut">
              <a:rPr lang="en-US" smtClean="0"/>
              <a:t>2/16/2016</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EEECDCC-63C2-4492-ADC6-A6890B1EB79E}"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sa/url?sa=i&amp;rct=j&amp;q=&amp;esrc=s&amp;source=images&amp;cd=&amp;cad=rja&amp;uact=8&amp;ved=0ahUKEwi__eyP1OvKAhVG2xoKHRX7BhYQjRwIBw&amp;url=http://www.vantageleadership.com/our-blog/business-model-attack/&amp;psig=AFQjCNE4PsB2Ch9bDmJvphXfdzVuTW4sOg&amp;ust=1455140324222603"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blog.curemd.com/how-small-practices-can-prepare-for-the-shift-from-volume-to-value-based-care/"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sa/url?sa=i&amp;rct=j&amp;q=&amp;esrc=s&amp;source=images&amp;cd=&amp;cad=rja&amp;uact=8&amp;ved=0ahUKEwjztISJ0OvKAhXHtxoKHU0OD9wQjRwIBw&amp;url=http://www.beva.org/maen50980/Unit06/graph-vocabulry.htm&amp;psig=AFQjCNFsUQjjsS9fca6zUZ4n1h4mI9BK5g&amp;ust=1455139463175929"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828800"/>
            <a:ext cx="8305800" cy="4343400"/>
          </a:xfrm>
        </p:spPr>
        <p:txBody>
          <a:bodyPr/>
          <a:lstStyle/>
          <a:p>
            <a:pPr algn="l"/>
            <a:r>
              <a:rPr lang="en-US" sz="2400" b="1" dirty="0">
                <a:solidFill>
                  <a:srgbClr val="0000FF"/>
                </a:solidFill>
              </a:rPr>
              <a:t>Learning Objectives</a:t>
            </a:r>
          </a:p>
          <a:p>
            <a:pPr algn="l"/>
            <a:r>
              <a:rPr lang="en-US" b="1" dirty="0">
                <a:solidFill>
                  <a:schemeClr val="bg1"/>
                </a:solidFill>
              </a:rPr>
              <a:t>Understand the concept and use of business models; </a:t>
            </a:r>
          </a:p>
          <a:p>
            <a:pPr algn="l"/>
            <a:r>
              <a:rPr lang="en-US" b="1" dirty="0">
                <a:solidFill>
                  <a:schemeClr val="bg1"/>
                </a:solidFill>
              </a:rPr>
              <a:t>Be able to describe how business models vary in healthcare and how business models may provide a competitive advantage; </a:t>
            </a:r>
          </a:p>
          <a:p>
            <a:pPr algn="l"/>
            <a:r>
              <a:rPr lang="en-US" b="1" dirty="0">
                <a:solidFill>
                  <a:schemeClr val="bg1"/>
                </a:solidFill>
              </a:rPr>
              <a:t>Comprehend generic strategies and their application to healthcare;</a:t>
            </a:r>
          </a:p>
          <a:p>
            <a:pPr algn="l"/>
            <a:r>
              <a:rPr lang="en-US" b="1" dirty="0">
                <a:solidFill>
                  <a:schemeClr val="bg1"/>
                </a:solidFill>
              </a:rPr>
              <a:t>Be familiar with strategies for differentiation in healthcare, including focused factories; and</a:t>
            </a:r>
          </a:p>
          <a:p>
            <a:pPr algn="l"/>
            <a:r>
              <a:rPr lang="en-US" b="1" dirty="0">
                <a:solidFill>
                  <a:schemeClr val="bg1"/>
                </a:solidFill>
              </a:rPr>
              <a:t>Recognize the advantages and disadvantages of first-mover strategy.</a:t>
            </a:r>
          </a:p>
          <a:p>
            <a:pPr algn="l"/>
            <a:endParaRPr lang="en-US"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322458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905000"/>
            <a:ext cx="8305800" cy="4267200"/>
          </a:xfrm>
        </p:spPr>
        <p:txBody>
          <a:bodyPr/>
          <a:lstStyle/>
          <a:p>
            <a:pPr algn="l"/>
            <a:r>
              <a:rPr lang="en-US" sz="3200" b="1" i="1" dirty="0">
                <a:solidFill>
                  <a:srgbClr val="0000FF"/>
                </a:solidFill>
              </a:rPr>
              <a:t>Organizational Value Chain</a:t>
            </a:r>
            <a:endParaRPr lang="en-US" sz="3200" b="1" dirty="0">
              <a:solidFill>
                <a:srgbClr val="0000FF"/>
              </a:solidFill>
            </a:endParaRPr>
          </a:p>
          <a:p>
            <a:pPr marL="457200" indent="-457200" algn="l">
              <a:buClr>
                <a:srgbClr val="0000FF"/>
              </a:buClr>
              <a:buFont typeface="Wingdings" panose="05000000000000000000" pitchFamily="2" charset="2"/>
              <a:buChar char="§"/>
            </a:pPr>
            <a:r>
              <a:rPr lang="en-US" sz="2800" b="1" dirty="0">
                <a:solidFill>
                  <a:schemeClr val="bg1"/>
                </a:solidFill>
              </a:rPr>
              <a:t>The three elements of service delivery – pre-service, point-of-service, and after-service – incorporate the production or creation of the service (product) of health care and include primarily operational processes and marketing activities</a:t>
            </a:r>
            <a:r>
              <a:rPr lang="en-US" sz="2800" b="1" dirty="0" smtClean="0">
                <a:solidFill>
                  <a:schemeClr val="bg1"/>
                </a:solidFill>
              </a:rPr>
              <a:t>.</a:t>
            </a: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4015788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752600"/>
            <a:ext cx="8305800" cy="4343400"/>
          </a:xfrm>
        </p:spPr>
        <p:txBody>
          <a:bodyPr/>
          <a:lstStyle/>
          <a:p>
            <a:pPr algn="l"/>
            <a:r>
              <a:rPr lang="en-US" sz="3200" b="1" i="1" dirty="0">
                <a:solidFill>
                  <a:srgbClr val="0000FF"/>
                </a:solidFill>
              </a:rPr>
              <a:t>Organizational Value Chain</a:t>
            </a:r>
            <a:endParaRPr lang="en-US" sz="3200" b="1" dirty="0">
              <a:solidFill>
                <a:srgbClr val="0000FF"/>
              </a:solidFill>
            </a:endParaRPr>
          </a:p>
          <a:p>
            <a:pPr marL="457200" indent="-457200" algn="l">
              <a:buClr>
                <a:srgbClr val="0000FF"/>
              </a:buClr>
              <a:buFont typeface="Wingdings" panose="05000000000000000000" pitchFamily="2" charset="2"/>
              <a:buChar char="§"/>
            </a:pPr>
            <a:r>
              <a:rPr lang="en-US" sz="2400" b="1" dirty="0">
                <a:solidFill>
                  <a:schemeClr val="bg1"/>
                </a:solidFill>
              </a:rPr>
              <a:t>Organizational culture, organizational structure, and strategic resources are the subsystems that support service delivery by ensuring an inviting and supportive atmosphere, an effective organization, and sufficient resources such as finances, highly qualified staff, information systems, and appropriate facilities and equipment.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smtClean="0">
                <a:solidFill>
                  <a:schemeClr val="bg1"/>
                </a:solidFill>
              </a:rPr>
              <a:t>Although </a:t>
            </a:r>
            <a:r>
              <a:rPr lang="en-US" sz="2400" b="1" dirty="0">
                <a:solidFill>
                  <a:schemeClr val="bg1"/>
                </a:solidFill>
              </a:rPr>
              <a:t>not always apparent, such support systems are critical for an effective and efficient organization</a:t>
            </a:r>
            <a:r>
              <a:rPr lang="en-US" sz="2400" b="1" dirty="0" smtClean="0">
                <a:solidFill>
                  <a:schemeClr val="bg1"/>
                </a:solidFill>
              </a:rPr>
              <a:t>.</a:t>
            </a: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4068101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descr="http://www.vantageleadership.com/wp-content/uploads/2015/04/business-model.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09600" y="1905000"/>
            <a:ext cx="7924800" cy="4250690"/>
          </a:xfrm>
          <a:prstGeom prst="rect">
            <a:avLst/>
          </a:prstGeom>
          <a:noFill/>
          <a:ln>
            <a:noFill/>
          </a:ln>
        </p:spPr>
      </p:pic>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
        <p:nvSpPr>
          <p:cNvPr id="4" name="Subtitle 3"/>
          <p:cNvSpPr>
            <a:spLocks noGrp="1"/>
          </p:cNvSpPr>
          <p:nvPr>
            <p:ph type="subTitle" idx="1"/>
          </p:nvPr>
        </p:nvSpPr>
        <p:spPr>
          <a:xfrm>
            <a:off x="457200" y="1752600"/>
            <a:ext cx="4114800" cy="533400"/>
          </a:xfrm>
        </p:spPr>
        <p:txBody>
          <a:bodyPr/>
          <a:lstStyle/>
          <a:p>
            <a:pPr algn="l"/>
            <a:r>
              <a:rPr lang="en-US" sz="3600" b="1" dirty="0">
                <a:solidFill>
                  <a:srgbClr val="0000FF"/>
                </a:solidFill>
              </a:rPr>
              <a:t>Business </a:t>
            </a:r>
            <a:r>
              <a:rPr lang="en-US" sz="3600" b="1" dirty="0" smtClean="0">
                <a:solidFill>
                  <a:srgbClr val="0000FF"/>
                </a:solidFill>
              </a:rPr>
              <a:t>Models</a:t>
            </a:r>
            <a:endParaRPr lang="en-US" sz="3600" dirty="0"/>
          </a:p>
        </p:txBody>
      </p:sp>
    </p:spTree>
    <p:extLst>
      <p:ext uri="{BB962C8B-B14F-4D97-AF65-F5344CB8AC3E}">
        <p14:creationId xmlns:p14="http://schemas.microsoft.com/office/powerpoint/2010/main" val="4609827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828800"/>
            <a:ext cx="8305800" cy="43434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Whatever </a:t>
            </a:r>
            <a:r>
              <a:rPr lang="en-US" sz="2800" b="1" dirty="0">
                <a:solidFill>
                  <a:schemeClr val="bg1"/>
                </a:solidFill>
              </a:rPr>
              <a:t>their definition of success, organizations constantly face the challenge of devising strategies that will enable them to enhance the value they provide to their key stakeholders</a:t>
            </a:r>
            <a:r>
              <a:rPr lang="en-US" sz="2800" b="1" dirty="0" smtClean="0">
                <a:solidFill>
                  <a:schemeClr val="bg1"/>
                </a:solidFill>
              </a:rPr>
              <a:t>.</a:t>
            </a:r>
          </a:p>
          <a:p>
            <a:pPr marL="457200" indent="-457200" algn="l">
              <a:buClr>
                <a:srgbClr val="0000FF"/>
              </a:buClr>
              <a:buFont typeface="Wingdings" panose="05000000000000000000" pitchFamily="2" charset="2"/>
              <a:buChar char="§"/>
            </a:pPr>
            <a:r>
              <a:rPr lang="en-US" sz="2800" b="1" dirty="0">
                <a:solidFill>
                  <a:schemeClr val="bg1"/>
                </a:solidFill>
              </a:rPr>
              <a:t>Business models, the underlying structure and function of organizations, build on the idea of value chains and value </a:t>
            </a:r>
            <a:r>
              <a:rPr lang="en-US" sz="2800" b="1" dirty="0" smtClean="0">
                <a:solidFill>
                  <a:schemeClr val="bg1"/>
                </a:solidFill>
              </a:rPr>
              <a:t>creation.</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82212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828800"/>
            <a:ext cx="8458200" cy="43434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Defined </a:t>
            </a:r>
            <a:r>
              <a:rPr lang="en-US" sz="2800" b="1" dirty="0">
                <a:solidFill>
                  <a:schemeClr val="bg1"/>
                </a:solidFill>
              </a:rPr>
              <a:t>as the core elements of an organization and how it is structured to deliver value to its customers and generate revenues.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A </a:t>
            </a:r>
            <a:r>
              <a:rPr lang="en-US" sz="2800" b="1" dirty="0">
                <a:solidFill>
                  <a:schemeClr val="bg1"/>
                </a:solidFill>
              </a:rPr>
              <a:t>company’s business model </a:t>
            </a:r>
            <a:r>
              <a:rPr lang="en-US" sz="2800" b="1" dirty="0" smtClean="0">
                <a:solidFill>
                  <a:schemeClr val="bg1"/>
                </a:solidFill>
              </a:rPr>
              <a:t>describes its </a:t>
            </a:r>
            <a:r>
              <a:rPr lang="en-US" sz="2800" b="1" dirty="0">
                <a:solidFill>
                  <a:schemeClr val="bg1"/>
                </a:solidFill>
              </a:rPr>
              <a:t>collaborative portfolio of </a:t>
            </a:r>
            <a:r>
              <a:rPr lang="en-US" sz="2800" b="1" dirty="0" smtClean="0">
                <a:solidFill>
                  <a:schemeClr val="bg1"/>
                </a:solidFill>
              </a:rPr>
              <a:t>strategy choices </a:t>
            </a:r>
            <a:r>
              <a:rPr lang="en-US" sz="2800" b="1" dirty="0">
                <a:solidFill>
                  <a:schemeClr val="bg1"/>
                </a:solidFill>
              </a:rPr>
              <a:t>put in place for the </a:t>
            </a:r>
            <a:r>
              <a:rPr lang="en-US" sz="2800" b="1" dirty="0" smtClean="0">
                <a:solidFill>
                  <a:schemeClr val="bg1"/>
                </a:solidFill>
              </a:rPr>
              <a:t>handling of </a:t>
            </a:r>
            <a:r>
              <a:rPr lang="en-US" sz="2800" b="1" dirty="0">
                <a:solidFill>
                  <a:schemeClr val="bg1"/>
                </a:solidFill>
              </a:rPr>
              <a:t>the processes and relationships </a:t>
            </a:r>
            <a:r>
              <a:rPr lang="en-US" sz="2800" b="1" dirty="0" smtClean="0">
                <a:solidFill>
                  <a:schemeClr val="bg1"/>
                </a:solidFill>
              </a:rPr>
              <a:t>that drive </a:t>
            </a:r>
            <a:r>
              <a:rPr lang="en-US" sz="2800" b="1" dirty="0">
                <a:solidFill>
                  <a:schemeClr val="bg1"/>
                </a:solidFill>
              </a:rPr>
              <a:t>value creation on operational</a:t>
            </a:r>
            <a:r>
              <a:rPr lang="en-US" sz="2800" b="1" dirty="0" smtClean="0">
                <a:solidFill>
                  <a:schemeClr val="bg1"/>
                </a:solidFill>
              </a:rPr>
              <a:t>, tactical </a:t>
            </a:r>
            <a:r>
              <a:rPr lang="en-US" sz="2800" b="1" dirty="0">
                <a:solidFill>
                  <a:schemeClr val="bg1"/>
                </a:solidFill>
              </a:rPr>
              <a:t>and executive levels</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5774262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1"/>
            <a:ext cx="8001000" cy="1274618"/>
          </a:xfrm>
        </p:spPr>
        <p:txBody>
          <a:bodyPr/>
          <a:lstStyle/>
          <a:p>
            <a:r>
              <a:rPr lang="en-US" sz="2400" b="1" dirty="0">
                <a:solidFill>
                  <a:srgbClr val="0000FF"/>
                </a:solidFill>
                <a:effectLst/>
                <a:latin typeface="+mn-lt"/>
              </a:rPr>
              <a:t>The MOH Strategic Plan will Transfer the Healthcare System in Saudi Arabia from Hospital Centered Health System to Health Needs of Rostered Population</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838200" y="1524000"/>
            <a:ext cx="7543800" cy="5028882"/>
          </a:xfrm>
          <a:prstGeom prst="rect">
            <a:avLst/>
          </a:prstGeom>
          <a:solidFill>
            <a:schemeClr val="accent2"/>
          </a:solidFill>
          <a:ln>
            <a:noFill/>
          </a:ln>
        </p:spPr>
      </p:pic>
    </p:spTree>
    <p:extLst>
      <p:ext uri="{BB962C8B-B14F-4D97-AF65-F5344CB8AC3E}">
        <p14:creationId xmlns:p14="http://schemas.microsoft.com/office/powerpoint/2010/main" val="27595063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00" y="457200"/>
            <a:ext cx="8001000" cy="685799"/>
          </a:xfrm>
        </p:spPr>
        <p:txBody>
          <a:bodyPr/>
          <a:lstStyle/>
          <a:p>
            <a:r>
              <a:rPr lang="en-US" sz="4400" b="1" dirty="0" smtClean="0">
                <a:solidFill>
                  <a:srgbClr val="0000FF"/>
                </a:solidFill>
                <a:effectLst/>
                <a:latin typeface="+mn-lt"/>
              </a:rPr>
              <a:t>The </a:t>
            </a:r>
            <a:r>
              <a:rPr lang="en-US" sz="4400" b="1" dirty="0">
                <a:solidFill>
                  <a:srgbClr val="0000FF"/>
                </a:solidFill>
                <a:effectLst/>
                <a:latin typeface="+mn-lt"/>
              </a:rPr>
              <a:t>C</a:t>
            </a:r>
            <a:r>
              <a:rPr lang="en-US" sz="4400" b="1" dirty="0" smtClean="0">
                <a:solidFill>
                  <a:srgbClr val="0000FF"/>
                </a:solidFill>
                <a:effectLst/>
                <a:latin typeface="+mn-lt"/>
              </a:rPr>
              <a:t>urrent System</a:t>
            </a:r>
            <a:endParaRPr lang="en-US" sz="4400" b="1" dirty="0">
              <a:solidFill>
                <a:srgbClr val="0000FF"/>
              </a:solidFill>
              <a:latin typeface="+mn-lt"/>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788" y="1371600"/>
            <a:ext cx="7210425" cy="4981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59375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8001000" cy="685799"/>
          </a:xfrm>
        </p:spPr>
        <p:txBody>
          <a:bodyPr/>
          <a:lstStyle/>
          <a:p>
            <a:r>
              <a:rPr lang="en-US" sz="4400" b="1" dirty="0" smtClean="0">
                <a:solidFill>
                  <a:srgbClr val="0000FF"/>
                </a:solidFill>
                <a:effectLst/>
                <a:latin typeface="+mn-lt"/>
              </a:rPr>
              <a:t>Proposed System</a:t>
            </a:r>
            <a:endParaRPr lang="en-US" sz="4400" b="1" dirty="0">
              <a:solidFill>
                <a:srgbClr val="0000FF"/>
              </a:solidFill>
              <a:latin typeface="+mn-l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219200"/>
            <a:ext cx="7238999" cy="5124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89574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95400"/>
            <a:ext cx="8458200" cy="48768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smtClean="0">
                <a:solidFill>
                  <a:schemeClr val="bg1"/>
                </a:solidFill>
              </a:rPr>
              <a:t>Business </a:t>
            </a:r>
            <a:r>
              <a:rPr lang="en-US" sz="2400" b="1" dirty="0">
                <a:solidFill>
                  <a:schemeClr val="bg1"/>
                </a:solidFill>
              </a:rPr>
              <a:t>models encompass all aspects of organizations, including their economic, operational, and strategic domains, and successful organizations design their business models around their internal </a:t>
            </a:r>
            <a:r>
              <a:rPr lang="en-US" sz="2400" b="1" dirty="0" smtClean="0">
                <a:solidFill>
                  <a:schemeClr val="bg1"/>
                </a:solidFill>
              </a:rPr>
              <a:t>competencies.</a:t>
            </a:r>
            <a:endParaRPr lang="en-US" sz="2400" b="1" dirty="0">
              <a:solidFill>
                <a:schemeClr val="bg1"/>
              </a:solidFill>
            </a:endParaRPr>
          </a:p>
        </p:txBody>
      </p:sp>
      <p:sp>
        <p:nvSpPr>
          <p:cNvPr id="2" name="Title 1"/>
          <p:cNvSpPr>
            <a:spLocks noGrp="1"/>
          </p:cNvSpPr>
          <p:nvPr>
            <p:ph type="ctrTitle"/>
          </p:nvPr>
        </p:nvSpPr>
        <p:spPr>
          <a:xfrm>
            <a:off x="457200" y="228600"/>
            <a:ext cx="8001000" cy="12191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pic>
        <p:nvPicPr>
          <p:cNvPr id="4" name="Picture 3" descr="http://blog.curemd.com/wp-content/uploads/2014/07/How-small-practices-can-prepare-for-the-shift-from-Volume-to-Value-based-Care.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990600" y="3782291"/>
            <a:ext cx="7467600" cy="2770909"/>
          </a:xfrm>
          <a:prstGeom prst="rect">
            <a:avLst/>
          </a:prstGeom>
          <a:noFill/>
          <a:ln>
            <a:noFill/>
          </a:ln>
        </p:spPr>
      </p:pic>
    </p:spTree>
    <p:extLst>
      <p:ext uri="{BB962C8B-B14F-4D97-AF65-F5344CB8AC3E}">
        <p14:creationId xmlns:p14="http://schemas.microsoft.com/office/powerpoint/2010/main" val="33029978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600200"/>
            <a:ext cx="8458200" cy="45720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a:solidFill>
                  <a:schemeClr val="bg1"/>
                </a:solidFill>
              </a:rPr>
              <a:t>Appropriate, competitive business models often succeed when matched against organizations that have better ideas and better technology but a poor business model</a:t>
            </a:r>
            <a:r>
              <a:rPr lang="en-US" sz="2400" b="1" dirty="0" smtClean="0">
                <a:solidFill>
                  <a:schemeClr val="bg1"/>
                </a:solidFill>
              </a:rPr>
              <a:t>. </a:t>
            </a:r>
          </a:p>
          <a:p>
            <a:pPr marL="457200" indent="-457200" algn="l">
              <a:buClr>
                <a:srgbClr val="0000FF"/>
              </a:buClr>
              <a:buFont typeface="Wingdings" panose="05000000000000000000" pitchFamily="2" charset="2"/>
              <a:buChar char="§"/>
            </a:pPr>
            <a:r>
              <a:rPr lang="en-US" sz="2400" b="1" dirty="0">
                <a:solidFill>
                  <a:schemeClr val="bg1"/>
                </a:solidFill>
              </a:rPr>
              <a:t>Most established organizations in the same industry do not have distinct business models. Organizations that compete for the same set of customers frequently copy each other’s structures and strategies.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smtClean="0">
                <a:solidFill>
                  <a:schemeClr val="bg1"/>
                </a:solidFill>
              </a:rPr>
              <a:t>Over </a:t>
            </a:r>
            <a:r>
              <a:rPr lang="en-US" sz="2400" b="1" dirty="0">
                <a:solidFill>
                  <a:schemeClr val="bg1"/>
                </a:solidFill>
              </a:rPr>
              <a:t>time, many organizations may come to offer similar sets of products and services</a:t>
            </a:r>
            <a:r>
              <a:rPr lang="en-US" sz="2400" b="1" dirty="0" smtClean="0">
                <a:solidFill>
                  <a:schemeClr val="bg1"/>
                </a:solidFill>
              </a:rPr>
              <a:t>.</a:t>
            </a:r>
            <a:endParaRPr lang="en-US" sz="24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6120229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828800"/>
            <a:ext cx="8610600" cy="4343400"/>
          </a:xfrm>
        </p:spPr>
        <p:txBody>
          <a:bodyPr/>
          <a:lstStyle/>
          <a:p>
            <a:pPr marL="342900" indent="-342900" algn="l">
              <a:buClr>
                <a:srgbClr val="0000FF"/>
              </a:buClr>
              <a:buFont typeface="Wingdings" panose="05000000000000000000" pitchFamily="2" charset="2"/>
              <a:buChar char="§"/>
            </a:pPr>
            <a:r>
              <a:rPr lang="en-US" sz="2800" b="1" dirty="0">
                <a:solidFill>
                  <a:srgbClr val="0000FF"/>
                </a:solidFill>
              </a:rPr>
              <a:t>Internal environmental analysis </a:t>
            </a:r>
            <a:r>
              <a:rPr lang="en-US" sz="2400" b="1" dirty="0">
                <a:solidFill>
                  <a:schemeClr val="bg1"/>
                </a:solidFill>
              </a:rPr>
              <a:t>is sometimes accomplished by evaluating functional areas such as clinical operations, information systems, marketing, clinical support, human resources, financial administration, and so on. </a:t>
            </a:r>
            <a:endParaRPr lang="en-US" sz="2400" b="1" dirty="0" smtClean="0">
              <a:solidFill>
                <a:schemeClr val="bg1"/>
              </a:solidFill>
            </a:endParaRPr>
          </a:p>
          <a:p>
            <a:pPr marL="342900" indent="-342900" algn="l">
              <a:buClr>
                <a:srgbClr val="0000FF"/>
              </a:buClr>
              <a:buFont typeface="Wingdings" panose="05000000000000000000" pitchFamily="2" charset="2"/>
              <a:buChar char="§"/>
            </a:pPr>
            <a:r>
              <a:rPr lang="en-US" sz="2400" b="1" dirty="0" smtClean="0">
                <a:solidFill>
                  <a:schemeClr val="bg1"/>
                </a:solidFill>
              </a:rPr>
              <a:t>With </a:t>
            </a:r>
            <a:r>
              <a:rPr lang="en-US" sz="2400" b="1" dirty="0">
                <a:solidFill>
                  <a:schemeClr val="bg1"/>
                </a:solidFill>
              </a:rPr>
              <a:t>such an approach, each function or organizational subsystem is carefully analyzed and a list of strengths and weaknesses is developed and evaluated. Although this approach has been successful in some instances, by itself it does not adequately address strategic issues. </a:t>
            </a: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8501521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447800"/>
            <a:ext cx="8458200" cy="47244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800" b="1" dirty="0">
                <a:solidFill>
                  <a:schemeClr val="bg1"/>
                </a:solidFill>
              </a:rPr>
              <a:t>B</a:t>
            </a:r>
            <a:r>
              <a:rPr lang="en-US" sz="2800" b="1" dirty="0" smtClean="0">
                <a:solidFill>
                  <a:schemeClr val="bg1"/>
                </a:solidFill>
              </a:rPr>
              <a:t>arriers </a:t>
            </a:r>
            <a:r>
              <a:rPr lang="en-US" sz="2800" b="1" dirty="0">
                <a:solidFill>
                  <a:schemeClr val="bg1"/>
                </a:solidFill>
              </a:rPr>
              <a:t>commonly restrict entry into an industry, and mobility barriers limit competition within strategic groups.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With </a:t>
            </a:r>
            <a:r>
              <a:rPr lang="en-US" sz="2800" b="1" dirty="0">
                <a:solidFill>
                  <a:schemeClr val="bg1"/>
                </a:solidFill>
              </a:rPr>
              <a:t>limited entry of new organizations and similar environmental conditions, incumbents become </a:t>
            </a:r>
            <a:r>
              <a:rPr lang="en-US" sz="2800" b="1" dirty="0">
                <a:solidFill>
                  <a:srgbClr val="0000FF"/>
                </a:solidFill>
              </a:rPr>
              <a:t>isomorphic</a:t>
            </a:r>
            <a:r>
              <a:rPr lang="en-US" sz="2800" b="1" dirty="0">
                <a:solidFill>
                  <a:schemeClr val="bg1"/>
                </a:solidFill>
              </a:rPr>
              <a:t> over time, adopting homogenous forms and practices</a:t>
            </a:r>
            <a:r>
              <a:rPr lang="en-US" sz="2800" b="1" dirty="0" smtClean="0">
                <a:solidFill>
                  <a:schemeClr val="bg1"/>
                </a:solidFill>
              </a:rPr>
              <a:t>.</a:t>
            </a:r>
          </a:p>
          <a:p>
            <a:pPr marL="457200" indent="-457200" algn="l">
              <a:buClr>
                <a:srgbClr val="0000FF"/>
              </a:buClr>
              <a:buFont typeface="Wingdings" panose="05000000000000000000" pitchFamily="2" charset="2"/>
              <a:buChar char="§"/>
            </a:pPr>
            <a:r>
              <a:rPr lang="en-US" sz="2800" b="1" dirty="0" smtClean="0">
                <a:solidFill>
                  <a:schemeClr val="bg1"/>
                </a:solidFill>
              </a:rPr>
              <a:t>They look different, nonetheless</a:t>
            </a:r>
          </a:p>
          <a:p>
            <a:pPr marL="457200" algn="l">
              <a:buClr>
                <a:srgbClr val="0000FF"/>
              </a:buClr>
            </a:pPr>
            <a:r>
              <a:rPr lang="en-US" sz="2800" b="1" dirty="0" smtClean="0">
                <a:solidFill>
                  <a:schemeClr val="bg1"/>
                </a:solidFill>
              </a:rPr>
              <a:t>they are basically the same. </a:t>
            </a: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pic>
        <p:nvPicPr>
          <p:cNvPr id="5" name="Picture 4" descr="http://www.beva.org/maen50980/Unit06/images/griso.gif">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181600"/>
            <a:ext cx="2363470" cy="1219200"/>
          </a:xfrm>
          <a:prstGeom prst="rect">
            <a:avLst/>
          </a:prstGeom>
          <a:noFill/>
          <a:ln>
            <a:noFill/>
          </a:ln>
        </p:spPr>
      </p:pic>
    </p:spTree>
    <p:extLst>
      <p:ext uri="{BB962C8B-B14F-4D97-AF65-F5344CB8AC3E}">
        <p14:creationId xmlns:p14="http://schemas.microsoft.com/office/powerpoint/2010/main" val="32831586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057400"/>
            <a:ext cx="8001000" cy="41148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800" b="1" dirty="0">
                <a:solidFill>
                  <a:schemeClr val="bg1"/>
                </a:solidFill>
              </a:rPr>
              <a:t>As a result, pronounced differences in business models often emerge only when environmental shifts alter customer preferences, technology, and barriers to entry, thereby allowing new organizations to enter the industry</a:t>
            </a:r>
            <a:r>
              <a:rPr lang="en-US" sz="2800" b="1" dirty="0" smtClean="0">
                <a:solidFill>
                  <a:schemeClr val="bg1"/>
                </a:solidFill>
              </a:rPr>
              <a:t>. </a:t>
            </a: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7994058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600200"/>
            <a:ext cx="8610600" cy="4572000"/>
          </a:xfrm>
        </p:spPr>
        <p:txBody>
          <a:bodyPr/>
          <a:lstStyle/>
          <a:p>
            <a:pPr algn="l"/>
            <a:r>
              <a:rPr lang="en-US" sz="3200" b="1" dirty="0">
                <a:solidFill>
                  <a:srgbClr val="0000FF"/>
                </a:solidFill>
              </a:rPr>
              <a:t>Business Models</a:t>
            </a:r>
            <a:r>
              <a:rPr lang="en-US" sz="2400" b="1" dirty="0">
                <a:solidFill>
                  <a:schemeClr val="bg1"/>
                </a:solidFill>
              </a:rPr>
              <a:t>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600" b="1" dirty="0">
                <a:solidFill>
                  <a:schemeClr val="bg1"/>
                </a:solidFill>
              </a:rPr>
              <a:t>Business models are often portrayed as four interrelated components: value to customers, organizational inputs, organizational processes, and means of generating and obtaining revenues </a:t>
            </a:r>
            <a:r>
              <a:rPr lang="en-US" sz="2600" b="1" dirty="0">
                <a:solidFill>
                  <a:srgbClr val="0000FF"/>
                </a:solidFill>
              </a:rPr>
              <a:t>(see Exhibit 3.2</a:t>
            </a:r>
            <a:r>
              <a:rPr lang="en-US" sz="2600" b="1" dirty="0" smtClean="0">
                <a:solidFill>
                  <a:srgbClr val="0000FF"/>
                </a:solidFill>
              </a:rPr>
              <a:t>)</a:t>
            </a:r>
            <a:r>
              <a:rPr lang="en-US" sz="2600" b="1" dirty="0" smtClean="0">
                <a:solidFill>
                  <a:schemeClr val="bg1"/>
                </a:solidFill>
              </a:rPr>
              <a:t>. </a:t>
            </a:r>
          </a:p>
          <a:p>
            <a:pPr marL="457200" indent="-457200" algn="l">
              <a:buClr>
                <a:srgbClr val="0000FF"/>
              </a:buClr>
              <a:buFont typeface="Wingdings" panose="05000000000000000000" pitchFamily="2" charset="2"/>
              <a:buChar char="§"/>
            </a:pPr>
            <a:r>
              <a:rPr lang="en-US" sz="2600" b="1" dirty="0" smtClean="0">
                <a:solidFill>
                  <a:schemeClr val="bg1"/>
                </a:solidFill>
              </a:rPr>
              <a:t>The </a:t>
            </a:r>
            <a:r>
              <a:rPr lang="en-US" sz="2600" b="1" dirty="0">
                <a:solidFill>
                  <a:schemeClr val="bg1"/>
                </a:solidFill>
              </a:rPr>
              <a:t>content and structure of these components should result from strategic decisions; their functions and interactions importantly contribute to the success or failure of an organization</a:t>
            </a:r>
            <a:r>
              <a:rPr lang="en-US" sz="2600" b="1" dirty="0" smtClean="0">
                <a:solidFill>
                  <a:schemeClr val="bg1"/>
                </a:solidFill>
              </a:rPr>
              <a:t>.</a:t>
            </a: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7625077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741218" y="1219200"/>
            <a:ext cx="2992582" cy="2000548"/>
          </a:xfrm>
          <a:prstGeom prst="rect">
            <a:avLst/>
          </a:prstGeom>
          <a:solidFill>
            <a:srgbClr val="92D050"/>
          </a:solidFill>
          <a:ln w="38100">
            <a:solidFill>
              <a:schemeClr val="bg1"/>
            </a:solidFill>
          </a:ln>
        </p:spPr>
        <p:txBody>
          <a:bodyPr wrap="square" rtlCol="0">
            <a:spAutoFit/>
          </a:bodyPr>
          <a:lstStyle/>
          <a:p>
            <a:r>
              <a:rPr lang="en-US" sz="2400" b="1" dirty="0">
                <a:solidFill>
                  <a:srgbClr val="0000FF"/>
                </a:solidFill>
              </a:rPr>
              <a:t>Value to Customers</a:t>
            </a:r>
          </a:p>
          <a:p>
            <a:r>
              <a:rPr lang="en-US" sz="2000" b="1" dirty="0">
                <a:solidFill>
                  <a:schemeClr val="bg1"/>
                </a:solidFill>
              </a:rPr>
              <a:t>What value is created for customers in terms of product quality, cost, or access and availability</a:t>
            </a:r>
            <a:r>
              <a:rPr lang="en-US" sz="2000" b="1" dirty="0" smtClean="0">
                <a:solidFill>
                  <a:schemeClr val="bg1"/>
                </a:solidFill>
              </a:rPr>
              <a:t>?</a:t>
            </a:r>
          </a:p>
          <a:p>
            <a:endParaRPr lang="en-US" sz="2000" b="1" dirty="0">
              <a:solidFill>
                <a:schemeClr val="bg1"/>
              </a:solidFill>
            </a:endParaRPr>
          </a:p>
        </p:txBody>
      </p:sp>
      <p:sp>
        <p:nvSpPr>
          <p:cNvPr id="6" name="TextBox 5"/>
          <p:cNvSpPr txBox="1"/>
          <p:nvPr/>
        </p:nvSpPr>
        <p:spPr>
          <a:xfrm>
            <a:off x="5181600" y="1219200"/>
            <a:ext cx="3200400" cy="2000548"/>
          </a:xfrm>
          <a:prstGeom prst="rect">
            <a:avLst/>
          </a:prstGeom>
          <a:solidFill>
            <a:srgbClr val="92D050"/>
          </a:solidFill>
          <a:ln w="38100">
            <a:solidFill>
              <a:schemeClr val="bg1"/>
            </a:solidFill>
          </a:ln>
        </p:spPr>
        <p:txBody>
          <a:bodyPr wrap="square" rtlCol="0">
            <a:spAutoFit/>
          </a:bodyPr>
          <a:lstStyle/>
          <a:p>
            <a:r>
              <a:rPr lang="en-US" sz="2400" b="1" dirty="0">
                <a:solidFill>
                  <a:srgbClr val="0000FF"/>
                </a:solidFill>
              </a:rPr>
              <a:t>Inputs</a:t>
            </a:r>
          </a:p>
          <a:p>
            <a:r>
              <a:rPr lang="en-US" sz="2000" b="1" dirty="0">
                <a:solidFill>
                  <a:schemeClr val="bg1"/>
                </a:solidFill>
              </a:rPr>
              <a:t>What inputs distinguish the organization in terms of the combination of resources it uses to produce the product/ service?</a:t>
            </a:r>
          </a:p>
        </p:txBody>
      </p:sp>
      <p:sp>
        <p:nvSpPr>
          <p:cNvPr id="7" name="TextBox 6"/>
          <p:cNvSpPr txBox="1"/>
          <p:nvPr/>
        </p:nvSpPr>
        <p:spPr>
          <a:xfrm>
            <a:off x="741218" y="4191000"/>
            <a:ext cx="2992582" cy="1692771"/>
          </a:xfrm>
          <a:prstGeom prst="rect">
            <a:avLst/>
          </a:prstGeom>
          <a:solidFill>
            <a:srgbClr val="92D050"/>
          </a:solidFill>
          <a:ln w="38100">
            <a:solidFill>
              <a:schemeClr val="bg1"/>
            </a:solidFill>
          </a:ln>
        </p:spPr>
        <p:txBody>
          <a:bodyPr wrap="square" rtlCol="0">
            <a:spAutoFit/>
          </a:bodyPr>
          <a:lstStyle/>
          <a:p>
            <a:r>
              <a:rPr lang="en-US" sz="2400" b="1" dirty="0">
                <a:solidFill>
                  <a:srgbClr val="0000FF"/>
                </a:solidFill>
              </a:rPr>
              <a:t>Processes</a:t>
            </a:r>
          </a:p>
          <a:p>
            <a:r>
              <a:rPr lang="en-US" sz="2000" b="1" dirty="0">
                <a:solidFill>
                  <a:schemeClr val="bg1"/>
                </a:solidFill>
              </a:rPr>
              <a:t>What processes are used to create and provide the product/service</a:t>
            </a:r>
            <a:r>
              <a:rPr lang="en-US" sz="2000" b="1" dirty="0" smtClean="0">
                <a:solidFill>
                  <a:schemeClr val="bg1"/>
                </a:solidFill>
              </a:rPr>
              <a:t>?</a:t>
            </a:r>
          </a:p>
          <a:p>
            <a:endParaRPr lang="en-US" sz="2000" b="1" dirty="0">
              <a:solidFill>
                <a:schemeClr val="bg1"/>
              </a:solidFill>
            </a:endParaRPr>
          </a:p>
        </p:txBody>
      </p:sp>
      <p:sp>
        <p:nvSpPr>
          <p:cNvPr id="8" name="TextBox 7"/>
          <p:cNvSpPr txBox="1"/>
          <p:nvPr/>
        </p:nvSpPr>
        <p:spPr>
          <a:xfrm>
            <a:off x="5181600" y="4191000"/>
            <a:ext cx="3200400" cy="1692771"/>
          </a:xfrm>
          <a:prstGeom prst="rect">
            <a:avLst/>
          </a:prstGeom>
          <a:solidFill>
            <a:srgbClr val="92D050"/>
          </a:solidFill>
          <a:ln w="38100">
            <a:solidFill>
              <a:schemeClr val="bg1"/>
            </a:solidFill>
          </a:ln>
        </p:spPr>
        <p:txBody>
          <a:bodyPr wrap="square" rtlCol="0">
            <a:spAutoFit/>
          </a:bodyPr>
          <a:lstStyle/>
          <a:p>
            <a:r>
              <a:rPr lang="en-US" sz="2400" b="1" dirty="0">
                <a:solidFill>
                  <a:srgbClr val="0000FF"/>
                </a:solidFill>
              </a:rPr>
              <a:t>Revenue Generation</a:t>
            </a:r>
          </a:p>
          <a:p>
            <a:r>
              <a:rPr lang="en-US" sz="2000" b="1" dirty="0">
                <a:solidFill>
                  <a:schemeClr val="bg1"/>
                </a:solidFill>
              </a:rPr>
              <a:t>What financial mechanism is used to generate revenues to sustain the provision of the product/service?</a:t>
            </a:r>
          </a:p>
        </p:txBody>
      </p:sp>
      <p:sp>
        <p:nvSpPr>
          <p:cNvPr id="9" name="Title 8"/>
          <p:cNvSpPr>
            <a:spLocks noGrp="1"/>
          </p:cNvSpPr>
          <p:nvPr>
            <p:ph type="ctrTitle"/>
          </p:nvPr>
        </p:nvSpPr>
        <p:spPr>
          <a:xfrm>
            <a:off x="457200" y="228600"/>
            <a:ext cx="8305800" cy="685800"/>
          </a:xfrm>
        </p:spPr>
        <p:txBody>
          <a:bodyPr/>
          <a:lstStyle/>
          <a:p>
            <a:pPr algn="l"/>
            <a:r>
              <a:rPr lang="en-US" sz="2800" b="1" dirty="0">
                <a:solidFill>
                  <a:srgbClr val="0000FF"/>
                </a:solidFill>
                <a:effectLst/>
                <a:latin typeface="+mn-lt"/>
              </a:rPr>
              <a:t>EXHIBIT 3.2 The Four Components of Business Models</a:t>
            </a:r>
            <a:endParaRPr lang="en-US" sz="2800" b="1" dirty="0">
              <a:solidFill>
                <a:srgbClr val="0000FF"/>
              </a:solidFill>
              <a:latin typeface="+mn-lt"/>
            </a:endParaRPr>
          </a:p>
        </p:txBody>
      </p:sp>
      <p:cxnSp>
        <p:nvCxnSpPr>
          <p:cNvPr id="11" name="Straight Arrow Connector 10"/>
          <p:cNvCxnSpPr>
            <a:stCxn id="5" idx="3"/>
            <a:endCxn id="6" idx="1"/>
          </p:cNvCxnSpPr>
          <p:nvPr/>
        </p:nvCxnSpPr>
        <p:spPr>
          <a:xfrm>
            <a:off x="3733800" y="2219474"/>
            <a:ext cx="1447800" cy="0"/>
          </a:xfrm>
          <a:prstGeom prst="straightConnector1">
            <a:avLst/>
          </a:prstGeom>
          <a:ln w="571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733800" y="5037385"/>
            <a:ext cx="1447800" cy="0"/>
          </a:xfrm>
          <a:prstGeom prst="straightConnector1">
            <a:avLst/>
          </a:prstGeom>
          <a:ln w="571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6" idx="2"/>
          </p:cNvCxnSpPr>
          <p:nvPr/>
        </p:nvCxnSpPr>
        <p:spPr>
          <a:xfrm flipH="1" flipV="1">
            <a:off x="6781800" y="3219748"/>
            <a:ext cx="17318" cy="971252"/>
          </a:xfrm>
          <a:prstGeom prst="straightConnector1">
            <a:avLst/>
          </a:prstGeom>
          <a:ln w="571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0"/>
          </p:cNvCxnSpPr>
          <p:nvPr/>
        </p:nvCxnSpPr>
        <p:spPr>
          <a:xfrm flipH="1" flipV="1">
            <a:off x="2230582" y="3219748"/>
            <a:ext cx="6927" cy="971252"/>
          </a:xfrm>
          <a:prstGeom prst="straightConnector1">
            <a:avLst/>
          </a:prstGeom>
          <a:ln w="571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3733800" y="3219748"/>
            <a:ext cx="1447800" cy="971252"/>
          </a:xfrm>
          <a:prstGeom prst="straightConnector1">
            <a:avLst/>
          </a:prstGeom>
          <a:ln w="571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733800" y="3219748"/>
            <a:ext cx="1447800" cy="971252"/>
          </a:xfrm>
          <a:prstGeom prst="straightConnector1">
            <a:avLst/>
          </a:prstGeom>
          <a:ln w="571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3891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600200"/>
            <a:ext cx="8610600" cy="4572000"/>
          </a:xfrm>
        </p:spPr>
        <p:txBody>
          <a:bodyPr/>
          <a:lstStyle/>
          <a:p>
            <a:pPr algn="l"/>
            <a:r>
              <a:rPr lang="en-US" sz="3200" b="1" dirty="0">
                <a:solidFill>
                  <a:srgbClr val="0000FF"/>
                </a:solidFill>
              </a:rPr>
              <a:t>Customer Value</a:t>
            </a:r>
            <a:r>
              <a:rPr lang="en-US" sz="2400" b="1" dirty="0" smtClean="0">
                <a:solidFill>
                  <a:schemeClr val="bg1"/>
                </a:solidFill>
              </a:rPr>
              <a:t> </a:t>
            </a:r>
          </a:p>
          <a:p>
            <a:pPr marL="457200" indent="-457200" algn="l">
              <a:buClr>
                <a:srgbClr val="0000FF"/>
              </a:buClr>
              <a:buFont typeface="Wingdings" panose="05000000000000000000" pitchFamily="2" charset="2"/>
              <a:buChar char="§"/>
            </a:pPr>
            <a:r>
              <a:rPr lang="en-US" sz="2800" b="1" dirty="0">
                <a:solidFill>
                  <a:schemeClr val="bg1"/>
                </a:solidFill>
              </a:rPr>
              <a:t>Organizations seek to produce what customers’ value.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This </a:t>
            </a:r>
            <a:r>
              <a:rPr lang="en-US" sz="2800" b="1" dirty="0">
                <a:solidFill>
                  <a:schemeClr val="bg1"/>
                </a:solidFill>
              </a:rPr>
              <a:t>perceived value consists of a range of products and services, a degree of customization, ease of availability and access, and the quality/cost trade-off.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Dissimilar </a:t>
            </a:r>
            <a:r>
              <a:rPr lang="en-US" sz="2800" b="1" dirty="0">
                <a:solidFill>
                  <a:schemeClr val="bg1"/>
                </a:solidFill>
              </a:rPr>
              <a:t>business models may provide a different type of value to customers. </a:t>
            </a:r>
            <a:endParaRPr lang="en-US" sz="2600" b="1" dirty="0" smtClean="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8401386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600200"/>
            <a:ext cx="8610600" cy="4572000"/>
          </a:xfrm>
        </p:spPr>
        <p:txBody>
          <a:bodyPr/>
          <a:lstStyle/>
          <a:p>
            <a:pPr algn="l"/>
            <a:r>
              <a:rPr lang="en-US" sz="3200" b="1" dirty="0">
                <a:solidFill>
                  <a:srgbClr val="0000FF"/>
                </a:solidFill>
              </a:rPr>
              <a:t>Customer Value</a:t>
            </a:r>
            <a:r>
              <a:rPr lang="en-US" sz="2400" b="1" dirty="0" smtClean="0">
                <a:solidFill>
                  <a:schemeClr val="bg1"/>
                </a:solidFill>
              </a:rPr>
              <a:t> </a:t>
            </a:r>
          </a:p>
          <a:p>
            <a:pPr marL="457200" indent="-457200" algn="l">
              <a:buClr>
                <a:srgbClr val="0000FF"/>
              </a:buClr>
              <a:buFont typeface="Wingdings" panose="05000000000000000000" pitchFamily="2" charset="2"/>
              <a:buChar char="§"/>
            </a:pPr>
            <a:r>
              <a:rPr lang="en-US" sz="2600" b="1" dirty="0">
                <a:solidFill>
                  <a:schemeClr val="bg1"/>
                </a:solidFill>
              </a:rPr>
              <a:t>Customers have differing desires and needs. Some may value ease of access and availability; others want low cost, while yet others seek high quality.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An </a:t>
            </a:r>
            <a:r>
              <a:rPr lang="en-US" sz="2600" b="1" dirty="0">
                <a:solidFill>
                  <a:schemeClr val="bg1"/>
                </a:solidFill>
              </a:rPr>
              <a:t>innovative business model aims to address the needs and desires of all consumers or just a segment</a:t>
            </a:r>
            <a:r>
              <a:rPr lang="en-US" sz="2600" b="1" dirty="0" smtClean="0">
                <a:solidFill>
                  <a:schemeClr val="bg1"/>
                </a:solidFill>
              </a:rPr>
              <a:t>. </a:t>
            </a:r>
          </a:p>
          <a:p>
            <a:pPr marL="457200" indent="-457200" algn="l">
              <a:buClr>
                <a:srgbClr val="0000FF"/>
              </a:buClr>
              <a:buFont typeface="Wingdings" panose="05000000000000000000" pitchFamily="2" charset="2"/>
              <a:buChar char="§"/>
            </a:pPr>
            <a:r>
              <a:rPr lang="en-US" sz="2600" b="1" dirty="0" smtClean="0">
                <a:solidFill>
                  <a:schemeClr val="bg1"/>
                </a:solidFill>
              </a:rPr>
              <a:t>The </a:t>
            </a:r>
            <a:r>
              <a:rPr lang="en-US" sz="2600" b="1" dirty="0">
                <a:solidFill>
                  <a:schemeClr val="bg1"/>
                </a:solidFill>
              </a:rPr>
              <a:t>value provided by successful organizations reflects their mission and vision and differentiates them from competitors.</a:t>
            </a:r>
            <a:endParaRPr lang="en-US" sz="2600" b="1" dirty="0" smtClean="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5744689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spcBef>
                <a:spcPts val="0"/>
              </a:spcBef>
            </a:pPr>
            <a:r>
              <a:rPr lang="en-US" sz="3200" b="1" dirty="0">
                <a:solidFill>
                  <a:srgbClr val="0000FF"/>
                </a:solidFill>
              </a:rPr>
              <a:t>Customer Value</a:t>
            </a:r>
            <a:r>
              <a:rPr lang="en-US" sz="3200" b="1" dirty="0" smtClean="0">
                <a:solidFill>
                  <a:srgbClr val="0000FF"/>
                </a:solidFill>
              </a:rPr>
              <a:t> </a:t>
            </a:r>
          </a:p>
          <a:p>
            <a:pPr lvl="1" algn="l">
              <a:spcBef>
                <a:spcPts val="0"/>
              </a:spcBef>
            </a:pPr>
            <a:r>
              <a:rPr lang="en-US" sz="2600" b="1" dirty="0">
                <a:solidFill>
                  <a:schemeClr val="bg1"/>
                </a:solidFill>
              </a:rPr>
              <a:t>The following questions can be used to explore the customer value an organization provides:</a:t>
            </a:r>
          </a:p>
          <a:p>
            <a:pPr marL="342900" indent="-342900" algn="l">
              <a:spcBef>
                <a:spcPts val="0"/>
              </a:spcBef>
              <a:buClr>
                <a:srgbClr val="0000FF"/>
              </a:buClr>
              <a:buFont typeface="Wingdings" panose="05000000000000000000" pitchFamily="2" charset="2"/>
              <a:buChar char="§"/>
            </a:pPr>
            <a:r>
              <a:rPr lang="en-US" sz="2400" b="1" dirty="0">
                <a:solidFill>
                  <a:schemeClr val="bg1"/>
                </a:solidFill>
              </a:rPr>
              <a:t>What value is provided to the customer segments served? </a:t>
            </a:r>
          </a:p>
          <a:p>
            <a:pPr marL="342900" indent="-342900" algn="l">
              <a:spcBef>
                <a:spcPts val="0"/>
              </a:spcBef>
              <a:buClr>
                <a:srgbClr val="0000FF"/>
              </a:buClr>
              <a:buFont typeface="Wingdings" panose="05000000000000000000" pitchFamily="2" charset="2"/>
              <a:buChar char="§"/>
            </a:pPr>
            <a:r>
              <a:rPr lang="en-US" sz="2400" b="1" dirty="0">
                <a:solidFill>
                  <a:schemeClr val="bg1"/>
                </a:solidFill>
              </a:rPr>
              <a:t>What customer problems are solved by the organization’s product/ service? </a:t>
            </a:r>
          </a:p>
          <a:p>
            <a:pPr marL="342900" indent="-342900" algn="l">
              <a:spcBef>
                <a:spcPts val="0"/>
              </a:spcBef>
              <a:buClr>
                <a:srgbClr val="0000FF"/>
              </a:buClr>
              <a:buFont typeface="Wingdings" panose="05000000000000000000" pitchFamily="2" charset="2"/>
              <a:buChar char="§"/>
            </a:pPr>
            <a:r>
              <a:rPr lang="en-US" sz="2400" b="1" dirty="0">
                <a:solidFill>
                  <a:schemeClr val="bg1"/>
                </a:solidFill>
              </a:rPr>
              <a:t>What customer needs does the product/service </a:t>
            </a:r>
            <a:r>
              <a:rPr lang="en-US" sz="2400" b="1" dirty="0" smtClean="0">
                <a:solidFill>
                  <a:schemeClr val="bg1"/>
                </a:solidFill>
              </a:rPr>
              <a:t>satisfy?</a:t>
            </a:r>
          </a:p>
          <a:p>
            <a:pPr marL="342900" indent="-342900" algn="l">
              <a:spcBef>
                <a:spcPts val="0"/>
              </a:spcBef>
              <a:buClr>
                <a:srgbClr val="0000FF"/>
              </a:buClr>
              <a:buFont typeface="Wingdings" panose="05000000000000000000" pitchFamily="2" charset="2"/>
              <a:buChar char="§"/>
            </a:pPr>
            <a:r>
              <a:rPr lang="en-US" sz="2400" b="1" dirty="0" smtClean="0">
                <a:solidFill>
                  <a:schemeClr val="bg1"/>
                </a:solidFill>
              </a:rPr>
              <a:t>What </a:t>
            </a:r>
            <a:r>
              <a:rPr lang="en-US" sz="2400" b="1" dirty="0">
                <a:solidFill>
                  <a:schemeClr val="bg1"/>
                </a:solidFill>
              </a:rPr>
              <a:t>needs are not satisfied?</a:t>
            </a:r>
          </a:p>
          <a:p>
            <a:pPr marL="342900" indent="-342900" algn="l">
              <a:spcBef>
                <a:spcPts val="0"/>
              </a:spcBef>
              <a:buClr>
                <a:srgbClr val="0000FF"/>
              </a:buClr>
              <a:buFont typeface="Wingdings" panose="05000000000000000000" pitchFamily="2" charset="2"/>
              <a:buChar char="§"/>
            </a:pPr>
            <a:r>
              <a:rPr lang="en-US" sz="2400" b="1" dirty="0">
                <a:solidFill>
                  <a:schemeClr val="bg1"/>
                </a:solidFill>
              </a:rPr>
              <a:t>Does the value created by the organization support its mission and vision? </a:t>
            </a:r>
          </a:p>
          <a:p>
            <a:pPr marL="342900" indent="-342900" algn="l">
              <a:spcBef>
                <a:spcPts val="0"/>
              </a:spcBef>
              <a:buClr>
                <a:srgbClr val="0000FF"/>
              </a:buClr>
              <a:buFont typeface="Wingdings" panose="05000000000000000000" pitchFamily="2" charset="2"/>
              <a:buChar char="§"/>
            </a:pPr>
            <a:r>
              <a:rPr lang="en-US" sz="2400" b="1" dirty="0">
                <a:solidFill>
                  <a:schemeClr val="bg1"/>
                </a:solidFill>
              </a:rPr>
              <a:t>How does this value distinguish the organization from competitors</a:t>
            </a:r>
            <a:r>
              <a:rPr lang="en-US" sz="2400" b="1" dirty="0" smtClean="0">
                <a:solidFill>
                  <a:schemeClr val="bg1"/>
                </a:solidFill>
              </a:rPr>
              <a:t>? </a:t>
            </a: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1444205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Inputs</a:t>
            </a:r>
          </a:p>
          <a:p>
            <a:pPr marL="457200" indent="-457200" algn="l">
              <a:buClr>
                <a:srgbClr val="0000FF"/>
              </a:buClr>
              <a:buFont typeface="Wingdings" panose="05000000000000000000" pitchFamily="2" charset="2"/>
              <a:buChar char="§"/>
            </a:pPr>
            <a:r>
              <a:rPr lang="en-US" sz="2800" b="1" dirty="0">
                <a:solidFill>
                  <a:schemeClr val="bg1"/>
                </a:solidFill>
              </a:rPr>
              <a:t>The type and mix of resources organizations use to provide a product or service make up the inputs component of the business </a:t>
            </a:r>
            <a:r>
              <a:rPr lang="en-US" sz="2800" b="1" dirty="0" smtClean="0">
                <a:solidFill>
                  <a:schemeClr val="bg1"/>
                </a:solidFill>
              </a:rPr>
              <a:t>model.</a:t>
            </a:r>
          </a:p>
          <a:p>
            <a:pPr marL="457200" indent="-457200" algn="l">
              <a:buClr>
                <a:srgbClr val="0000FF"/>
              </a:buClr>
              <a:buFont typeface="Wingdings" panose="05000000000000000000" pitchFamily="2" charset="2"/>
              <a:buChar char="§"/>
            </a:pPr>
            <a:r>
              <a:rPr lang="en-US" sz="2800" b="1" dirty="0" smtClean="0">
                <a:solidFill>
                  <a:schemeClr val="bg1"/>
                </a:solidFill>
              </a:rPr>
              <a:t>Resources </a:t>
            </a:r>
            <a:r>
              <a:rPr lang="en-US" sz="2800" b="1" dirty="0">
                <a:solidFill>
                  <a:schemeClr val="bg1"/>
                </a:solidFill>
              </a:rPr>
              <a:t>include personnel, materials, and equipment.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Organizations </a:t>
            </a:r>
            <a:r>
              <a:rPr lang="en-US" sz="2800" b="1" dirty="0">
                <a:solidFill>
                  <a:schemeClr val="bg1"/>
                </a:solidFill>
              </a:rPr>
              <a:t>choose a mix of automated equipment and personal interaction and select types and quantities of materials and supplies according to the value they wish to deliver</a:t>
            </a:r>
            <a:r>
              <a:rPr lang="en-US" sz="2800" b="1" dirty="0" smtClean="0">
                <a:solidFill>
                  <a:schemeClr val="bg1"/>
                </a:solidFill>
              </a:rPr>
              <a:t>.</a:t>
            </a: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5989947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Inputs</a:t>
            </a:r>
          </a:p>
          <a:p>
            <a:pPr marL="457200" indent="-457200" algn="l">
              <a:buClr>
                <a:srgbClr val="0000FF"/>
              </a:buClr>
              <a:buFont typeface="Wingdings" panose="05000000000000000000" pitchFamily="2" charset="2"/>
              <a:buChar char="§"/>
            </a:pPr>
            <a:r>
              <a:rPr lang="en-US" sz="2400" b="1" dirty="0">
                <a:solidFill>
                  <a:schemeClr val="bg1"/>
                </a:solidFill>
              </a:rPr>
              <a:t>Some businesses choose to hire personnel to answer phones and greet customers, while others automate customer interactions.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smtClean="0">
                <a:solidFill>
                  <a:schemeClr val="bg1"/>
                </a:solidFill>
              </a:rPr>
              <a:t>Other </a:t>
            </a:r>
            <a:r>
              <a:rPr lang="en-US" sz="2400" b="1" dirty="0">
                <a:solidFill>
                  <a:schemeClr val="bg1"/>
                </a:solidFill>
              </a:rPr>
              <a:t>inputs include organizational core competencies—a critical source of competitive advantage—and strategic assets, such as facilities, equipment, location, patents, networks, and partnerships.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smtClean="0">
                <a:solidFill>
                  <a:schemeClr val="bg1"/>
                </a:solidFill>
              </a:rPr>
              <a:t>An </a:t>
            </a:r>
            <a:r>
              <a:rPr lang="en-US" sz="2400" b="1" dirty="0">
                <a:solidFill>
                  <a:schemeClr val="bg1"/>
                </a:solidFill>
              </a:rPr>
              <a:t>organization may change its inputs over time; for example, innovations in technology often trigger a change of inputs</a:t>
            </a:r>
            <a:r>
              <a:rPr lang="en-US" sz="2400" b="1" dirty="0" smtClean="0">
                <a:solidFill>
                  <a:schemeClr val="bg1"/>
                </a:solidFill>
              </a:rPr>
              <a:t>.</a:t>
            </a: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40044181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Inputs</a:t>
            </a:r>
          </a:p>
          <a:p>
            <a:pPr algn="l"/>
            <a:r>
              <a:rPr lang="en-US" sz="2800" b="1" dirty="0">
                <a:solidFill>
                  <a:schemeClr val="bg1"/>
                </a:solidFill>
              </a:rPr>
              <a:t>An organization can use the following questions to examine its inputs:</a:t>
            </a:r>
          </a:p>
          <a:p>
            <a:pPr marL="342900" indent="-342900" algn="l">
              <a:buClr>
                <a:srgbClr val="0000FF"/>
              </a:buClr>
              <a:buFont typeface="Wingdings" panose="05000000000000000000" pitchFamily="2" charset="2"/>
              <a:buChar char="§"/>
            </a:pPr>
            <a:r>
              <a:rPr lang="en-US" sz="2800" b="1" dirty="0">
                <a:solidFill>
                  <a:schemeClr val="bg1"/>
                </a:solidFill>
              </a:rPr>
              <a:t>What key inputs directly contribute to the value of the product/ service?</a:t>
            </a:r>
          </a:p>
          <a:p>
            <a:pPr marL="342900" indent="-342900" algn="l">
              <a:buClr>
                <a:srgbClr val="0000FF"/>
              </a:buClr>
              <a:buFont typeface="Wingdings" panose="05000000000000000000" pitchFamily="2" charset="2"/>
              <a:buChar char="§"/>
            </a:pPr>
            <a:r>
              <a:rPr lang="en-US" sz="2800" b="1" dirty="0">
                <a:solidFill>
                  <a:schemeClr val="bg1"/>
                </a:solidFill>
              </a:rPr>
              <a:t>Are any inputs inconsequential? </a:t>
            </a:r>
            <a:endParaRPr lang="en-US" sz="2800" b="1" dirty="0" smtClean="0">
              <a:solidFill>
                <a:schemeClr val="bg1"/>
              </a:solidFill>
            </a:endParaRPr>
          </a:p>
          <a:p>
            <a:pPr marL="342900" indent="-342900" algn="l">
              <a:buClr>
                <a:srgbClr val="0000FF"/>
              </a:buClr>
              <a:buFont typeface="Wingdings" panose="05000000000000000000" pitchFamily="2" charset="2"/>
              <a:buChar char="§"/>
            </a:pPr>
            <a:r>
              <a:rPr lang="en-US" sz="2800" b="1" dirty="0" smtClean="0">
                <a:solidFill>
                  <a:schemeClr val="bg1"/>
                </a:solidFill>
              </a:rPr>
              <a:t>Could </a:t>
            </a:r>
            <a:r>
              <a:rPr lang="en-US" sz="2800" b="1" dirty="0">
                <a:solidFill>
                  <a:schemeClr val="bg1"/>
                </a:solidFill>
              </a:rPr>
              <a:t>the organization lower costs or increase value if it changed any of its inputs?</a:t>
            </a:r>
          </a:p>
          <a:p>
            <a:pPr marL="342900" indent="-342900" algn="l">
              <a:buClr>
                <a:srgbClr val="0000FF"/>
              </a:buClr>
              <a:buFont typeface="Wingdings" panose="05000000000000000000" pitchFamily="2" charset="2"/>
              <a:buChar char="§"/>
            </a:pPr>
            <a:r>
              <a:rPr lang="en-US" sz="2800" b="1" dirty="0">
                <a:solidFill>
                  <a:schemeClr val="bg1"/>
                </a:solidFill>
              </a:rPr>
              <a:t>Are there new technologies that the organization should consider adding as new inputs</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865938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600200"/>
            <a:ext cx="8610600" cy="4572000"/>
          </a:xfrm>
        </p:spPr>
        <p:txBody>
          <a:bodyPr/>
          <a:lstStyle/>
          <a:p>
            <a:pPr algn="l"/>
            <a:r>
              <a:rPr lang="en-US" sz="2800" b="1" dirty="0">
                <a:solidFill>
                  <a:srgbClr val="0000FF"/>
                </a:solidFill>
              </a:rPr>
              <a:t>Value Creation in Health Care Organizations</a:t>
            </a:r>
          </a:p>
          <a:p>
            <a:pPr marL="457200" indent="-457200" algn="l">
              <a:buClr>
                <a:srgbClr val="0000FF"/>
              </a:buClr>
              <a:buFont typeface="Wingdings" panose="05000000000000000000" pitchFamily="2" charset="2"/>
              <a:buChar char="§"/>
            </a:pPr>
            <a:r>
              <a:rPr lang="en-US" sz="2800" b="1" dirty="0">
                <a:solidFill>
                  <a:schemeClr val="bg1"/>
                </a:solidFill>
              </a:rPr>
              <a:t>Organizations are successful when they create value for their customers.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Similarly </a:t>
            </a:r>
            <a:r>
              <a:rPr lang="en-US" sz="2800" b="1" dirty="0">
                <a:solidFill>
                  <a:schemeClr val="bg1"/>
                </a:solidFill>
              </a:rPr>
              <a:t>health care organizations are successful to the extent that they create value for the patients, physicians, and other stakeholders that rely on their services.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i="1" dirty="0" smtClean="0">
                <a:solidFill>
                  <a:schemeClr val="bg1"/>
                </a:solidFill>
              </a:rPr>
              <a:t>Value </a:t>
            </a:r>
            <a:r>
              <a:rPr lang="en-US" sz="2800" b="1" dirty="0">
                <a:solidFill>
                  <a:schemeClr val="bg1"/>
                </a:solidFill>
              </a:rPr>
              <a:t>is defined as the amount of satisfaction received relative to the price paid for a health care service. </a:t>
            </a: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6854272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Processes</a:t>
            </a:r>
          </a:p>
          <a:p>
            <a:pPr marL="457200" indent="-457200" algn="l">
              <a:buClr>
                <a:srgbClr val="0000FF"/>
              </a:buClr>
              <a:buFont typeface="Wingdings" panose="05000000000000000000" pitchFamily="2" charset="2"/>
              <a:buChar char="§"/>
            </a:pPr>
            <a:r>
              <a:rPr lang="en-US" sz="2800" b="1" dirty="0" smtClean="0">
                <a:solidFill>
                  <a:schemeClr val="bg1"/>
                </a:solidFill>
              </a:rPr>
              <a:t>A </a:t>
            </a:r>
            <a:r>
              <a:rPr lang="en-US" sz="2800" b="1" dirty="0">
                <a:solidFill>
                  <a:srgbClr val="0000FF"/>
                </a:solidFill>
              </a:rPr>
              <a:t>process</a:t>
            </a:r>
            <a:r>
              <a:rPr lang="en-US" sz="2800" b="1" dirty="0">
                <a:solidFill>
                  <a:schemeClr val="bg1"/>
                </a:solidFill>
              </a:rPr>
              <a:t> is a series of steps that ultimately transforms inputs into customer- valued products and services.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In </a:t>
            </a:r>
            <a:r>
              <a:rPr lang="en-US" sz="2800" b="1" dirty="0">
                <a:solidFill>
                  <a:schemeClr val="bg1"/>
                </a:solidFill>
              </a:rPr>
              <a:t>addition to creating value, processes simplify decision making, increase efficiency, complete tasks, organize functions, and enable an organization to interface with external entities.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A </a:t>
            </a:r>
            <a:r>
              <a:rPr lang="en-US" sz="2800" b="1" dirty="0">
                <a:solidFill>
                  <a:schemeClr val="bg1"/>
                </a:solidFill>
              </a:rPr>
              <a:t>process sits between every input and resultant output</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22393653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Processes</a:t>
            </a:r>
          </a:p>
          <a:p>
            <a:pPr marL="457200" indent="-457200" algn="l">
              <a:buClr>
                <a:srgbClr val="0000FF"/>
              </a:buClr>
              <a:buFont typeface="Wingdings" panose="05000000000000000000" pitchFamily="2" charset="2"/>
              <a:buChar char="§"/>
            </a:pPr>
            <a:r>
              <a:rPr lang="en-US" sz="3200" b="1" dirty="0">
                <a:solidFill>
                  <a:schemeClr val="bg1"/>
                </a:solidFill>
              </a:rPr>
              <a:t>Processes are often formalized into policies and procedures and may be categorized as primary, support, or management processes. </a:t>
            </a:r>
            <a:endParaRPr lang="en-US" sz="3200" b="1" dirty="0" smtClean="0">
              <a:solidFill>
                <a:schemeClr val="bg1"/>
              </a:solidFill>
            </a:endParaRPr>
          </a:p>
          <a:p>
            <a:pPr marL="457200" indent="-457200" algn="l">
              <a:buClr>
                <a:srgbClr val="0000FF"/>
              </a:buClr>
              <a:buFont typeface="Wingdings" panose="05000000000000000000" pitchFamily="2" charset="2"/>
              <a:buChar char="§"/>
            </a:pPr>
            <a:r>
              <a:rPr lang="en-US" sz="3200" b="1" dirty="0" smtClean="0">
                <a:solidFill>
                  <a:schemeClr val="bg1"/>
                </a:solidFill>
              </a:rPr>
              <a:t>Each </a:t>
            </a:r>
            <a:r>
              <a:rPr lang="en-US" sz="3200" b="1" dirty="0">
                <a:solidFill>
                  <a:schemeClr val="bg1"/>
                </a:solidFill>
              </a:rPr>
              <a:t>step in a process should add value. </a:t>
            </a:r>
            <a:endParaRPr lang="en-US" sz="3200" b="1" dirty="0" smtClean="0">
              <a:solidFill>
                <a:schemeClr val="bg1"/>
              </a:solidFill>
            </a:endParaRPr>
          </a:p>
          <a:p>
            <a:pPr marL="457200" indent="-457200" algn="l">
              <a:buClr>
                <a:srgbClr val="0000FF"/>
              </a:buClr>
              <a:buFont typeface="Wingdings" panose="05000000000000000000" pitchFamily="2" charset="2"/>
              <a:buChar char="§"/>
            </a:pPr>
            <a:r>
              <a:rPr lang="en-US" sz="3200" b="1" dirty="0" smtClean="0">
                <a:solidFill>
                  <a:schemeClr val="bg1"/>
                </a:solidFill>
              </a:rPr>
              <a:t>Organizations </a:t>
            </a:r>
            <a:r>
              <a:rPr lang="en-US" sz="3200" b="1" dirty="0">
                <a:solidFill>
                  <a:schemeClr val="bg1"/>
                </a:solidFill>
              </a:rPr>
              <a:t>vary widely in their use of processes in their business models</a:t>
            </a:r>
            <a:r>
              <a:rPr lang="en-US" sz="3200" b="1" dirty="0" smtClean="0">
                <a:solidFill>
                  <a:schemeClr val="bg1"/>
                </a:solidFill>
              </a:rPr>
              <a:t>.</a:t>
            </a:r>
            <a:endParaRPr lang="en-US" sz="32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33902582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Processes</a:t>
            </a:r>
          </a:p>
          <a:p>
            <a:pPr algn="l"/>
            <a:r>
              <a:rPr lang="en-US" sz="2400" b="1" dirty="0">
                <a:solidFill>
                  <a:schemeClr val="bg1"/>
                </a:solidFill>
              </a:rPr>
              <a:t>The following questions can be used to examine processes:</a:t>
            </a:r>
          </a:p>
          <a:p>
            <a:pPr marL="342900" indent="-342900" algn="l">
              <a:buClr>
                <a:srgbClr val="0000FF"/>
              </a:buClr>
              <a:buFont typeface="Wingdings" panose="05000000000000000000" pitchFamily="2" charset="2"/>
              <a:buChar char="§"/>
            </a:pPr>
            <a:r>
              <a:rPr lang="en-US" sz="2400" b="1" dirty="0">
                <a:solidFill>
                  <a:schemeClr val="bg1"/>
                </a:solidFill>
              </a:rPr>
              <a:t>How do the organization’s processes differ from those of its competitors?</a:t>
            </a:r>
          </a:p>
          <a:p>
            <a:pPr marL="342900" indent="-342900" algn="l">
              <a:buClr>
                <a:srgbClr val="0000FF"/>
              </a:buClr>
              <a:buFont typeface="Wingdings" panose="05000000000000000000" pitchFamily="2" charset="2"/>
              <a:buChar char="§"/>
            </a:pPr>
            <a:r>
              <a:rPr lang="en-US" sz="2400" b="1" dirty="0">
                <a:solidFill>
                  <a:schemeClr val="bg1"/>
                </a:solidFill>
              </a:rPr>
              <a:t>Which processes add value and which do not? </a:t>
            </a:r>
          </a:p>
          <a:p>
            <a:pPr marL="342900" indent="-342900" algn="l">
              <a:buClr>
                <a:srgbClr val="0000FF"/>
              </a:buClr>
              <a:buFont typeface="Wingdings" panose="05000000000000000000" pitchFamily="2" charset="2"/>
              <a:buChar char="§"/>
            </a:pPr>
            <a:r>
              <a:rPr lang="en-US" sz="2400" b="1" dirty="0">
                <a:solidFill>
                  <a:schemeClr val="bg1"/>
                </a:solidFill>
              </a:rPr>
              <a:t>Could processes be redesigned to eliminate unneeded steps? </a:t>
            </a:r>
          </a:p>
          <a:p>
            <a:pPr marL="342900" indent="-342900" algn="l">
              <a:buClr>
                <a:srgbClr val="0000FF"/>
              </a:buClr>
              <a:buFont typeface="Wingdings" panose="05000000000000000000" pitchFamily="2" charset="2"/>
              <a:buChar char="§"/>
            </a:pPr>
            <a:r>
              <a:rPr lang="en-US" sz="2400" b="1" dirty="0">
                <a:solidFill>
                  <a:schemeClr val="bg1"/>
                </a:solidFill>
              </a:rPr>
              <a:t>Do processes unnecessarily delay final outputs? </a:t>
            </a:r>
          </a:p>
          <a:p>
            <a:pPr marL="342900" indent="-342900" algn="l">
              <a:buClr>
                <a:srgbClr val="0000FF"/>
              </a:buClr>
              <a:buFont typeface="Wingdings" panose="05000000000000000000" pitchFamily="2" charset="2"/>
              <a:buChar char="§"/>
            </a:pPr>
            <a:r>
              <a:rPr lang="en-US" sz="2400" b="1" dirty="0">
                <a:solidFill>
                  <a:schemeClr val="bg1"/>
                </a:solidFill>
              </a:rPr>
              <a:t>Can processes be automated? </a:t>
            </a:r>
          </a:p>
          <a:p>
            <a:pPr marL="342900" indent="-342900" algn="l">
              <a:buClr>
                <a:srgbClr val="0000FF"/>
              </a:buClr>
              <a:buFont typeface="Wingdings" panose="05000000000000000000" pitchFamily="2" charset="2"/>
              <a:buChar char="§"/>
            </a:pPr>
            <a:r>
              <a:rPr lang="en-US" sz="2400" b="1" dirty="0">
                <a:solidFill>
                  <a:schemeClr val="bg1"/>
                </a:solidFill>
              </a:rPr>
              <a:t>Is there new technology that could streamline existing processes</a:t>
            </a:r>
            <a:r>
              <a:rPr lang="en-US" sz="2400" b="1" dirty="0" smtClean="0">
                <a:solidFill>
                  <a:schemeClr val="bg1"/>
                </a:solidFill>
              </a:rPr>
              <a:t>?</a:t>
            </a:r>
            <a:endParaRPr lang="en-US" sz="24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4953063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Revenue Generation</a:t>
            </a:r>
          </a:p>
          <a:p>
            <a:pPr marL="457200" indent="-457200" algn="l">
              <a:buClr>
                <a:srgbClr val="0000FF"/>
              </a:buClr>
              <a:buFont typeface="Wingdings" panose="05000000000000000000" pitchFamily="2" charset="2"/>
              <a:buChar char="§"/>
            </a:pPr>
            <a:r>
              <a:rPr lang="en-US" sz="2800" b="1" dirty="0">
                <a:solidFill>
                  <a:schemeClr val="bg1"/>
                </a:solidFill>
              </a:rPr>
              <a:t>All organizations must generate sufficient revenues to operate.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To </a:t>
            </a:r>
            <a:r>
              <a:rPr lang="en-US" sz="2800" b="1" dirty="0">
                <a:solidFill>
                  <a:schemeClr val="bg1"/>
                </a:solidFill>
              </a:rPr>
              <a:t>survive and prosper, even not-for-profit organizations must produce “profits” or take in more money than they expend.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The </a:t>
            </a:r>
            <a:r>
              <a:rPr lang="en-US" sz="2800" b="1" dirty="0">
                <a:solidFill>
                  <a:schemeClr val="bg1"/>
                </a:solidFill>
              </a:rPr>
              <a:t>ways in which funds are generated vary significantly.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Organizations </a:t>
            </a:r>
            <a:r>
              <a:rPr lang="en-US" sz="2800" b="1" dirty="0">
                <a:solidFill>
                  <a:schemeClr val="bg1"/>
                </a:solidFill>
              </a:rPr>
              <a:t>may obtain monies directly from consumers or through third parties</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6410123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763000" cy="4724400"/>
          </a:xfrm>
        </p:spPr>
        <p:txBody>
          <a:bodyPr/>
          <a:lstStyle/>
          <a:p>
            <a:pPr algn="l"/>
            <a:r>
              <a:rPr lang="en-US" sz="3200" b="1" dirty="0">
                <a:solidFill>
                  <a:srgbClr val="0000FF"/>
                </a:solidFill>
              </a:rPr>
              <a:t>Revenue Generation</a:t>
            </a:r>
          </a:p>
          <a:p>
            <a:pPr marL="457200" indent="-457200" algn="l">
              <a:buClr>
                <a:srgbClr val="0000FF"/>
              </a:buClr>
              <a:buFont typeface="Wingdings" panose="05000000000000000000" pitchFamily="2" charset="2"/>
              <a:buChar char="§"/>
            </a:pPr>
            <a:r>
              <a:rPr lang="en-US" sz="2600" b="1" dirty="0">
                <a:solidFill>
                  <a:schemeClr val="bg1"/>
                </a:solidFill>
              </a:rPr>
              <a:t>Payments for products and services can be made directly (e.g., fee-for-service), through bartering exchanges, via rebates from manufacturers, in advance (e.g., prepayments for a scope of services), and in other ways.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Additional </a:t>
            </a:r>
            <a:r>
              <a:rPr lang="en-US" sz="2600" b="1" dirty="0">
                <a:solidFill>
                  <a:schemeClr val="bg1"/>
                </a:solidFill>
              </a:rPr>
              <a:t>revenues can be generated indirectly from donations, grants, and taxation.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For </a:t>
            </a:r>
            <a:r>
              <a:rPr lang="en-US" sz="2600" b="1" dirty="0">
                <a:solidFill>
                  <a:schemeClr val="bg1"/>
                </a:solidFill>
              </a:rPr>
              <a:t>an organization to remain in business, its total direct and indirect income must exceed its expenses over time</a:t>
            </a:r>
            <a:r>
              <a:rPr lang="en-US" sz="2600" b="1" dirty="0" smtClean="0">
                <a:solidFill>
                  <a:schemeClr val="bg1"/>
                </a:solidFill>
              </a:rPr>
              <a:t>.</a:t>
            </a:r>
            <a:endParaRPr lang="en-US" sz="26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3190143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295400"/>
            <a:ext cx="8763000" cy="5181600"/>
          </a:xfrm>
        </p:spPr>
        <p:txBody>
          <a:bodyPr/>
          <a:lstStyle/>
          <a:p>
            <a:pPr algn="l"/>
            <a:r>
              <a:rPr lang="en-US" sz="3200" b="1" dirty="0">
                <a:solidFill>
                  <a:srgbClr val="0000FF"/>
                </a:solidFill>
              </a:rPr>
              <a:t>Revenue Generation</a:t>
            </a:r>
          </a:p>
          <a:p>
            <a:pPr algn="l"/>
            <a:r>
              <a:rPr lang="en-US" sz="2400" b="1" dirty="0">
                <a:solidFill>
                  <a:schemeClr val="bg1"/>
                </a:solidFill>
              </a:rPr>
              <a:t>The following questions can be used to assess the profitability of a business model:</a:t>
            </a:r>
          </a:p>
          <a:p>
            <a:pPr marL="342900" indent="-342900" algn="l">
              <a:buClr>
                <a:srgbClr val="0000FF"/>
              </a:buClr>
              <a:buFont typeface="Wingdings" panose="05000000000000000000" pitchFamily="2" charset="2"/>
              <a:buChar char="§"/>
            </a:pPr>
            <a:r>
              <a:rPr lang="en-US" sz="2400" b="1" dirty="0">
                <a:solidFill>
                  <a:schemeClr val="bg1"/>
                </a:solidFill>
              </a:rPr>
              <a:t>In what ways does the organization generate revenues? </a:t>
            </a:r>
          </a:p>
          <a:p>
            <a:pPr marL="342900" indent="-342900" algn="l">
              <a:buClr>
                <a:srgbClr val="0000FF"/>
              </a:buClr>
              <a:buFont typeface="Wingdings" panose="05000000000000000000" pitchFamily="2" charset="2"/>
              <a:buChar char="§"/>
            </a:pPr>
            <a:r>
              <a:rPr lang="en-US" sz="2400" b="1" dirty="0">
                <a:solidFill>
                  <a:schemeClr val="bg1"/>
                </a:solidFill>
              </a:rPr>
              <a:t>If an organization generates revenues in multiple ways, which ones are the most important? </a:t>
            </a:r>
          </a:p>
          <a:p>
            <a:pPr marL="342900" indent="-342900" algn="l">
              <a:buClr>
                <a:srgbClr val="0000FF"/>
              </a:buClr>
              <a:buFont typeface="Wingdings" panose="05000000000000000000" pitchFamily="2" charset="2"/>
              <a:buChar char="§"/>
            </a:pPr>
            <a:r>
              <a:rPr lang="en-US" sz="2400" b="1" dirty="0">
                <a:solidFill>
                  <a:schemeClr val="bg1"/>
                </a:solidFill>
              </a:rPr>
              <a:t>Which will be the most important in the future? </a:t>
            </a:r>
          </a:p>
          <a:p>
            <a:pPr marL="342900" indent="-342900" algn="l">
              <a:buClr>
                <a:srgbClr val="0000FF"/>
              </a:buClr>
              <a:buFont typeface="Wingdings" panose="05000000000000000000" pitchFamily="2" charset="2"/>
              <a:buChar char="§"/>
            </a:pPr>
            <a:r>
              <a:rPr lang="en-US" sz="2400" b="1" dirty="0">
                <a:solidFill>
                  <a:schemeClr val="bg1"/>
                </a:solidFill>
              </a:rPr>
              <a:t>Could new technology significantly affect the ways the organization generates revenues? </a:t>
            </a:r>
            <a:endParaRPr lang="en-US" sz="2400" b="1" dirty="0" smtClean="0">
              <a:solidFill>
                <a:schemeClr val="bg1"/>
              </a:solidFill>
            </a:endParaRPr>
          </a:p>
          <a:p>
            <a:pPr marL="342900" indent="-342900" algn="l">
              <a:buClr>
                <a:srgbClr val="0000FF"/>
              </a:buClr>
              <a:buFont typeface="Wingdings" panose="05000000000000000000" pitchFamily="2" charset="2"/>
              <a:buChar char="§"/>
            </a:pPr>
            <a:r>
              <a:rPr lang="en-US" sz="2400" b="1" dirty="0" smtClean="0">
                <a:solidFill>
                  <a:schemeClr val="bg1"/>
                </a:solidFill>
              </a:rPr>
              <a:t>Does </a:t>
            </a:r>
            <a:r>
              <a:rPr lang="en-US" sz="2400" b="1" dirty="0">
                <a:solidFill>
                  <a:schemeClr val="bg1"/>
                </a:solidFill>
              </a:rPr>
              <a:t>the organization generate enough revenues to achieve its mission?</a:t>
            </a:r>
          </a:p>
          <a:p>
            <a:pPr marL="342900" indent="-342900" algn="l">
              <a:buClr>
                <a:srgbClr val="0000FF"/>
              </a:buClr>
              <a:buFont typeface="Wingdings" panose="05000000000000000000" pitchFamily="2" charset="2"/>
              <a:buChar char="§"/>
            </a:pPr>
            <a:r>
              <a:rPr lang="en-US" sz="2400" b="1" dirty="0">
                <a:solidFill>
                  <a:schemeClr val="bg1"/>
                </a:solidFill>
              </a:rPr>
              <a:t>If not, what needs to occur</a:t>
            </a:r>
            <a:r>
              <a:rPr lang="en-US" sz="2400" b="1" dirty="0" smtClean="0">
                <a:solidFill>
                  <a:schemeClr val="bg1"/>
                </a:solidFill>
              </a:rPr>
              <a:t>?</a:t>
            </a:r>
            <a:endParaRPr lang="en-US" sz="2400" b="1" dirty="0">
              <a:solidFill>
                <a:schemeClr val="bg1"/>
              </a:solidFill>
            </a:endParaRPr>
          </a:p>
        </p:txBody>
      </p:sp>
      <p:sp>
        <p:nvSpPr>
          <p:cNvPr id="2" name="Title 1"/>
          <p:cNvSpPr>
            <a:spLocks noGrp="1"/>
          </p:cNvSpPr>
          <p:nvPr>
            <p:ph type="ctrTitle"/>
          </p:nvPr>
        </p:nvSpPr>
        <p:spPr>
          <a:xfrm>
            <a:off x="457200" y="228601"/>
            <a:ext cx="8001000" cy="1143000"/>
          </a:xfrm>
        </p:spPr>
        <p:txBody>
          <a:bodyPr/>
          <a:lstStyle/>
          <a:p>
            <a:r>
              <a:rPr lang="en-US" sz="4000" b="1" dirty="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17861883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001000" cy="1295399"/>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
        <p:nvSpPr>
          <p:cNvPr id="4" name="Subtitle 3"/>
          <p:cNvSpPr>
            <a:spLocks noGrp="1"/>
          </p:cNvSpPr>
          <p:nvPr>
            <p:ph type="subTitle" idx="1"/>
          </p:nvPr>
        </p:nvSpPr>
        <p:spPr>
          <a:xfrm>
            <a:off x="457200" y="1752600"/>
            <a:ext cx="8305800" cy="4267200"/>
          </a:xfrm>
        </p:spPr>
        <p:txBody>
          <a:bodyPr/>
          <a:lstStyle/>
          <a:p>
            <a:pPr marL="457200" indent="-457200" algn="l">
              <a:buClr>
                <a:srgbClr val="0000FF"/>
              </a:buClr>
              <a:buFont typeface="Wingdings" panose="05000000000000000000" pitchFamily="2" charset="2"/>
              <a:buChar char="§"/>
            </a:pPr>
            <a:r>
              <a:rPr lang="en-US" sz="2800" b="1" dirty="0">
                <a:solidFill>
                  <a:schemeClr val="bg1"/>
                </a:solidFill>
              </a:rPr>
              <a:t>The four components of a business model constantly interact to execute an organization’s strategies.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To </a:t>
            </a:r>
            <a:r>
              <a:rPr lang="en-US" sz="2800" b="1" dirty="0">
                <a:solidFill>
                  <a:schemeClr val="bg1"/>
                </a:solidFill>
              </a:rPr>
              <a:t>be successful, organizations must be willing to modify their business models as conditions change.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However</a:t>
            </a:r>
            <a:r>
              <a:rPr lang="en-US" sz="2800" b="1" dirty="0">
                <a:solidFill>
                  <a:schemeClr val="bg1"/>
                </a:solidFill>
              </a:rPr>
              <a:t>, organizations with established business models find them difficult to change because the four components are interlinked.</a:t>
            </a:r>
          </a:p>
        </p:txBody>
      </p:sp>
    </p:spTree>
    <p:extLst>
      <p:ext uri="{BB962C8B-B14F-4D97-AF65-F5344CB8AC3E}">
        <p14:creationId xmlns:p14="http://schemas.microsoft.com/office/powerpoint/2010/main" val="30716273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001000" cy="1295399"/>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
        <p:nvSpPr>
          <p:cNvPr id="4" name="Subtitle 3"/>
          <p:cNvSpPr>
            <a:spLocks noGrp="1"/>
          </p:cNvSpPr>
          <p:nvPr>
            <p:ph type="subTitle" idx="1"/>
          </p:nvPr>
        </p:nvSpPr>
        <p:spPr>
          <a:xfrm>
            <a:off x="457200" y="1752600"/>
            <a:ext cx="8305800" cy="4495800"/>
          </a:xfrm>
        </p:spPr>
        <p:txBody>
          <a:bodyPr/>
          <a:lstStyle/>
          <a:p>
            <a:pPr marL="457200" indent="-457200" algn="l">
              <a:buClr>
                <a:srgbClr val="0000FF"/>
              </a:buClr>
              <a:buFont typeface="Wingdings" panose="05000000000000000000" pitchFamily="2" charset="2"/>
              <a:buChar char="§"/>
            </a:pPr>
            <a:r>
              <a:rPr lang="en-US" sz="2800" b="1" dirty="0">
                <a:solidFill>
                  <a:schemeClr val="bg1"/>
                </a:solidFill>
              </a:rPr>
              <a:t>The innovative business models of new market entrants are often difficult for incumbents to imitate.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The </a:t>
            </a:r>
            <a:r>
              <a:rPr lang="en-US" sz="2800" b="1" dirty="0">
                <a:solidFill>
                  <a:schemeClr val="bg1"/>
                </a:solidFill>
              </a:rPr>
              <a:t>inability to copy new organizations’ business models lies in the interconnectedness of the model components.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Older </a:t>
            </a:r>
            <a:r>
              <a:rPr lang="en-US" sz="2800" b="1" dirty="0">
                <a:solidFill>
                  <a:schemeClr val="bg1"/>
                </a:solidFill>
              </a:rPr>
              <a:t>organizations commonly try to compete with new organizations by changing only part of their business model, but this approach has consistently proved to be ineffective</a:t>
            </a:r>
            <a:r>
              <a:rPr lang="en-US" sz="2800" b="1" dirty="0" smtClean="0">
                <a:solidFill>
                  <a:schemeClr val="bg1"/>
                </a:solidFill>
              </a:rPr>
              <a:t>.</a:t>
            </a:r>
            <a:endParaRPr lang="en-US" sz="2800" b="1" dirty="0">
              <a:solidFill>
                <a:schemeClr val="bg1"/>
              </a:solidFill>
            </a:endParaRPr>
          </a:p>
        </p:txBody>
      </p:sp>
    </p:spTree>
    <p:extLst>
      <p:ext uri="{BB962C8B-B14F-4D97-AF65-F5344CB8AC3E}">
        <p14:creationId xmlns:p14="http://schemas.microsoft.com/office/powerpoint/2010/main" val="18937763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001000" cy="1295399"/>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
        <p:nvSpPr>
          <p:cNvPr id="4" name="Subtitle 3"/>
          <p:cNvSpPr>
            <a:spLocks noGrp="1"/>
          </p:cNvSpPr>
          <p:nvPr>
            <p:ph type="subTitle" idx="1"/>
          </p:nvPr>
        </p:nvSpPr>
        <p:spPr>
          <a:xfrm>
            <a:off x="457200" y="1752600"/>
            <a:ext cx="8458200" cy="4495800"/>
          </a:xfrm>
        </p:spPr>
        <p:txBody>
          <a:bodyPr/>
          <a:lstStyle/>
          <a:p>
            <a:pPr marL="457200" indent="-457200" algn="l">
              <a:buClr>
                <a:srgbClr val="0000FF"/>
              </a:buClr>
              <a:buFont typeface="Wingdings" panose="05000000000000000000" pitchFamily="2" charset="2"/>
              <a:buChar char="§"/>
            </a:pPr>
            <a:r>
              <a:rPr lang="en-US" sz="2800" b="1" dirty="0">
                <a:solidFill>
                  <a:schemeClr val="bg1"/>
                </a:solidFill>
              </a:rPr>
              <a:t>Nonetheless, business models must change when the external environment substantially shifts and organizations must seek different ways to compete and survive.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For </a:t>
            </a:r>
            <a:r>
              <a:rPr lang="en-US" sz="2800" b="1" dirty="0">
                <a:solidFill>
                  <a:schemeClr val="bg1"/>
                </a:solidFill>
              </a:rPr>
              <a:t>example, most consider the traditional pharmaceutical business model </a:t>
            </a:r>
            <a:r>
              <a:rPr lang="en-US" sz="2800" b="1" dirty="0" smtClean="0">
                <a:solidFill>
                  <a:schemeClr val="bg1"/>
                </a:solidFill>
              </a:rPr>
              <a:t>unsustainable.</a:t>
            </a:r>
          </a:p>
          <a:p>
            <a:pPr marL="457200" indent="-457200" algn="l">
              <a:buClr>
                <a:srgbClr val="0000FF"/>
              </a:buClr>
              <a:buFont typeface="Wingdings" panose="05000000000000000000" pitchFamily="2" charset="2"/>
              <a:buChar char="§"/>
            </a:pPr>
            <a:r>
              <a:rPr lang="en-US" sz="2800" b="1" dirty="0" smtClean="0">
                <a:solidFill>
                  <a:schemeClr val="bg1"/>
                </a:solidFill>
              </a:rPr>
              <a:t>It </a:t>
            </a:r>
            <a:r>
              <a:rPr lang="en-US" sz="2800" b="1" dirty="0">
                <a:solidFill>
                  <a:schemeClr val="bg1"/>
                </a:solidFill>
              </a:rPr>
              <a:t>consists of large, vertically integrated organizations with large sales forces promoting drugs created from small- molecule </a:t>
            </a:r>
            <a:r>
              <a:rPr lang="en-US" sz="2800" b="1" dirty="0" smtClean="0">
                <a:solidFill>
                  <a:schemeClr val="bg1"/>
                </a:solidFill>
              </a:rPr>
              <a:t>compounds.</a:t>
            </a:r>
            <a:endParaRPr lang="en-US" sz="2800" b="1" dirty="0">
              <a:solidFill>
                <a:schemeClr val="bg1"/>
              </a:solidFill>
            </a:endParaRPr>
          </a:p>
        </p:txBody>
      </p:sp>
    </p:spTree>
    <p:extLst>
      <p:ext uri="{BB962C8B-B14F-4D97-AF65-F5344CB8AC3E}">
        <p14:creationId xmlns:p14="http://schemas.microsoft.com/office/powerpoint/2010/main" val="36350387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001000" cy="1295399"/>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
        <p:nvSpPr>
          <p:cNvPr id="4" name="Subtitle 3"/>
          <p:cNvSpPr>
            <a:spLocks noGrp="1"/>
          </p:cNvSpPr>
          <p:nvPr>
            <p:ph type="subTitle" idx="1"/>
          </p:nvPr>
        </p:nvSpPr>
        <p:spPr>
          <a:xfrm>
            <a:off x="457200" y="1752600"/>
            <a:ext cx="8153400" cy="4495800"/>
          </a:xfrm>
        </p:spPr>
        <p:txBody>
          <a:bodyPr/>
          <a:lstStyle/>
          <a:p>
            <a:pPr marL="457200" indent="-457200" algn="l">
              <a:buClr>
                <a:srgbClr val="0000FF"/>
              </a:buClr>
              <a:buFont typeface="Wingdings" panose="05000000000000000000" pitchFamily="2" charset="2"/>
              <a:buChar char="§"/>
            </a:pPr>
            <a:r>
              <a:rPr lang="en-US" sz="2800" b="1" dirty="0">
                <a:solidFill>
                  <a:schemeClr val="bg1"/>
                </a:solidFill>
              </a:rPr>
              <a:t>As detailed in Exhibit 3.3, by 2020 the business model of successful pharmaceutical companies is predicted to evolve into a collaborative network of firms that help manage patient outcomes through a “medicine-plus” approach.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Some </a:t>
            </a:r>
            <a:r>
              <a:rPr lang="en-US" sz="2800" b="1" dirty="0">
                <a:solidFill>
                  <a:schemeClr val="bg1"/>
                </a:solidFill>
              </a:rPr>
              <a:t>large pharmaceutical companies, such as Eli Lilly, are changing their business models and taking to a more collaborative approach</a:t>
            </a:r>
            <a:r>
              <a:rPr lang="en-US" sz="2800" b="1" dirty="0" smtClean="0">
                <a:solidFill>
                  <a:schemeClr val="bg1"/>
                </a:solidFill>
              </a:rPr>
              <a:t>.</a:t>
            </a:r>
            <a:endParaRPr lang="en-US" sz="2800" b="1" dirty="0">
              <a:solidFill>
                <a:schemeClr val="bg1"/>
              </a:solidFill>
            </a:endParaRPr>
          </a:p>
        </p:txBody>
      </p:sp>
    </p:spTree>
    <p:extLst>
      <p:ext uri="{BB962C8B-B14F-4D97-AF65-F5344CB8AC3E}">
        <p14:creationId xmlns:p14="http://schemas.microsoft.com/office/powerpoint/2010/main" val="3424476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057400"/>
            <a:ext cx="8610600" cy="4114800"/>
          </a:xfrm>
        </p:spPr>
        <p:txBody>
          <a:bodyPr/>
          <a:lstStyle/>
          <a:p>
            <a:pPr algn="l"/>
            <a:r>
              <a:rPr lang="en-US" sz="2800" b="1" dirty="0">
                <a:solidFill>
                  <a:srgbClr val="0000FF"/>
                </a:solidFill>
              </a:rPr>
              <a:t>Value Creation in Health Care Organizations</a:t>
            </a:r>
          </a:p>
          <a:p>
            <a:pPr marL="457200" indent="-457200" algn="l">
              <a:buClr>
                <a:srgbClr val="0000FF"/>
              </a:buClr>
              <a:buFont typeface="Wingdings" panose="05000000000000000000" pitchFamily="2" charset="2"/>
              <a:buChar char="§"/>
            </a:pPr>
            <a:r>
              <a:rPr lang="en-US" sz="2800" b="1" dirty="0">
                <a:solidFill>
                  <a:schemeClr val="bg1"/>
                </a:solidFill>
              </a:rPr>
              <a:t>For example, a patient may go to a cosmetic surgeon and pay an extremely high price. Despite the high price, the perception of social acceptance, increased feeling of self-esteem and improved self-confidence may provide so much satisfaction that the patient believes a very high value was received</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32925017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FF"/>
                </a:solidFill>
                <a:effectLst/>
                <a:latin typeface="+mn-lt"/>
              </a:rPr>
              <a:t>EXHIBIT 3.3 The Changing Pharmaceutical Business Model</a:t>
            </a:r>
            <a:endParaRPr lang="en-US" sz="3200" b="1" dirty="0">
              <a:solidFill>
                <a:srgbClr val="0000FF"/>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1395999951"/>
              </p:ext>
            </p:extLst>
          </p:nvPr>
        </p:nvGraphicFramePr>
        <p:xfrm>
          <a:off x="457200" y="1371601"/>
          <a:ext cx="8382000" cy="4873379"/>
        </p:xfrm>
        <a:graphic>
          <a:graphicData uri="http://schemas.openxmlformats.org/drawingml/2006/table">
            <a:tbl>
              <a:tblPr firstRow="1" firstCol="1" bandRow="1">
                <a:tableStyleId>{5C22544A-7EE6-4342-B048-85BDC9FD1C3A}</a:tableStyleId>
              </a:tblPr>
              <a:tblGrid>
                <a:gridCol w="1264493"/>
                <a:gridCol w="3182055"/>
                <a:gridCol w="3935452"/>
              </a:tblGrid>
              <a:tr h="554813">
                <a:tc>
                  <a:txBody>
                    <a:bodyPr/>
                    <a:lstStyle/>
                    <a:p>
                      <a:pPr marL="0" marR="0" algn="ctr">
                        <a:lnSpc>
                          <a:spcPct val="107000"/>
                        </a:lnSpc>
                        <a:spcBef>
                          <a:spcPts val="0"/>
                        </a:spcBef>
                        <a:spcAft>
                          <a:spcPts val="0"/>
                        </a:spcAft>
                      </a:pPr>
                      <a:r>
                        <a:rPr lang="en-US" sz="1400" b="1" dirty="0">
                          <a:solidFill>
                            <a:schemeClr val="bg1"/>
                          </a:solidFill>
                          <a:effectLst/>
                        </a:rPr>
                        <a:t>Component</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gn="ctr">
                        <a:lnSpc>
                          <a:spcPct val="107000"/>
                        </a:lnSpc>
                        <a:spcBef>
                          <a:spcPts val="0"/>
                        </a:spcBef>
                        <a:spcAft>
                          <a:spcPts val="0"/>
                        </a:spcAft>
                      </a:pPr>
                      <a:r>
                        <a:rPr lang="en-US" sz="1400" b="1" dirty="0">
                          <a:solidFill>
                            <a:schemeClr val="bg1"/>
                          </a:solidFill>
                          <a:effectLst/>
                        </a:rPr>
                        <a:t>Traditional Pharmaceutical Business Model</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gn="ctr">
                        <a:lnSpc>
                          <a:spcPct val="107000"/>
                        </a:lnSpc>
                        <a:spcBef>
                          <a:spcPts val="0"/>
                        </a:spcBef>
                        <a:spcAft>
                          <a:spcPts val="0"/>
                        </a:spcAft>
                      </a:pPr>
                      <a:r>
                        <a:rPr lang="en-US" sz="1400" b="1" dirty="0">
                          <a:solidFill>
                            <a:schemeClr val="bg1"/>
                          </a:solidFill>
                          <a:effectLst/>
                        </a:rPr>
                        <a:t>Suggested 2020 Pharmaceutical Business Model</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r>
              <a:tr h="554813">
                <a:tc>
                  <a:txBody>
                    <a:bodyPr/>
                    <a:lstStyle/>
                    <a:p>
                      <a:pPr marL="0" marR="0">
                        <a:lnSpc>
                          <a:spcPct val="107000"/>
                        </a:lnSpc>
                        <a:spcBef>
                          <a:spcPts val="0"/>
                        </a:spcBef>
                        <a:spcAft>
                          <a:spcPts val="0"/>
                        </a:spcAft>
                      </a:pPr>
                      <a:r>
                        <a:rPr lang="en-US" sz="1400" b="1" dirty="0">
                          <a:solidFill>
                            <a:schemeClr val="bg1"/>
                          </a:solidFill>
                          <a:effectLst/>
                        </a:rPr>
                        <a:t>Value</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lang="en-US" sz="1400" b="1" dirty="0">
                          <a:solidFill>
                            <a:schemeClr val="bg1"/>
                          </a:solidFill>
                          <a:effectLst/>
                        </a:rPr>
                        <a:t>Vendor of medicines to physicians and patients</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lang="en-US" sz="1400" b="1" dirty="0">
                          <a:solidFill>
                            <a:schemeClr val="bg1"/>
                          </a:solidFill>
                          <a:effectLst/>
                        </a:rPr>
                        <a:t>Managing patient outcomes through pharmaceuticals</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r>
              <a:tr h="1447705">
                <a:tc>
                  <a:txBody>
                    <a:bodyPr/>
                    <a:lstStyle/>
                    <a:p>
                      <a:pPr marL="0" marR="0">
                        <a:lnSpc>
                          <a:spcPct val="107000"/>
                        </a:lnSpc>
                        <a:spcBef>
                          <a:spcPts val="0"/>
                        </a:spcBef>
                        <a:spcAft>
                          <a:spcPts val="0"/>
                        </a:spcAft>
                      </a:pPr>
                      <a:r>
                        <a:rPr lang="en-US" sz="1400" b="1" dirty="0">
                          <a:solidFill>
                            <a:schemeClr val="bg1"/>
                          </a:solidFill>
                          <a:effectLst/>
                        </a:rPr>
                        <a:t>Inputs</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lang="en-US" sz="1400" b="1" dirty="0">
                          <a:solidFill>
                            <a:schemeClr val="bg1"/>
                          </a:solidFill>
                          <a:effectLst/>
                        </a:rPr>
                        <a:t>Large, vertically integrated organizations, including research, clinical trials, marketing, and manufacturing based in Western countries</a:t>
                      </a:r>
                      <a:endParaRPr lang="en-US" sz="14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lang="en-US" sz="1400" b="1" dirty="0">
                          <a:solidFill>
                            <a:schemeClr val="bg1"/>
                          </a:solidFill>
                          <a:effectLst/>
                        </a:rPr>
                        <a:t>Non-ownership agreements with universities, hospitals, technology providers, and organizations offering such services as compliance programs, stress management, nutrition, physiotherapy, exercise, and health screenings; more research is to migrate to Asia</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r>
              <a:tr h="1206421">
                <a:tc>
                  <a:txBody>
                    <a:bodyPr/>
                    <a:lstStyle/>
                    <a:p>
                      <a:pPr marL="0" marR="0">
                        <a:lnSpc>
                          <a:spcPct val="107000"/>
                        </a:lnSpc>
                        <a:spcBef>
                          <a:spcPts val="0"/>
                        </a:spcBef>
                        <a:spcAft>
                          <a:spcPts val="0"/>
                        </a:spcAft>
                      </a:pPr>
                      <a:r>
                        <a:rPr lang="en-US" sz="1400" b="1" dirty="0">
                          <a:solidFill>
                            <a:schemeClr val="bg1"/>
                          </a:solidFill>
                          <a:effectLst/>
                        </a:rPr>
                        <a:t>Processes</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lang="en-US" sz="1400" b="1" dirty="0">
                          <a:solidFill>
                            <a:schemeClr val="bg1"/>
                          </a:solidFill>
                          <a:effectLst/>
                        </a:rPr>
                        <a:t>Discovery of small-molecule compounds, few of which are approved for sale; sales direct to primary care physicians and patients focused on primary care</a:t>
                      </a:r>
                      <a:endParaRPr lang="en-US" sz="14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lang="en-US" sz="1400" b="1" dirty="0">
                          <a:solidFill>
                            <a:schemeClr val="bg1"/>
                          </a:solidFill>
                          <a:effectLst/>
                        </a:rPr>
                        <a:t>Collaboration with many firms to provide offerings of “medicine- plus” packages; sale through insurance and regulated mechanisms</a:t>
                      </a:r>
                      <a:endParaRPr lang="en-US" sz="14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r>
              <a:tr h="1109627">
                <a:tc>
                  <a:txBody>
                    <a:bodyPr/>
                    <a:lstStyle/>
                    <a:p>
                      <a:pPr marL="0" marR="0">
                        <a:lnSpc>
                          <a:spcPct val="107000"/>
                        </a:lnSpc>
                        <a:spcBef>
                          <a:spcPts val="0"/>
                        </a:spcBef>
                        <a:spcAft>
                          <a:spcPts val="0"/>
                        </a:spcAft>
                      </a:pPr>
                      <a:r>
                        <a:rPr lang="en-US" sz="1400" b="1" dirty="0">
                          <a:solidFill>
                            <a:schemeClr val="bg1"/>
                          </a:solidFill>
                          <a:effectLst/>
                        </a:rPr>
                        <a:t>Profits</a:t>
                      </a:r>
                      <a:endParaRPr lang="en-US" sz="14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lang="en-US" sz="1400" b="1" dirty="0">
                          <a:solidFill>
                            <a:schemeClr val="bg1"/>
                          </a:solidFill>
                          <a:effectLst/>
                        </a:rPr>
                        <a:t>Profits generated for and by individual organizations; most profits obtained from sale of “blockbuster” drugs to pharmacies and physicians</a:t>
                      </a:r>
                      <a:endParaRPr lang="en-US" sz="14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lang="en-US" sz="1400" b="1" dirty="0">
                          <a:solidFill>
                            <a:schemeClr val="bg1"/>
                          </a:solidFill>
                          <a:effectLst/>
                        </a:rPr>
                        <a:t>Profits generated by joint company efforts to achieve health outcomes from sales through governmental payers, which will determine which medicines are prescribed</a:t>
                      </a:r>
                      <a:endParaRPr lang="en-US" sz="14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r>
            </a:tbl>
          </a:graphicData>
        </a:graphic>
      </p:graphicFrame>
    </p:spTree>
    <p:extLst>
      <p:ext uri="{BB962C8B-B14F-4D97-AF65-F5344CB8AC3E}">
        <p14:creationId xmlns:p14="http://schemas.microsoft.com/office/powerpoint/2010/main" val="34004144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001000" cy="838200"/>
          </a:xfrm>
        </p:spPr>
        <p:txBody>
          <a:bodyPr/>
          <a:lstStyle/>
          <a:p>
            <a:r>
              <a:rPr lang="en-US" sz="4000" b="1" dirty="0">
                <a:solidFill>
                  <a:srgbClr val="0000FF"/>
                </a:solidFill>
                <a:effectLst/>
                <a:latin typeface="+mn-lt"/>
              </a:rPr>
              <a:t>Us Healthcare Business Model</a:t>
            </a:r>
            <a:endParaRPr lang="en-US" sz="4000" b="1" dirty="0">
              <a:solidFill>
                <a:srgbClr val="0000FF"/>
              </a:solidFill>
              <a:latin typeface="+mn-lt"/>
            </a:endParaRPr>
          </a:p>
        </p:txBody>
      </p:sp>
      <p:sp>
        <p:nvSpPr>
          <p:cNvPr id="4" name="Subtitle 3"/>
          <p:cNvSpPr>
            <a:spLocks noGrp="1"/>
          </p:cNvSpPr>
          <p:nvPr>
            <p:ph type="subTitle" idx="1"/>
          </p:nvPr>
        </p:nvSpPr>
        <p:spPr>
          <a:xfrm>
            <a:off x="457200" y="1219200"/>
            <a:ext cx="8153400" cy="5029200"/>
          </a:xfrm>
        </p:spPr>
        <p:txBody>
          <a:bodyPr/>
          <a:lstStyle/>
          <a:p>
            <a:pPr marL="457200" indent="-457200" algn="l">
              <a:buClr>
                <a:srgbClr val="0000FF"/>
              </a:buClr>
              <a:buFont typeface="Wingdings" panose="05000000000000000000" pitchFamily="2" charset="2"/>
              <a:buChar char="§"/>
            </a:pPr>
            <a:r>
              <a:rPr lang="en-US" sz="2800" b="1" dirty="0">
                <a:solidFill>
                  <a:schemeClr val="bg1"/>
                </a:solidFill>
              </a:rPr>
              <a:t>As illustrated in Exhibit 3.4, healthcare in the United States conventionally has offered fragmented treatment of illness focused on acute care at the expense of primary and preventive care.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Physicians </a:t>
            </a:r>
            <a:r>
              <a:rPr lang="en-US" sz="2800" b="1" dirty="0">
                <a:solidFill>
                  <a:schemeClr val="bg1"/>
                </a:solidFill>
              </a:rPr>
              <a:t>and hospitals have been primarily engaged in curing disease on an individual basis.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Little </a:t>
            </a:r>
            <a:r>
              <a:rPr lang="en-US" sz="2800" b="1" dirty="0">
                <a:solidFill>
                  <a:schemeClr val="bg1"/>
                </a:solidFill>
              </a:rPr>
              <a:t>coordination has occurred among healthcare providers, instigating the delivery of duplicate services and driving up costs</a:t>
            </a:r>
            <a:r>
              <a:rPr lang="en-US" sz="2800" b="1" dirty="0" smtClean="0">
                <a:solidFill>
                  <a:schemeClr val="bg1"/>
                </a:solidFill>
              </a:rPr>
              <a:t>.</a:t>
            </a:r>
            <a:endParaRPr lang="en-US" sz="2800" b="1" dirty="0">
              <a:solidFill>
                <a:schemeClr val="bg1"/>
              </a:solidFill>
            </a:endParaRPr>
          </a:p>
        </p:txBody>
      </p:sp>
    </p:spTree>
    <p:extLst>
      <p:ext uri="{BB962C8B-B14F-4D97-AF65-F5344CB8AC3E}">
        <p14:creationId xmlns:p14="http://schemas.microsoft.com/office/powerpoint/2010/main" val="21173146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001000" cy="838200"/>
          </a:xfrm>
        </p:spPr>
        <p:txBody>
          <a:bodyPr/>
          <a:lstStyle/>
          <a:p>
            <a:r>
              <a:rPr lang="en-US" sz="4000" b="1" dirty="0">
                <a:solidFill>
                  <a:srgbClr val="0000FF"/>
                </a:solidFill>
                <a:effectLst/>
                <a:latin typeface="+mn-lt"/>
              </a:rPr>
              <a:t>Us Healthcare Business Model</a:t>
            </a:r>
            <a:endParaRPr lang="en-US" sz="4000" b="1" dirty="0">
              <a:solidFill>
                <a:srgbClr val="0000FF"/>
              </a:solidFill>
              <a:latin typeface="+mn-lt"/>
            </a:endParaRPr>
          </a:p>
        </p:txBody>
      </p:sp>
      <p:sp>
        <p:nvSpPr>
          <p:cNvPr id="4" name="Subtitle 3"/>
          <p:cNvSpPr>
            <a:spLocks noGrp="1"/>
          </p:cNvSpPr>
          <p:nvPr>
            <p:ph type="subTitle" idx="1"/>
          </p:nvPr>
        </p:nvSpPr>
        <p:spPr>
          <a:xfrm>
            <a:off x="457200" y="1219200"/>
            <a:ext cx="8153400" cy="5029200"/>
          </a:xfrm>
        </p:spPr>
        <p:txBody>
          <a:bodyPr/>
          <a:lstStyle/>
          <a:p>
            <a:pPr marL="457200" indent="-457200" algn="l">
              <a:buClr>
                <a:srgbClr val="0000FF"/>
              </a:buClr>
              <a:buFont typeface="Wingdings" panose="05000000000000000000" pitchFamily="2" charset="2"/>
              <a:buChar char="§"/>
            </a:pPr>
            <a:r>
              <a:rPr lang="en-US" sz="2600" b="1" dirty="0">
                <a:solidFill>
                  <a:schemeClr val="bg1"/>
                </a:solidFill>
              </a:rPr>
              <a:t>American hospitals have become some of the most costly structures ever built and, as the hubs of healthcare provision, have promoted high-cost acute care medicine.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Yet</a:t>
            </a:r>
            <a:r>
              <a:rPr lang="en-US" sz="2600" b="1" dirty="0">
                <a:solidFill>
                  <a:schemeClr val="bg1"/>
                </a:solidFill>
              </a:rPr>
              <a:t>, duplication and the high-cost structure have increased hospitals’ profits.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Insurance </a:t>
            </a:r>
            <a:r>
              <a:rPr lang="en-US" sz="2600" b="1" dirty="0">
                <a:solidFill>
                  <a:schemeClr val="bg1"/>
                </a:solidFill>
              </a:rPr>
              <a:t>companies have taken the role of middleman, receiving monies from businesses and negotiating contracts with providers for healthcare services.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The </a:t>
            </a:r>
            <a:r>
              <a:rPr lang="en-US" sz="2600" b="1" dirty="0">
                <a:solidFill>
                  <a:schemeClr val="bg1"/>
                </a:solidFill>
              </a:rPr>
              <a:t>more services providers deliver, the more money they make</a:t>
            </a:r>
            <a:r>
              <a:rPr lang="en-US" sz="2600" b="1" dirty="0" smtClean="0">
                <a:solidFill>
                  <a:schemeClr val="bg1"/>
                </a:solidFill>
              </a:rPr>
              <a:t>.</a:t>
            </a:r>
            <a:endParaRPr lang="en-US" sz="2600" b="1" dirty="0">
              <a:solidFill>
                <a:schemeClr val="bg1"/>
              </a:solidFill>
            </a:endParaRPr>
          </a:p>
        </p:txBody>
      </p:sp>
    </p:spTree>
    <p:extLst>
      <p:ext uri="{BB962C8B-B14F-4D97-AF65-F5344CB8AC3E}">
        <p14:creationId xmlns:p14="http://schemas.microsoft.com/office/powerpoint/2010/main" val="30851244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001000" cy="838200"/>
          </a:xfrm>
        </p:spPr>
        <p:txBody>
          <a:bodyPr/>
          <a:lstStyle/>
          <a:p>
            <a:r>
              <a:rPr lang="en-US" sz="4000" b="1" dirty="0">
                <a:solidFill>
                  <a:srgbClr val="0000FF"/>
                </a:solidFill>
                <a:effectLst/>
                <a:latin typeface="+mn-lt"/>
              </a:rPr>
              <a:t>Us Healthcare Business Model</a:t>
            </a:r>
            <a:endParaRPr lang="en-US" sz="4000" b="1" dirty="0">
              <a:solidFill>
                <a:srgbClr val="0000FF"/>
              </a:solidFill>
              <a:latin typeface="+mn-lt"/>
            </a:endParaRPr>
          </a:p>
        </p:txBody>
      </p:sp>
      <p:sp>
        <p:nvSpPr>
          <p:cNvPr id="4" name="Subtitle 3"/>
          <p:cNvSpPr>
            <a:spLocks noGrp="1"/>
          </p:cNvSpPr>
          <p:nvPr>
            <p:ph type="subTitle" idx="1"/>
          </p:nvPr>
        </p:nvSpPr>
        <p:spPr>
          <a:xfrm>
            <a:off x="457200" y="1752600"/>
            <a:ext cx="8305800" cy="4495800"/>
          </a:xfrm>
        </p:spPr>
        <p:txBody>
          <a:bodyPr/>
          <a:lstStyle/>
          <a:p>
            <a:pPr marL="457200" indent="-457200" algn="l">
              <a:buClr>
                <a:srgbClr val="0000FF"/>
              </a:buClr>
              <a:buFont typeface="Wingdings" panose="05000000000000000000" pitchFamily="2" charset="2"/>
              <a:buChar char="§"/>
            </a:pPr>
            <a:r>
              <a:rPr lang="en-US" sz="2800" b="1" dirty="0">
                <a:solidFill>
                  <a:schemeClr val="bg1"/>
                </a:solidFill>
              </a:rPr>
              <a:t>From a public and consumer perspective, this business model has not produced consistent value.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Despite </a:t>
            </a:r>
            <a:r>
              <a:rPr lang="en-US" sz="2800" b="1" dirty="0">
                <a:solidFill>
                  <a:schemeClr val="bg1"/>
                </a:solidFill>
              </a:rPr>
              <a:t>spending more than double per capita on healthcare than any other system in the world, the US healthcare system performs relatively poorly in terms of mortality and morbidity outcomes. </a:t>
            </a:r>
            <a:endParaRPr lang="en-US" sz="2800" b="1" dirty="0" smtClean="0">
              <a:solidFill>
                <a:schemeClr val="bg1"/>
              </a:solidFill>
            </a:endParaRPr>
          </a:p>
        </p:txBody>
      </p:sp>
    </p:spTree>
    <p:extLst>
      <p:ext uri="{BB962C8B-B14F-4D97-AF65-F5344CB8AC3E}">
        <p14:creationId xmlns:p14="http://schemas.microsoft.com/office/powerpoint/2010/main" val="22604461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001000" cy="838200"/>
          </a:xfrm>
        </p:spPr>
        <p:txBody>
          <a:bodyPr/>
          <a:lstStyle/>
          <a:p>
            <a:r>
              <a:rPr lang="en-US" sz="4000" b="1" dirty="0">
                <a:solidFill>
                  <a:srgbClr val="0000FF"/>
                </a:solidFill>
                <a:effectLst/>
                <a:latin typeface="+mn-lt"/>
              </a:rPr>
              <a:t>Us Healthcare Business Model</a:t>
            </a:r>
            <a:endParaRPr lang="en-US" sz="4000" b="1" dirty="0">
              <a:solidFill>
                <a:srgbClr val="0000FF"/>
              </a:solidFill>
              <a:latin typeface="+mn-lt"/>
            </a:endParaRPr>
          </a:p>
        </p:txBody>
      </p:sp>
      <p:sp>
        <p:nvSpPr>
          <p:cNvPr id="4" name="Subtitle 3"/>
          <p:cNvSpPr>
            <a:spLocks noGrp="1"/>
          </p:cNvSpPr>
          <p:nvPr>
            <p:ph type="subTitle" idx="1"/>
          </p:nvPr>
        </p:nvSpPr>
        <p:spPr>
          <a:xfrm>
            <a:off x="304800" y="1447800"/>
            <a:ext cx="8534400" cy="4800600"/>
          </a:xfrm>
        </p:spPr>
        <p:txBody>
          <a:bodyPr/>
          <a:lstStyle/>
          <a:p>
            <a:pPr marL="457200" indent="-457200" algn="l">
              <a:buClr>
                <a:srgbClr val="0000FF"/>
              </a:buClr>
              <a:buFont typeface="Wingdings" panose="05000000000000000000" pitchFamily="2" charset="2"/>
              <a:buChar char="§"/>
            </a:pPr>
            <a:r>
              <a:rPr lang="en-US" sz="2600" b="1" dirty="0" smtClean="0">
                <a:solidFill>
                  <a:schemeClr val="bg1"/>
                </a:solidFill>
              </a:rPr>
              <a:t>According </a:t>
            </a:r>
            <a:r>
              <a:rPr lang="en-US" sz="2600" b="1" dirty="0">
                <a:solidFill>
                  <a:schemeClr val="bg1"/>
                </a:solidFill>
              </a:rPr>
              <a:t>to a 2010 Commonwealth Fund report, the US healthcare system ranked last or next to last on quality, access, efficiency, equity, and health</a:t>
            </a:r>
            <a:r>
              <a:rPr lang="en-US" sz="2600" b="1" dirty="0" smtClean="0">
                <a:solidFill>
                  <a:schemeClr val="bg1"/>
                </a:solidFill>
              </a:rPr>
              <a:t>. (among </a:t>
            </a:r>
            <a:r>
              <a:rPr lang="en-US" sz="2600" b="1" dirty="0">
                <a:solidFill>
                  <a:schemeClr val="bg1"/>
                </a:solidFill>
              </a:rPr>
              <a:t>the 11 nations studied in this report—Australia, Canada, France, Germany, the Netherlands, New Zealand, Norway, Sweden, Switzerland, the United Kingdom, and the United States—the </a:t>
            </a:r>
            <a:r>
              <a:rPr lang="en-US" sz="2600" b="1" dirty="0" smtClean="0">
                <a:solidFill>
                  <a:schemeClr val="bg1"/>
                </a:solidFill>
              </a:rPr>
              <a:t>U.S).</a:t>
            </a:r>
          </a:p>
          <a:p>
            <a:pPr marL="457200" indent="-457200" algn="l">
              <a:buClr>
                <a:srgbClr val="0000FF"/>
              </a:buClr>
              <a:buFont typeface="Wingdings" panose="05000000000000000000" pitchFamily="2" charset="2"/>
              <a:buChar char="§"/>
            </a:pPr>
            <a:r>
              <a:rPr lang="en-US" sz="2600" b="1" dirty="0">
                <a:solidFill>
                  <a:schemeClr val="bg1"/>
                </a:solidFill>
              </a:rPr>
              <a:t>The weaknesses inherent in the current US healthcare business model have created a fragmented, inefficient system.</a:t>
            </a:r>
          </a:p>
          <a:p>
            <a:pPr marL="457200" indent="-457200" algn="l">
              <a:buClr>
                <a:srgbClr val="0000FF"/>
              </a:buClr>
              <a:buFont typeface="Wingdings" panose="05000000000000000000" pitchFamily="2" charset="2"/>
              <a:buChar char="§"/>
            </a:pPr>
            <a:endParaRPr lang="en-US" sz="2600" b="1" dirty="0">
              <a:solidFill>
                <a:schemeClr val="bg1"/>
              </a:solidFill>
            </a:endParaRPr>
          </a:p>
        </p:txBody>
      </p:sp>
    </p:spTree>
    <p:extLst>
      <p:ext uri="{BB962C8B-B14F-4D97-AF65-F5344CB8AC3E}">
        <p14:creationId xmlns:p14="http://schemas.microsoft.com/office/powerpoint/2010/main" val="20711844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FF"/>
                </a:solidFill>
                <a:effectLst/>
                <a:latin typeface="+mn-lt"/>
              </a:rPr>
              <a:t>EXHIBIT 3.3 The Changing Pharmaceutical Business Model</a:t>
            </a:r>
            <a:endParaRPr lang="en-US" sz="3200" b="1" dirty="0">
              <a:solidFill>
                <a:srgbClr val="0000FF"/>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252617428"/>
              </p:ext>
            </p:extLst>
          </p:nvPr>
        </p:nvGraphicFramePr>
        <p:xfrm>
          <a:off x="228600" y="1371601"/>
          <a:ext cx="8686799" cy="5086018"/>
        </p:xfrm>
        <a:graphic>
          <a:graphicData uri="http://schemas.openxmlformats.org/drawingml/2006/table">
            <a:tbl>
              <a:tblPr firstRow="1" firstCol="1" bandRow="1">
                <a:tableStyleId>{5C22544A-7EE6-4342-B048-85BDC9FD1C3A}</a:tableStyleId>
              </a:tblPr>
              <a:tblGrid>
                <a:gridCol w="1229989"/>
                <a:gridCol w="3745177"/>
                <a:gridCol w="3711633"/>
              </a:tblGrid>
              <a:tr h="554813">
                <a:tc>
                  <a:txBody>
                    <a:bodyPr/>
                    <a:lstStyle/>
                    <a:p>
                      <a:pPr marL="0" marR="0" algn="ctr">
                        <a:lnSpc>
                          <a:spcPct val="107000"/>
                        </a:lnSpc>
                        <a:spcBef>
                          <a:spcPts val="0"/>
                        </a:spcBef>
                        <a:spcAft>
                          <a:spcPts val="0"/>
                        </a:spcAft>
                      </a:pPr>
                      <a:r>
                        <a:rPr lang="en-US" sz="1500" b="1" dirty="0">
                          <a:solidFill>
                            <a:schemeClr val="bg1"/>
                          </a:solidFill>
                          <a:effectLst/>
                        </a:rPr>
                        <a:t>Component</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gn="ctr">
                        <a:lnSpc>
                          <a:spcPct val="107000"/>
                        </a:lnSpc>
                        <a:spcBef>
                          <a:spcPts val="0"/>
                        </a:spcBef>
                        <a:spcAft>
                          <a:spcPts val="0"/>
                        </a:spcAft>
                      </a:pPr>
                      <a:r>
                        <a:rPr kumimoji="0" lang="en-US" sz="1500" b="1" kern="1200" dirty="0" smtClean="0">
                          <a:solidFill>
                            <a:schemeClr val="bg1"/>
                          </a:solidFill>
                          <a:effectLst/>
                          <a:latin typeface="+mn-lt"/>
                          <a:ea typeface="+mn-ea"/>
                          <a:cs typeface="+mn-cs"/>
                        </a:rPr>
                        <a:t>Traditional Healthcare Business Model</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gn="ctr">
                        <a:lnSpc>
                          <a:spcPct val="107000"/>
                        </a:lnSpc>
                        <a:spcBef>
                          <a:spcPts val="0"/>
                        </a:spcBef>
                        <a:spcAft>
                          <a:spcPts val="0"/>
                        </a:spcAft>
                      </a:pPr>
                      <a:r>
                        <a:rPr kumimoji="0" lang="en-US" sz="1500" b="1" kern="1200" dirty="0" smtClean="0">
                          <a:solidFill>
                            <a:schemeClr val="bg1"/>
                          </a:solidFill>
                          <a:effectLst/>
                          <a:latin typeface="+mn-lt"/>
                          <a:ea typeface="+mn-ea"/>
                          <a:cs typeface="+mn-cs"/>
                        </a:rPr>
                        <a:t>Changing Healthcare Business Model</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r>
              <a:tr h="554813">
                <a:tc>
                  <a:txBody>
                    <a:bodyPr/>
                    <a:lstStyle/>
                    <a:p>
                      <a:pPr marL="0" marR="0">
                        <a:lnSpc>
                          <a:spcPct val="107000"/>
                        </a:lnSpc>
                        <a:spcBef>
                          <a:spcPts val="0"/>
                        </a:spcBef>
                        <a:spcAft>
                          <a:spcPts val="0"/>
                        </a:spcAft>
                      </a:pPr>
                      <a:r>
                        <a:rPr lang="en-US" sz="1500" b="1" dirty="0">
                          <a:solidFill>
                            <a:schemeClr val="bg1"/>
                          </a:solidFill>
                          <a:effectLst/>
                        </a:rPr>
                        <a:t>Value</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kumimoji="0" lang="en-US" sz="1500" b="1" kern="1200" dirty="0" smtClean="0">
                          <a:solidFill>
                            <a:schemeClr val="bg1"/>
                          </a:solidFill>
                          <a:effectLst/>
                          <a:latin typeface="+mn-lt"/>
                          <a:ea typeface="+mn-ea"/>
                          <a:cs typeface="+mn-cs"/>
                        </a:rPr>
                        <a:t>Treatment of acute care problems; focus on curative outcomes</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kumimoji="0" lang="en-US" sz="1500" b="1" kern="1200" dirty="0" smtClean="0">
                          <a:solidFill>
                            <a:schemeClr val="bg1"/>
                          </a:solidFill>
                          <a:effectLst/>
                          <a:latin typeface="+mn-lt"/>
                          <a:ea typeface="+mn-ea"/>
                          <a:cs typeface="+mn-cs"/>
                        </a:rPr>
                        <a:t>Improving population health; focus on preventive medicine and reduction of disease</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r>
              <a:tr h="1023973">
                <a:tc>
                  <a:txBody>
                    <a:bodyPr/>
                    <a:lstStyle/>
                    <a:p>
                      <a:pPr marL="0" marR="0">
                        <a:lnSpc>
                          <a:spcPct val="107000"/>
                        </a:lnSpc>
                        <a:spcBef>
                          <a:spcPts val="0"/>
                        </a:spcBef>
                        <a:spcAft>
                          <a:spcPts val="0"/>
                        </a:spcAft>
                      </a:pPr>
                      <a:r>
                        <a:rPr lang="en-US" sz="1500" b="1" dirty="0">
                          <a:solidFill>
                            <a:schemeClr val="bg1"/>
                          </a:solidFill>
                          <a:effectLst/>
                        </a:rPr>
                        <a:t>Inputs</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kumimoji="0" lang="en-US" sz="1500" b="1" kern="1200" dirty="0" smtClean="0">
                          <a:solidFill>
                            <a:schemeClr val="bg1"/>
                          </a:solidFill>
                          <a:effectLst/>
                          <a:latin typeface="+mn-lt"/>
                          <a:ea typeface="+mn-ea"/>
                          <a:cs typeface="+mn-cs"/>
                        </a:rPr>
                        <a:t>Fragmented system in which many different providers often compete with each other; separate ownership of physicians, insurance companies, and hospitals</a:t>
                      </a:r>
                      <a:endParaRPr lang="en-US" sz="15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gn="l">
                        <a:lnSpc>
                          <a:spcPct val="100000"/>
                        </a:lnSpc>
                        <a:spcBef>
                          <a:spcPts val="0"/>
                        </a:spcBef>
                        <a:spcAft>
                          <a:spcPts val="0"/>
                        </a:spcAft>
                      </a:pPr>
                      <a:r>
                        <a:rPr kumimoji="0" lang="en-US" sz="1500" b="1" kern="1200" dirty="0" smtClean="0">
                          <a:solidFill>
                            <a:schemeClr val="bg1"/>
                          </a:solidFill>
                          <a:effectLst/>
                          <a:latin typeface="+mn-lt"/>
                          <a:ea typeface="+mn-ea"/>
                          <a:cs typeface="+mn-cs"/>
                        </a:rPr>
                        <a:t>Greater integration and communication among delivery systems focused on the health of a population; information systems needed to capture and manage key data</a:t>
                      </a:r>
                      <a:endParaRPr lang="en-US" sz="15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r>
              <a:tr h="1206421">
                <a:tc>
                  <a:txBody>
                    <a:bodyPr/>
                    <a:lstStyle/>
                    <a:p>
                      <a:pPr marL="0" marR="0">
                        <a:lnSpc>
                          <a:spcPct val="107000"/>
                        </a:lnSpc>
                        <a:spcBef>
                          <a:spcPts val="0"/>
                        </a:spcBef>
                        <a:spcAft>
                          <a:spcPts val="0"/>
                        </a:spcAft>
                      </a:pPr>
                      <a:r>
                        <a:rPr lang="en-US" sz="1500" b="1" dirty="0">
                          <a:solidFill>
                            <a:schemeClr val="bg1"/>
                          </a:solidFill>
                          <a:effectLst/>
                        </a:rPr>
                        <a:t>Processes</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kumimoji="0" lang="en-US" sz="1500" b="1" kern="1200" dirty="0" smtClean="0">
                          <a:solidFill>
                            <a:schemeClr val="bg1"/>
                          </a:solidFill>
                          <a:effectLst/>
                          <a:latin typeface="+mn-lt"/>
                          <a:ea typeface="+mn-ea"/>
                          <a:cs typeface="+mn-cs"/>
                        </a:rPr>
                        <a:t>Insurance companies con- tract with businesses and individuals for healthcare services. Insurance companies negotiate with hospitals and physicians for services. Public health services are not integrated with traditional acute care. Physicians obtain privileges to practice at independently owned hospitals.</a:t>
                      </a:r>
                      <a:endParaRPr lang="en-US" sz="15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kumimoji="0" lang="en-US" sz="1500" b="1" kern="1200" dirty="0" smtClean="0">
                          <a:solidFill>
                            <a:schemeClr val="dk1"/>
                          </a:solidFill>
                          <a:effectLst/>
                          <a:latin typeface="+mn-lt"/>
                          <a:ea typeface="+mn-ea"/>
                          <a:cs typeface="+mn-cs"/>
                        </a:rPr>
                        <a:t>Businesses and governments contract with systems to provide a wide scope of healthcare services. Public health services are integrated with acute care services.</a:t>
                      </a:r>
                      <a:endParaRPr lang="en-US" sz="15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bg2">
                        <a:lumMod val="40000"/>
                        <a:lumOff val="60000"/>
                      </a:schemeClr>
                    </a:solidFill>
                  </a:tcPr>
                </a:tc>
              </a:tr>
              <a:tr h="840740">
                <a:tc>
                  <a:txBody>
                    <a:bodyPr/>
                    <a:lstStyle/>
                    <a:p>
                      <a:pPr marL="0" marR="0">
                        <a:lnSpc>
                          <a:spcPct val="107000"/>
                        </a:lnSpc>
                        <a:spcBef>
                          <a:spcPts val="0"/>
                        </a:spcBef>
                        <a:spcAft>
                          <a:spcPts val="0"/>
                        </a:spcAft>
                      </a:pPr>
                      <a:r>
                        <a:rPr lang="en-US" sz="1500" b="1" dirty="0">
                          <a:solidFill>
                            <a:schemeClr val="bg1"/>
                          </a:solidFill>
                          <a:effectLst/>
                        </a:rPr>
                        <a:t>Profits</a:t>
                      </a:r>
                      <a:endParaRPr lang="en-US" sz="1500" b="1" dirty="0">
                        <a:solidFill>
                          <a:schemeClr val="bg1"/>
                        </a:solidFill>
                        <a:effectLst/>
                        <a:latin typeface="Calibri"/>
                        <a:ea typeface="Calibri"/>
                        <a:cs typeface="Arial"/>
                      </a:endParaRPr>
                    </a:p>
                  </a:txBody>
                  <a:tcPr marL="68580" marR="68580" marT="0" marB="0" anchor="ctr">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kumimoji="0" lang="en-US" sz="1500" b="1" kern="1200" dirty="0" smtClean="0">
                          <a:solidFill>
                            <a:schemeClr val="bg1"/>
                          </a:solidFill>
                          <a:effectLst/>
                          <a:latin typeface="+mn-lt"/>
                          <a:ea typeface="+mn-ea"/>
                          <a:cs typeface="+mn-cs"/>
                        </a:rPr>
                        <a:t>Profits generated by fee-for- service: the more services provided, the more revenue produced</a:t>
                      </a:r>
                      <a:endParaRPr lang="en-US" sz="15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kumimoji="0" lang="en-US" sz="1500" b="1" kern="1200" dirty="0" smtClean="0">
                          <a:solidFill>
                            <a:schemeClr val="dk1"/>
                          </a:solidFill>
                          <a:effectLst/>
                          <a:latin typeface="+mn-lt"/>
                          <a:ea typeface="+mn-ea"/>
                          <a:cs typeface="+mn-cs"/>
                        </a:rPr>
                        <a:t>Profits generated by reducing disease and controlling expenses</a:t>
                      </a:r>
                      <a:endParaRPr lang="en-US" sz="1500" b="1" dirty="0">
                        <a:solidFill>
                          <a:schemeClr val="bg1"/>
                        </a:solidFill>
                        <a:effectLst/>
                        <a:latin typeface="Calibri"/>
                        <a:ea typeface="Calibri"/>
                        <a:cs typeface="Arial"/>
                      </a:endParaRPr>
                    </a:p>
                  </a:txBody>
                  <a:tcPr marL="68580" marR="68580" marT="0" marB="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chemeClr val="accent6"/>
                    </a:solidFill>
                  </a:tcPr>
                </a:tc>
              </a:tr>
            </a:tbl>
          </a:graphicData>
        </a:graphic>
      </p:graphicFrame>
    </p:spTree>
    <p:extLst>
      <p:ext uri="{BB962C8B-B14F-4D97-AF65-F5344CB8AC3E}">
        <p14:creationId xmlns:p14="http://schemas.microsoft.com/office/powerpoint/2010/main" val="358546572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905000"/>
            <a:ext cx="8686800" cy="4343400"/>
          </a:xfrm>
        </p:spPr>
        <p:txBody>
          <a:bodyPr/>
          <a:lstStyle/>
          <a:p>
            <a:pPr algn="l"/>
            <a:r>
              <a:rPr lang="en-US" sz="2800" b="1" dirty="0">
                <a:solidFill>
                  <a:srgbClr val="0000FF"/>
                </a:solidFill>
              </a:rPr>
              <a:t>The Threat of Disruptive Innovation</a:t>
            </a:r>
          </a:p>
          <a:p>
            <a:pPr marL="457200" indent="-457200" algn="l">
              <a:buClr>
                <a:srgbClr val="0000FF"/>
              </a:buClr>
              <a:buFont typeface="Wingdings" panose="05000000000000000000" pitchFamily="2" charset="2"/>
              <a:buChar char="§"/>
            </a:pPr>
            <a:r>
              <a:rPr lang="en-US" sz="2800" b="1" dirty="0">
                <a:solidFill>
                  <a:schemeClr val="bg1"/>
                </a:solidFill>
              </a:rPr>
              <a:t>The concept of disruptive innovation suggests that disruption occurs when technological enablers and business model innovation are successfully </a:t>
            </a:r>
            <a:r>
              <a:rPr lang="en-US" sz="2800" b="1" dirty="0" smtClean="0">
                <a:solidFill>
                  <a:schemeClr val="bg1"/>
                </a:solidFill>
              </a:rPr>
              <a:t>combined </a:t>
            </a:r>
            <a:r>
              <a:rPr lang="en-US" sz="2800" b="1" dirty="0">
                <a:solidFill>
                  <a:schemeClr val="bg1"/>
                </a:solidFill>
              </a:rPr>
              <a:t>(see Exhibit 3.5)</a:t>
            </a:r>
            <a:r>
              <a:rPr lang="en-US" sz="2800" b="1" dirty="0" smtClean="0">
                <a:solidFill>
                  <a:schemeClr val="bg1"/>
                </a:solidFill>
              </a:rPr>
              <a:t>.</a:t>
            </a:r>
          </a:p>
          <a:p>
            <a:pPr marL="457200" indent="-457200" algn="l">
              <a:buClr>
                <a:srgbClr val="0000FF"/>
              </a:buClr>
              <a:buFont typeface="Wingdings" panose="05000000000000000000" pitchFamily="2" charset="2"/>
              <a:buChar char="§"/>
            </a:pPr>
            <a:r>
              <a:rPr lang="en-US" sz="2800" b="1" dirty="0">
                <a:solidFill>
                  <a:schemeClr val="bg1"/>
                </a:solidFill>
              </a:rPr>
              <a:t>These factors can destroy existing organizational competencies and spur the rise of new, dominant organizations.</a:t>
            </a:r>
            <a:endParaRPr lang="en-US" sz="2800" b="1" dirty="0">
              <a:solidFill>
                <a:schemeClr val="bg1"/>
              </a:solidFill>
            </a:endParaRPr>
          </a:p>
        </p:txBody>
      </p:sp>
      <p:sp>
        <p:nvSpPr>
          <p:cNvPr id="5" name="Title 1"/>
          <p:cNvSpPr>
            <a:spLocks noGrp="1"/>
          </p:cNvSpPr>
          <p:nvPr>
            <p:ph type="ctrTitle"/>
          </p:nvPr>
        </p:nvSpPr>
        <p:spPr>
          <a:xfrm>
            <a:off x="381000" y="228600"/>
            <a:ext cx="8305800" cy="13716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263323630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a:spLocks noGrp="1"/>
          </p:cNvSpPr>
          <p:nvPr>
            <p:ph type="ctrTitle"/>
          </p:nvPr>
        </p:nvSpPr>
        <p:spPr>
          <a:xfrm>
            <a:off x="381000" y="457200"/>
            <a:ext cx="8305800" cy="533400"/>
          </a:xfrm>
        </p:spPr>
        <p:txBody>
          <a:bodyPr/>
          <a:lstStyle/>
          <a:p>
            <a:r>
              <a:rPr lang="en-US" sz="2400" b="1" dirty="0">
                <a:solidFill>
                  <a:srgbClr val="0000FF"/>
                </a:solidFill>
                <a:effectLst/>
                <a:latin typeface="+mn-lt"/>
              </a:rPr>
              <a:t>EXHIBIT 3.5 Components of Disruptive Innovation</a:t>
            </a:r>
            <a:endParaRPr lang="en-US" sz="2400" b="1" dirty="0">
              <a:solidFill>
                <a:srgbClr val="0000FF"/>
              </a:solidFill>
              <a:latin typeface="+mn-lt"/>
            </a:endParaRPr>
          </a:p>
        </p:txBody>
      </p:sp>
      <p:sp>
        <p:nvSpPr>
          <p:cNvPr id="3" name="Rectangle 2"/>
          <p:cNvSpPr/>
          <p:nvPr/>
        </p:nvSpPr>
        <p:spPr>
          <a:xfrm>
            <a:off x="1828800" y="2590800"/>
            <a:ext cx="6172200" cy="35814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3" idx="0"/>
            <a:endCxn id="3" idx="2"/>
          </p:cNvCxnSpPr>
          <p:nvPr/>
        </p:nvCxnSpPr>
        <p:spPr>
          <a:xfrm>
            <a:off x="4914900" y="2590800"/>
            <a:ext cx="0" cy="358140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3" idx="3"/>
            <a:endCxn id="3" idx="1"/>
          </p:cNvCxnSpPr>
          <p:nvPr/>
        </p:nvCxnSpPr>
        <p:spPr>
          <a:xfrm flipH="1">
            <a:off x="1828800" y="4381500"/>
            <a:ext cx="61722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05000" y="2655055"/>
            <a:ext cx="3009900" cy="1107996"/>
          </a:xfrm>
          <a:prstGeom prst="rect">
            <a:avLst/>
          </a:prstGeom>
          <a:noFill/>
        </p:spPr>
        <p:txBody>
          <a:bodyPr wrap="square" rtlCol="0">
            <a:spAutoFit/>
          </a:bodyPr>
          <a:lstStyle/>
          <a:p>
            <a:r>
              <a:rPr lang="en-US" sz="2200" b="1" dirty="0">
                <a:solidFill>
                  <a:schemeClr val="bg1"/>
                </a:solidFill>
              </a:rPr>
              <a:t>High potential for disruptive innovation; incumbents threatened</a:t>
            </a:r>
            <a:endParaRPr lang="en-US" sz="2200" b="1" dirty="0">
              <a:solidFill>
                <a:schemeClr val="bg1"/>
              </a:solidFill>
            </a:endParaRPr>
          </a:p>
        </p:txBody>
      </p:sp>
      <p:sp>
        <p:nvSpPr>
          <p:cNvPr id="15" name="TextBox 14"/>
          <p:cNvSpPr txBox="1"/>
          <p:nvPr/>
        </p:nvSpPr>
        <p:spPr>
          <a:xfrm>
            <a:off x="4991100" y="2655055"/>
            <a:ext cx="3009900" cy="1446550"/>
          </a:xfrm>
          <a:prstGeom prst="rect">
            <a:avLst/>
          </a:prstGeom>
          <a:noFill/>
        </p:spPr>
        <p:txBody>
          <a:bodyPr wrap="square" rtlCol="0">
            <a:spAutoFit/>
          </a:bodyPr>
          <a:lstStyle/>
          <a:p>
            <a:r>
              <a:rPr lang="en-US" sz="2200" b="1" dirty="0">
                <a:solidFill>
                  <a:schemeClr val="bg1"/>
                </a:solidFill>
              </a:rPr>
              <a:t>Low potential for disruptive innovation; innovation benefits incumbents</a:t>
            </a:r>
            <a:endParaRPr lang="en-US" sz="2200" b="1" dirty="0">
              <a:solidFill>
                <a:schemeClr val="bg1"/>
              </a:solidFill>
            </a:endParaRPr>
          </a:p>
        </p:txBody>
      </p:sp>
      <p:sp>
        <p:nvSpPr>
          <p:cNvPr id="16" name="TextBox 15"/>
          <p:cNvSpPr txBox="1"/>
          <p:nvPr/>
        </p:nvSpPr>
        <p:spPr>
          <a:xfrm>
            <a:off x="1877291" y="4381500"/>
            <a:ext cx="3009900" cy="1785104"/>
          </a:xfrm>
          <a:prstGeom prst="rect">
            <a:avLst/>
          </a:prstGeom>
          <a:noFill/>
        </p:spPr>
        <p:txBody>
          <a:bodyPr wrap="square" rtlCol="0">
            <a:spAutoFit/>
          </a:bodyPr>
          <a:lstStyle/>
          <a:p>
            <a:r>
              <a:rPr lang="en-US" sz="2200" b="1" dirty="0">
                <a:solidFill>
                  <a:schemeClr val="bg1"/>
                </a:solidFill>
              </a:rPr>
              <a:t>Low potential for disruptive innovation; new innovations change market relationships</a:t>
            </a:r>
            <a:endParaRPr lang="en-US" sz="2200" b="1" dirty="0">
              <a:solidFill>
                <a:schemeClr val="bg1"/>
              </a:solidFill>
            </a:endParaRPr>
          </a:p>
        </p:txBody>
      </p:sp>
      <p:sp>
        <p:nvSpPr>
          <p:cNvPr id="17" name="TextBox 16"/>
          <p:cNvSpPr txBox="1"/>
          <p:nvPr/>
        </p:nvSpPr>
        <p:spPr>
          <a:xfrm>
            <a:off x="4991100" y="4430578"/>
            <a:ext cx="3009900" cy="1446550"/>
          </a:xfrm>
          <a:prstGeom prst="rect">
            <a:avLst/>
          </a:prstGeom>
          <a:noFill/>
        </p:spPr>
        <p:txBody>
          <a:bodyPr wrap="square" rtlCol="0">
            <a:spAutoFit/>
          </a:bodyPr>
          <a:lstStyle/>
          <a:p>
            <a:r>
              <a:rPr lang="en-US" sz="2200" b="1" dirty="0">
                <a:solidFill>
                  <a:schemeClr val="bg1"/>
                </a:solidFill>
              </a:rPr>
              <a:t>No potential for disruptive innovation; incumbents strengthened</a:t>
            </a:r>
            <a:endParaRPr lang="en-US" sz="2200" b="1" dirty="0">
              <a:solidFill>
                <a:schemeClr val="bg1"/>
              </a:solidFill>
            </a:endParaRPr>
          </a:p>
        </p:txBody>
      </p:sp>
      <p:sp>
        <p:nvSpPr>
          <p:cNvPr id="22" name="TextBox 21"/>
          <p:cNvSpPr txBox="1"/>
          <p:nvPr/>
        </p:nvSpPr>
        <p:spPr>
          <a:xfrm>
            <a:off x="3382241" y="1371600"/>
            <a:ext cx="3093091" cy="523220"/>
          </a:xfrm>
          <a:prstGeom prst="rect">
            <a:avLst/>
          </a:prstGeom>
          <a:noFill/>
        </p:spPr>
        <p:txBody>
          <a:bodyPr wrap="none" rtlCol="0">
            <a:spAutoFit/>
          </a:bodyPr>
          <a:lstStyle/>
          <a:p>
            <a:r>
              <a:rPr lang="en-US" sz="2800" b="1" dirty="0">
                <a:solidFill>
                  <a:schemeClr val="bg1"/>
                </a:solidFill>
              </a:rPr>
              <a:t>Type of Innovation</a:t>
            </a:r>
            <a:endParaRPr lang="en-US" sz="2800" b="1" dirty="0">
              <a:solidFill>
                <a:schemeClr val="bg1"/>
              </a:solidFill>
            </a:endParaRPr>
          </a:p>
        </p:txBody>
      </p:sp>
      <p:sp>
        <p:nvSpPr>
          <p:cNvPr id="23" name="TextBox 22"/>
          <p:cNvSpPr txBox="1"/>
          <p:nvPr/>
        </p:nvSpPr>
        <p:spPr>
          <a:xfrm>
            <a:off x="2734541" y="1902767"/>
            <a:ext cx="1295400" cy="461665"/>
          </a:xfrm>
          <a:prstGeom prst="rect">
            <a:avLst/>
          </a:prstGeom>
          <a:noFill/>
        </p:spPr>
        <p:txBody>
          <a:bodyPr wrap="square" rtlCol="0">
            <a:spAutoFit/>
          </a:bodyPr>
          <a:lstStyle/>
          <a:p>
            <a:r>
              <a:rPr lang="en-US" sz="2400" b="1" dirty="0">
                <a:solidFill>
                  <a:schemeClr val="bg1"/>
                </a:solidFill>
              </a:rPr>
              <a:t>Radical</a:t>
            </a:r>
            <a:endParaRPr lang="en-US" sz="2400" b="1" dirty="0">
              <a:solidFill>
                <a:schemeClr val="bg1"/>
              </a:solidFill>
            </a:endParaRPr>
          </a:p>
        </p:txBody>
      </p:sp>
      <p:sp>
        <p:nvSpPr>
          <p:cNvPr id="24" name="TextBox 23"/>
          <p:cNvSpPr txBox="1"/>
          <p:nvPr/>
        </p:nvSpPr>
        <p:spPr>
          <a:xfrm>
            <a:off x="5410200" y="1902767"/>
            <a:ext cx="1676400" cy="461665"/>
          </a:xfrm>
          <a:prstGeom prst="rect">
            <a:avLst/>
          </a:prstGeom>
          <a:noFill/>
        </p:spPr>
        <p:txBody>
          <a:bodyPr wrap="square" rtlCol="0">
            <a:spAutoFit/>
          </a:bodyPr>
          <a:lstStyle/>
          <a:p>
            <a:r>
              <a:rPr lang="en-US" sz="2400" b="1" dirty="0">
                <a:solidFill>
                  <a:schemeClr val="bg1"/>
                </a:solidFill>
              </a:rPr>
              <a:t>Sustaining</a:t>
            </a:r>
            <a:endParaRPr lang="en-US" sz="2400" b="1" dirty="0">
              <a:solidFill>
                <a:schemeClr val="bg1"/>
              </a:solidFill>
            </a:endParaRPr>
          </a:p>
        </p:txBody>
      </p:sp>
      <p:sp>
        <p:nvSpPr>
          <p:cNvPr id="25" name="Rectangle 24"/>
          <p:cNvSpPr/>
          <p:nvPr/>
        </p:nvSpPr>
        <p:spPr>
          <a:xfrm rot="16200000">
            <a:off x="-817233" y="4199745"/>
            <a:ext cx="3315331" cy="461665"/>
          </a:xfrm>
          <a:prstGeom prst="rect">
            <a:avLst/>
          </a:prstGeom>
        </p:spPr>
        <p:txBody>
          <a:bodyPr wrap="none">
            <a:spAutoFit/>
          </a:bodyPr>
          <a:lstStyle/>
          <a:p>
            <a:r>
              <a:rPr lang="en-US" sz="2400" b="1" dirty="0">
                <a:solidFill>
                  <a:schemeClr val="bg1"/>
                </a:solidFill>
              </a:rPr>
              <a:t>Business Model Change</a:t>
            </a:r>
            <a:endParaRPr lang="en-US" sz="2400" b="1" dirty="0">
              <a:solidFill>
                <a:schemeClr val="bg1"/>
              </a:solidFill>
            </a:endParaRPr>
          </a:p>
        </p:txBody>
      </p:sp>
      <p:sp>
        <p:nvSpPr>
          <p:cNvPr id="26" name="TextBox 25"/>
          <p:cNvSpPr txBox="1"/>
          <p:nvPr/>
        </p:nvSpPr>
        <p:spPr>
          <a:xfrm rot="16200000">
            <a:off x="991601" y="3355296"/>
            <a:ext cx="916863" cy="461665"/>
          </a:xfrm>
          <a:prstGeom prst="rect">
            <a:avLst/>
          </a:prstGeom>
          <a:noFill/>
        </p:spPr>
        <p:txBody>
          <a:bodyPr wrap="square" rtlCol="0">
            <a:spAutoFit/>
          </a:bodyPr>
          <a:lstStyle/>
          <a:p>
            <a:r>
              <a:rPr lang="en-US" sz="2400" b="1" dirty="0" smtClean="0">
                <a:solidFill>
                  <a:schemeClr val="bg1"/>
                </a:solidFill>
              </a:rPr>
              <a:t>New</a:t>
            </a:r>
            <a:endParaRPr lang="en-US" sz="2400" b="1" dirty="0">
              <a:solidFill>
                <a:schemeClr val="bg1"/>
              </a:solidFill>
            </a:endParaRPr>
          </a:p>
        </p:txBody>
      </p:sp>
      <p:sp>
        <p:nvSpPr>
          <p:cNvPr id="27" name="TextBox 26"/>
          <p:cNvSpPr txBox="1"/>
          <p:nvPr/>
        </p:nvSpPr>
        <p:spPr>
          <a:xfrm rot="16200000">
            <a:off x="965373" y="5043220"/>
            <a:ext cx="969318" cy="461665"/>
          </a:xfrm>
          <a:prstGeom prst="rect">
            <a:avLst/>
          </a:prstGeom>
          <a:noFill/>
        </p:spPr>
        <p:txBody>
          <a:bodyPr wrap="square" rtlCol="0">
            <a:spAutoFit/>
          </a:bodyPr>
          <a:lstStyle/>
          <a:p>
            <a:r>
              <a:rPr lang="en-US" sz="2400" b="1" dirty="0" smtClean="0">
                <a:solidFill>
                  <a:schemeClr val="bg1"/>
                </a:solidFill>
              </a:rPr>
              <a:t>None</a:t>
            </a:r>
            <a:endParaRPr lang="en-US" sz="2400" b="1" dirty="0">
              <a:solidFill>
                <a:schemeClr val="bg1"/>
              </a:solidFill>
            </a:endParaRPr>
          </a:p>
        </p:txBody>
      </p:sp>
      <p:cxnSp>
        <p:nvCxnSpPr>
          <p:cNvPr id="29" name="Straight Connector 28"/>
          <p:cNvCxnSpPr/>
          <p:nvPr/>
        </p:nvCxnSpPr>
        <p:spPr>
          <a:xfrm>
            <a:off x="609600" y="1219200"/>
            <a:ext cx="8001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09600" y="6400800"/>
            <a:ext cx="8001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98883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524000"/>
            <a:ext cx="8686800" cy="4724400"/>
          </a:xfrm>
        </p:spPr>
        <p:txBody>
          <a:bodyPr/>
          <a:lstStyle/>
          <a:p>
            <a:pPr algn="l"/>
            <a:r>
              <a:rPr lang="en-US" sz="2800" b="1" dirty="0">
                <a:solidFill>
                  <a:srgbClr val="0000FF"/>
                </a:solidFill>
              </a:rPr>
              <a:t>The Threat of Disruptive Innovation</a:t>
            </a:r>
          </a:p>
          <a:p>
            <a:pPr marL="457200" indent="-457200" algn="l">
              <a:buClr>
                <a:srgbClr val="0000FF"/>
              </a:buClr>
              <a:buFont typeface="Wingdings" panose="05000000000000000000" pitchFamily="2" charset="2"/>
              <a:buChar char="§"/>
            </a:pPr>
            <a:r>
              <a:rPr lang="en-US" sz="2600" b="1" dirty="0">
                <a:solidFill>
                  <a:schemeClr val="bg1"/>
                </a:solidFill>
              </a:rPr>
              <a:t>Technological enablers that have prompted radical innovation include developments such as the microprocessor, which helped personal computers overwhelm mainframes; the Internet, which gave rise to online news and the development of online retail stockbrokers, and advancements in electronics, such as digital photography</a:t>
            </a:r>
            <a:r>
              <a:rPr lang="en-US" sz="2600" b="1" dirty="0" smtClean="0">
                <a:solidFill>
                  <a:schemeClr val="bg1"/>
                </a:solidFill>
              </a:rPr>
              <a:t>.</a:t>
            </a:r>
          </a:p>
          <a:p>
            <a:pPr marL="457200" indent="-457200" algn="l">
              <a:buClr>
                <a:srgbClr val="0000FF"/>
              </a:buClr>
              <a:buFont typeface="Wingdings" panose="05000000000000000000" pitchFamily="2" charset="2"/>
              <a:buChar char="§"/>
            </a:pPr>
            <a:r>
              <a:rPr lang="en-US" sz="2600" b="1" dirty="0" smtClean="0">
                <a:solidFill>
                  <a:schemeClr val="bg1"/>
                </a:solidFill>
              </a:rPr>
              <a:t>As </a:t>
            </a:r>
            <a:r>
              <a:rPr lang="en-US" sz="2600" b="1" dirty="0">
                <a:solidFill>
                  <a:schemeClr val="bg1"/>
                </a:solidFill>
              </a:rPr>
              <a:t>the quality of these new technologies improved, they overtook entrenched incumbents by offering better service and lower prices. </a:t>
            </a:r>
            <a:endParaRPr lang="en-US" sz="26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22416494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981200"/>
            <a:ext cx="8686800" cy="4267200"/>
          </a:xfrm>
        </p:spPr>
        <p:txBody>
          <a:bodyPr/>
          <a:lstStyle/>
          <a:p>
            <a:pPr algn="l"/>
            <a:r>
              <a:rPr lang="en-US" sz="2800" b="1" dirty="0">
                <a:solidFill>
                  <a:srgbClr val="0000FF"/>
                </a:solidFill>
              </a:rPr>
              <a:t>The Threat of Disruptive Innovation</a:t>
            </a:r>
          </a:p>
          <a:p>
            <a:pPr marL="457200" indent="-457200" algn="l">
              <a:buClr>
                <a:srgbClr val="0000FF"/>
              </a:buClr>
              <a:buFont typeface="Wingdings" panose="05000000000000000000" pitchFamily="2" charset="2"/>
              <a:buChar char="§"/>
            </a:pPr>
            <a:r>
              <a:rPr lang="en-US" sz="2800" b="1" dirty="0">
                <a:solidFill>
                  <a:schemeClr val="bg1"/>
                </a:solidFill>
              </a:rPr>
              <a:t>Novel business models that utilize disruptive technology enable organizations to better compete in the market and radically diminish incumbents’ ability to generate profits.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As </a:t>
            </a:r>
            <a:r>
              <a:rPr lang="en-US" sz="2800" b="1" dirty="0">
                <a:solidFill>
                  <a:schemeClr val="bg1"/>
                </a:solidFill>
              </a:rPr>
              <a:t>a result, few dominant businesses ever survive disruptive innovation to remain the leading organizations in the new environment. </a:t>
            </a:r>
            <a:endParaRPr lang="en-US" sz="26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1102344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0"/>
            <a:ext cx="8610600" cy="4648200"/>
          </a:xfrm>
        </p:spPr>
        <p:txBody>
          <a:bodyPr/>
          <a:lstStyle/>
          <a:p>
            <a:pPr algn="l"/>
            <a:r>
              <a:rPr lang="en-US" sz="2800" b="1" dirty="0">
                <a:solidFill>
                  <a:srgbClr val="0000FF"/>
                </a:solidFill>
              </a:rPr>
              <a:t>Value Creation in Health Care Organizations</a:t>
            </a:r>
          </a:p>
          <a:p>
            <a:pPr marL="457200" indent="-457200" algn="l">
              <a:buClr>
                <a:srgbClr val="0000FF"/>
              </a:buClr>
              <a:buFont typeface="Wingdings" panose="05000000000000000000" pitchFamily="2" charset="2"/>
              <a:buChar char="§"/>
            </a:pPr>
            <a:r>
              <a:rPr lang="en-US" sz="2600" b="1" dirty="0">
                <a:solidFill>
                  <a:schemeClr val="bg1"/>
                </a:solidFill>
              </a:rPr>
              <a:t>By contrast, patients may go to a family practice clinic where services are provided in a rude and disrespectful manner and perceive that they have received little or no value.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Value </a:t>
            </a:r>
            <a:r>
              <a:rPr lang="en-US" sz="2600" b="1" dirty="0">
                <a:solidFill>
                  <a:schemeClr val="bg1"/>
                </a:solidFill>
              </a:rPr>
              <a:t>is the perceived relationship between satisfaction and price, not price </a:t>
            </a:r>
            <a:r>
              <a:rPr lang="en-US" sz="2600" b="1" dirty="0" smtClean="0">
                <a:solidFill>
                  <a:schemeClr val="bg1"/>
                </a:solidFill>
              </a:rPr>
              <a:t>alone.</a:t>
            </a:r>
          </a:p>
          <a:p>
            <a:pPr marL="457200" indent="-457200" algn="l">
              <a:buClr>
                <a:srgbClr val="0000FF"/>
              </a:buClr>
              <a:buFont typeface="Wingdings" panose="05000000000000000000" pitchFamily="2" charset="2"/>
              <a:buChar char="§"/>
            </a:pPr>
            <a:r>
              <a:rPr lang="en-US" sz="2600" b="1" dirty="0" smtClean="0">
                <a:solidFill>
                  <a:schemeClr val="bg1"/>
                </a:solidFill>
              </a:rPr>
              <a:t>The </a:t>
            </a:r>
            <a:r>
              <a:rPr lang="en-US" sz="2600" b="1" dirty="0">
                <a:solidFill>
                  <a:schemeClr val="bg1"/>
                </a:solidFill>
              </a:rPr>
              <a:t>value chain as a strategic thinking map provides the health care </a:t>
            </a:r>
            <a:r>
              <a:rPr lang="en-US" sz="2600" b="1" dirty="0" smtClean="0">
                <a:solidFill>
                  <a:schemeClr val="bg1"/>
                </a:solidFill>
              </a:rPr>
              <a:t>strategist with </a:t>
            </a:r>
            <a:r>
              <a:rPr lang="en-US" sz="2600" b="1" dirty="0">
                <a:solidFill>
                  <a:schemeClr val="bg1"/>
                </a:solidFill>
              </a:rPr>
              <a:t>a framework for assessing the internal environment of the </a:t>
            </a:r>
            <a:r>
              <a:rPr lang="en-US" sz="2600" b="1" dirty="0" smtClean="0">
                <a:solidFill>
                  <a:schemeClr val="bg1"/>
                </a:solidFill>
              </a:rPr>
              <a:t>organization.</a:t>
            </a:r>
            <a:endParaRPr lang="en-US" sz="26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smtClean="0">
                <a:solidFill>
                  <a:schemeClr val="bg1"/>
                </a:solidFill>
                <a:effectLst/>
                <a:latin typeface="+mn-lt"/>
              </a:rPr>
              <a:t>Business Models and Common Strategies</a:t>
            </a:r>
            <a:endParaRPr lang="en-US" sz="4000" b="1" dirty="0">
              <a:solidFill>
                <a:schemeClr val="bg1"/>
              </a:solidFill>
              <a:latin typeface="+mn-lt"/>
            </a:endParaRPr>
          </a:p>
        </p:txBody>
      </p:sp>
    </p:spTree>
    <p:extLst>
      <p:ext uri="{BB962C8B-B14F-4D97-AF65-F5344CB8AC3E}">
        <p14:creationId xmlns:p14="http://schemas.microsoft.com/office/powerpoint/2010/main" val="8841392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600200"/>
            <a:ext cx="8686800" cy="4648200"/>
          </a:xfrm>
        </p:spPr>
        <p:txBody>
          <a:bodyPr/>
          <a:lstStyle/>
          <a:p>
            <a:pPr algn="l"/>
            <a:r>
              <a:rPr lang="en-US" sz="2800" b="1" dirty="0">
                <a:solidFill>
                  <a:srgbClr val="0000FF"/>
                </a:solidFill>
              </a:rPr>
              <a:t>The Threat of Disruptive Innovation</a:t>
            </a:r>
          </a:p>
          <a:p>
            <a:pPr marL="457200" indent="-457200" algn="l">
              <a:buClr>
                <a:srgbClr val="0000FF"/>
              </a:buClr>
              <a:buFont typeface="Wingdings" panose="05000000000000000000" pitchFamily="2" charset="2"/>
              <a:buChar char="§"/>
            </a:pPr>
            <a:r>
              <a:rPr lang="en-US" sz="2600" b="1" dirty="0">
                <a:solidFill>
                  <a:schemeClr val="bg1"/>
                </a:solidFill>
              </a:rPr>
              <a:t>For example, Kodak produced excellent film for cameras and had expert competencies in chemical engineering.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The </a:t>
            </a:r>
            <a:r>
              <a:rPr lang="en-US" sz="2600" b="1" dirty="0">
                <a:solidFill>
                  <a:schemeClr val="bg1"/>
                </a:solidFill>
              </a:rPr>
              <a:t>advance to digital imaging destroyed the value and relative competence of the thousands of chemical engineers employed by Kodak.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Electrical </a:t>
            </a:r>
            <a:r>
              <a:rPr lang="en-US" sz="2600" b="1" dirty="0">
                <a:solidFill>
                  <a:schemeClr val="bg1"/>
                </a:solidFill>
              </a:rPr>
              <a:t>engineering skills were needed in the new world of digital imaging, and companies without these competencies failed to adapt to the new </a:t>
            </a:r>
            <a:r>
              <a:rPr lang="en-US" sz="2600" b="1" dirty="0" smtClean="0">
                <a:solidFill>
                  <a:schemeClr val="bg1"/>
                </a:solidFill>
              </a:rPr>
              <a:t>reality. </a:t>
            </a:r>
            <a:endParaRPr lang="en-US" sz="26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9040261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600200"/>
            <a:ext cx="8686800" cy="4648200"/>
          </a:xfrm>
        </p:spPr>
        <p:txBody>
          <a:bodyPr/>
          <a:lstStyle/>
          <a:p>
            <a:pPr algn="l"/>
            <a:r>
              <a:rPr lang="en-US" sz="2800" b="1" dirty="0">
                <a:solidFill>
                  <a:srgbClr val="0000FF"/>
                </a:solidFill>
              </a:rPr>
              <a:t>The Threat of Disruptive Innovation</a:t>
            </a:r>
          </a:p>
          <a:p>
            <a:pPr marL="457200" indent="-457200" algn="l">
              <a:buClr>
                <a:srgbClr val="0000FF"/>
              </a:buClr>
              <a:buFont typeface="Wingdings" panose="05000000000000000000" pitchFamily="2" charset="2"/>
              <a:buChar char="§"/>
            </a:pPr>
            <a:r>
              <a:rPr lang="en-US" sz="2800" b="1" dirty="0">
                <a:solidFill>
                  <a:schemeClr val="bg1"/>
                </a:solidFill>
              </a:rPr>
              <a:t>Healthcare has not generated many radical innovations but mostly sustaining discoveries that have benefited incumbents.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However</a:t>
            </a:r>
            <a:r>
              <a:rPr lang="en-US" sz="2800" b="1" dirty="0">
                <a:solidFill>
                  <a:schemeClr val="bg1"/>
                </a:solidFill>
              </a:rPr>
              <a:t>, many predict that future </a:t>
            </a:r>
            <a:r>
              <a:rPr lang="en-US" sz="2800" b="1" dirty="0" smtClean="0">
                <a:solidFill>
                  <a:schemeClr val="bg1"/>
                </a:solidFill>
              </a:rPr>
              <a:t>innovation whether </a:t>
            </a:r>
            <a:r>
              <a:rPr lang="en-US" sz="2800" b="1" dirty="0">
                <a:solidFill>
                  <a:schemeClr val="bg1"/>
                </a:solidFill>
              </a:rPr>
              <a:t>driven by legislative directive or scientific discovery—may disrupt existing healthcare relationships and the ways in which care is provided as well as reconfigure service offerings to meet customer demand at lower </a:t>
            </a:r>
            <a:r>
              <a:rPr lang="en-US" sz="2800" b="1" dirty="0" smtClean="0">
                <a:solidFill>
                  <a:schemeClr val="bg1"/>
                </a:solidFill>
              </a:rPr>
              <a:t>prices</a:t>
            </a:r>
            <a:r>
              <a:rPr lang="en-US" sz="2600" b="1" dirty="0" smtClean="0">
                <a:solidFill>
                  <a:schemeClr val="bg1"/>
                </a:solidFill>
              </a:rPr>
              <a:t>. </a:t>
            </a:r>
            <a:endParaRPr lang="en-US" sz="26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39950873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600200"/>
            <a:ext cx="8686800" cy="4648200"/>
          </a:xfrm>
        </p:spPr>
        <p:txBody>
          <a:bodyPr/>
          <a:lstStyle/>
          <a:p>
            <a:pPr algn="l"/>
            <a:r>
              <a:rPr lang="en-US" sz="2800" b="1" dirty="0">
                <a:solidFill>
                  <a:srgbClr val="0000FF"/>
                </a:solidFill>
              </a:rPr>
              <a:t>The Threat of Disruptive Innovation</a:t>
            </a:r>
          </a:p>
          <a:p>
            <a:pPr marL="457200" indent="-457200" algn="l">
              <a:buClr>
                <a:srgbClr val="0000FF"/>
              </a:buClr>
              <a:buFont typeface="Wingdings" panose="05000000000000000000" pitchFamily="2" charset="2"/>
              <a:buChar char="§"/>
            </a:pPr>
            <a:r>
              <a:rPr lang="en-US" sz="2600" b="1" dirty="0">
                <a:solidFill>
                  <a:schemeClr val="bg1"/>
                </a:solidFill>
              </a:rPr>
              <a:t>Advances in genomics, which plays a role in nine of the ten leading causes of disease in the United States, present great potential for disruptive innovation in the diagnoses, treatment, and prevention of disease.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Clinical </a:t>
            </a:r>
            <a:r>
              <a:rPr lang="en-US" sz="2600" b="1" dirty="0">
                <a:solidFill>
                  <a:schemeClr val="bg1"/>
                </a:solidFill>
              </a:rPr>
              <a:t>molecular testing, pharmacogenomics, and other medical genomics discoveries are rapidly expanding and helping physicians provide personalized medicine and make better prescribing and dosing decisions</a:t>
            </a:r>
            <a:r>
              <a:rPr lang="en-US" sz="2600" b="1" dirty="0" smtClean="0">
                <a:solidFill>
                  <a:schemeClr val="bg1"/>
                </a:solidFill>
              </a:rPr>
              <a:t>. </a:t>
            </a:r>
            <a:endParaRPr lang="en-US" sz="26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125367359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447800"/>
            <a:ext cx="8686800" cy="4800600"/>
          </a:xfrm>
        </p:spPr>
        <p:txBody>
          <a:bodyPr/>
          <a:lstStyle/>
          <a:p>
            <a:pPr algn="l"/>
            <a:r>
              <a:rPr lang="en-US" sz="2800" b="1" dirty="0">
                <a:solidFill>
                  <a:srgbClr val="0000FF"/>
                </a:solidFill>
              </a:rPr>
              <a:t>The Threat of Disruptive Innovation</a:t>
            </a:r>
          </a:p>
          <a:p>
            <a:pPr marL="457200" indent="-457200" algn="l">
              <a:buClr>
                <a:srgbClr val="0000FF"/>
              </a:buClr>
              <a:buFont typeface="Wingdings" panose="05000000000000000000" pitchFamily="2" charset="2"/>
              <a:buChar char="§"/>
            </a:pPr>
            <a:r>
              <a:rPr lang="en-US" sz="2600" b="1" dirty="0" smtClean="0">
                <a:solidFill>
                  <a:schemeClr val="bg1"/>
                </a:solidFill>
              </a:rPr>
              <a:t>Healthcare </a:t>
            </a:r>
            <a:r>
              <a:rPr lang="en-US" sz="2600" b="1" dirty="0">
                <a:solidFill>
                  <a:schemeClr val="bg1"/>
                </a:solidFill>
              </a:rPr>
              <a:t>is prone to fragmentation of care, coordination of care is difficult, consumers lack the proper incentives to shop for care, and many regulatory barriers exist.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For </a:t>
            </a:r>
            <a:r>
              <a:rPr lang="en-US" sz="2600" b="1" dirty="0">
                <a:solidFill>
                  <a:schemeClr val="bg1"/>
                </a:solidFill>
              </a:rPr>
              <a:t>these reasons, disruptive innovation does not easily take root in health- care. Nevertheless, with steadily increasing costs and rampant inefficiencies, healthcare needs radical surgery, and strategists must recognize the possibility that new business models will emerge and bring about major </a:t>
            </a:r>
            <a:r>
              <a:rPr lang="en-US" sz="2600" b="1" dirty="0" smtClean="0">
                <a:solidFill>
                  <a:schemeClr val="bg1"/>
                </a:solidFill>
              </a:rPr>
              <a:t>change. </a:t>
            </a:r>
            <a:endParaRPr lang="en-US" sz="26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31240237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447800"/>
            <a:ext cx="8686800" cy="4800600"/>
          </a:xfrm>
        </p:spPr>
        <p:txBody>
          <a:bodyPr/>
          <a:lstStyle/>
          <a:p>
            <a:pPr algn="l"/>
            <a:r>
              <a:rPr lang="en-US" sz="2800" b="1" dirty="0">
                <a:solidFill>
                  <a:srgbClr val="0000FF"/>
                </a:solidFill>
              </a:rPr>
              <a:t>Generic strategies</a:t>
            </a:r>
          </a:p>
          <a:p>
            <a:pPr marL="342900" indent="-342900" algn="l">
              <a:buClr>
                <a:srgbClr val="0000FF"/>
              </a:buClr>
              <a:buFont typeface="Wingdings" panose="05000000000000000000" pitchFamily="2" charset="2"/>
              <a:buChar char="§"/>
            </a:pPr>
            <a:r>
              <a:rPr lang="en-US" sz="2800" b="1" dirty="0">
                <a:solidFill>
                  <a:schemeClr val="bg1"/>
                </a:solidFill>
              </a:rPr>
              <a:t>Decades ago, Michael Porter (1980), professor of business administration at the Harvard Business School, proposed three generic categories of strategy from which organizations may select. </a:t>
            </a:r>
            <a:endParaRPr lang="en-US" sz="2800" b="1" dirty="0" smtClean="0">
              <a:solidFill>
                <a:schemeClr val="bg1"/>
              </a:solidFill>
            </a:endParaRPr>
          </a:p>
          <a:p>
            <a:pPr marL="342900" indent="-342900" algn="l">
              <a:buClr>
                <a:srgbClr val="0000FF"/>
              </a:buClr>
              <a:buFont typeface="Wingdings" panose="05000000000000000000" pitchFamily="2" charset="2"/>
              <a:buChar char="§"/>
            </a:pPr>
            <a:r>
              <a:rPr lang="en-US" sz="2800" b="1" dirty="0" smtClean="0">
                <a:solidFill>
                  <a:schemeClr val="bg1"/>
                </a:solidFill>
              </a:rPr>
              <a:t>Others </a:t>
            </a:r>
            <a:r>
              <a:rPr lang="en-US" sz="2800" b="1" dirty="0">
                <a:solidFill>
                  <a:schemeClr val="bg1"/>
                </a:solidFill>
              </a:rPr>
              <a:t>have since increased the number of generic categories to five. </a:t>
            </a:r>
            <a:endParaRPr lang="en-US" sz="2800" b="1" dirty="0" smtClean="0">
              <a:solidFill>
                <a:schemeClr val="bg1"/>
              </a:solidFill>
            </a:endParaRPr>
          </a:p>
          <a:p>
            <a:pPr marL="342900" indent="-342900" algn="l">
              <a:buClr>
                <a:srgbClr val="0000FF"/>
              </a:buClr>
              <a:buFont typeface="Wingdings" panose="05000000000000000000" pitchFamily="2" charset="2"/>
              <a:buChar char="§"/>
            </a:pPr>
            <a:r>
              <a:rPr lang="en-US" sz="2800" b="1" dirty="0" smtClean="0">
                <a:solidFill>
                  <a:schemeClr val="bg1"/>
                </a:solidFill>
              </a:rPr>
              <a:t>Exhibit </a:t>
            </a:r>
            <a:r>
              <a:rPr lang="en-US" sz="2800" b="1" dirty="0">
                <a:solidFill>
                  <a:schemeClr val="bg1"/>
                </a:solidFill>
              </a:rPr>
              <a:t>3.6 lists the possible combinations and provides examples of organizations that have adopted each type of strategy</a:t>
            </a:r>
            <a:r>
              <a:rPr lang="en-US" sz="2800" b="1" dirty="0" smtClean="0">
                <a:solidFill>
                  <a:schemeClr val="bg1"/>
                </a:solidFill>
              </a:rPr>
              <a:t>. </a:t>
            </a:r>
            <a:endParaRPr lang="en-US" sz="28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229001801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447800"/>
            <a:ext cx="8686800" cy="4800600"/>
          </a:xfrm>
        </p:spPr>
        <p:txBody>
          <a:bodyPr/>
          <a:lstStyle/>
          <a:p>
            <a:pPr algn="l"/>
            <a:r>
              <a:rPr lang="en-US" sz="2800" b="1" dirty="0">
                <a:solidFill>
                  <a:srgbClr val="0000FF"/>
                </a:solidFill>
              </a:rPr>
              <a:t>Generic </a:t>
            </a:r>
            <a:r>
              <a:rPr lang="en-US" sz="2800" b="1" dirty="0" smtClean="0">
                <a:solidFill>
                  <a:srgbClr val="0000FF"/>
                </a:solidFill>
              </a:rPr>
              <a:t>strategies</a:t>
            </a:r>
          </a:p>
          <a:p>
            <a:pPr marL="457200" indent="-457200" algn="l">
              <a:buClr>
                <a:srgbClr val="0000FF"/>
              </a:buClr>
              <a:buFont typeface="Wingdings" panose="05000000000000000000" pitchFamily="2" charset="2"/>
              <a:buChar char="§"/>
            </a:pPr>
            <a:r>
              <a:rPr lang="en-US" sz="2400" b="1" dirty="0">
                <a:solidFill>
                  <a:schemeClr val="bg1"/>
                </a:solidFill>
              </a:rPr>
              <a:t>Porter called these </a:t>
            </a:r>
            <a:r>
              <a:rPr lang="en-US" sz="2400" b="1" i="1" dirty="0">
                <a:solidFill>
                  <a:srgbClr val="0000FF"/>
                </a:solidFill>
              </a:rPr>
              <a:t>generic strategies </a:t>
            </a:r>
            <a:r>
              <a:rPr lang="en-US" sz="2400" b="1" dirty="0">
                <a:solidFill>
                  <a:schemeClr val="bg1"/>
                </a:solidFill>
              </a:rPr>
              <a:t>because they were general strategies that any organization could use to position itself in the marketplace. For both market wide and market segment focus there are two fundamental </a:t>
            </a:r>
            <a:r>
              <a:rPr lang="en-US" sz="2400" b="1" i="1" dirty="0">
                <a:solidFill>
                  <a:srgbClr val="0000FF"/>
                </a:solidFill>
              </a:rPr>
              <a:t>positioning strategies </a:t>
            </a:r>
            <a:r>
              <a:rPr lang="en-US" sz="2400" b="1" dirty="0">
                <a:solidFill>
                  <a:schemeClr val="bg1"/>
                </a:solidFill>
              </a:rPr>
              <a:t>– cost leadership and </a:t>
            </a:r>
            <a:r>
              <a:rPr lang="en-US" sz="2400" b="1" dirty="0" smtClean="0">
                <a:solidFill>
                  <a:schemeClr val="bg1"/>
                </a:solidFill>
              </a:rPr>
              <a:t>differentiation</a:t>
            </a:r>
          </a:p>
          <a:p>
            <a:pPr marL="457200" indent="-457200" algn="l">
              <a:buClr>
                <a:srgbClr val="0000FF"/>
              </a:buClr>
              <a:buFont typeface="Wingdings" panose="05000000000000000000" pitchFamily="2" charset="2"/>
              <a:buChar char="§"/>
            </a:pPr>
            <a:r>
              <a:rPr lang="en-US" sz="2400" b="1" dirty="0">
                <a:solidFill>
                  <a:schemeClr val="bg1"/>
                </a:solidFill>
              </a:rPr>
              <a:t>Most authors define the generic types of strategy as combinations of a target market (a small, focused customer base versus a large, general customer base) and the type of competitive advantage sought (low cost versus differentiation). </a:t>
            </a: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178381107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normAutofit/>
          </a:bodyPr>
          <a:lstStyle/>
          <a:p>
            <a:r>
              <a:rPr lang="en-US" sz="3600" b="1" dirty="0">
                <a:solidFill>
                  <a:srgbClr val="0000FF"/>
                </a:solidFill>
                <a:effectLst/>
                <a:latin typeface="+mn-lt"/>
              </a:rPr>
              <a:t>EXHIBIT 3.6 Different Generic Strategies</a:t>
            </a:r>
            <a:endParaRPr lang="en-US" sz="3600" b="1" dirty="0">
              <a:solidFill>
                <a:srgbClr val="0000FF"/>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1154108302"/>
              </p:ext>
            </p:extLst>
          </p:nvPr>
        </p:nvGraphicFramePr>
        <p:xfrm>
          <a:off x="685800" y="1905000"/>
          <a:ext cx="6934199" cy="4267200"/>
        </p:xfrm>
        <a:graphic>
          <a:graphicData uri="http://schemas.openxmlformats.org/drawingml/2006/table">
            <a:tbl>
              <a:tblPr firstRow="1" firstCol="1" bandRow="1">
                <a:tableStyleId>{5C22544A-7EE6-4342-B048-85BDC9FD1C3A}</a:tableStyleId>
              </a:tblPr>
              <a:tblGrid>
                <a:gridCol w="1267748"/>
                <a:gridCol w="3073330"/>
                <a:gridCol w="2593121"/>
              </a:tblGrid>
              <a:tr h="596724">
                <a:tc>
                  <a:txBody>
                    <a:bodyPr/>
                    <a:lstStyle/>
                    <a:p>
                      <a:pPr marL="0" marR="0" algn="ctr">
                        <a:lnSpc>
                          <a:spcPct val="107000"/>
                        </a:lnSpc>
                        <a:spcBef>
                          <a:spcPts val="0"/>
                        </a:spcBef>
                        <a:spcAft>
                          <a:spcPts val="0"/>
                        </a:spcAft>
                      </a:pPr>
                      <a:r>
                        <a:rPr lang="en-US" sz="2000" b="1" dirty="0">
                          <a:solidFill>
                            <a:schemeClr val="bg1"/>
                          </a:solidFill>
                          <a:effectLst/>
                        </a:rPr>
                        <a:t>Target Market</a:t>
                      </a:r>
                      <a:endParaRPr lang="en-US" sz="2000" b="1" dirty="0">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c>
                  <a:txBody>
                    <a:bodyPr/>
                    <a:lstStyle/>
                    <a:p>
                      <a:pPr marL="0" marR="0" algn="ctr">
                        <a:lnSpc>
                          <a:spcPct val="107000"/>
                        </a:lnSpc>
                        <a:spcBef>
                          <a:spcPts val="0"/>
                        </a:spcBef>
                        <a:spcAft>
                          <a:spcPts val="0"/>
                        </a:spcAft>
                      </a:pPr>
                      <a:r>
                        <a:rPr lang="en-US" sz="2000" b="1">
                          <a:solidFill>
                            <a:schemeClr val="bg1"/>
                          </a:solidFill>
                          <a:effectLst/>
                        </a:rPr>
                        <a:t>Type of Competitive Advantage</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c>
                  <a:txBody>
                    <a:bodyPr/>
                    <a:lstStyle/>
                    <a:p>
                      <a:pPr marL="0" marR="0" algn="ctr">
                        <a:lnSpc>
                          <a:spcPct val="107000"/>
                        </a:lnSpc>
                        <a:spcBef>
                          <a:spcPts val="0"/>
                        </a:spcBef>
                        <a:spcAft>
                          <a:spcPts val="0"/>
                        </a:spcAft>
                      </a:pPr>
                      <a:r>
                        <a:rPr lang="en-US" sz="2000" b="1" dirty="0">
                          <a:solidFill>
                            <a:schemeClr val="bg1"/>
                          </a:solidFill>
                          <a:effectLst/>
                        </a:rPr>
                        <a:t>Example</a:t>
                      </a:r>
                      <a:endParaRPr lang="en-US" sz="2000" b="1" dirty="0">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r>
              <a:tr h="596724">
                <a:tc>
                  <a:txBody>
                    <a:bodyPr/>
                    <a:lstStyle/>
                    <a:p>
                      <a:pPr marL="0" marR="0" algn="ctr">
                        <a:lnSpc>
                          <a:spcPct val="107000"/>
                        </a:lnSpc>
                        <a:spcBef>
                          <a:spcPts val="0"/>
                        </a:spcBef>
                        <a:spcAft>
                          <a:spcPts val="0"/>
                        </a:spcAft>
                      </a:pPr>
                      <a:r>
                        <a:rPr lang="en-US" sz="2000" b="1">
                          <a:solidFill>
                            <a:schemeClr val="bg1"/>
                          </a:solidFill>
                          <a:effectLst/>
                        </a:rPr>
                        <a:t>Broad segment</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c>
                  <a:txBody>
                    <a:bodyPr/>
                    <a:lstStyle/>
                    <a:p>
                      <a:pPr marL="0" marR="0" algn="ctr">
                        <a:lnSpc>
                          <a:spcPct val="107000"/>
                        </a:lnSpc>
                        <a:spcBef>
                          <a:spcPts val="0"/>
                        </a:spcBef>
                        <a:spcAft>
                          <a:spcPts val="0"/>
                        </a:spcAft>
                      </a:pPr>
                      <a:r>
                        <a:rPr lang="en-US" sz="2000" b="1">
                          <a:solidFill>
                            <a:schemeClr val="bg1"/>
                          </a:solidFill>
                          <a:effectLst/>
                        </a:rPr>
                        <a:t>Low costs</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1">
                          <a:solidFill>
                            <a:schemeClr val="bg1"/>
                          </a:solidFill>
                          <a:effectLst/>
                        </a:rPr>
                        <a:t>Walmart, Dell</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r>
              <a:tr h="596724">
                <a:tc>
                  <a:txBody>
                    <a:bodyPr/>
                    <a:lstStyle/>
                    <a:p>
                      <a:pPr marL="0" marR="0" algn="ctr">
                        <a:lnSpc>
                          <a:spcPct val="107000"/>
                        </a:lnSpc>
                        <a:spcBef>
                          <a:spcPts val="0"/>
                        </a:spcBef>
                        <a:spcAft>
                          <a:spcPts val="0"/>
                        </a:spcAft>
                      </a:pPr>
                      <a:r>
                        <a:rPr lang="en-US" sz="2000" b="1">
                          <a:solidFill>
                            <a:schemeClr val="bg1"/>
                          </a:solidFill>
                          <a:effectLst/>
                        </a:rPr>
                        <a:t>Broad segment</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c>
                  <a:txBody>
                    <a:bodyPr/>
                    <a:lstStyle/>
                    <a:p>
                      <a:pPr marL="0" marR="0" algn="ctr">
                        <a:lnSpc>
                          <a:spcPct val="107000"/>
                        </a:lnSpc>
                        <a:spcBef>
                          <a:spcPts val="0"/>
                        </a:spcBef>
                        <a:spcAft>
                          <a:spcPts val="0"/>
                        </a:spcAft>
                      </a:pPr>
                      <a:r>
                        <a:rPr lang="en-US" sz="2000" b="1">
                          <a:solidFill>
                            <a:schemeClr val="bg1"/>
                          </a:solidFill>
                          <a:effectLst/>
                        </a:rPr>
                        <a:t>Differentiation</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1">
                          <a:solidFill>
                            <a:schemeClr val="bg1"/>
                          </a:solidFill>
                          <a:effectLst/>
                        </a:rPr>
                        <a:t>Pepsi, Ford</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r>
              <a:tr h="902579">
                <a:tc>
                  <a:txBody>
                    <a:bodyPr/>
                    <a:lstStyle/>
                    <a:p>
                      <a:pPr marL="0" marR="0" algn="ctr">
                        <a:lnSpc>
                          <a:spcPct val="107000"/>
                        </a:lnSpc>
                        <a:spcBef>
                          <a:spcPts val="0"/>
                        </a:spcBef>
                        <a:spcAft>
                          <a:spcPts val="0"/>
                        </a:spcAft>
                      </a:pPr>
                      <a:r>
                        <a:rPr lang="en-US" sz="2000" b="1">
                          <a:solidFill>
                            <a:schemeClr val="bg1"/>
                          </a:solidFill>
                          <a:effectLst/>
                        </a:rPr>
                        <a:t>Moderate segment</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c>
                  <a:txBody>
                    <a:bodyPr/>
                    <a:lstStyle/>
                    <a:p>
                      <a:pPr marL="0" marR="0" algn="ctr">
                        <a:lnSpc>
                          <a:spcPct val="107000"/>
                        </a:lnSpc>
                        <a:spcBef>
                          <a:spcPts val="0"/>
                        </a:spcBef>
                        <a:spcAft>
                          <a:spcPts val="0"/>
                        </a:spcAft>
                      </a:pPr>
                      <a:r>
                        <a:rPr lang="en-US" sz="2000" b="1">
                          <a:solidFill>
                            <a:schemeClr val="bg1"/>
                          </a:solidFill>
                          <a:effectLst/>
                        </a:rPr>
                        <a:t>Moderate costs and differentiation</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1">
                          <a:solidFill>
                            <a:schemeClr val="bg1"/>
                          </a:solidFill>
                          <a:effectLst/>
                        </a:rPr>
                        <a:t>Community hospitals</a:t>
                      </a:r>
                    </a:p>
                    <a:p>
                      <a:pPr marL="0" marR="0" algn="ctr">
                        <a:lnSpc>
                          <a:spcPct val="107000"/>
                        </a:lnSpc>
                        <a:spcBef>
                          <a:spcPts val="0"/>
                        </a:spcBef>
                        <a:spcAft>
                          <a:spcPts val="0"/>
                        </a:spcAft>
                      </a:pPr>
                      <a:r>
                        <a:rPr lang="en-US" sz="2000" b="1">
                          <a:solidFill>
                            <a:schemeClr val="bg1"/>
                          </a:solidFill>
                          <a:effectLst/>
                        </a:rPr>
                        <a:t>Grocery stores</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r>
              <a:tr h="596724">
                <a:tc>
                  <a:txBody>
                    <a:bodyPr/>
                    <a:lstStyle/>
                    <a:p>
                      <a:pPr marL="0" marR="0" algn="ctr">
                        <a:lnSpc>
                          <a:spcPct val="107000"/>
                        </a:lnSpc>
                        <a:spcBef>
                          <a:spcPts val="0"/>
                        </a:spcBef>
                        <a:spcAft>
                          <a:spcPts val="0"/>
                        </a:spcAft>
                      </a:pPr>
                      <a:r>
                        <a:rPr lang="en-US" sz="2000" b="1">
                          <a:solidFill>
                            <a:schemeClr val="bg1"/>
                          </a:solidFill>
                          <a:effectLst/>
                        </a:rPr>
                        <a:t>Focused segment</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c>
                  <a:txBody>
                    <a:bodyPr/>
                    <a:lstStyle/>
                    <a:p>
                      <a:pPr marL="0" marR="0" algn="ctr">
                        <a:lnSpc>
                          <a:spcPct val="107000"/>
                        </a:lnSpc>
                        <a:spcBef>
                          <a:spcPts val="0"/>
                        </a:spcBef>
                        <a:spcAft>
                          <a:spcPts val="0"/>
                        </a:spcAft>
                      </a:pPr>
                      <a:r>
                        <a:rPr lang="en-US" sz="2000" b="1">
                          <a:solidFill>
                            <a:schemeClr val="bg1"/>
                          </a:solidFill>
                          <a:effectLst/>
                        </a:rPr>
                        <a:t>Low costs</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1">
                          <a:solidFill>
                            <a:schemeClr val="bg1"/>
                          </a:solidFill>
                          <a:effectLst/>
                        </a:rPr>
                        <a:t>ALDI</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r>
              <a:tr h="820049">
                <a:tc>
                  <a:txBody>
                    <a:bodyPr/>
                    <a:lstStyle/>
                    <a:p>
                      <a:pPr marL="0" marR="0" algn="ctr">
                        <a:lnSpc>
                          <a:spcPct val="107000"/>
                        </a:lnSpc>
                        <a:spcBef>
                          <a:spcPts val="0"/>
                        </a:spcBef>
                        <a:spcAft>
                          <a:spcPts val="0"/>
                        </a:spcAft>
                      </a:pPr>
                      <a:r>
                        <a:rPr lang="en-US" sz="2000" b="1" dirty="0">
                          <a:solidFill>
                            <a:schemeClr val="bg1"/>
                          </a:solidFill>
                          <a:effectLst/>
                        </a:rPr>
                        <a:t>Focused segment</a:t>
                      </a:r>
                      <a:endParaRPr lang="en-US" sz="2000" b="1" dirty="0">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c>
                  <a:txBody>
                    <a:bodyPr/>
                    <a:lstStyle/>
                    <a:p>
                      <a:pPr marL="0" marR="0" algn="ctr">
                        <a:lnSpc>
                          <a:spcPct val="107000"/>
                        </a:lnSpc>
                        <a:spcBef>
                          <a:spcPts val="0"/>
                        </a:spcBef>
                        <a:spcAft>
                          <a:spcPts val="0"/>
                        </a:spcAft>
                      </a:pPr>
                      <a:r>
                        <a:rPr lang="en-US" sz="2000" b="1">
                          <a:solidFill>
                            <a:schemeClr val="bg1"/>
                          </a:solidFill>
                          <a:effectLst/>
                        </a:rPr>
                        <a:t>Differentiation</a:t>
                      </a:r>
                      <a:endParaRPr lang="en-US" sz="2000" b="1">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1" dirty="0">
                          <a:solidFill>
                            <a:schemeClr val="bg1"/>
                          </a:solidFill>
                          <a:effectLst/>
                        </a:rPr>
                        <a:t>Rolls-Royce, Rolex, concierge medicine</a:t>
                      </a:r>
                      <a:endParaRPr lang="en-US" sz="2000" b="1" dirty="0">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r>
            </a:tbl>
          </a:graphicData>
        </a:graphic>
      </p:graphicFrame>
      <p:cxnSp>
        <p:nvCxnSpPr>
          <p:cNvPr id="5" name="Straight Connector 4"/>
          <p:cNvCxnSpPr/>
          <p:nvPr/>
        </p:nvCxnSpPr>
        <p:spPr>
          <a:xfrm>
            <a:off x="7696200" y="3886200"/>
            <a:ext cx="1524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848600" y="3886200"/>
            <a:ext cx="0" cy="76200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7696200" y="4648200"/>
            <a:ext cx="1524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848600" y="3886200"/>
            <a:ext cx="1066800" cy="646331"/>
          </a:xfrm>
          <a:prstGeom prst="rect">
            <a:avLst/>
          </a:prstGeom>
          <a:noFill/>
        </p:spPr>
        <p:txBody>
          <a:bodyPr wrap="square" rtlCol="0">
            <a:spAutoFit/>
          </a:bodyPr>
          <a:lstStyle/>
          <a:p>
            <a:r>
              <a:rPr lang="en-US" b="1" dirty="0">
                <a:solidFill>
                  <a:schemeClr val="bg1"/>
                </a:solidFill>
              </a:rPr>
              <a:t>Middle strategy</a:t>
            </a:r>
            <a:endParaRPr lang="en-US" b="1" dirty="0">
              <a:solidFill>
                <a:schemeClr val="bg1"/>
              </a:solidFill>
            </a:endParaRPr>
          </a:p>
        </p:txBody>
      </p:sp>
    </p:spTree>
    <p:extLst>
      <p:ext uri="{BB962C8B-B14F-4D97-AF65-F5344CB8AC3E}">
        <p14:creationId xmlns:p14="http://schemas.microsoft.com/office/powerpoint/2010/main" val="288056012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447800"/>
            <a:ext cx="8686800" cy="4800600"/>
          </a:xfrm>
        </p:spPr>
        <p:txBody>
          <a:bodyPr/>
          <a:lstStyle/>
          <a:p>
            <a:pPr algn="l"/>
            <a:r>
              <a:rPr lang="en-US" sz="3200" b="1" dirty="0">
                <a:solidFill>
                  <a:srgbClr val="0000FF"/>
                </a:solidFill>
              </a:rPr>
              <a:t>Broad low-Cost strategy</a:t>
            </a:r>
          </a:p>
          <a:p>
            <a:pPr marL="342900" indent="-342900" algn="l">
              <a:buClr>
                <a:srgbClr val="0000FF"/>
              </a:buClr>
              <a:buFont typeface="Wingdings" panose="05000000000000000000" pitchFamily="2" charset="2"/>
              <a:buChar char="§"/>
            </a:pPr>
            <a:r>
              <a:rPr lang="en-US" sz="2400" b="1" dirty="0">
                <a:solidFill>
                  <a:schemeClr val="bg1"/>
                </a:solidFill>
              </a:rPr>
              <a:t>An organization with a broad low-cost strategy targets a wide customer segment and seeks to achieve competitive advantage in the market by maintaining low costs and underpricing its competitors to earn higher profits. </a:t>
            </a:r>
            <a:endParaRPr lang="en-US" sz="2400" b="1" dirty="0" smtClean="0">
              <a:solidFill>
                <a:schemeClr val="bg1"/>
              </a:solidFill>
            </a:endParaRPr>
          </a:p>
          <a:p>
            <a:pPr marL="342900" indent="-342900" algn="l">
              <a:buClr>
                <a:srgbClr val="0000FF"/>
              </a:buClr>
              <a:buFont typeface="Wingdings" panose="05000000000000000000" pitchFamily="2" charset="2"/>
              <a:buChar char="§"/>
            </a:pPr>
            <a:r>
              <a:rPr lang="en-US" sz="2400" b="1" dirty="0" smtClean="0">
                <a:solidFill>
                  <a:schemeClr val="bg1"/>
                </a:solidFill>
              </a:rPr>
              <a:t>Low-cost </a:t>
            </a:r>
            <a:r>
              <a:rPr lang="en-US" sz="2400" b="1" dirty="0">
                <a:solidFill>
                  <a:schemeClr val="bg1"/>
                </a:solidFill>
              </a:rPr>
              <a:t>positions can be gained by economies of scale; experience curves; efficient value chain management; effective bargaining; elimination of unnecessary features; and rock- bottom product costs through appropriate outsourcing, vertical integration, and information systems.</a:t>
            </a: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312856591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447800"/>
            <a:ext cx="8686800" cy="4800600"/>
          </a:xfrm>
        </p:spPr>
        <p:txBody>
          <a:bodyPr/>
          <a:lstStyle/>
          <a:p>
            <a:pPr algn="l"/>
            <a:r>
              <a:rPr lang="en-US" sz="3200" b="1" dirty="0">
                <a:solidFill>
                  <a:srgbClr val="0000FF"/>
                </a:solidFill>
              </a:rPr>
              <a:t>Broad low-Cost strategy</a:t>
            </a:r>
          </a:p>
          <a:p>
            <a:pPr marL="342900" indent="-342900" algn="l">
              <a:buClr>
                <a:srgbClr val="0000FF"/>
              </a:buClr>
              <a:buFont typeface="Wingdings" panose="05000000000000000000" pitchFamily="2" charset="2"/>
              <a:buChar char="§"/>
            </a:pPr>
            <a:r>
              <a:rPr lang="en-US" sz="2400" b="1" dirty="0">
                <a:solidFill>
                  <a:schemeClr val="bg1"/>
                </a:solidFill>
              </a:rPr>
              <a:t>Use of the term cost frequently causes confusion because authors at times refer to cost as both the expense of producing a product or a service and the price charged for a product or a service. </a:t>
            </a:r>
            <a:endParaRPr lang="en-US" sz="2400" b="1" dirty="0" smtClean="0">
              <a:solidFill>
                <a:schemeClr val="bg1"/>
              </a:solidFill>
            </a:endParaRPr>
          </a:p>
          <a:p>
            <a:pPr marL="342900" indent="-342900" algn="l">
              <a:buClr>
                <a:srgbClr val="0000FF"/>
              </a:buClr>
              <a:buFont typeface="Wingdings" panose="05000000000000000000" pitchFamily="2" charset="2"/>
              <a:buChar char="§"/>
            </a:pPr>
            <a:r>
              <a:rPr lang="en-US" sz="2400" b="1" dirty="0" smtClean="0">
                <a:solidFill>
                  <a:schemeClr val="bg1"/>
                </a:solidFill>
              </a:rPr>
              <a:t>Although </a:t>
            </a:r>
            <a:r>
              <a:rPr lang="en-US" sz="2400" b="1" dirty="0">
                <a:solidFill>
                  <a:schemeClr val="bg1"/>
                </a:solidFill>
              </a:rPr>
              <a:t>low-cost and low- price strategies ideally go together, organizations may adopt one but not the other</a:t>
            </a:r>
            <a:r>
              <a:rPr lang="en-US" sz="2400" b="1" dirty="0" smtClean="0">
                <a:solidFill>
                  <a:schemeClr val="bg1"/>
                </a:solidFill>
              </a:rPr>
              <a:t>.</a:t>
            </a:r>
          </a:p>
          <a:p>
            <a:pPr marL="342900" indent="-342900" algn="l">
              <a:buClr>
                <a:srgbClr val="0000FF"/>
              </a:buClr>
              <a:buFont typeface="Wingdings" panose="05000000000000000000" pitchFamily="2" charset="2"/>
              <a:buChar char="§"/>
            </a:pPr>
            <a:r>
              <a:rPr lang="en-US" sz="2400" b="1" dirty="0" smtClean="0">
                <a:solidFill>
                  <a:schemeClr val="bg1"/>
                </a:solidFill>
              </a:rPr>
              <a:t> </a:t>
            </a:r>
            <a:r>
              <a:rPr lang="en-US" sz="2400" b="1" dirty="0">
                <a:solidFill>
                  <a:schemeClr val="bg1"/>
                </a:solidFill>
              </a:rPr>
              <a:t>Low-cost strategies may be pursued concurrently with some aspect of differentiation to offer reasonable prices, coupled with some unique characteristic (e.g., quality, service, access), while a true low-price strategy may need to offer the lowest price in the </a:t>
            </a:r>
            <a:r>
              <a:rPr lang="en-US" sz="2400" b="1" dirty="0" smtClean="0">
                <a:solidFill>
                  <a:schemeClr val="bg1"/>
                </a:solidFill>
              </a:rPr>
              <a:t>market.</a:t>
            </a:r>
            <a:endParaRPr lang="en-US" sz="24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112557617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447800"/>
            <a:ext cx="8686800" cy="4800600"/>
          </a:xfrm>
        </p:spPr>
        <p:txBody>
          <a:bodyPr/>
          <a:lstStyle/>
          <a:p>
            <a:pPr algn="l"/>
            <a:r>
              <a:rPr lang="en-US" sz="3200" b="1" dirty="0">
                <a:solidFill>
                  <a:srgbClr val="0000FF"/>
                </a:solidFill>
              </a:rPr>
              <a:t>Broad low-Cost strategy</a:t>
            </a:r>
          </a:p>
          <a:p>
            <a:pPr marL="457200" indent="-457200" algn="l">
              <a:buClr>
                <a:srgbClr val="0000FF"/>
              </a:buClr>
              <a:buFont typeface="Wingdings" panose="05000000000000000000" pitchFamily="2" charset="2"/>
              <a:buChar char="§"/>
            </a:pPr>
            <a:r>
              <a:rPr lang="en-US" sz="2600" b="1" dirty="0">
                <a:solidFill>
                  <a:schemeClr val="bg1"/>
                </a:solidFill>
              </a:rPr>
              <a:t>Although low production costs often do have a relationship with low prices, in this book low cost refers to the cost of </a:t>
            </a:r>
            <a:r>
              <a:rPr lang="en-US" sz="2600" b="1" dirty="0" smtClean="0">
                <a:solidFill>
                  <a:schemeClr val="bg1"/>
                </a:solidFill>
              </a:rPr>
              <a:t>production.</a:t>
            </a:r>
          </a:p>
          <a:p>
            <a:pPr marL="457200" indent="-457200" algn="l">
              <a:buClr>
                <a:srgbClr val="0000FF"/>
              </a:buClr>
              <a:buFont typeface="Wingdings" panose="05000000000000000000" pitchFamily="2" charset="2"/>
              <a:buChar char="§"/>
            </a:pPr>
            <a:r>
              <a:rPr lang="en-US" sz="2600" b="1" dirty="0" smtClean="0">
                <a:solidFill>
                  <a:schemeClr val="bg1"/>
                </a:solidFill>
              </a:rPr>
              <a:t>Broad </a:t>
            </a:r>
            <a:r>
              <a:rPr lang="en-US" sz="2600" b="1" dirty="0">
                <a:solidFill>
                  <a:schemeClr val="bg1"/>
                </a:solidFill>
              </a:rPr>
              <a:t>low-cost strategies are most effective in markets where cost is more important than reputation or product characteristics or where large economies of scale exist.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Firms </a:t>
            </a:r>
            <a:r>
              <a:rPr lang="en-US" sz="2600" b="1" dirty="0">
                <a:solidFill>
                  <a:schemeClr val="bg1"/>
                </a:solidFill>
              </a:rPr>
              <a:t>producing commodities, such as wheat, oil, gold, and sugar, may more easily use a low-cost strategy</a:t>
            </a:r>
            <a:r>
              <a:rPr lang="en-US" sz="2600" b="1" dirty="0" smtClean="0">
                <a:solidFill>
                  <a:schemeClr val="bg1"/>
                </a:solidFill>
              </a:rPr>
              <a:t>.</a:t>
            </a:r>
            <a:endParaRPr lang="en-US" sz="26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12082773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0"/>
            <a:ext cx="8458200" cy="4648200"/>
          </a:xfrm>
        </p:spPr>
        <p:txBody>
          <a:bodyPr/>
          <a:lstStyle/>
          <a:p>
            <a:pPr algn="l"/>
            <a:r>
              <a:rPr lang="en-US" sz="3200" b="1" i="1" dirty="0">
                <a:solidFill>
                  <a:srgbClr val="0000FF"/>
                </a:solidFill>
              </a:rPr>
              <a:t>Organizational Value Chain</a:t>
            </a:r>
            <a:endParaRPr lang="en-US" sz="3200" b="1" dirty="0">
              <a:solidFill>
                <a:srgbClr val="0000FF"/>
              </a:solidFill>
            </a:endParaRPr>
          </a:p>
          <a:p>
            <a:pPr marL="457200" indent="-457200" algn="l">
              <a:buClr>
                <a:srgbClr val="0000FF"/>
              </a:buClr>
              <a:buFont typeface="Wingdings" panose="05000000000000000000" pitchFamily="2" charset="2"/>
              <a:buChar char="§"/>
            </a:pPr>
            <a:r>
              <a:rPr lang="en-US" sz="2800" b="1" dirty="0">
                <a:solidFill>
                  <a:schemeClr val="bg1"/>
                </a:solidFill>
              </a:rPr>
              <a:t>Health care organizations have numerous opportunities to create value for patients and other stakeholders</a:t>
            </a:r>
            <a:r>
              <a:rPr lang="en-US" sz="2800" b="1" dirty="0" smtClean="0">
                <a:solidFill>
                  <a:schemeClr val="bg1"/>
                </a:solidFill>
              </a:rPr>
              <a:t>. </a:t>
            </a:r>
          </a:p>
          <a:p>
            <a:pPr marL="457200" indent="-457200" algn="l">
              <a:buClr>
                <a:srgbClr val="0000FF"/>
              </a:buClr>
              <a:buFont typeface="Wingdings" panose="05000000000000000000" pitchFamily="2" charset="2"/>
              <a:buChar char="§"/>
            </a:pPr>
            <a:r>
              <a:rPr lang="en-US" sz="2800" b="1" dirty="0" smtClean="0">
                <a:solidFill>
                  <a:schemeClr val="bg1"/>
                </a:solidFill>
              </a:rPr>
              <a:t>For </a:t>
            </a:r>
            <a:r>
              <a:rPr lang="en-US" sz="2800" b="1" dirty="0">
                <a:solidFill>
                  <a:schemeClr val="bg1"/>
                </a:solidFill>
              </a:rPr>
              <a:t>example, efficient appointment systems, courteous doctors and nurses, “patient friendly” billing systems, easy-to-navigate physical facilities, and the absence of bureaucratic red tape can greatly increase the ratio of satisfaction to price</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smtClean="0">
                <a:solidFill>
                  <a:schemeClr val="bg1"/>
                </a:solidFill>
                <a:effectLst/>
                <a:latin typeface="+mn-lt"/>
              </a:rPr>
              <a:t>Business Models and Common Strategies</a:t>
            </a:r>
            <a:endParaRPr lang="en-US" sz="4000" b="1" dirty="0">
              <a:solidFill>
                <a:schemeClr val="bg1"/>
              </a:solidFill>
              <a:latin typeface="+mn-lt"/>
            </a:endParaRPr>
          </a:p>
        </p:txBody>
      </p:sp>
    </p:spTree>
    <p:extLst>
      <p:ext uri="{BB962C8B-B14F-4D97-AF65-F5344CB8AC3E}">
        <p14:creationId xmlns:p14="http://schemas.microsoft.com/office/powerpoint/2010/main" val="112628685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447800"/>
            <a:ext cx="8686800" cy="4800600"/>
          </a:xfrm>
        </p:spPr>
        <p:txBody>
          <a:bodyPr/>
          <a:lstStyle/>
          <a:p>
            <a:pPr algn="l"/>
            <a:r>
              <a:rPr lang="en-US" sz="3200" b="1" dirty="0">
                <a:solidFill>
                  <a:srgbClr val="0000FF"/>
                </a:solidFill>
              </a:rPr>
              <a:t>Broad low-Cost strategy</a:t>
            </a:r>
          </a:p>
          <a:p>
            <a:pPr marL="457200" indent="-457200" algn="l">
              <a:buClr>
                <a:srgbClr val="0000FF"/>
              </a:buClr>
              <a:buFont typeface="Wingdings" panose="05000000000000000000" pitchFamily="2" charset="2"/>
              <a:buChar char="§"/>
            </a:pPr>
            <a:r>
              <a:rPr lang="en-US" sz="2600" b="1" dirty="0">
                <a:solidFill>
                  <a:schemeClr val="bg1"/>
                </a:solidFill>
              </a:rPr>
              <a:t>Likewise, companies that can exploit large economies of scale, such as manufacturers of computer chips, can compete on the basis of cost</a:t>
            </a:r>
            <a:r>
              <a:rPr lang="en-US" sz="2600" b="1" dirty="0" smtClean="0">
                <a:solidFill>
                  <a:schemeClr val="bg1"/>
                </a:solidFill>
              </a:rPr>
              <a:t>.</a:t>
            </a:r>
          </a:p>
          <a:p>
            <a:pPr marL="457200" indent="-457200" algn="l">
              <a:buClr>
                <a:srgbClr val="0000FF"/>
              </a:buClr>
              <a:buFont typeface="Wingdings" panose="05000000000000000000" pitchFamily="2" charset="2"/>
              <a:buChar char="§"/>
            </a:pPr>
            <a:r>
              <a:rPr lang="en-US" sz="2600" b="1" dirty="0" smtClean="0">
                <a:solidFill>
                  <a:schemeClr val="bg1"/>
                </a:solidFill>
              </a:rPr>
              <a:t>As </a:t>
            </a:r>
            <a:r>
              <a:rPr lang="en-US" sz="2600" b="1" dirty="0">
                <a:solidFill>
                  <a:schemeClr val="bg1"/>
                </a:solidFill>
              </a:rPr>
              <a:t>a result, organizations using a broad low-cost strategy strive to maximize their market share</a:t>
            </a:r>
            <a:r>
              <a:rPr lang="en-US" sz="2600" b="1" dirty="0" smtClean="0">
                <a:solidFill>
                  <a:schemeClr val="bg1"/>
                </a:solidFill>
              </a:rPr>
              <a:t>.</a:t>
            </a:r>
          </a:p>
          <a:p>
            <a:pPr marL="457200" indent="-457200" algn="l">
              <a:buClr>
                <a:srgbClr val="0000FF"/>
              </a:buClr>
              <a:buFont typeface="Wingdings" panose="05000000000000000000" pitchFamily="2" charset="2"/>
              <a:buChar char="§"/>
            </a:pPr>
            <a:r>
              <a:rPr lang="en-US" sz="2600" b="1" dirty="0" smtClean="0">
                <a:solidFill>
                  <a:schemeClr val="bg1"/>
                </a:solidFill>
              </a:rPr>
              <a:t>However</a:t>
            </a:r>
            <a:r>
              <a:rPr lang="en-US" sz="2600" b="1" dirty="0">
                <a:solidFill>
                  <a:schemeClr val="bg1"/>
                </a:solidFill>
              </a:rPr>
              <a:t>, low-cost products/services still must maintain a certain level of quality and differentiation.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Consumers </a:t>
            </a:r>
            <a:r>
              <a:rPr lang="en-US" sz="2600" b="1" dirty="0">
                <a:solidFill>
                  <a:schemeClr val="bg1"/>
                </a:solidFill>
              </a:rPr>
              <a:t>must perceive the lowest cost for the value received. </a:t>
            </a: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35060029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447800"/>
            <a:ext cx="8686800" cy="4800600"/>
          </a:xfrm>
        </p:spPr>
        <p:txBody>
          <a:bodyPr/>
          <a:lstStyle/>
          <a:p>
            <a:pPr algn="l"/>
            <a:r>
              <a:rPr lang="en-US" sz="3200" b="1" dirty="0">
                <a:solidFill>
                  <a:srgbClr val="0000FF"/>
                </a:solidFill>
              </a:rPr>
              <a:t>Broad low-Cost strategy</a:t>
            </a:r>
          </a:p>
          <a:p>
            <a:pPr algn="l"/>
            <a:r>
              <a:rPr lang="en-US" sz="2800" b="1" dirty="0">
                <a:solidFill>
                  <a:schemeClr val="bg1"/>
                </a:solidFill>
              </a:rPr>
              <a:t>Organizations often take one of the following approaches to create this perception:</a:t>
            </a:r>
          </a:p>
          <a:p>
            <a:pPr marL="457200" indent="-457200" algn="l">
              <a:buClr>
                <a:srgbClr val="0000FF"/>
              </a:buClr>
              <a:buFont typeface="Wingdings" panose="05000000000000000000" pitchFamily="2" charset="2"/>
              <a:buChar char="§"/>
            </a:pPr>
            <a:r>
              <a:rPr lang="en-US" sz="2800" b="1" dirty="0">
                <a:solidFill>
                  <a:srgbClr val="0000FF"/>
                </a:solidFill>
              </a:rPr>
              <a:t>Product line narrowed to standardized, no-frills goods. </a:t>
            </a:r>
            <a:endParaRPr lang="en-US" sz="2800" b="1" dirty="0" smtClean="0">
              <a:solidFill>
                <a:srgbClr val="0000FF"/>
              </a:solidFill>
            </a:endParaRPr>
          </a:p>
          <a:p>
            <a:pPr lvl="1" algn="l"/>
            <a:r>
              <a:rPr lang="en-US" sz="3000" b="1" dirty="0" smtClean="0">
                <a:solidFill>
                  <a:schemeClr val="bg1"/>
                </a:solidFill>
              </a:rPr>
              <a:t>Organizations </a:t>
            </a:r>
            <a:r>
              <a:rPr lang="en-US" sz="3000" b="1" dirty="0">
                <a:solidFill>
                  <a:schemeClr val="bg1"/>
                </a:solidFill>
              </a:rPr>
              <a:t>pursuing a broad low-cost strategy may eliminate low- volume products and services from their offerings and retain only those that generate the greatest sales and profitability</a:t>
            </a:r>
            <a:r>
              <a:rPr lang="en-US" sz="3000" b="1" dirty="0" smtClean="0">
                <a:solidFill>
                  <a:schemeClr val="bg1"/>
                </a:solidFill>
              </a:rPr>
              <a:t>. </a:t>
            </a:r>
            <a:endParaRPr lang="en-US" sz="30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235473891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295400"/>
            <a:ext cx="8686800" cy="5029200"/>
          </a:xfrm>
        </p:spPr>
        <p:txBody>
          <a:bodyPr/>
          <a:lstStyle/>
          <a:p>
            <a:pPr algn="l"/>
            <a:r>
              <a:rPr lang="en-US" sz="3200" b="1" dirty="0">
                <a:solidFill>
                  <a:srgbClr val="0000FF"/>
                </a:solidFill>
              </a:rPr>
              <a:t>Broad low-Cost strategy</a:t>
            </a:r>
          </a:p>
          <a:p>
            <a:pPr algn="l"/>
            <a:r>
              <a:rPr lang="en-US" sz="2800" b="1" dirty="0">
                <a:solidFill>
                  <a:schemeClr val="bg1"/>
                </a:solidFill>
              </a:rPr>
              <a:t>Organizations often take one of the following approaches to create this perception:</a:t>
            </a:r>
          </a:p>
          <a:p>
            <a:pPr marL="457200" indent="-457200" algn="l">
              <a:buClr>
                <a:srgbClr val="0000FF"/>
              </a:buClr>
              <a:buFont typeface="Wingdings" panose="05000000000000000000" pitchFamily="2" charset="2"/>
              <a:buChar char="§"/>
            </a:pPr>
            <a:r>
              <a:rPr lang="en-US" sz="2800" b="1" dirty="0">
                <a:solidFill>
                  <a:srgbClr val="0000FF"/>
                </a:solidFill>
              </a:rPr>
              <a:t>Product line narrowed to standardized, no-frills goods. </a:t>
            </a:r>
            <a:endParaRPr lang="en-US" sz="2800" b="1" dirty="0" smtClean="0">
              <a:solidFill>
                <a:srgbClr val="0000FF"/>
              </a:solidFill>
            </a:endParaRPr>
          </a:p>
          <a:p>
            <a:pPr lvl="1" algn="l"/>
            <a:r>
              <a:rPr lang="en-US" b="1" dirty="0">
                <a:solidFill>
                  <a:schemeClr val="bg1"/>
                </a:solidFill>
              </a:rPr>
              <a:t>They keep production costs low by using standard components, limiting the number of product models, and minimizing overhead and indirect costs. Non-core components may be outsourced. </a:t>
            </a:r>
            <a:endParaRPr lang="en-US" b="1" dirty="0" smtClean="0">
              <a:solidFill>
                <a:schemeClr val="bg1"/>
              </a:solidFill>
            </a:endParaRPr>
          </a:p>
          <a:p>
            <a:pPr lvl="1" algn="l"/>
            <a:r>
              <a:rPr lang="en-US" b="1" dirty="0" smtClean="0">
                <a:solidFill>
                  <a:srgbClr val="0000FF"/>
                </a:solidFill>
              </a:rPr>
              <a:t>For </a:t>
            </a:r>
            <a:r>
              <a:rPr lang="en-US" b="1" dirty="0">
                <a:solidFill>
                  <a:srgbClr val="0000FF"/>
                </a:solidFill>
              </a:rPr>
              <a:t>example</a:t>
            </a:r>
            <a:r>
              <a:rPr lang="en-US" b="1" dirty="0">
                <a:solidFill>
                  <a:schemeClr val="bg1"/>
                </a:solidFill>
              </a:rPr>
              <a:t>, specialty hospitals narrow the wide product line of general hospitals, standardize products and processes, and eliminate some services, thereby lowering their costs</a:t>
            </a:r>
            <a:r>
              <a:rPr lang="en-US" b="1" dirty="0" smtClean="0">
                <a:solidFill>
                  <a:schemeClr val="bg1"/>
                </a:solidFill>
              </a:rPr>
              <a:t>. </a:t>
            </a:r>
            <a:endParaRPr lang="en-US"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74568715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295400"/>
            <a:ext cx="8686800" cy="5029200"/>
          </a:xfrm>
        </p:spPr>
        <p:txBody>
          <a:bodyPr/>
          <a:lstStyle/>
          <a:p>
            <a:pPr algn="l"/>
            <a:r>
              <a:rPr lang="en-US" sz="3200" b="1" dirty="0">
                <a:solidFill>
                  <a:srgbClr val="0000FF"/>
                </a:solidFill>
              </a:rPr>
              <a:t>Broad low-Cost strategy</a:t>
            </a:r>
          </a:p>
          <a:p>
            <a:pPr algn="l"/>
            <a:r>
              <a:rPr lang="en-US" sz="2800" b="1" dirty="0">
                <a:solidFill>
                  <a:schemeClr val="bg1"/>
                </a:solidFill>
              </a:rPr>
              <a:t>Organizations often take one of the following approaches to create this perception:</a:t>
            </a:r>
          </a:p>
          <a:p>
            <a:pPr marL="457200" indent="-457200" algn="l">
              <a:buClr>
                <a:srgbClr val="0000FF"/>
              </a:buClr>
              <a:buFont typeface="Wingdings" panose="05000000000000000000" pitchFamily="2" charset="2"/>
              <a:buChar char="§"/>
            </a:pPr>
            <a:r>
              <a:rPr lang="en-US" sz="2800" b="1" dirty="0">
                <a:solidFill>
                  <a:srgbClr val="0000FF"/>
                </a:solidFill>
              </a:rPr>
              <a:t>High asset turnover</a:t>
            </a:r>
            <a:r>
              <a:rPr lang="en-US" sz="2800" b="1" dirty="0">
                <a:solidFill>
                  <a:schemeClr val="bg1"/>
                </a:solidFill>
              </a:rPr>
              <a:t>. </a:t>
            </a:r>
            <a:endParaRPr lang="en-US" sz="2800" b="1" dirty="0" smtClean="0">
              <a:solidFill>
                <a:schemeClr val="bg1"/>
              </a:solidFill>
            </a:endParaRPr>
          </a:p>
          <a:p>
            <a:pPr lvl="1" algn="l">
              <a:buClr>
                <a:srgbClr val="0000FF"/>
              </a:buClr>
            </a:pPr>
            <a:r>
              <a:rPr lang="en-US" sz="2800" b="1" dirty="0" smtClean="0">
                <a:solidFill>
                  <a:schemeClr val="bg1"/>
                </a:solidFill>
              </a:rPr>
              <a:t>Organizations make optimal use of their assets and resources by managing large volumes efficiently and operating their facilities at full capacity. </a:t>
            </a:r>
          </a:p>
          <a:p>
            <a:pPr lvl="1" algn="l">
              <a:buClr>
                <a:srgbClr val="0000FF"/>
              </a:buClr>
            </a:pPr>
            <a:r>
              <a:rPr lang="en-US" sz="2800" b="1" dirty="0" smtClean="0">
                <a:solidFill>
                  <a:srgbClr val="0000FF"/>
                </a:solidFill>
              </a:rPr>
              <a:t>Examples</a:t>
            </a:r>
            <a:r>
              <a:rPr lang="en-US" sz="2800" b="1" dirty="0" smtClean="0">
                <a:solidFill>
                  <a:schemeClr val="bg1"/>
                </a:solidFill>
              </a:rPr>
              <a:t> include table turnover in restaurants, airlines’ maximization of the time its planes are in flight, and maximization of actual surgical time in operating rooms. </a:t>
            </a:r>
            <a:endParaRPr lang="en-US" sz="28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11866785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295400"/>
            <a:ext cx="8686800" cy="5029200"/>
          </a:xfrm>
        </p:spPr>
        <p:txBody>
          <a:bodyPr/>
          <a:lstStyle/>
          <a:p>
            <a:pPr algn="l"/>
            <a:r>
              <a:rPr lang="en-US" sz="3200" b="1" dirty="0">
                <a:solidFill>
                  <a:srgbClr val="0000FF"/>
                </a:solidFill>
              </a:rPr>
              <a:t>Broad low-Cost strategy</a:t>
            </a:r>
          </a:p>
          <a:p>
            <a:pPr algn="l"/>
            <a:r>
              <a:rPr lang="en-US" sz="2800" b="1" dirty="0">
                <a:solidFill>
                  <a:schemeClr val="bg1"/>
                </a:solidFill>
              </a:rPr>
              <a:t>Organizations often take one of the following approaches to create this perception:</a:t>
            </a:r>
          </a:p>
          <a:p>
            <a:pPr marL="457200" indent="-457200" algn="l">
              <a:buClr>
                <a:srgbClr val="0000FF"/>
              </a:buClr>
              <a:buFont typeface="Wingdings" panose="05000000000000000000" pitchFamily="2" charset="2"/>
              <a:buChar char="§"/>
            </a:pPr>
            <a:r>
              <a:rPr lang="en-US" sz="2800" b="1" dirty="0">
                <a:solidFill>
                  <a:srgbClr val="0000FF"/>
                </a:solidFill>
              </a:rPr>
              <a:t>Control of purchases and procurement</a:t>
            </a:r>
            <a:r>
              <a:rPr lang="en-US" sz="2800" b="1" dirty="0">
                <a:solidFill>
                  <a:schemeClr val="bg1"/>
                </a:solidFill>
              </a:rPr>
              <a:t>. Organizations seeking to keep costs low generally exercise control over their supply chain and purchases to minimize expenditures. Purchasing in bulk, consigning products (vendor-managed inventory), negotiating high discounts, and using just-in-time purchasing can significantly lower costs</a:t>
            </a:r>
            <a:r>
              <a:rPr lang="en-US" sz="2800" b="1" dirty="0" smtClean="0">
                <a:solidFill>
                  <a:schemeClr val="bg1"/>
                </a:solidFill>
              </a:rPr>
              <a:t>. </a:t>
            </a:r>
            <a:endParaRPr lang="en-US" sz="28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379007289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295400"/>
            <a:ext cx="8686800" cy="5029200"/>
          </a:xfrm>
        </p:spPr>
        <p:txBody>
          <a:bodyPr/>
          <a:lstStyle/>
          <a:p>
            <a:pPr algn="l"/>
            <a:r>
              <a:rPr lang="en-US" sz="3200" b="1" dirty="0">
                <a:solidFill>
                  <a:srgbClr val="0000FF"/>
                </a:solidFill>
              </a:rPr>
              <a:t>Broad low-Cost strategy</a:t>
            </a:r>
          </a:p>
          <a:p>
            <a:pPr algn="l"/>
            <a:r>
              <a:rPr lang="en-US" sz="2800" b="1" dirty="0">
                <a:solidFill>
                  <a:schemeClr val="bg1"/>
                </a:solidFill>
              </a:rPr>
              <a:t>Organizations often take one of the following approaches to create this perception:</a:t>
            </a:r>
          </a:p>
          <a:p>
            <a:pPr marL="457200" indent="-457200" algn="l">
              <a:buClr>
                <a:srgbClr val="0000FF"/>
              </a:buClr>
              <a:buFont typeface="Wingdings" panose="05000000000000000000" pitchFamily="2" charset="2"/>
              <a:buChar char="§"/>
            </a:pPr>
            <a:r>
              <a:rPr lang="en-US" sz="2800" b="1" dirty="0">
                <a:solidFill>
                  <a:srgbClr val="0000FF"/>
                </a:solidFill>
              </a:rPr>
              <a:t>Control of purchases and procurement</a:t>
            </a:r>
            <a:r>
              <a:rPr lang="en-US" sz="2800" b="1" dirty="0">
                <a:solidFill>
                  <a:schemeClr val="bg1"/>
                </a:solidFill>
              </a:rPr>
              <a:t>. </a:t>
            </a:r>
            <a:endParaRPr lang="en-US" sz="2800" b="1" dirty="0" smtClean="0">
              <a:solidFill>
                <a:schemeClr val="bg1"/>
              </a:solidFill>
            </a:endParaRPr>
          </a:p>
          <a:p>
            <a:pPr lvl="1" algn="l">
              <a:buClr>
                <a:srgbClr val="0000FF"/>
              </a:buClr>
            </a:pPr>
            <a:r>
              <a:rPr lang="en-US" sz="2800" b="1" dirty="0" smtClean="0">
                <a:solidFill>
                  <a:schemeClr val="bg1"/>
                </a:solidFill>
              </a:rPr>
              <a:t>Hospitals </a:t>
            </a:r>
            <a:r>
              <a:rPr lang="en-US" sz="2800" b="1" dirty="0">
                <a:solidFill>
                  <a:schemeClr val="bg1"/>
                </a:solidFill>
              </a:rPr>
              <a:t>often use consignment, especially for surgical implants. Vendors provide hospitals many different implants, but the hospitals are charged for the implants only when they use them. </a:t>
            </a:r>
            <a:endParaRPr lang="en-US" sz="2800" b="1" dirty="0" smtClean="0">
              <a:solidFill>
                <a:schemeClr val="bg1"/>
              </a:solidFill>
            </a:endParaRPr>
          </a:p>
          <a:p>
            <a:pPr lvl="1" algn="l">
              <a:buClr>
                <a:srgbClr val="0000FF"/>
              </a:buClr>
            </a:pPr>
            <a:r>
              <a:rPr lang="en-US" sz="2800" b="1" dirty="0" smtClean="0">
                <a:solidFill>
                  <a:schemeClr val="bg1"/>
                </a:solidFill>
              </a:rPr>
              <a:t>Dell</a:t>
            </a:r>
            <a:r>
              <a:rPr lang="en-US" sz="2800" b="1" dirty="0">
                <a:solidFill>
                  <a:schemeClr val="bg1"/>
                </a:solidFill>
              </a:rPr>
              <a:t>, the computer firm, manages its costs by maintaining low inventories and building computers only after they are ordered</a:t>
            </a:r>
            <a:r>
              <a:rPr lang="en-US" sz="2800" b="1" dirty="0" smtClean="0">
                <a:solidFill>
                  <a:schemeClr val="bg1"/>
                </a:solidFill>
              </a:rPr>
              <a:t>. </a:t>
            </a:r>
            <a:endParaRPr lang="en-US" sz="28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93109960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295400"/>
            <a:ext cx="8686800" cy="5029200"/>
          </a:xfrm>
        </p:spPr>
        <p:txBody>
          <a:bodyPr/>
          <a:lstStyle/>
          <a:p>
            <a:pPr algn="l"/>
            <a:r>
              <a:rPr lang="en-US" sz="3200" b="1" dirty="0">
                <a:solidFill>
                  <a:srgbClr val="0000FF"/>
                </a:solidFill>
              </a:rPr>
              <a:t>Broad low-Cost strategy</a:t>
            </a:r>
          </a:p>
          <a:p>
            <a:pPr algn="l"/>
            <a:r>
              <a:rPr lang="en-US" sz="2800" b="1" dirty="0">
                <a:solidFill>
                  <a:schemeClr val="bg1"/>
                </a:solidFill>
              </a:rPr>
              <a:t>Organizations often take one of the following approaches to create this perception:</a:t>
            </a:r>
          </a:p>
          <a:p>
            <a:pPr marL="457200" indent="-457200" algn="l">
              <a:buClr>
                <a:srgbClr val="0000FF"/>
              </a:buClr>
              <a:buFont typeface="Wingdings" panose="05000000000000000000" pitchFamily="2" charset="2"/>
              <a:buChar char="§"/>
            </a:pPr>
            <a:r>
              <a:rPr lang="en-US" sz="2400" b="1" dirty="0">
                <a:solidFill>
                  <a:srgbClr val="0000FF"/>
                </a:solidFill>
              </a:rPr>
              <a:t>Low-cost distribution systems</a:t>
            </a:r>
            <a:r>
              <a:rPr lang="en-US" sz="2400" b="1" dirty="0">
                <a:solidFill>
                  <a:schemeClr val="bg1"/>
                </a:solidFill>
              </a:rPr>
              <a:t>. </a:t>
            </a:r>
            <a:endParaRPr lang="en-US" sz="2400" b="1" dirty="0" smtClean="0">
              <a:solidFill>
                <a:schemeClr val="bg1"/>
              </a:solidFill>
            </a:endParaRPr>
          </a:p>
          <a:p>
            <a:pPr lvl="1" algn="l">
              <a:buClr>
                <a:srgbClr val="0000FF"/>
              </a:buClr>
            </a:pPr>
            <a:r>
              <a:rPr lang="en-US" sz="2600" b="1" dirty="0" smtClean="0">
                <a:solidFill>
                  <a:schemeClr val="bg1"/>
                </a:solidFill>
              </a:rPr>
              <a:t>The </a:t>
            </a:r>
            <a:r>
              <a:rPr lang="en-US" sz="2600" b="1" dirty="0">
                <a:solidFill>
                  <a:schemeClr val="bg1"/>
                </a:solidFill>
              </a:rPr>
              <a:t>costs of distribution are significant for many products and services. Low-cost strategies call for a wide distribution system at a minimal cost. </a:t>
            </a:r>
            <a:endParaRPr lang="en-US" sz="2600" b="1" dirty="0" smtClean="0">
              <a:solidFill>
                <a:schemeClr val="bg1"/>
              </a:solidFill>
            </a:endParaRPr>
          </a:p>
          <a:p>
            <a:pPr lvl="1" algn="l">
              <a:buClr>
                <a:srgbClr val="0000FF"/>
              </a:buClr>
            </a:pPr>
            <a:r>
              <a:rPr lang="en-US" sz="2600" b="1" dirty="0" smtClean="0">
                <a:solidFill>
                  <a:schemeClr val="bg1"/>
                </a:solidFill>
              </a:rPr>
              <a:t>Instead </a:t>
            </a:r>
            <a:r>
              <a:rPr lang="en-US" sz="2600" b="1" dirty="0">
                <a:solidFill>
                  <a:schemeClr val="bg1"/>
                </a:solidFill>
              </a:rPr>
              <a:t>of using personal contact, organizations may use online sales and marketing tools to reach </a:t>
            </a:r>
            <a:r>
              <a:rPr lang="en-US" sz="2600" b="1" dirty="0" smtClean="0">
                <a:solidFill>
                  <a:schemeClr val="bg1"/>
                </a:solidFill>
              </a:rPr>
              <a:t>customers</a:t>
            </a:r>
            <a:r>
              <a:rPr lang="en-US" sz="2600" b="1" dirty="0">
                <a:solidFill>
                  <a:schemeClr val="bg1"/>
                </a:solidFill>
              </a:rPr>
              <a:t>,</a:t>
            </a:r>
            <a:r>
              <a:rPr lang="en-US" sz="2600" b="1" dirty="0" smtClean="0">
                <a:solidFill>
                  <a:schemeClr val="bg1"/>
                </a:solidFill>
              </a:rPr>
              <a:t> some </a:t>
            </a:r>
            <a:r>
              <a:rPr lang="en-US" sz="2600" b="1" dirty="0">
                <a:solidFill>
                  <a:schemeClr val="bg1"/>
                </a:solidFill>
              </a:rPr>
              <a:t>organizations bypass distributors and sell directly to the consumer to reduce costs</a:t>
            </a:r>
            <a:r>
              <a:rPr lang="en-US" sz="2600" b="1" dirty="0" smtClean="0">
                <a:solidFill>
                  <a:schemeClr val="bg1"/>
                </a:solidFill>
              </a:rPr>
              <a:t>. </a:t>
            </a:r>
            <a:endParaRPr lang="en-US" sz="2600" b="1" dirty="0">
              <a:solidFill>
                <a:schemeClr val="bg1"/>
              </a:solidFill>
            </a:endParaRPr>
          </a:p>
        </p:txBody>
      </p:sp>
      <p:sp>
        <p:nvSpPr>
          <p:cNvPr id="5" name="Title 1"/>
          <p:cNvSpPr>
            <a:spLocks noGrp="1"/>
          </p:cNvSpPr>
          <p:nvPr>
            <p:ph type="ctrTitle"/>
          </p:nvPr>
        </p:nvSpPr>
        <p:spPr>
          <a:xfrm>
            <a:off x="381000" y="304800"/>
            <a:ext cx="8305800" cy="11430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34087832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295400"/>
            <a:ext cx="8686800" cy="5029200"/>
          </a:xfrm>
        </p:spPr>
        <p:txBody>
          <a:bodyPr/>
          <a:lstStyle/>
          <a:p>
            <a:pPr algn="l"/>
            <a:r>
              <a:rPr lang="en-US" sz="3200" b="1" dirty="0">
                <a:solidFill>
                  <a:srgbClr val="0000FF"/>
                </a:solidFill>
              </a:rPr>
              <a:t>Broad low-Cost strategy</a:t>
            </a:r>
          </a:p>
          <a:p>
            <a:pPr algn="l"/>
            <a:r>
              <a:rPr lang="en-US" sz="2800" b="1" dirty="0">
                <a:solidFill>
                  <a:schemeClr val="bg1"/>
                </a:solidFill>
              </a:rPr>
              <a:t>Organizations often take one of the following approaches to create this perception:</a:t>
            </a:r>
          </a:p>
          <a:p>
            <a:pPr marL="457200" indent="-457200" algn="l">
              <a:buClr>
                <a:srgbClr val="0000FF"/>
              </a:buClr>
              <a:buFont typeface="Wingdings" panose="05000000000000000000" pitchFamily="2" charset="2"/>
              <a:buChar char="§"/>
            </a:pPr>
            <a:r>
              <a:rPr lang="en-US" sz="2800" b="1" dirty="0">
                <a:solidFill>
                  <a:srgbClr val="0000FF"/>
                </a:solidFill>
              </a:rPr>
              <a:t>Low-cost distribution systems</a:t>
            </a:r>
            <a:r>
              <a:rPr lang="en-US" sz="2800" b="1" dirty="0">
                <a:solidFill>
                  <a:schemeClr val="bg1"/>
                </a:solidFill>
              </a:rPr>
              <a:t>. </a:t>
            </a:r>
            <a:endParaRPr lang="en-US" sz="2800" b="1" dirty="0" smtClean="0">
              <a:solidFill>
                <a:schemeClr val="bg1"/>
              </a:solidFill>
            </a:endParaRPr>
          </a:p>
          <a:p>
            <a:pPr lvl="1" algn="l">
              <a:buClr>
                <a:srgbClr val="0000FF"/>
              </a:buClr>
            </a:pPr>
            <a:r>
              <a:rPr lang="en-US" b="1" dirty="0">
                <a:solidFill>
                  <a:srgbClr val="0000FF"/>
                </a:solidFill>
              </a:rPr>
              <a:t>For example</a:t>
            </a:r>
            <a:r>
              <a:rPr lang="en-US" b="1" dirty="0">
                <a:solidFill>
                  <a:schemeClr val="bg1"/>
                </a:solidFill>
              </a:rPr>
              <a:t>, </a:t>
            </a:r>
            <a:r>
              <a:rPr lang="en-US" dirty="0"/>
              <a:t>, </a:t>
            </a:r>
            <a:r>
              <a:rPr lang="en-US" b="1" dirty="0">
                <a:solidFill>
                  <a:schemeClr val="bg1"/>
                </a:solidFill>
              </a:rPr>
              <a:t>consider Dell </a:t>
            </a:r>
            <a:r>
              <a:rPr lang="en-US" b="1" dirty="0" smtClean="0">
                <a:solidFill>
                  <a:schemeClr val="bg1"/>
                </a:solidFill>
              </a:rPr>
              <a:t>customers </a:t>
            </a:r>
            <a:r>
              <a:rPr lang="en-US" b="1" dirty="0">
                <a:solidFill>
                  <a:schemeClr val="bg1"/>
                </a:solidFill>
              </a:rPr>
              <a:t>order computers from low-cost-focused </a:t>
            </a:r>
            <a:r>
              <a:rPr lang="en-US" b="1" dirty="0" smtClean="0">
                <a:solidFill>
                  <a:schemeClr val="bg1"/>
                </a:solidFill>
              </a:rPr>
              <a:t>Dell via </a:t>
            </a:r>
            <a:r>
              <a:rPr lang="en-US" b="1" dirty="0">
                <a:solidFill>
                  <a:schemeClr val="bg1"/>
                </a:solidFill>
              </a:rPr>
              <a:t>the Internet or phone, they also can visit one of </a:t>
            </a:r>
            <a:r>
              <a:rPr lang="en-US" b="1" dirty="0" smtClean="0">
                <a:solidFill>
                  <a:schemeClr val="bg1"/>
                </a:solidFill>
              </a:rPr>
              <a:t>Dell’s many </a:t>
            </a:r>
            <a:r>
              <a:rPr lang="en-US" b="1" dirty="0">
                <a:solidFill>
                  <a:schemeClr val="bg1"/>
                </a:solidFill>
              </a:rPr>
              <a:t>local stores and consult with service representatives. </a:t>
            </a:r>
            <a:endParaRPr lang="en-US" b="1" dirty="0" smtClean="0">
              <a:solidFill>
                <a:schemeClr val="bg1"/>
              </a:solidFill>
            </a:endParaRPr>
          </a:p>
          <a:p>
            <a:pPr lvl="1" algn="l">
              <a:buClr>
                <a:srgbClr val="0000FF"/>
              </a:buClr>
            </a:pPr>
            <a:r>
              <a:rPr lang="en-US" b="1" dirty="0" smtClean="0">
                <a:solidFill>
                  <a:schemeClr val="bg1"/>
                </a:solidFill>
              </a:rPr>
              <a:t>Likewise</a:t>
            </a:r>
            <a:r>
              <a:rPr lang="en-US" b="1" dirty="0">
                <a:solidFill>
                  <a:schemeClr val="bg1"/>
                </a:solidFill>
              </a:rPr>
              <a:t>, manufacturers of generic drugs may market only to wholesalers, while brand-name drug companies have large, owned sales forces and market directly to </a:t>
            </a:r>
            <a:r>
              <a:rPr lang="en-US" b="1" dirty="0" smtClean="0">
                <a:solidFill>
                  <a:schemeClr val="bg1"/>
                </a:solidFill>
              </a:rPr>
              <a:t>pharmacies and </a:t>
            </a:r>
            <a:r>
              <a:rPr lang="en-US" b="1" dirty="0">
                <a:solidFill>
                  <a:schemeClr val="bg1"/>
                </a:solidFill>
              </a:rPr>
              <a:t>physicians</a:t>
            </a:r>
            <a:r>
              <a:rPr lang="en-US" b="1" dirty="0" smtClean="0">
                <a:solidFill>
                  <a:schemeClr val="bg1"/>
                </a:solidFill>
              </a:rPr>
              <a:t>. </a:t>
            </a:r>
            <a:endParaRPr lang="en-US"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419451188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600200"/>
            <a:ext cx="8686800" cy="4724400"/>
          </a:xfrm>
        </p:spPr>
        <p:txBody>
          <a:bodyPr/>
          <a:lstStyle/>
          <a:p>
            <a:pPr algn="l"/>
            <a:r>
              <a:rPr lang="en-US" sz="2800" b="1" dirty="0" smtClean="0">
                <a:solidFill>
                  <a:srgbClr val="0000FF"/>
                </a:solidFill>
              </a:rPr>
              <a:t>Focused </a:t>
            </a:r>
            <a:r>
              <a:rPr lang="en-US" sz="2800" b="1" dirty="0">
                <a:solidFill>
                  <a:srgbClr val="0000FF"/>
                </a:solidFill>
              </a:rPr>
              <a:t>Low-Cost Strategy</a:t>
            </a:r>
          </a:p>
          <a:p>
            <a:pPr marL="457200" indent="-457200" algn="l">
              <a:buClr>
                <a:srgbClr val="0000FF"/>
              </a:buClr>
              <a:buFont typeface="Wingdings" panose="05000000000000000000" pitchFamily="2" charset="2"/>
              <a:buChar char="§"/>
            </a:pPr>
            <a:r>
              <a:rPr lang="en-US" sz="2600" b="1" dirty="0">
                <a:solidFill>
                  <a:schemeClr val="bg1"/>
                </a:solidFill>
              </a:rPr>
              <a:t>An organization adopting a </a:t>
            </a:r>
            <a:r>
              <a:rPr lang="en-US" sz="2600" b="1" dirty="0">
                <a:solidFill>
                  <a:srgbClr val="0000FF"/>
                </a:solidFill>
              </a:rPr>
              <a:t>focused low-cost strategy </a:t>
            </a:r>
            <a:r>
              <a:rPr lang="en-US" sz="2600" b="1" dirty="0">
                <a:solidFill>
                  <a:schemeClr val="bg1"/>
                </a:solidFill>
              </a:rPr>
              <a:t>competes on the basis of costs but targets only a subset of the mass market.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This </a:t>
            </a:r>
            <a:r>
              <a:rPr lang="en-US" sz="2600" b="1" dirty="0">
                <a:solidFill>
                  <a:schemeClr val="bg1"/>
                </a:solidFill>
              </a:rPr>
              <a:t>strategy refines the broad low-cost approach by narrowing its customer base and— possibly—undercutting the pricing of generalists.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Research </a:t>
            </a:r>
            <a:r>
              <a:rPr lang="en-US" sz="2600" b="1" dirty="0">
                <a:solidFill>
                  <a:schemeClr val="bg1"/>
                </a:solidFill>
              </a:rPr>
              <a:t>has shown that in highly competitive markets, smaller, low-cost organizations may find a niche in which the larger rivals cannot compete</a:t>
            </a:r>
            <a:r>
              <a:rPr lang="en-US" sz="2600" b="1" dirty="0" smtClean="0">
                <a:solidFill>
                  <a:schemeClr val="bg1"/>
                </a:solidFill>
              </a:rPr>
              <a:t>.</a:t>
            </a:r>
            <a:endParaRPr lang="en-US" sz="2600"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384579312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600200"/>
            <a:ext cx="8686800" cy="4724400"/>
          </a:xfrm>
        </p:spPr>
        <p:txBody>
          <a:bodyPr/>
          <a:lstStyle/>
          <a:p>
            <a:pPr algn="l"/>
            <a:r>
              <a:rPr lang="en-US" sz="2800" b="1" dirty="0" smtClean="0">
                <a:solidFill>
                  <a:srgbClr val="0000FF"/>
                </a:solidFill>
              </a:rPr>
              <a:t>Focused </a:t>
            </a:r>
            <a:r>
              <a:rPr lang="en-US" sz="2800" b="1" dirty="0">
                <a:solidFill>
                  <a:srgbClr val="0000FF"/>
                </a:solidFill>
              </a:rPr>
              <a:t>Low-Cost Strategy</a:t>
            </a:r>
          </a:p>
          <a:p>
            <a:pPr marL="457200" indent="-457200" algn="l">
              <a:buClr>
                <a:srgbClr val="0000FF"/>
              </a:buClr>
              <a:buFont typeface="Wingdings" panose="05000000000000000000" pitchFamily="2" charset="2"/>
              <a:buChar char="§"/>
            </a:pPr>
            <a:r>
              <a:rPr lang="en-US" sz="2800" b="1" dirty="0">
                <a:solidFill>
                  <a:schemeClr val="bg1"/>
                </a:solidFill>
              </a:rPr>
              <a:t>For example, ALDI and Walmart are large, international chains. Walmart employs a broad low-cost strategy, while ALDI employs a focused low-cost strategy. Yet their business models are similar in that both focus on cost and reasonable quality</a:t>
            </a:r>
            <a:r>
              <a:rPr lang="en-US" sz="2800" b="1" dirty="0" smtClean="0">
                <a:solidFill>
                  <a:schemeClr val="bg1"/>
                </a:solidFill>
              </a:rPr>
              <a:t>.</a:t>
            </a:r>
          </a:p>
          <a:p>
            <a:pPr marL="457200" indent="-457200" algn="l">
              <a:buClr>
                <a:srgbClr val="0000FF"/>
              </a:buClr>
              <a:buFont typeface="Wingdings" panose="05000000000000000000" pitchFamily="2" charset="2"/>
              <a:buChar char="§"/>
            </a:pPr>
            <a:r>
              <a:rPr lang="en-US" sz="2800" b="1" dirty="0">
                <a:solidFill>
                  <a:schemeClr val="bg1"/>
                </a:solidFill>
              </a:rPr>
              <a:t>As shown in Exhibit 3.7, ALDI’s strategy differs from Walmart’s strategy mostly with regard to inputs and </a:t>
            </a:r>
            <a:r>
              <a:rPr lang="en-US" sz="2800" b="1" dirty="0" smtClean="0">
                <a:solidFill>
                  <a:schemeClr val="bg1"/>
                </a:solidFill>
              </a:rPr>
              <a:t>processes.</a:t>
            </a:r>
            <a:endParaRPr lang="en-US" sz="2600"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2965905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0"/>
            <a:ext cx="8458200" cy="4648200"/>
          </a:xfrm>
        </p:spPr>
        <p:txBody>
          <a:bodyPr/>
          <a:lstStyle/>
          <a:p>
            <a:pPr algn="l"/>
            <a:r>
              <a:rPr lang="en-US" sz="3200" b="1" i="1" dirty="0">
                <a:solidFill>
                  <a:srgbClr val="0000FF"/>
                </a:solidFill>
              </a:rPr>
              <a:t>Organizational Value Chain</a:t>
            </a:r>
            <a:endParaRPr lang="en-US" sz="3200" b="1" dirty="0">
              <a:solidFill>
                <a:srgbClr val="0000FF"/>
              </a:solidFill>
            </a:endParaRPr>
          </a:p>
          <a:p>
            <a:pPr marL="457200" indent="-457200" algn="l">
              <a:buClr>
                <a:srgbClr val="0000FF"/>
              </a:buClr>
              <a:buFont typeface="Wingdings" panose="05000000000000000000" pitchFamily="2" charset="2"/>
              <a:buChar char="§"/>
            </a:pPr>
            <a:r>
              <a:rPr lang="en-US" sz="2800" b="1" dirty="0">
                <a:solidFill>
                  <a:schemeClr val="bg1"/>
                </a:solidFill>
              </a:rPr>
              <a:t>The organizational value chain is an effective means of illustrating how and where value may be created.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The </a:t>
            </a:r>
            <a:r>
              <a:rPr lang="en-US" sz="2800" b="1" dirty="0">
                <a:solidFill>
                  <a:schemeClr val="bg1"/>
                </a:solidFill>
              </a:rPr>
              <a:t>value chain illustrated in </a:t>
            </a:r>
            <a:r>
              <a:rPr lang="en-US" sz="2800" b="1" dirty="0">
                <a:solidFill>
                  <a:srgbClr val="0000FF"/>
                </a:solidFill>
              </a:rPr>
              <a:t>Exhibit 4–1 </a:t>
            </a:r>
            <a:r>
              <a:rPr lang="en-US" sz="2800" b="1" dirty="0">
                <a:solidFill>
                  <a:schemeClr val="bg1"/>
                </a:solidFill>
              </a:rPr>
              <a:t>has been adapted from the value chain used in industrial organizations to more closely reflect the value adding components for health care organizations</a:t>
            </a:r>
            <a:r>
              <a:rPr lang="en-US" sz="2800" b="1" dirty="0" smtClean="0">
                <a:solidFill>
                  <a:schemeClr val="bg1"/>
                </a:solidFill>
              </a:rPr>
              <a:t>.</a:t>
            </a:r>
            <a:endParaRPr lang="en-US" sz="28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smtClean="0">
                <a:solidFill>
                  <a:schemeClr val="bg1"/>
                </a:solidFill>
                <a:effectLst/>
                <a:latin typeface="+mn-lt"/>
              </a:rPr>
              <a:t>Business Models and Common Strategies</a:t>
            </a:r>
            <a:endParaRPr lang="en-US" sz="4000" b="1" dirty="0">
              <a:solidFill>
                <a:schemeClr val="bg1"/>
              </a:solidFill>
              <a:latin typeface="+mn-lt"/>
            </a:endParaRPr>
          </a:p>
        </p:txBody>
      </p:sp>
    </p:spTree>
    <p:extLst>
      <p:ext uri="{BB962C8B-B14F-4D97-AF65-F5344CB8AC3E}">
        <p14:creationId xmlns:p14="http://schemas.microsoft.com/office/powerpoint/2010/main" val="37533386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051435478"/>
              </p:ext>
            </p:extLst>
          </p:nvPr>
        </p:nvGraphicFramePr>
        <p:xfrm>
          <a:off x="304800" y="1295401"/>
          <a:ext cx="8610599" cy="5047059"/>
        </p:xfrm>
        <a:graphic>
          <a:graphicData uri="http://schemas.openxmlformats.org/drawingml/2006/table">
            <a:tbl>
              <a:tblPr firstRow="1" firstCol="1" bandRow="1">
                <a:tableStyleId>{5C22544A-7EE6-4342-B048-85BDC9FD1C3A}</a:tableStyleId>
              </a:tblPr>
              <a:tblGrid>
                <a:gridCol w="1330092"/>
                <a:gridCol w="3937775"/>
                <a:gridCol w="3342732"/>
              </a:tblGrid>
              <a:tr h="330579">
                <a:tc>
                  <a:txBody>
                    <a:bodyPr/>
                    <a:lstStyle/>
                    <a:p>
                      <a:pPr marL="0" marR="0" algn="ctr">
                        <a:lnSpc>
                          <a:spcPct val="100000"/>
                        </a:lnSpc>
                        <a:spcBef>
                          <a:spcPts val="600"/>
                        </a:spcBef>
                        <a:spcAft>
                          <a:spcPts val="600"/>
                        </a:spcAft>
                      </a:pPr>
                      <a:r>
                        <a:rPr lang="en-US" sz="1600" b="0" dirty="0">
                          <a:ln>
                            <a:solidFill>
                              <a:schemeClr val="bg1"/>
                            </a:solidFill>
                          </a:ln>
                          <a:solidFill>
                            <a:schemeClr val="bg1"/>
                          </a:solidFill>
                          <a:effectLst/>
                        </a:rPr>
                        <a:t>Component</a:t>
                      </a:r>
                      <a:endParaRPr lang="en-US" sz="1600" b="0" dirty="0">
                        <a:ln>
                          <a:solidFill>
                            <a:schemeClr val="bg1"/>
                          </a:solidFill>
                        </a:ln>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c>
                  <a:txBody>
                    <a:bodyPr/>
                    <a:lstStyle/>
                    <a:p>
                      <a:pPr marL="0" marR="0" algn="ctr">
                        <a:lnSpc>
                          <a:spcPct val="100000"/>
                        </a:lnSpc>
                        <a:spcBef>
                          <a:spcPts val="600"/>
                        </a:spcBef>
                        <a:spcAft>
                          <a:spcPts val="600"/>
                        </a:spcAft>
                      </a:pPr>
                      <a:r>
                        <a:rPr lang="en-US" sz="1600" b="0" dirty="0" err="1">
                          <a:ln>
                            <a:solidFill>
                              <a:schemeClr val="bg1"/>
                            </a:solidFill>
                          </a:ln>
                          <a:solidFill>
                            <a:schemeClr val="bg1"/>
                          </a:solidFill>
                          <a:effectLst/>
                        </a:rPr>
                        <a:t>AlDI</a:t>
                      </a:r>
                      <a:endParaRPr lang="en-US" sz="1600" b="0" dirty="0">
                        <a:ln>
                          <a:solidFill>
                            <a:schemeClr val="bg1"/>
                          </a:solidFill>
                        </a:ln>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c>
                  <a:txBody>
                    <a:bodyPr/>
                    <a:lstStyle/>
                    <a:p>
                      <a:pPr marL="0" marR="0" algn="ctr">
                        <a:lnSpc>
                          <a:spcPct val="100000"/>
                        </a:lnSpc>
                        <a:spcBef>
                          <a:spcPts val="600"/>
                        </a:spcBef>
                        <a:spcAft>
                          <a:spcPts val="600"/>
                        </a:spcAft>
                      </a:pPr>
                      <a:r>
                        <a:rPr lang="en-US" sz="1600" b="0" dirty="0">
                          <a:ln>
                            <a:solidFill>
                              <a:schemeClr val="bg1"/>
                            </a:solidFill>
                          </a:ln>
                          <a:solidFill>
                            <a:schemeClr val="bg1"/>
                          </a:solidFill>
                          <a:effectLst/>
                        </a:rPr>
                        <a:t>Walmart</a:t>
                      </a:r>
                      <a:endParaRPr lang="en-US" sz="1600" b="0" dirty="0">
                        <a:ln>
                          <a:solidFill>
                            <a:schemeClr val="bg1"/>
                          </a:solidFill>
                        </a:ln>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r>
              <a:tr h="330579">
                <a:tc>
                  <a:txBody>
                    <a:bodyPr/>
                    <a:lstStyle/>
                    <a:p>
                      <a:pPr marL="0" marR="0" algn="ctr">
                        <a:lnSpc>
                          <a:spcPct val="100000"/>
                        </a:lnSpc>
                        <a:spcBef>
                          <a:spcPts val="600"/>
                        </a:spcBef>
                        <a:spcAft>
                          <a:spcPts val="600"/>
                        </a:spcAft>
                      </a:pPr>
                      <a:r>
                        <a:rPr lang="en-US" sz="1600" b="0">
                          <a:ln>
                            <a:solidFill>
                              <a:schemeClr val="bg1"/>
                            </a:solidFill>
                          </a:ln>
                          <a:solidFill>
                            <a:schemeClr val="bg1"/>
                          </a:solidFill>
                          <a:effectLst/>
                        </a:rPr>
                        <a:t>Value</a:t>
                      </a:r>
                      <a:endParaRPr lang="en-US" sz="1600" b="0">
                        <a:ln>
                          <a:solidFill>
                            <a:schemeClr val="bg1"/>
                          </a:solidFill>
                        </a:ln>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c>
                  <a:txBody>
                    <a:bodyPr/>
                    <a:lstStyle/>
                    <a:p>
                      <a:pPr marL="0" marR="0" algn="ctr">
                        <a:lnSpc>
                          <a:spcPct val="100000"/>
                        </a:lnSpc>
                        <a:spcBef>
                          <a:spcPts val="600"/>
                        </a:spcBef>
                        <a:spcAft>
                          <a:spcPts val="600"/>
                        </a:spcAft>
                      </a:pPr>
                      <a:r>
                        <a:rPr lang="en-US" sz="1600" b="0">
                          <a:ln>
                            <a:solidFill>
                              <a:schemeClr val="bg1"/>
                            </a:solidFill>
                          </a:ln>
                          <a:solidFill>
                            <a:schemeClr val="bg1"/>
                          </a:solidFill>
                          <a:effectLst/>
                        </a:rPr>
                        <a:t>Low-cost groceries</a:t>
                      </a:r>
                      <a:endParaRPr lang="en-US" sz="1600" b="0">
                        <a:ln>
                          <a:solidFill>
                            <a:schemeClr val="bg1"/>
                          </a:solidFill>
                        </a:ln>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gn="ctr">
                        <a:lnSpc>
                          <a:spcPct val="100000"/>
                        </a:lnSpc>
                        <a:spcBef>
                          <a:spcPts val="600"/>
                        </a:spcBef>
                        <a:spcAft>
                          <a:spcPts val="600"/>
                        </a:spcAft>
                      </a:pPr>
                      <a:r>
                        <a:rPr lang="en-US" sz="1600" b="0">
                          <a:ln>
                            <a:solidFill>
                              <a:schemeClr val="bg1"/>
                            </a:solidFill>
                          </a:ln>
                          <a:solidFill>
                            <a:schemeClr val="bg1"/>
                          </a:solidFill>
                          <a:effectLst/>
                        </a:rPr>
                        <a:t>Low-cost groceries</a:t>
                      </a:r>
                      <a:endParaRPr lang="en-US" sz="1600" b="0">
                        <a:ln>
                          <a:solidFill>
                            <a:schemeClr val="bg1"/>
                          </a:solidFill>
                        </a:ln>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r>
              <a:tr h="1913102">
                <a:tc>
                  <a:txBody>
                    <a:bodyPr/>
                    <a:lstStyle/>
                    <a:p>
                      <a:pPr marL="0" marR="0" algn="ctr">
                        <a:lnSpc>
                          <a:spcPct val="100000"/>
                        </a:lnSpc>
                        <a:spcBef>
                          <a:spcPts val="600"/>
                        </a:spcBef>
                        <a:spcAft>
                          <a:spcPts val="600"/>
                        </a:spcAft>
                      </a:pPr>
                      <a:r>
                        <a:rPr lang="en-US" sz="1600" b="0">
                          <a:ln>
                            <a:solidFill>
                              <a:schemeClr val="bg1"/>
                            </a:solidFill>
                          </a:ln>
                          <a:solidFill>
                            <a:schemeClr val="bg1"/>
                          </a:solidFill>
                          <a:effectLst/>
                        </a:rPr>
                        <a:t>Input</a:t>
                      </a:r>
                      <a:endParaRPr lang="en-US" sz="1600" b="0">
                        <a:ln>
                          <a:solidFill>
                            <a:schemeClr val="bg1"/>
                          </a:solidFill>
                        </a:ln>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c>
                  <a:txBody>
                    <a:bodyPr/>
                    <a:lstStyle/>
                    <a:p>
                      <a:pPr marL="0" marR="0">
                        <a:lnSpc>
                          <a:spcPct val="100000"/>
                        </a:lnSpc>
                        <a:spcBef>
                          <a:spcPts val="600"/>
                        </a:spcBef>
                        <a:spcAft>
                          <a:spcPts val="600"/>
                        </a:spcAft>
                      </a:pPr>
                      <a:r>
                        <a:rPr lang="en-US" sz="1600" b="0" dirty="0">
                          <a:ln>
                            <a:solidFill>
                              <a:schemeClr val="bg1"/>
                            </a:solidFill>
                          </a:ln>
                          <a:solidFill>
                            <a:schemeClr val="bg1"/>
                          </a:solidFill>
                          <a:effectLst/>
                        </a:rPr>
                        <a:t>Stores carry about 700 mostly private-label products bought from independent producers and offer only one brand of each product. Products include a cluster of essential items and about 30 seasonal items. Store size is small, and use of information technology is minimal.</a:t>
                      </a:r>
                      <a:endParaRPr lang="en-US" sz="1600" b="0" dirty="0">
                        <a:ln>
                          <a:solidFill>
                            <a:schemeClr val="bg1"/>
                          </a:solidFill>
                        </a:ln>
                        <a:solidFill>
                          <a:schemeClr val="bg1"/>
                        </a:solidFill>
                        <a:effectLst/>
                        <a:latin typeface="Calibri"/>
                        <a:ea typeface="Calibri"/>
                        <a:cs typeface="Arial"/>
                      </a:endParaRPr>
                    </a:p>
                  </a:txBody>
                  <a:tcPr marL="68580" marR="6858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600"/>
                        </a:spcBef>
                        <a:spcAft>
                          <a:spcPts val="600"/>
                        </a:spcAft>
                      </a:pPr>
                      <a:r>
                        <a:rPr lang="en-US" sz="1600" b="0" dirty="0">
                          <a:ln>
                            <a:solidFill>
                              <a:schemeClr val="bg1"/>
                            </a:solidFill>
                          </a:ln>
                          <a:solidFill>
                            <a:schemeClr val="bg1"/>
                          </a:solidFill>
                          <a:effectLst/>
                        </a:rPr>
                        <a:t>Stores carry about 15,000 products of which about 55% are food items. Only 15% of products are private label. The rest are national brands.</a:t>
                      </a:r>
                      <a:endParaRPr lang="en-US" sz="1600" b="0" dirty="0">
                        <a:ln>
                          <a:solidFill>
                            <a:schemeClr val="bg1"/>
                          </a:solidFill>
                        </a:ln>
                        <a:solidFill>
                          <a:schemeClr val="bg1"/>
                        </a:solidFill>
                        <a:effectLst/>
                        <a:latin typeface="Calibri"/>
                        <a:ea typeface="Calibri"/>
                        <a:cs typeface="Arial"/>
                      </a:endParaRPr>
                    </a:p>
                  </a:txBody>
                  <a:tcPr marL="68580" marR="6858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r>
              <a:tr h="1652898">
                <a:tc>
                  <a:txBody>
                    <a:bodyPr/>
                    <a:lstStyle/>
                    <a:p>
                      <a:pPr marL="0" marR="0" algn="ctr">
                        <a:lnSpc>
                          <a:spcPct val="100000"/>
                        </a:lnSpc>
                        <a:spcBef>
                          <a:spcPts val="600"/>
                        </a:spcBef>
                        <a:spcAft>
                          <a:spcPts val="600"/>
                        </a:spcAft>
                      </a:pPr>
                      <a:r>
                        <a:rPr lang="en-US" sz="1600" b="0">
                          <a:ln>
                            <a:solidFill>
                              <a:schemeClr val="bg1"/>
                            </a:solidFill>
                          </a:ln>
                          <a:solidFill>
                            <a:schemeClr val="bg1"/>
                          </a:solidFill>
                          <a:effectLst/>
                        </a:rPr>
                        <a:t>Processes</a:t>
                      </a:r>
                      <a:endParaRPr lang="en-US" sz="1600" b="0">
                        <a:ln>
                          <a:solidFill>
                            <a:schemeClr val="bg1"/>
                          </a:solidFill>
                        </a:ln>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c>
                  <a:txBody>
                    <a:bodyPr/>
                    <a:lstStyle/>
                    <a:p>
                      <a:pPr marL="0" marR="0">
                        <a:lnSpc>
                          <a:spcPct val="100000"/>
                        </a:lnSpc>
                        <a:spcBef>
                          <a:spcPts val="600"/>
                        </a:spcBef>
                        <a:spcAft>
                          <a:spcPts val="600"/>
                        </a:spcAft>
                      </a:pPr>
                      <a:r>
                        <a:rPr lang="en-US" sz="1600" b="0">
                          <a:ln>
                            <a:solidFill>
                              <a:schemeClr val="bg1"/>
                            </a:solidFill>
                          </a:ln>
                          <a:solidFill>
                            <a:schemeClr val="bg1"/>
                          </a:solidFill>
                          <a:effectLst/>
                        </a:rPr>
                        <a:t>Customers pay 25 cents to use shopping carts. Stores do not accept checks and do not provide shopping bags. Goods are sold out of cartons. Customers bag their own groceries. An average store may have only 4 or 5 employees.</a:t>
                      </a:r>
                      <a:endParaRPr lang="en-US" sz="1600" b="0">
                        <a:ln>
                          <a:solidFill>
                            <a:schemeClr val="bg1"/>
                          </a:solidFill>
                        </a:ln>
                        <a:solidFill>
                          <a:schemeClr val="bg1"/>
                        </a:solidFill>
                        <a:effectLst/>
                        <a:latin typeface="Calibri"/>
                        <a:ea typeface="Calibri"/>
                        <a:cs typeface="Arial"/>
                      </a:endParaRPr>
                    </a:p>
                  </a:txBody>
                  <a:tcPr marL="68580" marR="6858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600"/>
                        </a:spcBef>
                        <a:spcAft>
                          <a:spcPts val="600"/>
                        </a:spcAft>
                      </a:pPr>
                      <a:r>
                        <a:rPr lang="en-US" sz="1600" b="0" dirty="0">
                          <a:ln>
                            <a:solidFill>
                              <a:schemeClr val="bg1"/>
                            </a:solidFill>
                          </a:ln>
                          <a:solidFill>
                            <a:schemeClr val="bg1"/>
                          </a:solidFill>
                          <a:effectLst/>
                        </a:rPr>
                        <a:t>Food section looks like a </a:t>
                      </a:r>
                      <a:r>
                        <a:rPr lang="en-US" sz="1600" b="0" dirty="0" smtClean="0">
                          <a:ln>
                            <a:solidFill>
                              <a:schemeClr val="bg1"/>
                            </a:solidFill>
                          </a:ln>
                          <a:solidFill>
                            <a:schemeClr val="bg1"/>
                          </a:solidFill>
                          <a:effectLst/>
                        </a:rPr>
                        <a:t>normal </a:t>
                      </a:r>
                      <a:r>
                        <a:rPr lang="en-US" sz="1600" b="0" dirty="0">
                          <a:ln>
                            <a:solidFill>
                              <a:schemeClr val="bg1"/>
                            </a:solidFill>
                          </a:ln>
                          <a:solidFill>
                            <a:schemeClr val="bg1"/>
                          </a:solidFill>
                          <a:effectLst/>
                        </a:rPr>
                        <a:t>grocery store. Checkout stands often are congested. A greeter welcomes customers at the door in many stores, and personnel help bag groceries.</a:t>
                      </a:r>
                      <a:endParaRPr lang="en-US" sz="1600" b="0" dirty="0">
                        <a:ln>
                          <a:solidFill>
                            <a:schemeClr val="bg1"/>
                          </a:solidFill>
                        </a:ln>
                        <a:solidFill>
                          <a:schemeClr val="bg1"/>
                        </a:solidFill>
                        <a:effectLst/>
                        <a:latin typeface="Calibri"/>
                        <a:ea typeface="Calibri"/>
                        <a:cs typeface="Arial"/>
                      </a:endParaRPr>
                    </a:p>
                  </a:txBody>
                  <a:tcPr marL="68580" marR="6858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r>
              <a:tr h="819901">
                <a:tc>
                  <a:txBody>
                    <a:bodyPr/>
                    <a:lstStyle/>
                    <a:p>
                      <a:pPr marL="0" marR="0" algn="ctr">
                        <a:lnSpc>
                          <a:spcPct val="100000"/>
                        </a:lnSpc>
                        <a:spcBef>
                          <a:spcPts val="600"/>
                        </a:spcBef>
                        <a:spcAft>
                          <a:spcPts val="600"/>
                        </a:spcAft>
                      </a:pPr>
                      <a:r>
                        <a:rPr lang="en-US" sz="1600" b="0" dirty="0">
                          <a:ln>
                            <a:solidFill>
                              <a:schemeClr val="bg1"/>
                            </a:solidFill>
                          </a:ln>
                          <a:solidFill>
                            <a:schemeClr val="bg1"/>
                          </a:solidFill>
                          <a:effectLst/>
                        </a:rPr>
                        <a:t>Profits</a:t>
                      </a:r>
                      <a:endParaRPr lang="en-US" sz="1600" b="0" dirty="0">
                        <a:ln>
                          <a:solidFill>
                            <a:schemeClr val="bg1"/>
                          </a:solidFill>
                        </a:ln>
                        <a:solidFill>
                          <a:schemeClr val="bg1"/>
                        </a:solidFill>
                        <a:effectLst/>
                        <a:latin typeface="Calibri"/>
                        <a:ea typeface="Calibri"/>
                        <a:cs typeface="Arial"/>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DDDFF"/>
                    </a:solidFill>
                  </a:tcPr>
                </a:tc>
                <a:tc>
                  <a:txBody>
                    <a:bodyPr/>
                    <a:lstStyle/>
                    <a:p>
                      <a:pPr marL="0" marR="0">
                        <a:lnSpc>
                          <a:spcPct val="100000"/>
                        </a:lnSpc>
                        <a:spcBef>
                          <a:spcPts val="600"/>
                        </a:spcBef>
                        <a:spcAft>
                          <a:spcPts val="600"/>
                        </a:spcAft>
                      </a:pPr>
                      <a:r>
                        <a:rPr lang="en-US" sz="1600" b="0" dirty="0">
                          <a:ln>
                            <a:solidFill>
                              <a:schemeClr val="bg1"/>
                            </a:solidFill>
                          </a:ln>
                          <a:solidFill>
                            <a:schemeClr val="bg1"/>
                          </a:solidFill>
                          <a:effectLst/>
                        </a:rPr>
                        <a:t>Privately owned; funds expansion with cash; payment for products</a:t>
                      </a:r>
                      <a:endParaRPr lang="en-US" sz="1600" b="0" dirty="0">
                        <a:ln>
                          <a:solidFill>
                            <a:schemeClr val="bg1"/>
                          </a:solidFill>
                        </a:ln>
                        <a:solidFill>
                          <a:schemeClr val="bg1"/>
                        </a:solidFill>
                        <a:effectLst/>
                        <a:latin typeface="Calibri"/>
                        <a:ea typeface="Calibri"/>
                        <a:cs typeface="Arial"/>
                      </a:endParaRPr>
                    </a:p>
                  </a:txBody>
                  <a:tcPr marL="68580" marR="6858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600"/>
                        </a:spcBef>
                        <a:spcAft>
                          <a:spcPts val="600"/>
                        </a:spcAft>
                      </a:pPr>
                      <a:r>
                        <a:rPr lang="en-US" sz="1600" b="0" dirty="0">
                          <a:ln>
                            <a:solidFill>
                              <a:schemeClr val="bg1"/>
                            </a:solidFill>
                          </a:ln>
                          <a:solidFill>
                            <a:schemeClr val="bg1"/>
                          </a:solidFill>
                          <a:effectLst/>
                        </a:rPr>
                        <a:t>Publicly owned; funds expansion with debt and stock; payment for products</a:t>
                      </a:r>
                      <a:endParaRPr lang="en-US" sz="1600" b="0" dirty="0">
                        <a:ln>
                          <a:solidFill>
                            <a:schemeClr val="bg1"/>
                          </a:solidFill>
                        </a:ln>
                        <a:solidFill>
                          <a:schemeClr val="bg1"/>
                        </a:solidFill>
                        <a:effectLst/>
                        <a:latin typeface="Calibri"/>
                        <a:ea typeface="Calibri"/>
                        <a:cs typeface="Arial"/>
                      </a:endParaRPr>
                    </a:p>
                  </a:txBody>
                  <a:tcPr marL="68580" marR="6858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8777561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600200"/>
            <a:ext cx="8686800" cy="4724400"/>
          </a:xfrm>
        </p:spPr>
        <p:txBody>
          <a:bodyPr/>
          <a:lstStyle/>
          <a:p>
            <a:pPr algn="l"/>
            <a:r>
              <a:rPr lang="en-US" sz="2800" b="1" dirty="0">
                <a:solidFill>
                  <a:srgbClr val="0000FF"/>
                </a:solidFill>
              </a:rPr>
              <a:t>Broad Differentiation </a:t>
            </a:r>
            <a:r>
              <a:rPr lang="en-US" sz="2800" b="1" dirty="0" smtClean="0">
                <a:solidFill>
                  <a:srgbClr val="0000FF"/>
                </a:solidFill>
              </a:rPr>
              <a:t>Strategy</a:t>
            </a:r>
            <a:endParaRPr lang="en-US" sz="2800" b="1" dirty="0">
              <a:solidFill>
                <a:srgbClr val="0000FF"/>
              </a:solidFill>
            </a:endParaRPr>
          </a:p>
          <a:p>
            <a:pPr marL="457200" indent="-457200" algn="l">
              <a:buClr>
                <a:srgbClr val="0000FF"/>
              </a:buClr>
              <a:buFont typeface="Wingdings" panose="05000000000000000000" pitchFamily="2" charset="2"/>
              <a:buChar char="§"/>
            </a:pPr>
            <a:r>
              <a:rPr lang="en-US" sz="2800" b="1" dirty="0">
                <a:solidFill>
                  <a:schemeClr val="bg1"/>
                </a:solidFill>
              </a:rPr>
              <a:t>Organizations using broad differentiation strategies offer products and services that have unique features and appeal to a wide segment of a market.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Consumers </a:t>
            </a:r>
            <a:r>
              <a:rPr lang="en-US" sz="2800" b="1" dirty="0">
                <a:solidFill>
                  <a:schemeClr val="bg1"/>
                </a:solidFill>
              </a:rPr>
              <a:t>purchase products and services that have singular characteristics or features they value, and they often will pay more for those valued features</a:t>
            </a:r>
            <a:r>
              <a:rPr lang="en-US" sz="2800" b="1" dirty="0" smtClean="0">
                <a:solidFill>
                  <a:schemeClr val="bg1"/>
                </a:solidFill>
              </a:rPr>
              <a:t>.</a:t>
            </a:r>
            <a:endParaRPr lang="en-US" sz="2600"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98560493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447800"/>
            <a:ext cx="8686800" cy="4876800"/>
          </a:xfrm>
        </p:spPr>
        <p:txBody>
          <a:bodyPr/>
          <a:lstStyle/>
          <a:p>
            <a:pPr algn="l"/>
            <a:r>
              <a:rPr lang="en-US" sz="2800" b="1" dirty="0">
                <a:solidFill>
                  <a:srgbClr val="0000FF"/>
                </a:solidFill>
              </a:rPr>
              <a:t>Broad Differentiation </a:t>
            </a:r>
            <a:r>
              <a:rPr lang="en-US" sz="2800" b="1" dirty="0" smtClean="0">
                <a:solidFill>
                  <a:srgbClr val="0000FF"/>
                </a:solidFill>
              </a:rPr>
              <a:t>Strategy</a:t>
            </a:r>
            <a:endParaRPr lang="en-US" sz="2800" b="1" dirty="0">
              <a:solidFill>
                <a:srgbClr val="0000FF"/>
              </a:solidFill>
            </a:endParaRPr>
          </a:p>
          <a:p>
            <a:pPr lvl="1" algn="l"/>
            <a:r>
              <a:rPr lang="en-US" sz="3000" b="1" dirty="0">
                <a:solidFill>
                  <a:schemeClr val="bg1"/>
                </a:solidFill>
              </a:rPr>
              <a:t>Broad differentiation strategies tend to be most effective in large markets where </a:t>
            </a:r>
          </a:p>
          <a:p>
            <a:pPr marL="457200" indent="-457200" algn="l">
              <a:buClr>
                <a:srgbClr val="0000FF"/>
              </a:buClr>
              <a:buFont typeface="Wingdings" panose="05000000000000000000" pitchFamily="2" charset="2"/>
              <a:buChar char="§"/>
            </a:pPr>
            <a:r>
              <a:rPr lang="en-US" sz="2800" b="1" dirty="0">
                <a:solidFill>
                  <a:schemeClr val="bg1"/>
                </a:solidFill>
              </a:rPr>
              <a:t>Buyer preferences and values are diverse,</a:t>
            </a:r>
          </a:p>
          <a:p>
            <a:pPr marL="457200" indent="-457200" algn="l">
              <a:buClr>
                <a:srgbClr val="0000FF"/>
              </a:buClr>
              <a:buFont typeface="Wingdings" panose="05000000000000000000" pitchFamily="2" charset="2"/>
              <a:buChar char="§"/>
            </a:pPr>
            <a:r>
              <a:rPr lang="en-US" sz="2800" b="1" dirty="0">
                <a:solidFill>
                  <a:schemeClr val="bg1"/>
                </a:solidFill>
              </a:rPr>
              <a:t>Many organizations offer common products, and </a:t>
            </a:r>
          </a:p>
          <a:p>
            <a:pPr marL="457200" indent="-457200" algn="l">
              <a:buClr>
                <a:srgbClr val="0000FF"/>
              </a:buClr>
              <a:buFont typeface="Wingdings" panose="05000000000000000000" pitchFamily="2" charset="2"/>
              <a:buChar char="§"/>
            </a:pPr>
            <a:r>
              <a:rPr lang="en-US" sz="2800" b="1" dirty="0">
                <a:solidFill>
                  <a:schemeClr val="bg1"/>
                </a:solidFill>
              </a:rPr>
              <a:t>Product innovation is rapid</a:t>
            </a:r>
            <a:r>
              <a:rPr lang="en-US" sz="2800" b="1" dirty="0" smtClean="0">
                <a:solidFill>
                  <a:schemeClr val="bg1"/>
                </a:solidFill>
              </a:rPr>
              <a:t>.</a:t>
            </a:r>
          </a:p>
          <a:p>
            <a:pPr lvl="1" algn="l">
              <a:buClr>
                <a:srgbClr val="0000FF"/>
              </a:buClr>
            </a:pPr>
            <a:r>
              <a:rPr lang="en-US" sz="3000" b="1" dirty="0">
                <a:solidFill>
                  <a:srgbClr val="0000FF"/>
                </a:solidFill>
              </a:rPr>
              <a:t>Differentiation</a:t>
            </a:r>
            <a:r>
              <a:rPr lang="en-US" sz="3000" b="1" dirty="0">
                <a:solidFill>
                  <a:schemeClr val="bg1"/>
                </a:solidFill>
              </a:rPr>
              <a:t> can be based on characteristics of a product/service or on the attributes of an organization’s personnel, distribution channels, and image.</a:t>
            </a:r>
            <a:endParaRPr lang="en-US" sz="2800"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377867535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676400"/>
            <a:ext cx="8686800" cy="4648200"/>
          </a:xfrm>
        </p:spPr>
        <p:txBody>
          <a:bodyPr/>
          <a:lstStyle/>
          <a:p>
            <a:pPr algn="l"/>
            <a:r>
              <a:rPr lang="en-US" sz="2800" b="1" dirty="0">
                <a:solidFill>
                  <a:srgbClr val="0000FF"/>
                </a:solidFill>
              </a:rPr>
              <a:t>Broad Differentiation </a:t>
            </a:r>
            <a:r>
              <a:rPr lang="en-US" sz="2800" b="1" dirty="0" smtClean="0">
                <a:solidFill>
                  <a:srgbClr val="0000FF"/>
                </a:solidFill>
              </a:rPr>
              <a:t>Strategy</a:t>
            </a:r>
            <a:endParaRPr lang="en-US" sz="2800" b="1" dirty="0">
              <a:solidFill>
                <a:srgbClr val="0000FF"/>
              </a:solidFill>
            </a:endParaRPr>
          </a:p>
          <a:p>
            <a:pPr marL="457200" indent="-457200" algn="l">
              <a:buClr>
                <a:srgbClr val="0000FF"/>
              </a:buClr>
              <a:buFont typeface="Wingdings" panose="05000000000000000000" pitchFamily="2" charset="2"/>
              <a:buChar char="§"/>
            </a:pPr>
            <a:r>
              <a:rPr lang="en-US" sz="2600" b="1" dirty="0">
                <a:solidFill>
                  <a:schemeClr val="bg1"/>
                </a:solidFill>
              </a:rPr>
              <a:t>A pharmaceutical company might alter the size, texture, reliability, and duration of its medications; accelerate ordering and delivery; or improve the responsiveness and friendliness of its sales personnel.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A </a:t>
            </a:r>
            <a:r>
              <a:rPr lang="en-US" sz="2600" b="1" dirty="0">
                <a:solidFill>
                  <a:schemeClr val="bg1"/>
                </a:solidFill>
              </a:rPr>
              <a:t>radiological equipment manufacturer may elect to focus on ease of installation, customer training, maintenance and repair, and its personnel’s credibility and reliability</a:t>
            </a:r>
            <a:r>
              <a:rPr lang="en-US" sz="2600" b="1" dirty="0" smtClean="0">
                <a:solidFill>
                  <a:schemeClr val="bg1"/>
                </a:solidFill>
              </a:rPr>
              <a:t>.</a:t>
            </a:r>
            <a:endParaRPr lang="en-US" sz="2600"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393112375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676400"/>
            <a:ext cx="8686800" cy="4648200"/>
          </a:xfrm>
        </p:spPr>
        <p:txBody>
          <a:bodyPr/>
          <a:lstStyle/>
          <a:p>
            <a:pPr algn="l"/>
            <a:r>
              <a:rPr lang="en-US" sz="2800" b="1" dirty="0">
                <a:solidFill>
                  <a:srgbClr val="0000FF"/>
                </a:solidFill>
              </a:rPr>
              <a:t>Broad Differentiation </a:t>
            </a:r>
            <a:r>
              <a:rPr lang="en-US" sz="2800" b="1" dirty="0" smtClean="0">
                <a:solidFill>
                  <a:srgbClr val="0000FF"/>
                </a:solidFill>
              </a:rPr>
              <a:t>Strategy</a:t>
            </a:r>
            <a:endParaRPr lang="en-US" sz="2800" b="1" dirty="0">
              <a:solidFill>
                <a:srgbClr val="0000FF"/>
              </a:solidFill>
            </a:endParaRPr>
          </a:p>
          <a:p>
            <a:pPr marL="457200" indent="-457200" algn="l">
              <a:buClr>
                <a:srgbClr val="0000FF"/>
              </a:buClr>
              <a:buFont typeface="Wingdings" panose="05000000000000000000" pitchFamily="2" charset="2"/>
              <a:buChar char="§"/>
            </a:pPr>
            <a:r>
              <a:rPr lang="en-US" sz="2600" b="1" dirty="0">
                <a:solidFill>
                  <a:schemeClr val="bg1"/>
                </a:solidFill>
              </a:rPr>
              <a:t>an organization must have strong marketing capabilities and a perceived reputation for quality or another unique characteristic for broad differentiation strategy to be effective</a:t>
            </a:r>
            <a:r>
              <a:rPr lang="en-US" sz="2600" b="1" dirty="0" smtClean="0">
                <a:solidFill>
                  <a:schemeClr val="bg1"/>
                </a:solidFill>
              </a:rPr>
              <a:t>.</a:t>
            </a:r>
          </a:p>
          <a:p>
            <a:pPr marL="457200" indent="-457200" algn="l">
              <a:buClr>
                <a:srgbClr val="0000FF"/>
              </a:buClr>
              <a:buFont typeface="Wingdings" panose="05000000000000000000" pitchFamily="2" charset="2"/>
              <a:buChar char="§"/>
            </a:pPr>
            <a:r>
              <a:rPr lang="en-US" sz="2600" b="1" dirty="0" smtClean="0">
                <a:solidFill>
                  <a:schemeClr val="bg1"/>
                </a:solidFill>
              </a:rPr>
              <a:t>Organizations </a:t>
            </a:r>
            <a:r>
              <a:rPr lang="en-US" sz="2600" b="1" dirty="0">
                <a:solidFill>
                  <a:schemeClr val="bg1"/>
                </a:solidFill>
              </a:rPr>
              <a:t>must understand and offer what buyers need and value to succeed through differentiation.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Competitive </a:t>
            </a:r>
            <a:r>
              <a:rPr lang="en-US" sz="2600" b="1" dirty="0">
                <a:solidFill>
                  <a:schemeClr val="bg1"/>
                </a:solidFill>
              </a:rPr>
              <a:t>advantage often is short lived and must be constantly renewed, so innovation and an ability to change are critical factors. </a:t>
            </a: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212964355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676400"/>
            <a:ext cx="8686800" cy="4648200"/>
          </a:xfrm>
        </p:spPr>
        <p:txBody>
          <a:bodyPr/>
          <a:lstStyle/>
          <a:p>
            <a:pPr algn="l"/>
            <a:r>
              <a:rPr lang="en-US" sz="2800" b="1" dirty="0">
                <a:solidFill>
                  <a:srgbClr val="0000FF"/>
                </a:solidFill>
              </a:rPr>
              <a:t>Broad Differentiation </a:t>
            </a:r>
            <a:r>
              <a:rPr lang="en-US" sz="2800" b="1" dirty="0" smtClean="0">
                <a:solidFill>
                  <a:srgbClr val="0000FF"/>
                </a:solidFill>
              </a:rPr>
              <a:t>Strategy</a:t>
            </a:r>
            <a:endParaRPr lang="en-US" sz="2800" b="1" dirty="0">
              <a:solidFill>
                <a:srgbClr val="0000FF"/>
              </a:solidFill>
            </a:endParaRPr>
          </a:p>
          <a:p>
            <a:pPr marL="457200" indent="-457200" algn="l">
              <a:buClr>
                <a:srgbClr val="0000FF"/>
              </a:buClr>
              <a:buFont typeface="Wingdings" panose="05000000000000000000" pitchFamily="2" charset="2"/>
              <a:buChar char="§"/>
            </a:pPr>
            <a:r>
              <a:rPr lang="en-US" sz="2800" b="1" dirty="0">
                <a:solidFill>
                  <a:schemeClr val="bg1"/>
                </a:solidFill>
              </a:rPr>
              <a:t>Certain hospitals have achieved a strong, broad differentiated position and are able to use it to their competitive advantage.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They </a:t>
            </a:r>
            <a:r>
              <a:rPr lang="en-US" sz="2800" b="1" dirty="0">
                <a:solidFill>
                  <a:schemeClr val="bg1"/>
                </a:solidFill>
              </a:rPr>
              <a:t>have carved out “must-have” market positions that enable them to extract higher payments.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A </a:t>
            </a:r>
            <a:r>
              <a:rPr lang="en-US" sz="2800" b="1" dirty="0">
                <a:solidFill>
                  <a:schemeClr val="bg1"/>
                </a:solidFill>
              </a:rPr>
              <a:t>must-have hospital is one that insurance companies must have in their network; else, they face the possibility of losing customers</a:t>
            </a:r>
            <a:r>
              <a:rPr lang="en-US" sz="2800" b="1" dirty="0" smtClean="0">
                <a:solidFill>
                  <a:schemeClr val="bg1"/>
                </a:solidFill>
              </a:rPr>
              <a:t>.</a:t>
            </a:r>
            <a:r>
              <a:rPr lang="en-US" sz="2600" b="1" dirty="0" smtClean="0">
                <a:solidFill>
                  <a:schemeClr val="bg1"/>
                </a:solidFill>
              </a:rPr>
              <a:t> </a:t>
            </a:r>
            <a:endParaRPr lang="en-US" sz="2600"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75995292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676400"/>
            <a:ext cx="8686800" cy="4648200"/>
          </a:xfrm>
        </p:spPr>
        <p:txBody>
          <a:bodyPr/>
          <a:lstStyle/>
          <a:p>
            <a:pPr algn="l"/>
            <a:r>
              <a:rPr lang="en-US" sz="2800" b="1" dirty="0">
                <a:solidFill>
                  <a:srgbClr val="0000FF"/>
                </a:solidFill>
              </a:rPr>
              <a:t>Broad Differentiation </a:t>
            </a:r>
            <a:r>
              <a:rPr lang="en-US" sz="2800" b="1" dirty="0" smtClean="0">
                <a:solidFill>
                  <a:srgbClr val="0000FF"/>
                </a:solidFill>
              </a:rPr>
              <a:t>Strategy</a:t>
            </a:r>
            <a:endParaRPr lang="en-US" sz="2800" b="1" dirty="0">
              <a:solidFill>
                <a:srgbClr val="0000FF"/>
              </a:solidFill>
            </a:endParaRPr>
          </a:p>
          <a:p>
            <a:pPr marL="457200" indent="-457200" algn="l">
              <a:buClr>
                <a:srgbClr val="0000FF"/>
              </a:buClr>
              <a:buFont typeface="Wingdings" panose="05000000000000000000" pitchFamily="2" charset="2"/>
              <a:buChar char="§"/>
            </a:pPr>
            <a:r>
              <a:rPr lang="en-US" sz="2800" b="1" dirty="0">
                <a:solidFill>
                  <a:schemeClr val="bg1"/>
                </a:solidFill>
              </a:rPr>
              <a:t>These hospitals such as Cedars-Sinai Medical Center in Los Angeles, have established excellent reputations and most often provide unique, specialized services.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In </a:t>
            </a:r>
            <a:r>
              <a:rPr lang="en-US" sz="2800" b="1" dirty="0">
                <a:solidFill>
                  <a:schemeClr val="bg1"/>
                </a:solidFill>
              </a:rPr>
              <a:t>negotiations with insurance companies, the must-have hospitals demand and frequently receive premium reimbursement </a:t>
            </a:r>
            <a:r>
              <a:rPr lang="en-US" sz="2800" b="1" dirty="0" smtClean="0">
                <a:solidFill>
                  <a:schemeClr val="bg1"/>
                </a:solidFill>
              </a:rPr>
              <a:t>rates.</a:t>
            </a:r>
            <a:r>
              <a:rPr lang="en-US" sz="2600" b="1" dirty="0" smtClean="0">
                <a:solidFill>
                  <a:schemeClr val="bg1"/>
                </a:solidFill>
              </a:rPr>
              <a:t> </a:t>
            </a:r>
            <a:endParaRPr lang="en-US" sz="2600"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115285688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600200"/>
            <a:ext cx="8686800" cy="4724400"/>
          </a:xfrm>
        </p:spPr>
        <p:txBody>
          <a:bodyPr/>
          <a:lstStyle/>
          <a:p>
            <a:pPr algn="l"/>
            <a:r>
              <a:rPr lang="en-US" sz="2800" b="1" dirty="0">
                <a:solidFill>
                  <a:srgbClr val="0000FF"/>
                </a:solidFill>
              </a:rPr>
              <a:t>Broad Differentiation </a:t>
            </a:r>
            <a:r>
              <a:rPr lang="en-US" sz="2800" b="1" dirty="0" smtClean="0">
                <a:solidFill>
                  <a:srgbClr val="0000FF"/>
                </a:solidFill>
              </a:rPr>
              <a:t>Strategy</a:t>
            </a:r>
            <a:endParaRPr lang="en-US" sz="2800" b="1" dirty="0">
              <a:solidFill>
                <a:srgbClr val="0000FF"/>
              </a:solidFill>
            </a:endParaRPr>
          </a:p>
          <a:p>
            <a:pPr marL="457200" indent="-457200" algn="l">
              <a:buClr>
                <a:srgbClr val="0000FF"/>
              </a:buClr>
              <a:buFont typeface="Wingdings" panose="05000000000000000000" pitchFamily="2" charset="2"/>
              <a:buChar char="§"/>
            </a:pPr>
            <a:r>
              <a:rPr lang="en-US" b="1" dirty="0">
                <a:solidFill>
                  <a:schemeClr val="bg1"/>
                </a:solidFill>
              </a:rPr>
              <a:t>On the other hand, there is some value to adopting strategies similar to those of competitors and not appearing different. </a:t>
            </a:r>
            <a:endParaRPr lang="en-US" b="1" dirty="0" smtClean="0">
              <a:solidFill>
                <a:schemeClr val="bg1"/>
              </a:solidFill>
            </a:endParaRPr>
          </a:p>
          <a:p>
            <a:pPr marL="457200" indent="-457200" algn="l">
              <a:buClr>
                <a:srgbClr val="0000FF"/>
              </a:buClr>
              <a:buFont typeface="Wingdings" panose="05000000000000000000" pitchFamily="2" charset="2"/>
              <a:buChar char="§"/>
            </a:pPr>
            <a:r>
              <a:rPr lang="en-US" b="1" dirty="0" smtClean="0">
                <a:solidFill>
                  <a:schemeClr val="bg1"/>
                </a:solidFill>
              </a:rPr>
              <a:t>Conformity </a:t>
            </a:r>
            <a:r>
              <a:rPr lang="en-US" b="1" dirty="0">
                <a:solidFill>
                  <a:schemeClr val="bg1"/>
                </a:solidFill>
              </a:rPr>
              <a:t>sometimes enhances performance and promotes long-term survival. </a:t>
            </a:r>
            <a:endParaRPr lang="en-US" b="1" dirty="0" smtClean="0">
              <a:solidFill>
                <a:schemeClr val="bg1"/>
              </a:solidFill>
            </a:endParaRPr>
          </a:p>
          <a:p>
            <a:pPr marL="457200" indent="-457200" algn="l">
              <a:buClr>
                <a:srgbClr val="0000FF"/>
              </a:buClr>
              <a:buFont typeface="Wingdings" panose="05000000000000000000" pitchFamily="2" charset="2"/>
              <a:buChar char="§"/>
            </a:pPr>
            <a:r>
              <a:rPr lang="en-US" b="1" dirty="0" smtClean="0">
                <a:solidFill>
                  <a:schemeClr val="bg1"/>
                </a:solidFill>
              </a:rPr>
              <a:t>Customers </a:t>
            </a:r>
            <a:r>
              <a:rPr lang="en-US" b="1" dirty="0">
                <a:solidFill>
                  <a:schemeClr val="bg1"/>
                </a:solidFill>
              </a:rPr>
              <a:t>see that the conforming organization’s product is consistent with those of its competitors and may be more willing to try the new product. </a:t>
            </a:r>
            <a:endParaRPr lang="en-US" b="1" dirty="0" smtClean="0">
              <a:solidFill>
                <a:schemeClr val="bg1"/>
              </a:solidFill>
            </a:endParaRPr>
          </a:p>
          <a:p>
            <a:pPr marL="457200" indent="-457200" algn="l">
              <a:buClr>
                <a:srgbClr val="0000FF"/>
              </a:buClr>
              <a:buFont typeface="Wingdings" panose="05000000000000000000" pitchFamily="2" charset="2"/>
              <a:buChar char="§"/>
            </a:pPr>
            <a:r>
              <a:rPr lang="en-US" b="1" dirty="0" smtClean="0">
                <a:solidFill>
                  <a:schemeClr val="bg1"/>
                </a:solidFill>
              </a:rPr>
              <a:t>An </a:t>
            </a:r>
            <a:r>
              <a:rPr lang="en-US" b="1" dirty="0">
                <a:solidFill>
                  <a:schemeClr val="bg1"/>
                </a:solidFill>
              </a:rPr>
              <a:t>organization seeking to sustain a differentiation strategy must develop strong creativity and innovation by integrating its marketing and production and hiring and retaining creative personnel</a:t>
            </a:r>
            <a:r>
              <a:rPr lang="en-US" b="1" dirty="0" smtClean="0">
                <a:solidFill>
                  <a:schemeClr val="bg1"/>
                </a:solidFill>
              </a:rPr>
              <a:t>. </a:t>
            </a:r>
            <a:endParaRPr lang="en-US"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208552190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371600"/>
            <a:ext cx="8763000" cy="4953000"/>
          </a:xfrm>
        </p:spPr>
        <p:txBody>
          <a:bodyPr/>
          <a:lstStyle/>
          <a:p>
            <a:pPr algn="l"/>
            <a:r>
              <a:rPr lang="en-US" sz="2800" b="1" dirty="0">
                <a:solidFill>
                  <a:srgbClr val="0000FF"/>
                </a:solidFill>
              </a:rPr>
              <a:t>Focused Differentiation </a:t>
            </a:r>
            <a:r>
              <a:rPr lang="en-US" sz="2800" b="1" dirty="0" smtClean="0">
                <a:solidFill>
                  <a:srgbClr val="0000FF"/>
                </a:solidFill>
              </a:rPr>
              <a:t>Strategy</a:t>
            </a:r>
            <a:endParaRPr lang="en-US" sz="2800" b="1" dirty="0">
              <a:solidFill>
                <a:srgbClr val="0000FF"/>
              </a:solidFill>
            </a:endParaRPr>
          </a:p>
          <a:p>
            <a:pPr marL="342900" indent="-342900" algn="l">
              <a:buClr>
                <a:srgbClr val="0000FF"/>
              </a:buClr>
              <a:buFont typeface="Wingdings" panose="05000000000000000000" pitchFamily="2" charset="2"/>
              <a:buChar char="§"/>
            </a:pPr>
            <a:r>
              <a:rPr lang="en-US" sz="2400" b="1" dirty="0">
                <a:solidFill>
                  <a:schemeClr val="bg1"/>
                </a:solidFill>
              </a:rPr>
              <a:t>Focused differentiation strategy targets a narrow industry niche or customer segment. </a:t>
            </a:r>
            <a:endParaRPr lang="en-US" sz="2400" b="1" dirty="0" smtClean="0">
              <a:solidFill>
                <a:schemeClr val="bg1"/>
              </a:solidFill>
            </a:endParaRPr>
          </a:p>
          <a:p>
            <a:pPr marL="342900" indent="-342900" algn="l">
              <a:buClr>
                <a:srgbClr val="0000FF"/>
              </a:buClr>
              <a:buFont typeface="Wingdings" panose="05000000000000000000" pitchFamily="2" charset="2"/>
              <a:buChar char="§"/>
            </a:pPr>
            <a:r>
              <a:rPr lang="en-US" sz="2400" b="1" dirty="0" smtClean="0">
                <a:solidFill>
                  <a:schemeClr val="bg1"/>
                </a:solidFill>
              </a:rPr>
              <a:t>The </a:t>
            </a:r>
            <a:r>
              <a:rPr lang="en-US" sz="2400" b="1" dirty="0">
                <a:solidFill>
                  <a:schemeClr val="bg1"/>
                </a:solidFill>
              </a:rPr>
              <a:t>differences are perceived as unique to a narrow group or population. </a:t>
            </a:r>
            <a:endParaRPr lang="en-US" sz="2400" b="1" dirty="0" smtClean="0">
              <a:solidFill>
                <a:schemeClr val="bg1"/>
              </a:solidFill>
            </a:endParaRPr>
          </a:p>
          <a:p>
            <a:pPr marL="342900" indent="-342900" algn="l">
              <a:buClr>
                <a:srgbClr val="0000FF"/>
              </a:buClr>
              <a:buFont typeface="Wingdings" panose="05000000000000000000" pitchFamily="2" charset="2"/>
              <a:buChar char="§"/>
            </a:pPr>
            <a:r>
              <a:rPr lang="en-US" sz="2400" b="1" dirty="0" smtClean="0">
                <a:solidFill>
                  <a:schemeClr val="bg1"/>
                </a:solidFill>
              </a:rPr>
              <a:t>For </a:t>
            </a:r>
            <a:r>
              <a:rPr lang="en-US" sz="2400" b="1" dirty="0">
                <a:solidFill>
                  <a:schemeClr val="bg1"/>
                </a:solidFill>
              </a:rPr>
              <a:t>example, Rolls-Royce, Rolex, Saks Fifth Avenue, Harrods, Chanel, and Tiffany &amp; Co. focus their products on the luxury market segment. </a:t>
            </a:r>
            <a:endParaRPr lang="en-US" sz="2400" b="1" dirty="0" smtClean="0">
              <a:solidFill>
                <a:schemeClr val="bg1"/>
              </a:solidFill>
            </a:endParaRPr>
          </a:p>
          <a:p>
            <a:pPr marL="342900" indent="-342900" algn="l">
              <a:buClr>
                <a:srgbClr val="0000FF"/>
              </a:buClr>
              <a:buFont typeface="Wingdings" panose="05000000000000000000" pitchFamily="2" charset="2"/>
              <a:buChar char="§"/>
            </a:pPr>
            <a:r>
              <a:rPr lang="en-US" sz="2400" b="1" dirty="0" smtClean="0">
                <a:solidFill>
                  <a:schemeClr val="bg1"/>
                </a:solidFill>
              </a:rPr>
              <a:t>They </a:t>
            </a:r>
            <a:r>
              <a:rPr lang="en-US" sz="2400" b="1" dirty="0">
                <a:solidFill>
                  <a:schemeClr val="bg1"/>
                </a:solidFill>
              </a:rPr>
              <a:t>offer high-quality, prestigious products at high prices. </a:t>
            </a:r>
            <a:endParaRPr lang="en-US" sz="2400" b="1" dirty="0" smtClean="0">
              <a:solidFill>
                <a:schemeClr val="bg1"/>
              </a:solidFill>
            </a:endParaRPr>
          </a:p>
          <a:p>
            <a:pPr marL="342900" indent="-342900" algn="l">
              <a:buClr>
                <a:srgbClr val="0000FF"/>
              </a:buClr>
              <a:buFont typeface="Wingdings" panose="05000000000000000000" pitchFamily="2" charset="2"/>
              <a:buChar char="§"/>
            </a:pPr>
            <a:r>
              <a:rPr lang="en-US" sz="2400" b="1" dirty="0" smtClean="0">
                <a:solidFill>
                  <a:schemeClr val="bg1"/>
                </a:solidFill>
              </a:rPr>
              <a:t>Such </a:t>
            </a:r>
            <a:r>
              <a:rPr lang="en-US" sz="2400" b="1" dirty="0">
                <a:solidFill>
                  <a:schemeClr val="bg1"/>
                </a:solidFill>
              </a:rPr>
              <a:t>organizations refrain from expanding into unrelated businesses and offer specialized products.</a:t>
            </a: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320263439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371600"/>
            <a:ext cx="8763000" cy="4953000"/>
          </a:xfrm>
        </p:spPr>
        <p:txBody>
          <a:bodyPr/>
          <a:lstStyle/>
          <a:p>
            <a:pPr algn="l"/>
            <a:r>
              <a:rPr lang="en-US" sz="2800" b="1" dirty="0">
                <a:solidFill>
                  <a:srgbClr val="0000FF"/>
                </a:solidFill>
              </a:rPr>
              <a:t>Focused Differentiation </a:t>
            </a:r>
            <a:r>
              <a:rPr lang="en-US" sz="2800" b="1" dirty="0" smtClean="0">
                <a:solidFill>
                  <a:srgbClr val="0000FF"/>
                </a:solidFill>
              </a:rPr>
              <a:t>Strategy</a:t>
            </a:r>
            <a:endParaRPr lang="en-US" sz="2800" b="1" dirty="0">
              <a:solidFill>
                <a:srgbClr val="0000FF"/>
              </a:solidFill>
            </a:endParaRPr>
          </a:p>
          <a:p>
            <a:pPr marL="342900" indent="-342900" algn="l">
              <a:buClr>
                <a:srgbClr val="0000FF"/>
              </a:buClr>
              <a:buFont typeface="Wingdings" panose="05000000000000000000" pitchFamily="2" charset="2"/>
              <a:buChar char="§"/>
            </a:pPr>
            <a:r>
              <a:rPr lang="en-US" sz="2400" b="1" dirty="0">
                <a:solidFill>
                  <a:schemeClr val="bg1"/>
                </a:solidFill>
              </a:rPr>
              <a:t>Some have suggested that healthcare should be organized in a more specialized, focused way.  </a:t>
            </a:r>
            <a:endParaRPr lang="en-US" sz="2400" b="1" dirty="0" smtClean="0">
              <a:solidFill>
                <a:schemeClr val="bg1"/>
              </a:solidFill>
            </a:endParaRPr>
          </a:p>
          <a:p>
            <a:pPr marL="342900" indent="-342900" algn="l">
              <a:buClr>
                <a:srgbClr val="0000FF"/>
              </a:buClr>
              <a:buFont typeface="Wingdings" panose="05000000000000000000" pitchFamily="2" charset="2"/>
              <a:buChar char="§"/>
            </a:pPr>
            <a:r>
              <a:rPr lang="en-US" sz="2400" b="1" dirty="0" smtClean="0">
                <a:solidFill>
                  <a:schemeClr val="bg1"/>
                </a:solidFill>
              </a:rPr>
              <a:t>Advocated </a:t>
            </a:r>
            <a:r>
              <a:rPr lang="en-US" sz="2400" b="1" dirty="0">
                <a:solidFill>
                  <a:schemeClr val="bg1"/>
                </a:solidFill>
              </a:rPr>
              <a:t>that healthcare’s broad unfocused strategies have led to quality and cost problems and that creating focused factories in healthcare may resolve many of these issues. </a:t>
            </a:r>
            <a:endParaRPr lang="en-US" sz="2400" b="1" dirty="0" smtClean="0">
              <a:solidFill>
                <a:schemeClr val="bg1"/>
              </a:solidFill>
            </a:endParaRPr>
          </a:p>
          <a:p>
            <a:pPr marL="342900" indent="-342900" algn="l">
              <a:buClr>
                <a:srgbClr val="0000FF"/>
              </a:buClr>
              <a:buFont typeface="Wingdings" panose="05000000000000000000" pitchFamily="2" charset="2"/>
              <a:buChar char="§"/>
            </a:pPr>
            <a:r>
              <a:rPr lang="en-US" sz="2400" b="1" dirty="0" smtClean="0">
                <a:solidFill>
                  <a:schemeClr val="bg1"/>
                </a:solidFill>
              </a:rPr>
              <a:t>Focused </a:t>
            </a:r>
            <a:r>
              <a:rPr lang="en-US" sz="2400" b="1" dirty="0">
                <a:solidFill>
                  <a:schemeClr val="bg1"/>
                </a:solidFill>
              </a:rPr>
              <a:t>healthcare organizations are often owned by physicians (in contrast to public ownership of most general hospitals), offer a relatively narrow line of services, and may attend to only one type of disease</a:t>
            </a:r>
            <a:r>
              <a:rPr lang="en-US" sz="2400" b="1" dirty="0" smtClean="0">
                <a:solidFill>
                  <a:schemeClr val="bg1"/>
                </a:solidFill>
              </a:rPr>
              <a:t>.</a:t>
            </a:r>
            <a:endParaRPr lang="en-US" sz="2400"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725090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95400"/>
            <a:ext cx="8305800" cy="5066030"/>
          </a:xfrm>
          <a:prstGeom prst="rect">
            <a:avLst/>
          </a:prstGeom>
          <a:noFill/>
          <a:ln>
            <a:noFill/>
          </a:ln>
        </p:spPr>
      </p:pic>
      <p:sp>
        <p:nvSpPr>
          <p:cNvPr id="5" name="Title 4"/>
          <p:cNvSpPr>
            <a:spLocks noGrp="1"/>
          </p:cNvSpPr>
          <p:nvPr>
            <p:ph type="ctrTitle"/>
          </p:nvPr>
        </p:nvSpPr>
        <p:spPr>
          <a:xfrm>
            <a:off x="533400" y="0"/>
            <a:ext cx="8305800" cy="1981200"/>
          </a:xfrm>
        </p:spPr>
        <p:txBody>
          <a:bodyPr/>
          <a:lstStyle/>
          <a:p>
            <a:r>
              <a:rPr lang="en-US" b="1" i="1" dirty="0">
                <a:solidFill>
                  <a:srgbClr val="0000FF"/>
                </a:solidFill>
              </a:rPr>
              <a:t>Organizational Value Chain</a:t>
            </a:r>
            <a:r>
              <a:rPr lang="en-US" b="1" dirty="0">
                <a:solidFill>
                  <a:srgbClr val="0000FF"/>
                </a:solidFill>
              </a:rPr>
              <a:t/>
            </a:r>
            <a:br>
              <a:rPr lang="en-US" b="1" dirty="0">
                <a:solidFill>
                  <a:srgbClr val="0000FF"/>
                </a:solidFill>
              </a:rPr>
            </a:br>
            <a:endParaRPr lang="en-US" dirty="0"/>
          </a:p>
        </p:txBody>
      </p:sp>
    </p:spTree>
    <p:extLst>
      <p:ext uri="{BB962C8B-B14F-4D97-AF65-F5344CB8AC3E}">
        <p14:creationId xmlns:p14="http://schemas.microsoft.com/office/powerpoint/2010/main" val="9226985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524000"/>
            <a:ext cx="8763000" cy="4800600"/>
          </a:xfrm>
        </p:spPr>
        <p:txBody>
          <a:bodyPr/>
          <a:lstStyle/>
          <a:p>
            <a:pPr algn="l"/>
            <a:r>
              <a:rPr lang="en-US" sz="2800" b="1" dirty="0">
                <a:solidFill>
                  <a:srgbClr val="0000FF"/>
                </a:solidFill>
              </a:rPr>
              <a:t>Focused Differentiation </a:t>
            </a:r>
            <a:r>
              <a:rPr lang="en-US" sz="2800" b="1" dirty="0" smtClean="0">
                <a:solidFill>
                  <a:srgbClr val="0000FF"/>
                </a:solidFill>
              </a:rPr>
              <a:t>Strategy</a:t>
            </a:r>
            <a:endParaRPr lang="en-US" sz="2800" b="1" dirty="0">
              <a:solidFill>
                <a:srgbClr val="0000FF"/>
              </a:solidFill>
            </a:endParaRPr>
          </a:p>
          <a:p>
            <a:pPr marL="342900" indent="-342900" algn="l">
              <a:buClr>
                <a:srgbClr val="0000FF"/>
              </a:buClr>
              <a:buFont typeface="Wingdings" panose="05000000000000000000" pitchFamily="2" charset="2"/>
              <a:buChar char="§"/>
            </a:pPr>
            <a:r>
              <a:rPr lang="en-US" sz="2800" b="1" dirty="0">
                <a:solidFill>
                  <a:schemeClr val="bg1"/>
                </a:solidFill>
              </a:rPr>
              <a:t>Examples include diabetes clinics, cancer clinics, and asthma clinics as well as facilities that specialize in a type of surgery, such as orthopedic surgery or open-heart surgery. </a:t>
            </a:r>
            <a:endParaRPr lang="en-US" sz="2800" b="1" dirty="0" smtClean="0">
              <a:solidFill>
                <a:schemeClr val="bg1"/>
              </a:solidFill>
            </a:endParaRPr>
          </a:p>
          <a:p>
            <a:pPr marL="342900" indent="-342900" algn="l">
              <a:buClr>
                <a:srgbClr val="0000FF"/>
              </a:buClr>
              <a:buFont typeface="Wingdings" panose="05000000000000000000" pitchFamily="2" charset="2"/>
              <a:buChar char="§"/>
            </a:pPr>
            <a:r>
              <a:rPr lang="en-US" sz="2800" b="1" dirty="0" smtClean="0">
                <a:solidFill>
                  <a:schemeClr val="bg1"/>
                </a:solidFill>
              </a:rPr>
              <a:t>Focused </a:t>
            </a:r>
            <a:r>
              <a:rPr lang="en-US" sz="2800" b="1" dirty="0">
                <a:solidFill>
                  <a:schemeClr val="bg1"/>
                </a:solidFill>
              </a:rPr>
              <a:t>differentiation has emerged in healthcare in other forms as well; some physicians have devised a means of narrowing their customer focus and increasing their incomes by offering differentiated primary care</a:t>
            </a:r>
            <a:r>
              <a:rPr lang="en-US" sz="2800" b="1" dirty="0" smtClean="0">
                <a:solidFill>
                  <a:schemeClr val="bg1"/>
                </a:solidFill>
              </a:rPr>
              <a:t>.</a:t>
            </a:r>
            <a:endParaRPr lang="en-US" sz="2800"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51656800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524000"/>
            <a:ext cx="8610600" cy="4800600"/>
          </a:xfrm>
        </p:spPr>
        <p:txBody>
          <a:bodyPr/>
          <a:lstStyle/>
          <a:p>
            <a:pPr algn="l"/>
            <a:r>
              <a:rPr lang="en-US" sz="2800" b="1" dirty="0">
                <a:solidFill>
                  <a:srgbClr val="0000FF"/>
                </a:solidFill>
              </a:rPr>
              <a:t>Focused Differentiation </a:t>
            </a:r>
            <a:r>
              <a:rPr lang="en-US" sz="2800" b="1" dirty="0" smtClean="0">
                <a:solidFill>
                  <a:srgbClr val="0000FF"/>
                </a:solidFill>
              </a:rPr>
              <a:t>Strategy</a:t>
            </a:r>
            <a:endParaRPr lang="en-US" sz="2800" b="1" dirty="0">
              <a:solidFill>
                <a:srgbClr val="0000FF"/>
              </a:solidFill>
            </a:endParaRPr>
          </a:p>
          <a:p>
            <a:pPr marL="342900" indent="-342900" algn="l">
              <a:buClr>
                <a:srgbClr val="0000FF"/>
              </a:buClr>
              <a:buFont typeface="Wingdings" panose="05000000000000000000" pitchFamily="2" charset="2"/>
              <a:buChar char="§"/>
            </a:pPr>
            <a:r>
              <a:rPr lang="en-US" sz="2800" b="1" dirty="0">
                <a:solidFill>
                  <a:schemeClr val="bg1"/>
                </a:solidFill>
              </a:rPr>
              <a:t>In this arrangement, patients pay an annual fee in addition to regular clinic charges to obtain greater access to their physician and more personalized care. </a:t>
            </a:r>
            <a:endParaRPr lang="en-US" sz="2800" b="1" dirty="0" smtClean="0">
              <a:solidFill>
                <a:schemeClr val="bg1"/>
              </a:solidFill>
            </a:endParaRPr>
          </a:p>
          <a:p>
            <a:pPr marL="342900" indent="-342900" algn="l">
              <a:buClr>
                <a:srgbClr val="0000FF"/>
              </a:buClr>
              <a:buFont typeface="Wingdings" panose="05000000000000000000" pitchFamily="2" charset="2"/>
              <a:buChar char="§"/>
            </a:pPr>
            <a:r>
              <a:rPr lang="en-US" sz="2800" b="1" dirty="0" smtClean="0">
                <a:solidFill>
                  <a:schemeClr val="bg1"/>
                </a:solidFill>
              </a:rPr>
              <a:t>Similarly</a:t>
            </a:r>
            <a:r>
              <a:rPr lang="en-US" sz="2800" b="1" dirty="0">
                <a:solidFill>
                  <a:schemeClr val="bg1"/>
                </a:solidFill>
              </a:rPr>
              <a:t>, academic medical centers have sought to highlight their differentiation and specialties by establishing luxury primary care clinics to attract wealthy foreign patients</a:t>
            </a:r>
            <a:r>
              <a:rPr lang="en-US" sz="2800" b="1" dirty="0" smtClean="0">
                <a:solidFill>
                  <a:schemeClr val="bg1"/>
                </a:solidFill>
              </a:rPr>
              <a:t>.</a:t>
            </a:r>
            <a:endParaRPr lang="en-US" sz="2800"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23808917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524000"/>
            <a:ext cx="8610600" cy="4800600"/>
          </a:xfrm>
        </p:spPr>
        <p:txBody>
          <a:bodyPr/>
          <a:lstStyle/>
          <a:p>
            <a:pPr algn="l"/>
            <a:r>
              <a:rPr lang="en-US" sz="2800" b="1" dirty="0">
                <a:solidFill>
                  <a:srgbClr val="0000FF"/>
                </a:solidFill>
              </a:rPr>
              <a:t>Middle Strategy</a:t>
            </a:r>
          </a:p>
          <a:p>
            <a:pPr marL="457200" indent="-457200" algn="l">
              <a:buClr>
                <a:srgbClr val="0000FF"/>
              </a:buClr>
              <a:buFont typeface="Wingdings" panose="05000000000000000000" pitchFamily="2" charset="2"/>
              <a:buChar char="§"/>
            </a:pPr>
            <a:r>
              <a:rPr lang="en-US" sz="2800" b="1" dirty="0">
                <a:solidFill>
                  <a:schemeClr val="bg1"/>
                </a:solidFill>
              </a:rPr>
              <a:t>Middle strategy is also called best-cost strategy because it intends to offer customers the optimal mix of distinctive value and attractive costs simultaneously.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Middle </a:t>
            </a:r>
            <a:r>
              <a:rPr lang="en-US" sz="2800" b="1" dirty="0">
                <a:solidFill>
                  <a:schemeClr val="bg1"/>
                </a:solidFill>
              </a:rPr>
              <a:t>strategies are more successful in markets where buyers desire a degree of product differentiation but at the same time is price </a:t>
            </a:r>
            <a:r>
              <a:rPr lang="en-US" sz="2800" b="1" dirty="0" smtClean="0">
                <a:solidFill>
                  <a:schemeClr val="bg1"/>
                </a:solidFill>
              </a:rPr>
              <a:t>sensitive.</a:t>
            </a:r>
            <a:endParaRPr lang="en-US" sz="2800"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419181861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524000"/>
            <a:ext cx="8610600" cy="4800600"/>
          </a:xfrm>
        </p:spPr>
        <p:txBody>
          <a:bodyPr/>
          <a:lstStyle/>
          <a:p>
            <a:pPr algn="l"/>
            <a:r>
              <a:rPr lang="en-US" sz="2800" b="1" dirty="0">
                <a:solidFill>
                  <a:srgbClr val="0000FF"/>
                </a:solidFill>
              </a:rPr>
              <a:t>Middle Strategy</a:t>
            </a:r>
          </a:p>
          <a:p>
            <a:pPr marL="457200" indent="-457200" algn="l">
              <a:buClr>
                <a:srgbClr val="0000FF"/>
              </a:buClr>
              <a:buFont typeface="Wingdings" panose="05000000000000000000" pitchFamily="2" charset="2"/>
              <a:buChar char="§"/>
            </a:pPr>
            <a:r>
              <a:rPr lang="en-US" sz="2800" b="1" dirty="0">
                <a:solidFill>
                  <a:schemeClr val="bg1"/>
                </a:solidFill>
              </a:rPr>
              <a:t>Middle strategy may in fact be the strongest position for many consumer product markets, including groceries, apparel, and hardware, and for many hospitals. </a:t>
            </a:r>
            <a:endParaRPr lang="en-US" sz="2800" b="1" dirty="0" smtClean="0">
              <a:solidFill>
                <a:schemeClr val="bg1"/>
              </a:solidFill>
            </a:endParaRPr>
          </a:p>
          <a:p>
            <a:pPr marL="457200" indent="-457200" algn="l">
              <a:buClr>
                <a:srgbClr val="0000FF"/>
              </a:buClr>
              <a:buFont typeface="Wingdings" panose="05000000000000000000" pitchFamily="2" charset="2"/>
              <a:buChar char="§"/>
            </a:pPr>
            <a:r>
              <a:rPr lang="en-US" sz="2800" b="1" dirty="0" smtClean="0">
                <a:solidFill>
                  <a:schemeClr val="bg1"/>
                </a:solidFill>
              </a:rPr>
              <a:t>Many </a:t>
            </a:r>
            <a:r>
              <a:rPr lang="en-US" sz="2800" b="1" dirty="0">
                <a:solidFill>
                  <a:schemeClr val="bg1"/>
                </a:solidFill>
              </a:rPr>
              <a:t>community hospitals selectively invest in sophisticated technology and offer “good enough” quality at generally lower prices than those charged by high-quality academic medical centers and tertiary referral </a:t>
            </a:r>
            <a:r>
              <a:rPr lang="en-US" sz="2800" b="1" dirty="0" smtClean="0">
                <a:solidFill>
                  <a:schemeClr val="bg1"/>
                </a:solidFill>
              </a:rPr>
              <a:t>hospitals.</a:t>
            </a:r>
            <a:endParaRPr lang="en-US" sz="2800"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318191867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1752600"/>
            <a:ext cx="8610600" cy="4572000"/>
          </a:xfrm>
        </p:spPr>
        <p:txBody>
          <a:bodyPr/>
          <a:lstStyle/>
          <a:p>
            <a:pPr algn="l"/>
            <a:r>
              <a:rPr lang="en-US" sz="2800" b="1" dirty="0">
                <a:solidFill>
                  <a:srgbClr val="0000FF"/>
                </a:solidFill>
              </a:rPr>
              <a:t>Middle Strategy</a:t>
            </a:r>
          </a:p>
          <a:p>
            <a:pPr marL="457200" indent="-457200" algn="l">
              <a:buClr>
                <a:srgbClr val="0000FF"/>
              </a:buClr>
              <a:buFont typeface="Wingdings" panose="05000000000000000000" pitchFamily="2" charset="2"/>
              <a:buChar char="§"/>
            </a:pPr>
            <a:r>
              <a:rPr lang="en-US" sz="2600" b="1" dirty="0">
                <a:solidFill>
                  <a:schemeClr val="bg1"/>
                </a:solidFill>
              </a:rPr>
              <a:t>Of course, the challenge for organizations with middle strategies lies in the difficulty of distinguishing themselves from competitors</a:t>
            </a:r>
            <a:r>
              <a:rPr lang="en-US" sz="2600" b="1" dirty="0" smtClean="0">
                <a:solidFill>
                  <a:schemeClr val="bg1"/>
                </a:solidFill>
              </a:rPr>
              <a:t>.</a:t>
            </a:r>
          </a:p>
          <a:p>
            <a:pPr marL="457200" indent="-457200" algn="l">
              <a:buClr>
                <a:srgbClr val="0000FF"/>
              </a:buClr>
              <a:buFont typeface="Wingdings" panose="05000000000000000000" pitchFamily="2" charset="2"/>
              <a:buChar char="§"/>
            </a:pPr>
            <a:r>
              <a:rPr lang="en-US" sz="2600" b="1" dirty="0" smtClean="0">
                <a:solidFill>
                  <a:schemeClr val="bg1"/>
                </a:solidFill>
              </a:rPr>
              <a:t>Middle </a:t>
            </a:r>
            <a:r>
              <a:rPr lang="en-US" sz="2600" b="1" dirty="0">
                <a:solidFill>
                  <a:schemeClr val="bg1"/>
                </a:solidFill>
              </a:rPr>
              <a:t>positions are copied more easily by competitors, and differences in cost and quality are often difficult to clearly define to consumers. </a:t>
            </a:r>
            <a:endParaRPr lang="en-US" sz="2600" b="1" dirty="0" smtClean="0">
              <a:solidFill>
                <a:schemeClr val="bg1"/>
              </a:solidFill>
            </a:endParaRPr>
          </a:p>
          <a:p>
            <a:pPr marL="457200" indent="-457200" algn="l">
              <a:buClr>
                <a:srgbClr val="0000FF"/>
              </a:buClr>
              <a:buFont typeface="Wingdings" panose="05000000000000000000" pitchFamily="2" charset="2"/>
              <a:buChar char="§"/>
            </a:pPr>
            <a:r>
              <a:rPr lang="en-US" sz="2600" b="1" dirty="0" smtClean="0">
                <a:solidFill>
                  <a:schemeClr val="bg1"/>
                </a:solidFill>
              </a:rPr>
              <a:t>For </a:t>
            </a:r>
            <a:r>
              <a:rPr lang="en-US" sz="2600" b="1" dirty="0">
                <a:solidFill>
                  <a:schemeClr val="bg1"/>
                </a:solidFill>
              </a:rPr>
              <a:t>example, patients normally see little quality and cost differences among community hospitals</a:t>
            </a:r>
            <a:r>
              <a:rPr lang="en-US" sz="2600" b="1" dirty="0" smtClean="0">
                <a:solidFill>
                  <a:schemeClr val="bg1"/>
                </a:solidFill>
              </a:rPr>
              <a:t>.</a:t>
            </a:r>
            <a:endParaRPr lang="en-US" sz="2600" b="1" dirty="0">
              <a:solidFill>
                <a:schemeClr val="bg1"/>
              </a:solidFill>
            </a:endParaRPr>
          </a:p>
        </p:txBody>
      </p:sp>
      <p:sp>
        <p:nvSpPr>
          <p:cNvPr id="5" name="Title 1"/>
          <p:cNvSpPr>
            <a:spLocks noGrp="1"/>
          </p:cNvSpPr>
          <p:nvPr>
            <p:ph type="ctrTitle"/>
          </p:nvPr>
        </p:nvSpPr>
        <p:spPr>
          <a:xfrm>
            <a:off x="381000" y="304800"/>
            <a:ext cx="8305800" cy="1066800"/>
          </a:xfrm>
        </p:spPr>
        <p:txBody>
          <a:bodyPr/>
          <a:lstStyle/>
          <a:p>
            <a:r>
              <a:rPr lang="en-US" sz="4000" b="1" dirty="0">
                <a:solidFill>
                  <a:srgbClr val="0000FF"/>
                </a:solidFill>
                <a:effectLst/>
                <a:latin typeface="+mn-lt"/>
              </a:rPr>
              <a:t>Business Model Innovation and Adaptation</a:t>
            </a:r>
            <a:endParaRPr lang="en-US" sz="4000" b="1" dirty="0">
              <a:solidFill>
                <a:srgbClr val="0000FF"/>
              </a:solidFill>
              <a:latin typeface="+mn-lt"/>
            </a:endParaRPr>
          </a:p>
        </p:txBody>
      </p:sp>
    </p:spTree>
    <p:extLst>
      <p:ext uri="{BB962C8B-B14F-4D97-AF65-F5344CB8AC3E}">
        <p14:creationId xmlns:p14="http://schemas.microsoft.com/office/powerpoint/2010/main" val="2980157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0"/>
            <a:ext cx="8458200" cy="4648200"/>
          </a:xfrm>
        </p:spPr>
        <p:txBody>
          <a:bodyPr/>
          <a:lstStyle/>
          <a:p>
            <a:pPr algn="l"/>
            <a:r>
              <a:rPr lang="en-US" sz="3200" b="1" i="1" dirty="0">
                <a:solidFill>
                  <a:srgbClr val="0000FF"/>
                </a:solidFill>
              </a:rPr>
              <a:t>Organizational Value Chain</a:t>
            </a:r>
            <a:endParaRPr lang="en-US" sz="3200" b="1" dirty="0">
              <a:solidFill>
                <a:srgbClr val="0000FF"/>
              </a:solidFill>
            </a:endParaRPr>
          </a:p>
          <a:p>
            <a:pPr marL="457200" indent="-457200" algn="l">
              <a:buClr>
                <a:srgbClr val="0000FF"/>
              </a:buClr>
              <a:buFont typeface="Wingdings" panose="05000000000000000000" pitchFamily="2" charset="2"/>
              <a:buChar char="§"/>
            </a:pPr>
            <a:r>
              <a:rPr lang="en-US" sz="2400" b="1" dirty="0">
                <a:solidFill>
                  <a:schemeClr val="bg1"/>
                </a:solidFill>
              </a:rPr>
              <a:t>The </a:t>
            </a:r>
            <a:r>
              <a:rPr lang="en-US" sz="2400" b="1" i="1" dirty="0">
                <a:solidFill>
                  <a:schemeClr val="bg1"/>
                </a:solidFill>
              </a:rPr>
              <a:t>value chain </a:t>
            </a:r>
            <a:r>
              <a:rPr lang="en-US" sz="2400" b="1" dirty="0">
                <a:solidFill>
                  <a:schemeClr val="bg1"/>
                </a:solidFill>
              </a:rPr>
              <a:t>utilizes a systems approach; value may be created in the </a:t>
            </a:r>
            <a:r>
              <a:rPr lang="en-US" sz="2400" b="1" i="1" dirty="0">
                <a:solidFill>
                  <a:schemeClr val="bg1"/>
                </a:solidFill>
              </a:rPr>
              <a:t>service delivery </a:t>
            </a:r>
            <a:r>
              <a:rPr lang="en-US" sz="2400" b="1" dirty="0">
                <a:solidFill>
                  <a:schemeClr val="bg1"/>
                </a:solidFill>
              </a:rPr>
              <a:t>subsystem (upper portion of the value chain) and by effective use of the support subsystem (lower portion). </a:t>
            </a:r>
            <a:endParaRPr lang="en-US" sz="2400" b="1" dirty="0" smtClean="0">
              <a:solidFill>
                <a:schemeClr val="bg1"/>
              </a:solidFill>
            </a:endParaRPr>
          </a:p>
          <a:p>
            <a:pPr marL="457200" indent="-457200" algn="l">
              <a:buClr>
                <a:srgbClr val="0000FF"/>
              </a:buClr>
              <a:buFont typeface="Wingdings" panose="05000000000000000000" pitchFamily="2" charset="2"/>
              <a:buChar char="§"/>
            </a:pPr>
            <a:r>
              <a:rPr lang="en-US" sz="2400" b="1" dirty="0" smtClean="0">
                <a:solidFill>
                  <a:schemeClr val="bg1"/>
                </a:solidFill>
              </a:rPr>
              <a:t>Service </a:t>
            </a:r>
            <a:r>
              <a:rPr lang="en-US" sz="2400" b="1" dirty="0">
                <a:solidFill>
                  <a:schemeClr val="bg1"/>
                </a:solidFill>
              </a:rPr>
              <a:t>delivery activities (pre-service, point-of-service, and after-service) are placed above the support activities as they are the fundamental value creation activities but they are “supported” by, activities that facilitate and improve service delivery</a:t>
            </a:r>
            <a:r>
              <a:rPr lang="en-US" sz="2400" b="1" dirty="0" smtClean="0">
                <a:solidFill>
                  <a:schemeClr val="bg1"/>
                </a:solidFill>
              </a:rPr>
              <a:t>.</a:t>
            </a:r>
            <a:endParaRPr lang="en-US" sz="2400" b="1" dirty="0">
              <a:solidFill>
                <a:schemeClr val="bg1"/>
              </a:solidFill>
            </a:endParaRPr>
          </a:p>
        </p:txBody>
      </p:sp>
      <p:sp>
        <p:nvSpPr>
          <p:cNvPr id="2" name="Title 1"/>
          <p:cNvSpPr>
            <a:spLocks noGrp="1"/>
          </p:cNvSpPr>
          <p:nvPr>
            <p:ph type="ctrTitle"/>
          </p:nvPr>
        </p:nvSpPr>
        <p:spPr>
          <a:xfrm>
            <a:off x="457200" y="228600"/>
            <a:ext cx="8001000" cy="1295399"/>
          </a:xfrm>
        </p:spPr>
        <p:txBody>
          <a:bodyPr/>
          <a:lstStyle/>
          <a:p>
            <a:r>
              <a:rPr lang="en-US" sz="4000" b="1" dirty="0" smtClean="0">
                <a:solidFill>
                  <a:srgbClr val="0000FF"/>
                </a:solidFill>
                <a:effectLst/>
                <a:latin typeface="+mn-lt"/>
              </a:rPr>
              <a:t>Business Models and Common Strategies</a:t>
            </a:r>
            <a:endParaRPr lang="en-US" sz="4000" b="1" dirty="0">
              <a:solidFill>
                <a:srgbClr val="0000FF"/>
              </a:solidFill>
              <a:latin typeface="+mn-lt"/>
            </a:endParaRPr>
          </a:p>
        </p:txBody>
      </p:sp>
    </p:spTree>
    <p:extLst>
      <p:ext uri="{BB962C8B-B14F-4D97-AF65-F5344CB8AC3E}">
        <p14:creationId xmlns:p14="http://schemas.microsoft.com/office/powerpoint/2010/main" val="8848057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697</TotalTime>
  <Words>5890</Words>
  <Application>Microsoft Office PowerPoint</Application>
  <PresentationFormat>On-screen Show (4:3)</PresentationFormat>
  <Paragraphs>444</Paragraphs>
  <Slides>84</Slides>
  <Notes>0</Notes>
  <HiddenSlides>0</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Paper</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Organizational Value Chain </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The MOH Strategic Plan will Transfer the Healthcare System in Saudi Arabia from Hospital Centered Health System to Health Needs of Rostered Population</vt:lpstr>
      <vt:lpstr>The Current System</vt:lpstr>
      <vt:lpstr>Proposed System</vt:lpstr>
      <vt:lpstr>Business Models and Common Strategies</vt:lpstr>
      <vt:lpstr>Business Models and Common Strategies</vt:lpstr>
      <vt:lpstr>Business Models and Common Strategies</vt:lpstr>
      <vt:lpstr>Business Models and Common Strategies</vt:lpstr>
      <vt:lpstr>Business Models and Common Strategies</vt:lpstr>
      <vt:lpstr>EXHIBIT 3.2 The Four Components of Business Models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Models and Common Strategies</vt:lpstr>
      <vt:lpstr>Business Model Innovation and Adaptation</vt:lpstr>
      <vt:lpstr>Business Model Innovation and Adaptation</vt:lpstr>
      <vt:lpstr>Business Model Innovation and Adaptation</vt:lpstr>
      <vt:lpstr>Business Model Innovation and Adaptation</vt:lpstr>
      <vt:lpstr>EXHIBIT 3.3 The Changing Pharmaceutical Business Model</vt:lpstr>
      <vt:lpstr>Us Healthcare Business Model</vt:lpstr>
      <vt:lpstr>Us Healthcare Business Model</vt:lpstr>
      <vt:lpstr>Us Healthcare Business Model</vt:lpstr>
      <vt:lpstr>Us Healthcare Business Model</vt:lpstr>
      <vt:lpstr>EXHIBIT 3.3 The Changing Pharmaceutical Business Model</vt:lpstr>
      <vt:lpstr>Business Model Innovation and Adaptation</vt:lpstr>
      <vt:lpstr>EXHIBIT 3.5 Components of Disruptive Innovation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EXHIBIT 3.6 Different Generic Strategies</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PowerPoint Presentation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lpstr>Business Model Innovation and Adaptation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Models and Common Strategies</dc:title>
  <dc:creator>alnaif</dc:creator>
  <cp:lastModifiedBy>alnaif</cp:lastModifiedBy>
  <cp:revision>50</cp:revision>
  <dcterms:created xsi:type="dcterms:W3CDTF">2016-02-09T20:39:05Z</dcterms:created>
  <dcterms:modified xsi:type="dcterms:W3CDTF">2016-02-17T00:57:44Z</dcterms:modified>
</cp:coreProperties>
</file>