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56" r:id="rId2"/>
    <p:sldId id="272" r:id="rId3"/>
    <p:sldId id="273" r:id="rId4"/>
    <p:sldId id="274" r:id="rId5"/>
    <p:sldId id="275" r:id="rId6"/>
    <p:sldId id="276" r:id="rId7"/>
    <p:sldId id="277" r:id="rId8"/>
    <p:sldId id="278" r:id="rId9"/>
    <p:sldId id="279" r:id="rId10"/>
    <p:sldId id="280" r:id="rId11"/>
    <p:sldId id="281" r:id="rId12"/>
    <p:sldId id="257" r:id="rId13"/>
    <p:sldId id="259" r:id="rId14"/>
    <p:sldId id="258" r:id="rId15"/>
    <p:sldId id="264" r:id="rId16"/>
    <p:sldId id="265" r:id="rId17"/>
    <p:sldId id="285" r:id="rId18"/>
    <p:sldId id="263" r:id="rId19"/>
    <p:sldId id="260" r:id="rId20"/>
    <p:sldId id="261" r:id="rId21"/>
    <p:sldId id="262" r:id="rId22"/>
    <p:sldId id="266" r:id="rId23"/>
    <p:sldId id="267" r:id="rId24"/>
    <p:sldId id="268" r:id="rId25"/>
    <p:sldId id="269" r:id="rId26"/>
    <p:sldId id="270" r:id="rId27"/>
    <p:sldId id="271" r:id="rId28"/>
    <p:sldId id="282" r:id="rId29"/>
    <p:sldId id="283" r:id="rId30"/>
    <p:sldId id="284"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9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05ED7237-9CAE-4428-8D12-40362B378BC3}" type="datetimeFigureOut">
              <a:rPr lang="en-US" smtClean="0"/>
              <a:t>2/9/2016</a:t>
            </a:fld>
            <a:endParaRPr lang="en-US"/>
          </a:p>
        </p:txBody>
      </p:sp>
      <p:sp>
        <p:nvSpPr>
          <p:cNvPr id="16" name="Slide Number Placeholder 15"/>
          <p:cNvSpPr>
            <a:spLocks noGrp="1"/>
          </p:cNvSpPr>
          <p:nvPr>
            <p:ph type="sldNum" sz="quarter" idx="11"/>
          </p:nvPr>
        </p:nvSpPr>
        <p:spPr/>
        <p:txBody>
          <a:bodyPr/>
          <a:lstStyle/>
          <a:p>
            <a:fld id="{EEEECDCC-63C2-4492-ADC6-A6890B1EB79E}"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5ED7237-9CAE-4428-8D12-40362B378BC3}" type="datetimeFigureOut">
              <a:rPr lang="en-US" smtClean="0"/>
              <a:t>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5ED7237-9CAE-4428-8D12-40362B378BC3}" type="datetimeFigureOut">
              <a:rPr lang="en-US" smtClean="0"/>
              <a:t>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05ED7237-9CAE-4428-8D12-40362B378BC3}" type="datetimeFigureOut">
              <a:rPr lang="en-US" smtClean="0"/>
              <a:t>2/9/2016</a:t>
            </a:fld>
            <a:endParaRPr lang="en-US"/>
          </a:p>
        </p:txBody>
      </p:sp>
      <p:sp>
        <p:nvSpPr>
          <p:cNvPr id="15" name="Slide Number Placeholder 14"/>
          <p:cNvSpPr>
            <a:spLocks noGrp="1"/>
          </p:cNvSpPr>
          <p:nvPr>
            <p:ph type="sldNum" sz="quarter" idx="15"/>
          </p:nvPr>
        </p:nvSpPr>
        <p:spPr/>
        <p:txBody>
          <a:bodyPr/>
          <a:lstStyle>
            <a:lvl1pPr algn="ctr">
              <a:defRPr/>
            </a:lvl1pPr>
          </a:lstStyle>
          <a:p>
            <a:fld id="{EEEECDCC-63C2-4492-ADC6-A6890B1EB79E}"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5ED7237-9CAE-4428-8D12-40362B378BC3}" type="datetimeFigureOut">
              <a:rPr lang="en-US" smtClean="0"/>
              <a:t>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5ED7237-9CAE-4428-8D12-40362B378BC3}" type="datetimeFigureOut">
              <a:rPr lang="en-US" smtClean="0"/>
              <a:t>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EEEECDCC-63C2-4492-ADC6-A6890B1EB79E}"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05ED7237-9CAE-4428-8D12-40362B378BC3}" type="datetimeFigureOut">
              <a:rPr lang="en-US" smtClean="0"/>
              <a:t>2/9/2016</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5ED7237-9CAE-4428-8D12-40362B378BC3}" type="datetimeFigureOut">
              <a:rPr lang="en-US" smtClean="0"/>
              <a:t>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EECDCC-63C2-4492-ADC6-A6890B1EB79E}"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ED7237-9CAE-4428-8D12-40362B378BC3}" type="datetimeFigureOut">
              <a:rPr lang="en-US" smtClean="0"/>
              <a:t>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EECDCC-63C2-4492-ADC6-A6890B1EB79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05ED7237-9CAE-4428-8D12-40362B378BC3}" type="datetimeFigureOut">
              <a:rPr lang="en-US" smtClean="0"/>
              <a:t>2/9/2016</a:t>
            </a:fld>
            <a:endParaRPr lang="en-US"/>
          </a:p>
        </p:txBody>
      </p:sp>
      <p:sp>
        <p:nvSpPr>
          <p:cNvPr id="9" name="Slide Number Placeholder 8"/>
          <p:cNvSpPr>
            <a:spLocks noGrp="1"/>
          </p:cNvSpPr>
          <p:nvPr>
            <p:ph type="sldNum" sz="quarter" idx="15"/>
          </p:nvPr>
        </p:nvSpPr>
        <p:spPr/>
        <p:txBody>
          <a:bodyPr/>
          <a:lstStyle/>
          <a:p>
            <a:fld id="{EEEECDCC-63C2-4492-ADC6-A6890B1EB79E}"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05ED7237-9CAE-4428-8D12-40362B378BC3}" type="datetimeFigureOut">
              <a:rPr lang="en-US" smtClean="0"/>
              <a:t>2/9/2016</a:t>
            </a:fld>
            <a:endParaRPr lang="en-US"/>
          </a:p>
        </p:txBody>
      </p:sp>
      <p:sp>
        <p:nvSpPr>
          <p:cNvPr id="9" name="Slide Number Placeholder 8"/>
          <p:cNvSpPr>
            <a:spLocks noGrp="1"/>
          </p:cNvSpPr>
          <p:nvPr>
            <p:ph type="sldNum" sz="quarter" idx="11"/>
          </p:nvPr>
        </p:nvSpPr>
        <p:spPr/>
        <p:txBody>
          <a:bodyPr/>
          <a:lstStyle/>
          <a:p>
            <a:fld id="{EEEECDCC-63C2-4492-ADC6-A6890B1EB79E}"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05ED7237-9CAE-4428-8D12-40362B378BC3}" type="datetimeFigureOut">
              <a:rPr lang="en-US" smtClean="0"/>
              <a:t>2/9/2016</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EEEECDCC-63C2-4492-ADC6-A6890B1EB79E}" type="slidenum">
              <a:rPr lang="en-US" smtClean="0"/>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m.sa/url?sa=i&amp;rct=j&amp;q=&amp;esrc=s&amp;source=images&amp;cd=&amp;cad=rja&amp;uact=8&amp;ved=0ahUKEwi__eyP1OvKAhVG2xoKHRX7BhYQjRwIBw&amp;url=http://www.vantageleadership.com/our-blog/business-model-attack/&amp;psig=AFQjCNE4PsB2Ch9bDmJvphXfdzVuTW4sOg&amp;ust=1455140324222603"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blog.curemd.com/how-small-practices-can-prepare-for-the-shift-from-volume-to-value-based-care/"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www.google.com.sa/url?sa=i&amp;rct=j&amp;q=&amp;esrc=s&amp;source=images&amp;cd=&amp;cad=rja&amp;uact=8&amp;ved=0ahUKEwjztISJ0OvKAhXHtxoKHU0OD9wQjRwIBw&amp;url=http://www.beva.org/maen50980/Unit06/graph-vocabulry.htm&amp;psig=AFQjCNFsUQjjsS9fca6zUZ4n1h4mI9BK5g&amp;ust=1455139463175929"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828800"/>
            <a:ext cx="8305800" cy="4343400"/>
          </a:xfrm>
        </p:spPr>
        <p:txBody>
          <a:bodyPr/>
          <a:lstStyle/>
          <a:p>
            <a:pPr algn="l"/>
            <a:r>
              <a:rPr lang="en-US" sz="2400" b="1" dirty="0">
                <a:solidFill>
                  <a:srgbClr val="0000FF"/>
                </a:solidFill>
              </a:rPr>
              <a:t>Learning Objectives</a:t>
            </a:r>
          </a:p>
          <a:p>
            <a:pPr algn="l"/>
            <a:r>
              <a:rPr lang="en-US" b="1" dirty="0">
                <a:solidFill>
                  <a:schemeClr val="bg1"/>
                </a:solidFill>
              </a:rPr>
              <a:t>Understand the concept and use of business models; </a:t>
            </a:r>
          </a:p>
          <a:p>
            <a:pPr algn="l"/>
            <a:r>
              <a:rPr lang="en-US" b="1" dirty="0">
                <a:solidFill>
                  <a:schemeClr val="bg1"/>
                </a:solidFill>
              </a:rPr>
              <a:t>Be able to describe how business models vary in healthcare and how business models may provide a competitive advantage; </a:t>
            </a:r>
          </a:p>
          <a:p>
            <a:pPr algn="l"/>
            <a:r>
              <a:rPr lang="en-US" b="1" dirty="0">
                <a:solidFill>
                  <a:schemeClr val="bg1"/>
                </a:solidFill>
              </a:rPr>
              <a:t>Comprehend generic strategies and their application to healthcare;</a:t>
            </a:r>
          </a:p>
          <a:p>
            <a:pPr algn="l"/>
            <a:r>
              <a:rPr lang="en-US" b="1" dirty="0">
                <a:solidFill>
                  <a:schemeClr val="bg1"/>
                </a:solidFill>
              </a:rPr>
              <a:t>Be familiar with strategies for differentiation in healthcare, including focused factories; and</a:t>
            </a:r>
          </a:p>
          <a:p>
            <a:pPr algn="l"/>
            <a:r>
              <a:rPr lang="en-US" b="1" dirty="0">
                <a:solidFill>
                  <a:schemeClr val="bg1"/>
                </a:solidFill>
              </a:rPr>
              <a:t>Recognize the advantages and disadvantages of first-mover strategy.</a:t>
            </a:r>
          </a:p>
          <a:p>
            <a:pPr algn="l"/>
            <a:endParaRPr lang="en-US" b="1" dirty="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smtClean="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23224582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905000"/>
            <a:ext cx="8305800" cy="4267200"/>
          </a:xfrm>
        </p:spPr>
        <p:txBody>
          <a:bodyPr/>
          <a:lstStyle/>
          <a:p>
            <a:pPr algn="l"/>
            <a:r>
              <a:rPr lang="en-US" sz="3200" b="1" i="1" dirty="0">
                <a:solidFill>
                  <a:srgbClr val="0000FF"/>
                </a:solidFill>
              </a:rPr>
              <a:t>Organizational Value Chain</a:t>
            </a:r>
            <a:endParaRPr lang="en-US" sz="3200" b="1" dirty="0">
              <a:solidFill>
                <a:srgbClr val="0000FF"/>
              </a:solidFill>
            </a:endParaRPr>
          </a:p>
          <a:p>
            <a:pPr marL="457200" indent="-457200" algn="l">
              <a:buClr>
                <a:srgbClr val="0000FF"/>
              </a:buClr>
              <a:buFont typeface="Wingdings" panose="05000000000000000000" pitchFamily="2" charset="2"/>
              <a:buChar char="§"/>
            </a:pPr>
            <a:r>
              <a:rPr lang="en-US" sz="2800" b="1" dirty="0">
                <a:solidFill>
                  <a:schemeClr val="bg1"/>
                </a:solidFill>
              </a:rPr>
              <a:t>The three elements of service delivery – pre-service, point-of-service, and after-service – incorporate the production or creation of the service (product) of health care and include primarily operational processes and marketing activities</a:t>
            </a:r>
            <a:r>
              <a:rPr lang="en-US" sz="2800" b="1" dirty="0" smtClean="0">
                <a:solidFill>
                  <a:schemeClr val="bg1"/>
                </a:solidFill>
              </a:rPr>
              <a:t>.</a:t>
            </a:r>
          </a:p>
        </p:txBody>
      </p:sp>
      <p:sp>
        <p:nvSpPr>
          <p:cNvPr id="2" name="Title 1"/>
          <p:cNvSpPr>
            <a:spLocks noGrp="1"/>
          </p:cNvSpPr>
          <p:nvPr>
            <p:ph type="ctrTitle"/>
          </p:nvPr>
        </p:nvSpPr>
        <p:spPr>
          <a:xfrm>
            <a:off x="457200" y="228600"/>
            <a:ext cx="8001000" cy="1295399"/>
          </a:xfrm>
        </p:spPr>
        <p:txBody>
          <a:bodyPr/>
          <a:lstStyle/>
          <a:p>
            <a:r>
              <a:rPr lang="en-US" sz="4000" b="1" dirty="0" smtClean="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40157885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752600"/>
            <a:ext cx="8305800" cy="4343400"/>
          </a:xfrm>
        </p:spPr>
        <p:txBody>
          <a:bodyPr/>
          <a:lstStyle/>
          <a:p>
            <a:pPr algn="l"/>
            <a:r>
              <a:rPr lang="en-US" sz="3200" b="1" i="1" dirty="0">
                <a:solidFill>
                  <a:srgbClr val="0000FF"/>
                </a:solidFill>
              </a:rPr>
              <a:t>Organizational Value Chain</a:t>
            </a:r>
            <a:endParaRPr lang="en-US" sz="3200" b="1" dirty="0">
              <a:solidFill>
                <a:srgbClr val="0000FF"/>
              </a:solidFill>
            </a:endParaRPr>
          </a:p>
          <a:p>
            <a:pPr marL="457200" indent="-457200" algn="l">
              <a:buClr>
                <a:srgbClr val="0000FF"/>
              </a:buClr>
              <a:buFont typeface="Wingdings" panose="05000000000000000000" pitchFamily="2" charset="2"/>
              <a:buChar char="§"/>
            </a:pPr>
            <a:r>
              <a:rPr lang="en-US" sz="2400" b="1" dirty="0">
                <a:solidFill>
                  <a:schemeClr val="bg1"/>
                </a:solidFill>
              </a:rPr>
              <a:t>Organizational culture, organizational structure, and strategic resources are the subsystems that support service delivery by ensuring an inviting and supportive atmosphere, an effective organization, and sufficient resources such as finances, highly qualified staff, information systems, and appropriate facilities and equipment. </a:t>
            </a:r>
            <a:endParaRPr lang="en-US" sz="2400" b="1" dirty="0" smtClean="0">
              <a:solidFill>
                <a:schemeClr val="bg1"/>
              </a:solidFill>
            </a:endParaRPr>
          </a:p>
          <a:p>
            <a:pPr marL="457200" indent="-457200" algn="l">
              <a:buClr>
                <a:srgbClr val="0000FF"/>
              </a:buClr>
              <a:buFont typeface="Wingdings" panose="05000000000000000000" pitchFamily="2" charset="2"/>
              <a:buChar char="§"/>
            </a:pPr>
            <a:r>
              <a:rPr lang="en-US" sz="2400" b="1" dirty="0" smtClean="0">
                <a:solidFill>
                  <a:schemeClr val="bg1"/>
                </a:solidFill>
              </a:rPr>
              <a:t>Although </a:t>
            </a:r>
            <a:r>
              <a:rPr lang="en-US" sz="2400" b="1" dirty="0">
                <a:solidFill>
                  <a:schemeClr val="bg1"/>
                </a:solidFill>
              </a:rPr>
              <a:t>not always apparent, such support systems are critical for an effective and efficient organization</a:t>
            </a:r>
            <a:r>
              <a:rPr lang="en-US" sz="2400" b="1" dirty="0" smtClean="0">
                <a:solidFill>
                  <a:schemeClr val="bg1"/>
                </a:solidFill>
              </a:rPr>
              <a:t>.</a:t>
            </a:r>
          </a:p>
        </p:txBody>
      </p:sp>
      <p:sp>
        <p:nvSpPr>
          <p:cNvPr id="2" name="Title 1"/>
          <p:cNvSpPr>
            <a:spLocks noGrp="1"/>
          </p:cNvSpPr>
          <p:nvPr>
            <p:ph type="ctrTitle"/>
          </p:nvPr>
        </p:nvSpPr>
        <p:spPr>
          <a:xfrm>
            <a:off x="457200" y="228600"/>
            <a:ext cx="8001000" cy="1295399"/>
          </a:xfrm>
        </p:spPr>
        <p:txBody>
          <a:bodyPr/>
          <a:lstStyle/>
          <a:p>
            <a:r>
              <a:rPr lang="en-US" sz="4000" b="1" dirty="0" smtClean="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40681015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descr="http://www.vantageleadership.com/wp-content/uploads/2015/04/business-model.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609600" y="1905000"/>
            <a:ext cx="7924800" cy="4250690"/>
          </a:xfrm>
          <a:prstGeom prst="rect">
            <a:avLst/>
          </a:prstGeom>
          <a:noFill/>
          <a:ln>
            <a:noFill/>
          </a:ln>
        </p:spPr>
      </p:pic>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
        <p:nvSpPr>
          <p:cNvPr id="4" name="Subtitle 3"/>
          <p:cNvSpPr>
            <a:spLocks noGrp="1"/>
          </p:cNvSpPr>
          <p:nvPr>
            <p:ph type="subTitle" idx="1"/>
          </p:nvPr>
        </p:nvSpPr>
        <p:spPr>
          <a:xfrm>
            <a:off x="457200" y="1752600"/>
            <a:ext cx="4114800" cy="533400"/>
          </a:xfrm>
        </p:spPr>
        <p:txBody>
          <a:bodyPr/>
          <a:lstStyle/>
          <a:p>
            <a:pPr algn="l"/>
            <a:r>
              <a:rPr lang="en-US" sz="3600" b="1" dirty="0">
                <a:solidFill>
                  <a:srgbClr val="0000FF"/>
                </a:solidFill>
              </a:rPr>
              <a:t>Business </a:t>
            </a:r>
            <a:r>
              <a:rPr lang="en-US" sz="3600" b="1" dirty="0" smtClean="0">
                <a:solidFill>
                  <a:srgbClr val="0000FF"/>
                </a:solidFill>
              </a:rPr>
              <a:t>Models</a:t>
            </a:r>
            <a:endParaRPr lang="en-US" sz="3600" dirty="0"/>
          </a:p>
        </p:txBody>
      </p:sp>
    </p:spTree>
    <p:extLst>
      <p:ext uri="{BB962C8B-B14F-4D97-AF65-F5344CB8AC3E}">
        <p14:creationId xmlns:p14="http://schemas.microsoft.com/office/powerpoint/2010/main" val="4609827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828800"/>
            <a:ext cx="8305800" cy="4343400"/>
          </a:xfrm>
        </p:spPr>
        <p:txBody>
          <a:bodyPr/>
          <a:lstStyle/>
          <a:p>
            <a:pPr algn="l"/>
            <a:r>
              <a:rPr lang="en-US" sz="3200" b="1" dirty="0">
                <a:solidFill>
                  <a:srgbClr val="0000FF"/>
                </a:solidFill>
              </a:rPr>
              <a:t>Business Models</a:t>
            </a:r>
            <a:r>
              <a:rPr lang="en-US" sz="2400" b="1" dirty="0">
                <a:solidFill>
                  <a:schemeClr val="bg1"/>
                </a:solidFill>
              </a:rPr>
              <a:t> </a:t>
            </a:r>
            <a:endParaRPr lang="en-US" sz="24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Whatever </a:t>
            </a:r>
            <a:r>
              <a:rPr lang="en-US" sz="2800" b="1" dirty="0">
                <a:solidFill>
                  <a:schemeClr val="bg1"/>
                </a:solidFill>
              </a:rPr>
              <a:t>their definition of success, organizations constantly face the challenge of devising strategies that will enable them to enhance the value they provide to their key stakeholders</a:t>
            </a:r>
            <a:r>
              <a:rPr lang="en-US" sz="2800" b="1" dirty="0" smtClean="0">
                <a:solidFill>
                  <a:schemeClr val="bg1"/>
                </a:solidFill>
              </a:rPr>
              <a:t>.</a:t>
            </a:r>
          </a:p>
          <a:p>
            <a:pPr marL="457200" indent="-457200" algn="l">
              <a:buClr>
                <a:srgbClr val="0000FF"/>
              </a:buClr>
              <a:buFont typeface="Wingdings" panose="05000000000000000000" pitchFamily="2" charset="2"/>
              <a:buChar char="§"/>
            </a:pPr>
            <a:r>
              <a:rPr lang="en-US" sz="2800" b="1" dirty="0">
                <a:solidFill>
                  <a:schemeClr val="bg1"/>
                </a:solidFill>
              </a:rPr>
              <a:t>Business models, the underlying structure and function of organizations, build on the idea of value chains and value </a:t>
            </a:r>
            <a:r>
              <a:rPr lang="en-US" sz="2800" b="1" dirty="0" smtClean="0">
                <a:solidFill>
                  <a:schemeClr val="bg1"/>
                </a:solidFill>
              </a:rPr>
              <a:t>creation.</a:t>
            </a:r>
            <a:endParaRPr lang="en-US" sz="2800" b="1" dirty="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2822126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828800"/>
            <a:ext cx="8458200" cy="4343400"/>
          </a:xfrm>
        </p:spPr>
        <p:txBody>
          <a:bodyPr/>
          <a:lstStyle/>
          <a:p>
            <a:pPr algn="l"/>
            <a:r>
              <a:rPr lang="en-US" sz="3200" b="1" dirty="0">
                <a:solidFill>
                  <a:srgbClr val="0000FF"/>
                </a:solidFill>
              </a:rPr>
              <a:t>Business Models</a:t>
            </a:r>
            <a:r>
              <a:rPr lang="en-US" sz="2400" b="1" dirty="0">
                <a:solidFill>
                  <a:schemeClr val="bg1"/>
                </a:solidFill>
              </a:rPr>
              <a:t> </a:t>
            </a:r>
            <a:endParaRPr lang="en-US" sz="24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Defined </a:t>
            </a:r>
            <a:r>
              <a:rPr lang="en-US" sz="2800" b="1" dirty="0">
                <a:solidFill>
                  <a:schemeClr val="bg1"/>
                </a:solidFill>
              </a:rPr>
              <a:t>as the core elements of an organization and how it is structured to deliver value to its customers and generate revenues.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A </a:t>
            </a:r>
            <a:r>
              <a:rPr lang="en-US" sz="2800" b="1" dirty="0">
                <a:solidFill>
                  <a:schemeClr val="bg1"/>
                </a:solidFill>
              </a:rPr>
              <a:t>company’s business model </a:t>
            </a:r>
            <a:r>
              <a:rPr lang="en-US" sz="2800" b="1" dirty="0" smtClean="0">
                <a:solidFill>
                  <a:schemeClr val="bg1"/>
                </a:solidFill>
              </a:rPr>
              <a:t>describes its </a:t>
            </a:r>
            <a:r>
              <a:rPr lang="en-US" sz="2800" b="1" dirty="0">
                <a:solidFill>
                  <a:schemeClr val="bg1"/>
                </a:solidFill>
              </a:rPr>
              <a:t>collaborative portfolio of </a:t>
            </a:r>
            <a:r>
              <a:rPr lang="en-US" sz="2800" b="1" dirty="0" smtClean="0">
                <a:solidFill>
                  <a:schemeClr val="bg1"/>
                </a:solidFill>
              </a:rPr>
              <a:t>strategy choices </a:t>
            </a:r>
            <a:r>
              <a:rPr lang="en-US" sz="2800" b="1" dirty="0">
                <a:solidFill>
                  <a:schemeClr val="bg1"/>
                </a:solidFill>
              </a:rPr>
              <a:t>put in place for the </a:t>
            </a:r>
            <a:r>
              <a:rPr lang="en-US" sz="2800" b="1" dirty="0" smtClean="0">
                <a:solidFill>
                  <a:schemeClr val="bg1"/>
                </a:solidFill>
              </a:rPr>
              <a:t>handling of </a:t>
            </a:r>
            <a:r>
              <a:rPr lang="en-US" sz="2800" b="1" dirty="0">
                <a:solidFill>
                  <a:schemeClr val="bg1"/>
                </a:solidFill>
              </a:rPr>
              <a:t>the processes and relationships </a:t>
            </a:r>
            <a:r>
              <a:rPr lang="en-US" sz="2800" b="1" dirty="0" smtClean="0">
                <a:solidFill>
                  <a:schemeClr val="bg1"/>
                </a:solidFill>
              </a:rPr>
              <a:t>that drive </a:t>
            </a:r>
            <a:r>
              <a:rPr lang="en-US" sz="2800" b="1" dirty="0">
                <a:solidFill>
                  <a:schemeClr val="bg1"/>
                </a:solidFill>
              </a:rPr>
              <a:t>value creation on operational</a:t>
            </a:r>
            <a:r>
              <a:rPr lang="en-US" sz="2800" b="1" dirty="0" smtClean="0">
                <a:solidFill>
                  <a:schemeClr val="bg1"/>
                </a:solidFill>
              </a:rPr>
              <a:t>, tactical </a:t>
            </a:r>
            <a:r>
              <a:rPr lang="en-US" sz="2800" b="1" dirty="0">
                <a:solidFill>
                  <a:schemeClr val="bg1"/>
                </a:solidFill>
              </a:rPr>
              <a:t>and executive levels</a:t>
            </a:r>
            <a:r>
              <a:rPr lang="en-US" sz="2800" b="1" dirty="0" smtClean="0">
                <a:solidFill>
                  <a:schemeClr val="bg1"/>
                </a:solidFill>
              </a:rPr>
              <a:t>.</a:t>
            </a:r>
            <a:endParaRPr lang="en-US" sz="2800" b="1" dirty="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25774262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28601"/>
            <a:ext cx="8001000" cy="1274618"/>
          </a:xfrm>
        </p:spPr>
        <p:txBody>
          <a:bodyPr/>
          <a:lstStyle/>
          <a:p>
            <a:r>
              <a:rPr lang="en-US" sz="2400" b="1" dirty="0">
                <a:solidFill>
                  <a:srgbClr val="0000FF"/>
                </a:solidFill>
                <a:effectLst/>
                <a:latin typeface="+mn-lt"/>
              </a:rPr>
              <a:t>The MOH Strategic Plan will Transfer the Healthcare System in Saudi Arabia from Hospital Centered Health System to Health Needs of Rostered Population</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838200" y="1524000"/>
            <a:ext cx="7543800" cy="5028882"/>
          </a:xfrm>
          <a:prstGeom prst="rect">
            <a:avLst/>
          </a:prstGeom>
          <a:solidFill>
            <a:schemeClr val="accent2"/>
          </a:solidFill>
          <a:ln>
            <a:noFill/>
          </a:ln>
        </p:spPr>
      </p:pic>
    </p:spTree>
    <p:extLst>
      <p:ext uri="{BB962C8B-B14F-4D97-AF65-F5344CB8AC3E}">
        <p14:creationId xmlns:p14="http://schemas.microsoft.com/office/powerpoint/2010/main" val="27595063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500" y="457200"/>
            <a:ext cx="8001000" cy="685799"/>
          </a:xfrm>
        </p:spPr>
        <p:txBody>
          <a:bodyPr/>
          <a:lstStyle/>
          <a:p>
            <a:r>
              <a:rPr lang="en-US" sz="4400" b="1" dirty="0" smtClean="0">
                <a:solidFill>
                  <a:srgbClr val="0000FF"/>
                </a:solidFill>
                <a:effectLst/>
                <a:latin typeface="+mn-lt"/>
              </a:rPr>
              <a:t>The </a:t>
            </a:r>
            <a:r>
              <a:rPr lang="en-US" sz="4400" b="1" dirty="0">
                <a:solidFill>
                  <a:srgbClr val="0000FF"/>
                </a:solidFill>
                <a:effectLst/>
                <a:latin typeface="+mn-lt"/>
              </a:rPr>
              <a:t>C</a:t>
            </a:r>
            <a:r>
              <a:rPr lang="en-US" sz="4400" b="1" dirty="0" smtClean="0">
                <a:solidFill>
                  <a:srgbClr val="0000FF"/>
                </a:solidFill>
                <a:effectLst/>
                <a:latin typeface="+mn-lt"/>
              </a:rPr>
              <a:t>urrent System</a:t>
            </a:r>
            <a:endParaRPr lang="en-US" sz="4400" b="1" dirty="0">
              <a:solidFill>
                <a:srgbClr val="0000FF"/>
              </a:solidFill>
              <a:latin typeface="+mn-lt"/>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6788" y="1371600"/>
            <a:ext cx="7210425" cy="4981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959375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457200"/>
            <a:ext cx="8001000" cy="685799"/>
          </a:xfrm>
        </p:spPr>
        <p:txBody>
          <a:bodyPr/>
          <a:lstStyle/>
          <a:p>
            <a:r>
              <a:rPr lang="en-US" sz="4400" b="1" dirty="0" smtClean="0">
                <a:solidFill>
                  <a:srgbClr val="0000FF"/>
                </a:solidFill>
                <a:effectLst/>
                <a:latin typeface="+mn-lt"/>
              </a:rPr>
              <a:t>Proposed System</a:t>
            </a:r>
            <a:endParaRPr lang="en-US" sz="4400" b="1" dirty="0">
              <a:solidFill>
                <a:srgbClr val="0000FF"/>
              </a:solidFill>
              <a:latin typeface="+mn-l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219200"/>
            <a:ext cx="7238999" cy="5124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389574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295400"/>
            <a:ext cx="8458200" cy="4876800"/>
          </a:xfrm>
        </p:spPr>
        <p:txBody>
          <a:bodyPr/>
          <a:lstStyle/>
          <a:p>
            <a:pPr algn="l"/>
            <a:r>
              <a:rPr lang="en-US" sz="3200" b="1" dirty="0">
                <a:solidFill>
                  <a:srgbClr val="0000FF"/>
                </a:solidFill>
              </a:rPr>
              <a:t>Business Models</a:t>
            </a:r>
            <a:r>
              <a:rPr lang="en-US" sz="2400" b="1" dirty="0">
                <a:solidFill>
                  <a:schemeClr val="bg1"/>
                </a:solidFill>
              </a:rPr>
              <a:t> </a:t>
            </a:r>
            <a:endParaRPr lang="en-US" sz="2400" b="1" dirty="0" smtClean="0">
              <a:solidFill>
                <a:schemeClr val="bg1"/>
              </a:solidFill>
            </a:endParaRPr>
          </a:p>
          <a:p>
            <a:pPr marL="457200" indent="-457200" algn="l">
              <a:buClr>
                <a:srgbClr val="0000FF"/>
              </a:buClr>
              <a:buFont typeface="Wingdings" panose="05000000000000000000" pitchFamily="2" charset="2"/>
              <a:buChar char="§"/>
            </a:pPr>
            <a:r>
              <a:rPr lang="en-US" sz="2400" b="1" dirty="0" smtClean="0">
                <a:solidFill>
                  <a:schemeClr val="bg1"/>
                </a:solidFill>
              </a:rPr>
              <a:t>Business </a:t>
            </a:r>
            <a:r>
              <a:rPr lang="en-US" sz="2400" b="1" dirty="0">
                <a:solidFill>
                  <a:schemeClr val="bg1"/>
                </a:solidFill>
              </a:rPr>
              <a:t>models encompass all aspects of organizations, including their economic, operational, and strategic domains, and successful organizations design their business models around their internal </a:t>
            </a:r>
            <a:r>
              <a:rPr lang="en-US" sz="2400" b="1" dirty="0" smtClean="0">
                <a:solidFill>
                  <a:schemeClr val="bg1"/>
                </a:solidFill>
              </a:rPr>
              <a:t>competencies.</a:t>
            </a:r>
            <a:endParaRPr lang="en-US" sz="2400" b="1" dirty="0">
              <a:solidFill>
                <a:schemeClr val="bg1"/>
              </a:solidFill>
            </a:endParaRPr>
          </a:p>
        </p:txBody>
      </p:sp>
      <p:sp>
        <p:nvSpPr>
          <p:cNvPr id="2" name="Title 1"/>
          <p:cNvSpPr>
            <a:spLocks noGrp="1"/>
          </p:cNvSpPr>
          <p:nvPr>
            <p:ph type="ctrTitle"/>
          </p:nvPr>
        </p:nvSpPr>
        <p:spPr>
          <a:xfrm>
            <a:off x="457200" y="228600"/>
            <a:ext cx="8001000" cy="12191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pic>
        <p:nvPicPr>
          <p:cNvPr id="4" name="Picture 3" descr="http://blog.curemd.com/wp-content/uploads/2014/07/How-small-practices-can-prepare-for-the-shift-from-Volume-to-Value-based-Care.pn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990600" y="3782291"/>
            <a:ext cx="7467600" cy="2770909"/>
          </a:xfrm>
          <a:prstGeom prst="rect">
            <a:avLst/>
          </a:prstGeom>
          <a:noFill/>
          <a:ln>
            <a:noFill/>
          </a:ln>
        </p:spPr>
      </p:pic>
    </p:spTree>
    <p:extLst>
      <p:ext uri="{BB962C8B-B14F-4D97-AF65-F5344CB8AC3E}">
        <p14:creationId xmlns:p14="http://schemas.microsoft.com/office/powerpoint/2010/main" val="33029978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600200"/>
            <a:ext cx="8458200" cy="4572000"/>
          </a:xfrm>
        </p:spPr>
        <p:txBody>
          <a:bodyPr/>
          <a:lstStyle/>
          <a:p>
            <a:pPr algn="l"/>
            <a:r>
              <a:rPr lang="en-US" sz="3200" b="1" dirty="0">
                <a:solidFill>
                  <a:srgbClr val="0000FF"/>
                </a:solidFill>
              </a:rPr>
              <a:t>Business Models</a:t>
            </a:r>
            <a:r>
              <a:rPr lang="en-US" sz="2400" b="1" dirty="0">
                <a:solidFill>
                  <a:schemeClr val="bg1"/>
                </a:solidFill>
              </a:rPr>
              <a:t> </a:t>
            </a:r>
            <a:endParaRPr lang="en-US" sz="2400" b="1" dirty="0" smtClean="0">
              <a:solidFill>
                <a:schemeClr val="bg1"/>
              </a:solidFill>
            </a:endParaRPr>
          </a:p>
          <a:p>
            <a:pPr marL="457200" indent="-457200" algn="l">
              <a:buClr>
                <a:srgbClr val="0000FF"/>
              </a:buClr>
              <a:buFont typeface="Wingdings" panose="05000000000000000000" pitchFamily="2" charset="2"/>
              <a:buChar char="§"/>
            </a:pPr>
            <a:r>
              <a:rPr lang="en-US" sz="2400" b="1" dirty="0">
                <a:solidFill>
                  <a:schemeClr val="bg1"/>
                </a:solidFill>
              </a:rPr>
              <a:t>Appropriate, competitive business models often succeed when matched against organizations that have better ideas and better technology but a poor business model</a:t>
            </a:r>
            <a:r>
              <a:rPr lang="en-US" sz="2400" b="1" dirty="0" smtClean="0">
                <a:solidFill>
                  <a:schemeClr val="bg1"/>
                </a:solidFill>
              </a:rPr>
              <a:t>. </a:t>
            </a:r>
          </a:p>
          <a:p>
            <a:pPr marL="457200" indent="-457200" algn="l">
              <a:buClr>
                <a:srgbClr val="0000FF"/>
              </a:buClr>
              <a:buFont typeface="Wingdings" panose="05000000000000000000" pitchFamily="2" charset="2"/>
              <a:buChar char="§"/>
            </a:pPr>
            <a:r>
              <a:rPr lang="en-US" sz="2400" b="1" dirty="0">
                <a:solidFill>
                  <a:schemeClr val="bg1"/>
                </a:solidFill>
              </a:rPr>
              <a:t>Most established organizations in the same industry do not have distinct business models. Organizations that compete for the same set of customers frequently copy each other’s structures and strategies. </a:t>
            </a:r>
            <a:endParaRPr lang="en-US" sz="2400" b="1" dirty="0" smtClean="0">
              <a:solidFill>
                <a:schemeClr val="bg1"/>
              </a:solidFill>
            </a:endParaRPr>
          </a:p>
          <a:p>
            <a:pPr marL="457200" indent="-457200" algn="l">
              <a:buClr>
                <a:srgbClr val="0000FF"/>
              </a:buClr>
              <a:buFont typeface="Wingdings" panose="05000000000000000000" pitchFamily="2" charset="2"/>
              <a:buChar char="§"/>
            </a:pPr>
            <a:r>
              <a:rPr lang="en-US" sz="2400" b="1" dirty="0" smtClean="0">
                <a:solidFill>
                  <a:schemeClr val="bg1"/>
                </a:solidFill>
              </a:rPr>
              <a:t>Over </a:t>
            </a:r>
            <a:r>
              <a:rPr lang="en-US" sz="2400" b="1" dirty="0">
                <a:solidFill>
                  <a:schemeClr val="bg1"/>
                </a:solidFill>
              </a:rPr>
              <a:t>time, many organizations may come to offer similar sets of products and services</a:t>
            </a:r>
            <a:r>
              <a:rPr lang="en-US" sz="2400" b="1" dirty="0" smtClean="0">
                <a:solidFill>
                  <a:schemeClr val="bg1"/>
                </a:solidFill>
              </a:rPr>
              <a:t>.</a:t>
            </a:r>
            <a:endParaRPr lang="en-US" sz="2400" b="1" dirty="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26120229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828800"/>
            <a:ext cx="8610600" cy="4343400"/>
          </a:xfrm>
        </p:spPr>
        <p:txBody>
          <a:bodyPr/>
          <a:lstStyle/>
          <a:p>
            <a:pPr marL="342900" indent="-342900" algn="l">
              <a:buClr>
                <a:srgbClr val="0000FF"/>
              </a:buClr>
              <a:buFont typeface="Wingdings" panose="05000000000000000000" pitchFamily="2" charset="2"/>
              <a:buChar char="§"/>
            </a:pPr>
            <a:r>
              <a:rPr lang="en-US" sz="2800" b="1" dirty="0">
                <a:solidFill>
                  <a:srgbClr val="0000FF"/>
                </a:solidFill>
              </a:rPr>
              <a:t>Internal environmental analysis </a:t>
            </a:r>
            <a:r>
              <a:rPr lang="en-US" sz="2400" b="1" dirty="0">
                <a:solidFill>
                  <a:schemeClr val="bg1"/>
                </a:solidFill>
              </a:rPr>
              <a:t>is sometimes accomplished by evaluating functional areas such as clinical operations, information systems, marketing, clinical support, human resources, financial administration, and so on. </a:t>
            </a:r>
            <a:endParaRPr lang="en-US" sz="2400" b="1" dirty="0" smtClean="0">
              <a:solidFill>
                <a:schemeClr val="bg1"/>
              </a:solidFill>
            </a:endParaRPr>
          </a:p>
          <a:p>
            <a:pPr marL="342900" indent="-342900" algn="l">
              <a:buClr>
                <a:srgbClr val="0000FF"/>
              </a:buClr>
              <a:buFont typeface="Wingdings" panose="05000000000000000000" pitchFamily="2" charset="2"/>
              <a:buChar char="§"/>
            </a:pPr>
            <a:r>
              <a:rPr lang="en-US" sz="2400" b="1" dirty="0" smtClean="0">
                <a:solidFill>
                  <a:schemeClr val="bg1"/>
                </a:solidFill>
              </a:rPr>
              <a:t>With </a:t>
            </a:r>
            <a:r>
              <a:rPr lang="en-US" sz="2400" b="1" dirty="0">
                <a:solidFill>
                  <a:schemeClr val="bg1"/>
                </a:solidFill>
              </a:rPr>
              <a:t>such an approach, each function or organizational subsystem is carefully analyzed and a list of strengths and weaknesses is developed and evaluated. Although this approach has been successful in some instances, by itself it does not adequately address strategic issues. </a:t>
            </a:r>
          </a:p>
        </p:txBody>
      </p:sp>
      <p:sp>
        <p:nvSpPr>
          <p:cNvPr id="2" name="Title 1"/>
          <p:cNvSpPr>
            <a:spLocks noGrp="1"/>
          </p:cNvSpPr>
          <p:nvPr>
            <p:ph type="ctrTitle"/>
          </p:nvPr>
        </p:nvSpPr>
        <p:spPr>
          <a:xfrm>
            <a:off x="457200" y="228600"/>
            <a:ext cx="8001000" cy="1295399"/>
          </a:xfrm>
        </p:spPr>
        <p:txBody>
          <a:bodyPr/>
          <a:lstStyle/>
          <a:p>
            <a:r>
              <a:rPr lang="en-US" sz="4000" b="1" dirty="0" smtClean="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8501521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447800"/>
            <a:ext cx="8458200" cy="4724400"/>
          </a:xfrm>
        </p:spPr>
        <p:txBody>
          <a:bodyPr/>
          <a:lstStyle/>
          <a:p>
            <a:pPr algn="l"/>
            <a:r>
              <a:rPr lang="en-US" sz="3200" b="1" dirty="0">
                <a:solidFill>
                  <a:srgbClr val="0000FF"/>
                </a:solidFill>
              </a:rPr>
              <a:t>Business Models</a:t>
            </a:r>
            <a:r>
              <a:rPr lang="en-US" sz="2400" b="1" dirty="0">
                <a:solidFill>
                  <a:schemeClr val="bg1"/>
                </a:solidFill>
              </a:rPr>
              <a:t> </a:t>
            </a:r>
            <a:endParaRPr lang="en-US" sz="2400" b="1" dirty="0" smtClean="0">
              <a:solidFill>
                <a:schemeClr val="bg1"/>
              </a:solidFill>
            </a:endParaRPr>
          </a:p>
          <a:p>
            <a:pPr marL="457200" indent="-457200" algn="l">
              <a:buClr>
                <a:srgbClr val="0000FF"/>
              </a:buClr>
              <a:buFont typeface="Wingdings" panose="05000000000000000000" pitchFamily="2" charset="2"/>
              <a:buChar char="§"/>
            </a:pPr>
            <a:r>
              <a:rPr lang="en-US" sz="2800" b="1" dirty="0">
                <a:solidFill>
                  <a:schemeClr val="bg1"/>
                </a:solidFill>
              </a:rPr>
              <a:t>B</a:t>
            </a:r>
            <a:r>
              <a:rPr lang="en-US" sz="2800" b="1" dirty="0" smtClean="0">
                <a:solidFill>
                  <a:schemeClr val="bg1"/>
                </a:solidFill>
              </a:rPr>
              <a:t>arriers </a:t>
            </a:r>
            <a:r>
              <a:rPr lang="en-US" sz="2800" b="1" dirty="0">
                <a:solidFill>
                  <a:schemeClr val="bg1"/>
                </a:solidFill>
              </a:rPr>
              <a:t>commonly restrict entry into an industry, and mobility barriers limit competition within strategic groups.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With </a:t>
            </a:r>
            <a:r>
              <a:rPr lang="en-US" sz="2800" b="1" dirty="0">
                <a:solidFill>
                  <a:schemeClr val="bg1"/>
                </a:solidFill>
              </a:rPr>
              <a:t>limited entry of new organizations and similar environmental conditions, incumbents become </a:t>
            </a:r>
            <a:r>
              <a:rPr lang="en-US" sz="2800" b="1" dirty="0">
                <a:solidFill>
                  <a:srgbClr val="0000FF"/>
                </a:solidFill>
              </a:rPr>
              <a:t>isomorphic</a:t>
            </a:r>
            <a:r>
              <a:rPr lang="en-US" sz="2800" b="1" dirty="0">
                <a:solidFill>
                  <a:schemeClr val="bg1"/>
                </a:solidFill>
              </a:rPr>
              <a:t> over time, adopting homogenous forms and practices</a:t>
            </a:r>
            <a:r>
              <a:rPr lang="en-US" sz="2800" b="1" dirty="0" smtClean="0">
                <a:solidFill>
                  <a:schemeClr val="bg1"/>
                </a:solidFill>
              </a:rPr>
              <a:t>.</a:t>
            </a:r>
          </a:p>
          <a:p>
            <a:pPr marL="457200" indent="-457200" algn="l">
              <a:buClr>
                <a:srgbClr val="0000FF"/>
              </a:buClr>
              <a:buFont typeface="Wingdings" panose="05000000000000000000" pitchFamily="2" charset="2"/>
              <a:buChar char="§"/>
            </a:pPr>
            <a:r>
              <a:rPr lang="en-US" sz="2800" b="1" dirty="0" smtClean="0">
                <a:solidFill>
                  <a:schemeClr val="bg1"/>
                </a:solidFill>
              </a:rPr>
              <a:t>They look different, nonetheless</a:t>
            </a:r>
          </a:p>
          <a:p>
            <a:pPr marL="457200" algn="l">
              <a:buClr>
                <a:srgbClr val="0000FF"/>
              </a:buClr>
            </a:pPr>
            <a:r>
              <a:rPr lang="en-US" sz="2800" b="1" dirty="0" smtClean="0">
                <a:solidFill>
                  <a:schemeClr val="bg1"/>
                </a:solidFill>
              </a:rPr>
              <a:t>they are basically the same.</a:t>
            </a:r>
            <a:r>
              <a:rPr lang="en-US" sz="2800" b="1" dirty="0" smtClean="0">
                <a:solidFill>
                  <a:schemeClr val="bg1"/>
                </a:solidFill>
              </a:rPr>
              <a:t> </a:t>
            </a:r>
            <a:endParaRPr lang="en-US" sz="2800" b="1" dirty="0" smtClean="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pic>
        <p:nvPicPr>
          <p:cNvPr id="5" name="Picture 4" descr="http://www.beva.org/maen50980/Unit06/images/griso.gif">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6553200" y="5181600"/>
            <a:ext cx="2363470" cy="1219200"/>
          </a:xfrm>
          <a:prstGeom prst="rect">
            <a:avLst/>
          </a:prstGeom>
          <a:noFill/>
          <a:ln>
            <a:noFill/>
          </a:ln>
        </p:spPr>
      </p:pic>
    </p:spTree>
    <p:extLst>
      <p:ext uri="{BB962C8B-B14F-4D97-AF65-F5344CB8AC3E}">
        <p14:creationId xmlns:p14="http://schemas.microsoft.com/office/powerpoint/2010/main" val="32831586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2057400"/>
            <a:ext cx="8001000" cy="4114800"/>
          </a:xfrm>
        </p:spPr>
        <p:txBody>
          <a:bodyPr/>
          <a:lstStyle/>
          <a:p>
            <a:pPr algn="l"/>
            <a:r>
              <a:rPr lang="en-US" sz="3200" b="1" dirty="0">
                <a:solidFill>
                  <a:srgbClr val="0000FF"/>
                </a:solidFill>
              </a:rPr>
              <a:t>Business Models</a:t>
            </a:r>
            <a:r>
              <a:rPr lang="en-US" sz="2400" b="1" dirty="0">
                <a:solidFill>
                  <a:schemeClr val="bg1"/>
                </a:solidFill>
              </a:rPr>
              <a:t> </a:t>
            </a:r>
            <a:endParaRPr lang="en-US" sz="2400" b="1" dirty="0" smtClean="0">
              <a:solidFill>
                <a:schemeClr val="bg1"/>
              </a:solidFill>
            </a:endParaRPr>
          </a:p>
          <a:p>
            <a:pPr marL="457200" indent="-457200" algn="l">
              <a:buClr>
                <a:srgbClr val="0000FF"/>
              </a:buClr>
              <a:buFont typeface="Wingdings" panose="05000000000000000000" pitchFamily="2" charset="2"/>
              <a:buChar char="§"/>
            </a:pPr>
            <a:r>
              <a:rPr lang="en-US" sz="2800" b="1" dirty="0">
                <a:solidFill>
                  <a:schemeClr val="bg1"/>
                </a:solidFill>
              </a:rPr>
              <a:t>As a result, pronounced differences in business models often emerge only when environmental shifts alter customer preferences, technology, and barriers to entry, thereby allowing new organizations to enter the industry</a:t>
            </a:r>
            <a:r>
              <a:rPr lang="en-US" sz="2800" b="1" dirty="0" smtClean="0">
                <a:solidFill>
                  <a:schemeClr val="bg1"/>
                </a:solidFill>
              </a:rPr>
              <a:t>. </a:t>
            </a: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7994058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600200"/>
            <a:ext cx="8610600" cy="4572000"/>
          </a:xfrm>
        </p:spPr>
        <p:txBody>
          <a:bodyPr/>
          <a:lstStyle/>
          <a:p>
            <a:pPr algn="l"/>
            <a:r>
              <a:rPr lang="en-US" sz="3200" b="1" dirty="0">
                <a:solidFill>
                  <a:srgbClr val="0000FF"/>
                </a:solidFill>
              </a:rPr>
              <a:t>Business Models</a:t>
            </a:r>
            <a:r>
              <a:rPr lang="en-US" sz="2400" b="1" dirty="0">
                <a:solidFill>
                  <a:schemeClr val="bg1"/>
                </a:solidFill>
              </a:rPr>
              <a:t> </a:t>
            </a:r>
            <a:endParaRPr lang="en-US" sz="2400" b="1" dirty="0" smtClean="0">
              <a:solidFill>
                <a:schemeClr val="bg1"/>
              </a:solidFill>
            </a:endParaRPr>
          </a:p>
          <a:p>
            <a:pPr marL="457200" indent="-457200" algn="l">
              <a:buClr>
                <a:srgbClr val="0000FF"/>
              </a:buClr>
              <a:buFont typeface="Wingdings" panose="05000000000000000000" pitchFamily="2" charset="2"/>
              <a:buChar char="§"/>
            </a:pPr>
            <a:r>
              <a:rPr lang="en-US" sz="2600" b="1" dirty="0">
                <a:solidFill>
                  <a:schemeClr val="bg1"/>
                </a:solidFill>
              </a:rPr>
              <a:t>Business models are often portrayed as four interrelated components: value to customers, organizational inputs, organizational processes, and means of generating and obtaining revenues </a:t>
            </a:r>
            <a:r>
              <a:rPr lang="en-US" sz="2600" b="1" dirty="0">
                <a:solidFill>
                  <a:srgbClr val="0000FF"/>
                </a:solidFill>
              </a:rPr>
              <a:t>(see Exhibit 3.2</a:t>
            </a:r>
            <a:r>
              <a:rPr lang="en-US" sz="2600" b="1" dirty="0" smtClean="0">
                <a:solidFill>
                  <a:srgbClr val="0000FF"/>
                </a:solidFill>
              </a:rPr>
              <a:t>)</a:t>
            </a:r>
            <a:r>
              <a:rPr lang="en-US" sz="2600" b="1" dirty="0" smtClean="0">
                <a:solidFill>
                  <a:schemeClr val="bg1"/>
                </a:solidFill>
              </a:rPr>
              <a:t>. </a:t>
            </a:r>
          </a:p>
          <a:p>
            <a:pPr marL="457200" indent="-457200" algn="l">
              <a:buClr>
                <a:srgbClr val="0000FF"/>
              </a:buClr>
              <a:buFont typeface="Wingdings" panose="05000000000000000000" pitchFamily="2" charset="2"/>
              <a:buChar char="§"/>
            </a:pPr>
            <a:r>
              <a:rPr lang="en-US" sz="2600" b="1" dirty="0" smtClean="0">
                <a:solidFill>
                  <a:schemeClr val="bg1"/>
                </a:solidFill>
              </a:rPr>
              <a:t>The </a:t>
            </a:r>
            <a:r>
              <a:rPr lang="en-US" sz="2600" b="1" dirty="0">
                <a:solidFill>
                  <a:schemeClr val="bg1"/>
                </a:solidFill>
              </a:rPr>
              <a:t>content and structure of these components should result from strategic decisions; their functions and interactions importantly contribute to the success or failure of an organization</a:t>
            </a:r>
            <a:r>
              <a:rPr lang="en-US" sz="2600" b="1" dirty="0" smtClean="0">
                <a:solidFill>
                  <a:schemeClr val="bg1"/>
                </a:solidFill>
              </a:rPr>
              <a:t>.</a:t>
            </a: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27625077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741218" y="1219200"/>
            <a:ext cx="2992582" cy="2000548"/>
          </a:xfrm>
          <a:prstGeom prst="rect">
            <a:avLst/>
          </a:prstGeom>
          <a:solidFill>
            <a:srgbClr val="92D050"/>
          </a:solidFill>
          <a:ln w="38100">
            <a:solidFill>
              <a:schemeClr val="bg1"/>
            </a:solidFill>
          </a:ln>
        </p:spPr>
        <p:txBody>
          <a:bodyPr wrap="square" rtlCol="0">
            <a:spAutoFit/>
          </a:bodyPr>
          <a:lstStyle/>
          <a:p>
            <a:r>
              <a:rPr lang="en-US" sz="2400" b="1" dirty="0">
                <a:solidFill>
                  <a:srgbClr val="0000FF"/>
                </a:solidFill>
              </a:rPr>
              <a:t>Value to Customers</a:t>
            </a:r>
          </a:p>
          <a:p>
            <a:r>
              <a:rPr lang="en-US" sz="2000" b="1" dirty="0">
                <a:solidFill>
                  <a:schemeClr val="bg1"/>
                </a:solidFill>
              </a:rPr>
              <a:t>What value is created for customers in terms of product quality, cost, or access and availability</a:t>
            </a:r>
            <a:r>
              <a:rPr lang="en-US" sz="2000" b="1" dirty="0" smtClean="0">
                <a:solidFill>
                  <a:schemeClr val="bg1"/>
                </a:solidFill>
              </a:rPr>
              <a:t>?</a:t>
            </a:r>
          </a:p>
          <a:p>
            <a:endParaRPr lang="en-US" sz="2000" b="1" dirty="0">
              <a:solidFill>
                <a:schemeClr val="bg1"/>
              </a:solidFill>
            </a:endParaRPr>
          </a:p>
        </p:txBody>
      </p:sp>
      <p:sp>
        <p:nvSpPr>
          <p:cNvPr id="6" name="TextBox 5"/>
          <p:cNvSpPr txBox="1"/>
          <p:nvPr/>
        </p:nvSpPr>
        <p:spPr>
          <a:xfrm>
            <a:off x="5181600" y="1219200"/>
            <a:ext cx="3200400" cy="2000548"/>
          </a:xfrm>
          <a:prstGeom prst="rect">
            <a:avLst/>
          </a:prstGeom>
          <a:solidFill>
            <a:srgbClr val="92D050"/>
          </a:solidFill>
          <a:ln w="38100">
            <a:solidFill>
              <a:schemeClr val="bg1"/>
            </a:solidFill>
          </a:ln>
        </p:spPr>
        <p:txBody>
          <a:bodyPr wrap="square" rtlCol="0">
            <a:spAutoFit/>
          </a:bodyPr>
          <a:lstStyle/>
          <a:p>
            <a:r>
              <a:rPr lang="en-US" sz="2400" b="1" dirty="0">
                <a:solidFill>
                  <a:srgbClr val="0000FF"/>
                </a:solidFill>
              </a:rPr>
              <a:t>Inputs</a:t>
            </a:r>
          </a:p>
          <a:p>
            <a:r>
              <a:rPr lang="en-US" sz="2000" b="1" dirty="0">
                <a:solidFill>
                  <a:schemeClr val="bg1"/>
                </a:solidFill>
              </a:rPr>
              <a:t>What inputs distinguish the organization in terms of the combination of resources it uses to produce the product/ service?</a:t>
            </a:r>
          </a:p>
        </p:txBody>
      </p:sp>
      <p:sp>
        <p:nvSpPr>
          <p:cNvPr id="7" name="TextBox 6"/>
          <p:cNvSpPr txBox="1"/>
          <p:nvPr/>
        </p:nvSpPr>
        <p:spPr>
          <a:xfrm>
            <a:off x="741218" y="4191000"/>
            <a:ext cx="2992582" cy="1692771"/>
          </a:xfrm>
          <a:prstGeom prst="rect">
            <a:avLst/>
          </a:prstGeom>
          <a:solidFill>
            <a:srgbClr val="92D050"/>
          </a:solidFill>
          <a:ln w="38100">
            <a:solidFill>
              <a:schemeClr val="bg1"/>
            </a:solidFill>
          </a:ln>
        </p:spPr>
        <p:txBody>
          <a:bodyPr wrap="square" rtlCol="0">
            <a:spAutoFit/>
          </a:bodyPr>
          <a:lstStyle/>
          <a:p>
            <a:r>
              <a:rPr lang="en-US" sz="2400" b="1" dirty="0">
                <a:solidFill>
                  <a:srgbClr val="0000FF"/>
                </a:solidFill>
              </a:rPr>
              <a:t>Processes</a:t>
            </a:r>
          </a:p>
          <a:p>
            <a:r>
              <a:rPr lang="en-US" sz="2000" b="1" dirty="0">
                <a:solidFill>
                  <a:schemeClr val="bg1"/>
                </a:solidFill>
              </a:rPr>
              <a:t>What processes are used to create and provide the product/service</a:t>
            </a:r>
            <a:r>
              <a:rPr lang="en-US" sz="2000" b="1" dirty="0" smtClean="0">
                <a:solidFill>
                  <a:schemeClr val="bg1"/>
                </a:solidFill>
              </a:rPr>
              <a:t>?</a:t>
            </a:r>
          </a:p>
          <a:p>
            <a:endParaRPr lang="en-US" sz="2000" b="1" dirty="0">
              <a:solidFill>
                <a:schemeClr val="bg1"/>
              </a:solidFill>
            </a:endParaRPr>
          </a:p>
        </p:txBody>
      </p:sp>
      <p:sp>
        <p:nvSpPr>
          <p:cNvPr id="8" name="TextBox 7"/>
          <p:cNvSpPr txBox="1"/>
          <p:nvPr/>
        </p:nvSpPr>
        <p:spPr>
          <a:xfrm>
            <a:off x="5181600" y="4191000"/>
            <a:ext cx="3200400" cy="1692771"/>
          </a:xfrm>
          <a:prstGeom prst="rect">
            <a:avLst/>
          </a:prstGeom>
          <a:solidFill>
            <a:srgbClr val="92D050"/>
          </a:solidFill>
          <a:ln w="38100">
            <a:solidFill>
              <a:schemeClr val="bg1"/>
            </a:solidFill>
          </a:ln>
        </p:spPr>
        <p:txBody>
          <a:bodyPr wrap="square" rtlCol="0">
            <a:spAutoFit/>
          </a:bodyPr>
          <a:lstStyle/>
          <a:p>
            <a:r>
              <a:rPr lang="en-US" sz="2400" b="1" dirty="0">
                <a:solidFill>
                  <a:srgbClr val="0000FF"/>
                </a:solidFill>
              </a:rPr>
              <a:t>Revenue Generation</a:t>
            </a:r>
          </a:p>
          <a:p>
            <a:r>
              <a:rPr lang="en-US" sz="2000" b="1" dirty="0">
                <a:solidFill>
                  <a:schemeClr val="bg1"/>
                </a:solidFill>
              </a:rPr>
              <a:t>What financial mechanism is used to generate revenues to sustain the provision of the product/service?</a:t>
            </a:r>
          </a:p>
        </p:txBody>
      </p:sp>
      <p:sp>
        <p:nvSpPr>
          <p:cNvPr id="9" name="Title 8"/>
          <p:cNvSpPr>
            <a:spLocks noGrp="1"/>
          </p:cNvSpPr>
          <p:nvPr>
            <p:ph type="ctrTitle"/>
          </p:nvPr>
        </p:nvSpPr>
        <p:spPr>
          <a:xfrm>
            <a:off x="457200" y="228600"/>
            <a:ext cx="8305800" cy="685800"/>
          </a:xfrm>
        </p:spPr>
        <p:txBody>
          <a:bodyPr/>
          <a:lstStyle/>
          <a:p>
            <a:pPr algn="l"/>
            <a:r>
              <a:rPr lang="en-US" sz="2800" b="1" dirty="0">
                <a:solidFill>
                  <a:srgbClr val="0000FF"/>
                </a:solidFill>
                <a:effectLst/>
                <a:latin typeface="+mn-lt"/>
              </a:rPr>
              <a:t>EXHIBIT 3.2 The Four Components of Business Models</a:t>
            </a:r>
            <a:endParaRPr lang="en-US" sz="2800" b="1" dirty="0">
              <a:solidFill>
                <a:srgbClr val="0000FF"/>
              </a:solidFill>
              <a:latin typeface="+mn-lt"/>
            </a:endParaRPr>
          </a:p>
        </p:txBody>
      </p:sp>
      <p:cxnSp>
        <p:nvCxnSpPr>
          <p:cNvPr id="11" name="Straight Arrow Connector 10"/>
          <p:cNvCxnSpPr>
            <a:stCxn id="5" idx="3"/>
            <a:endCxn id="6" idx="1"/>
          </p:cNvCxnSpPr>
          <p:nvPr/>
        </p:nvCxnSpPr>
        <p:spPr>
          <a:xfrm>
            <a:off x="3733800" y="2219474"/>
            <a:ext cx="1447800" cy="0"/>
          </a:xfrm>
          <a:prstGeom prst="straightConnector1">
            <a:avLst/>
          </a:prstGeom>
          <a:ln w="5715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3733800" y="5037385"/>
            <a:ext cx="1447800" cy="0"/>
          </a:xfrm>
          <a:prstGeom prst="straightConnector1">
            <a:avLst/>
          </a:prstGeom>
          <a:ln w="5715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endCxn id="6" idx="2"/>
          </p:cNvCxnSpPr>
          <p:nvPr/>
        </p:nvCxnSpPr>
        <p:spPr>
          <a:xfrm flipH="1" flipV="1">
            <a:off x="6781800" y="3219748"/>
            <a:ext cx="17318" cy="971252"/>
          </a:xfrm>
          <a:prstGeom prst="straightConnector1">
            <a:avLst/>
          </a:prstGeom>
          <a:ln w="5715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7" idx="0"/>
          </p:cNvCxnSpPr>
          <p:nvPr/>
        </p:nvCxnSpPr>
        <p:spPr>
          <a:xfrm flipH="1" flipV="1">
            <a:off x="2230582" y="3219748"/>
            <a:ext cx="6927" cy="971252"/>
          </a:xfrm>
          <a:prstGeom prst="straightConnector1">
            <a:avLst/>
          </a:prstGeom>
          <a:ln w="5715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3733800" y="3219748"/>
            <a:ext cx="1447800" cy="971252"/>
          </a:xfrm>
          <a:prstGeom prst="straightConnector1">
            <a:avLst/>
          </a:prstGeom>
          <a:ln w="5715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3733800" y="3219748"/>
            <a:ext cx="1447800" cy="971252"/>
          </a:xfrm>
          <a:prstGeom prst="straightConnector1">
            <a:avLst/>
          </a:prstGeom>
          <a:ln w="5715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3891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600200"/>
            <a:ext cx="8610600" cy="4572000"/>
          </a:xfrm>
        </p:spPr>
        <p:txBody>
          <a:bodyPr/>
          <a:lstStyle/>
          <a:p>
            <a:pPr algn="l"/>
            <a:r>
              <a:rPr lang="en-US" sz="3200" b="1" dirty="0">
                <a:solidFill>
                  <a:srgbClr val="0000FF"/>
                </a:solidFill>
              </a:rPr>
              <a:t>Customer Value</a:t>
            </a:r>
            <a:r>
              <a:rPr lang="en-US" sz="2400" b="1" dirty="0" smtClean="0">
                <a:solidFill>
                  <a:schemeClr val="bg1"/>
                </a:solidFill>
              </a:rPr>
              <a:t> </a:t>
            </a:r>
          </a:p>
          <a:p>
            <a:pPr marL="457200" indent="-457200" algn="l">
              <a:buClr>
                <a:srgbClr val="0000FF"/>
              </a:buClr>
              <a:buFont typeface="Wingdings" panose="05000000000000000000" pitchFamily="2" charset="2"/>
              <a:buChar char="§"/>
            </a:pPr>
            <a:r>
              <a:rPr lang="en-US" sz="2800" b="1" dirty="0">
                <a:solidFill>
                  <a:schemeClr val="bg1"/>
                </a:solidFill>
              </a:rPr>
              <a:t>Organizations seek to produce what customers’ value.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This </a:t>
            </a:r>
            <a:r>
              <a:rPr lang="en-US" sz="2800" b="1" dirty="0">
                <a:solidFill>
                  <a:schemeClr val="bg1"/>
                </a:solidFill>
              </a:rPr>
              <a:t>perceived value consists of a range of products and services, a degree of customization, ease of availability and access, and the quality/cost trade-off.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Dissimilar </a:t>
            </a:r>
            <a:r>
              <a:rPr lang="en-US" sz="2800" b="1" dirty="0">
                <a:solidFill>
                  <a:schemeClr val="bg1"/>
                </a:solidFill>
              </a:rPr>
              <a:t>business models may provide a different type of value to customers. </a:t>
            </a:r>
            <a:endParaRPr lang="en-US" sz="2600" b="1" dirty="0" smtClean="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8401386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600200"/>
            <a:ext cx="8610600" cy="4572000"/>
          </a:xfrm>
        </p:spPr>
        <p:txBody>
          <a:bodyPr/>
          <a:lstStyle/>
          <a:p>
            <a:pPr algn="l"/>
            <a:r>
              <a:rPr lang="en-US" sz="3200" b="1" dirty="0">
                <a:solidFill>
                  <a:srgbClr val="0000FF"/>
                </a:solidFill>
              </a:rPr>
              <a:t>Customer Value</a:t>
            </a:r>
            <a:r>
              <a:rPr lang="en-US" sz="2400" b="1" dirty="0" smtClean="0">
                <a:solidFill>
                  <a:schemeClr val="bg1"/>
                </a:solidFill>
              </a:rPr>
              <a:t> </a:t>
            </a:r>
          </a:p>
          <a:p>
            <a:pPr marL="457200" indent="-457200" algn="l">
              <a:buClr>
                <a:srgbClr val="0000FF"/>
              </a:buClr>
              <a:buFont typeface="Wingdings" panose="05000000000000000000" pitchFamily="2" charset="2"/>
              <a:buChar char="§"/>
            </a:pPr>
            <a:r>
              <a:rPr lang="en-US" sz="2600" b="1" dirty="0">
                <a:solidFill>
                  <a:schemeClr val="bg1"/>
                </a:solidFill>
              </a:rPr>
              <a:t>Customers have differing desires and needs. Some may value ease of access and availability; others want low cost, while yet others seek high quality. </a:t>
            </a:r>
            <a:endParaRPr lang="en-US" sz="2600" b="1" dirty="0" smtClean="0">
              <a:solidFill>
                <a:schemeClr val="bg1"/>
              </a:solidFill>
            </a:endParaRPr>
          </a:p>
          <a:p>
            <a:pPr marL="457200" indent="-457200" algn="l">
              <a:buClr>
                <a:srgbClr val="0000FF"/>
              </a:buClr>
              <a:buFont typeface="Wingdings" panose="05000000000000000000" pitchFamily="2" charset="2"/>
              <a:buChar char="§"/>
            </a:pPr>
            <a:r>
              <a:rPr lang="en-US" sz="2600" b="1" dirty="0" smtClean="0">
                <a:solidFill>
                  <a:schemeClr val="bg1"/>
                </a:solidFill>
              </a:rPr>
              <a:t>An </a:t>
            </a:r>
            <a:r>
              <a:rPr lang="en-US" sz="2600" b="1" dirty="0">
                <a:solidFill>
                  <a:schemeClr val="bg1"/>
                </a:solidFill>
              </a:rPr>
              <a:t>innovative business model aims to address the needs and desires of all consumers or just a segment</a:t>
            </a:r>
            <a:r>
              <a:rPr lang="en-US" sz="2600" b="1" dirty="0" smtClean="0">
                <a:solidFill>
                  <a:schemeClr val="bg1"/>
                </a:solidFill>
              </a:rPr>
              <a:t>. </a:t>
            </a:r>
          </a:p>
          <a:p>
            <a:pPr marL="457200" indent="-457200" algn="l">
              <a:buClr>
                <a:srgbClr val="0000FF"/>
              </a:buClr>
              <a:buFont typeface="Wingdings" panose="05000000000000000000" pitchFamily="2" charset="2"/>
              <a:buChar char="§"/>
            </a:pPr>
            <a:r>
              <a:rPr lang="en-US" sz="2600" b="1" dirty="0" smtClean="0">
                <a:solidFill>
                  <a:schemeClr val="bg1"/>
                </a:solidFill>
              </a:rPr>
              <a:t>The </a:t>
            </a:r>
            <a:r>
              <a:rPr lang="en-US" sz="2600" b="1" dirty="0">
                <a:solidFill>
                  <a:schemeClr val="bg1"/>
                </a:solidFill>
              </a:rPr>
              <a:t>value provided by successful organizations reflects their mission and vision and differentiates them from competitors.</a:t>
            </a:r>
            <a:endParaRPr lang="en-US" sz="2600" b="1" dirty="0" smtClean="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25744689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447800"/>
            <a:ext cx="8763000" cy="4724400"/>
          </a:xfrm>
        </p:spPr>
        <p:txBody>
          <a:bodyPr/>
          <a:lstStyle/>
          <a:p>
            <a:pPr algn="l">
              <a:spcBef>
                <a:spcPts val="0"/>
              </a:spcBef>
            </a:pPr>
            <a:r>
              <a:rPr lang="en-US" sz="3200" b="1" dirty="0">
                <a:solidFill>
                  <a:srgbClr val="0000FF"/>
                </a:solidFill>
              </a:rPr>
              <a:t>Customer Value</a:t>
            </a:r>
            <a:r>
              <a:rPr lang="en-US" sz="3200" b="1" dirty="0" smtClean="0">
                <a:solidFill>
                  <a:srgbClr val="0000FF"/>
                </a:solidFill>
              </a:rPr>
              <a:t> </a:t>
            </a:r>
          </a:p>
          <a:p>
            <a:pPr lvl="1" algn="l">
              <a:spcBef>
                <a:spcPts val="0"/>
              </a:spcBef>
            </a:pPr>
            <a:r>
              <a:rPr lang="en-US" sz="2600" b="1" dirty="0">
                <a:solidFill>
                  <a:schemeClr val="bg1"/>
                </a:solidFill>
              </a:rPr>
              <a:t>The following questions can be used to explore the customer value an organization provides:</a:t>
            </a:r>
          </a:p>
          <a:p>
            <a:pPr marL="342900" indent="-342900" algn="l">
              <a:spcBef>
                <a:spcPts val="0"/>
              </a:spcBef>
              <a:buClr>
                <a:srgbClr val="0000FF"/>
              </a:buClr>
              <a:buFont typeface="Wingdings" panose="05000000000000000000" pitchFamily="2" charset="2"/>
              <a:buChar char="§"/>
            </a:pPr>
            <a:r>
              <a:rPr lang="en-US" sz="2400" b="1" dirty="0">
                <a:solidFill>
                  <a:schemeClr val="bg1"/>
                </a:solidFill>
              </a:rPr>
              <a:t>What value is provided to the customer segments served? </a:t>
            </a:r>
          </a:p>
          <a:p>
            <a:pPr marL="342900" indent="-342900" algn="l">
              <a:spcBef>
                <a:spcPts val="0"/>
              </a:spcBef>
              <a:buClr>
                <a:srgbClr val="0000FF"/>
              </a:buClr>
              <a:buFont typeface="Wingdings" panose="05000000000000000000" pitchFamily="2" charset="2"/>
              <a:buChar char="§"/>
            </a:pPr>
            <a:r>
              <a:rPr lang="en-US" sz="2400" b="1" dirty="0">
                <a:solidFill>
                  <a:schemeClr val="bg1"/>
                </a:solidFill>
              </a:rPr>
              <a:t>What customer problems are solved by the organization’s product/ service? </a:t>
            </a:r>
          </a:p>
          <a:p>
            <a:pPr marL="342900" indent="-342900" algn="l">
              <a:spcBef>
                <a:spcPts val="0"/>
              </a:spcBef>
              <a:buClr>
                <a:srgbClr val="0000FF"/>
              </a:buClr>
              <a:buFont typeface="Wingdings" panose="05000000000000000000" pitchFamily="2" charset="2"/>
              <a:buChar char="§"/>
            </a:pPr>
            <a:r>
              <a:rPr lang="en-US" sz="2400" b="1" dirty="0">
                <a:solidFill>
                  <a:schemeClr val="bg1"/>
                </a:solidFill>
              </a:rPr>
              <a:t>What customer needs does the product/service </a:t>
            </a:r>
            <a:r>
              <a:rPr lang="en-US" sz="2400" b="1" dirty="0" smtClean="0">
                <a:solidFill>
                  <a:schemeClr val="bg1"/>
                </a:solidFill>
              </a:rPr>
              <a:t>satisfy?</a:t>
            </a:r>
          </a:p>
          <a:p>
            <a:pPr marL="342900" indent="-342900" algn="l">
              <a:spcBef>
                <a:spcPts val="0"/>
              </a:spcBef>
              <a:buClr>
                <a:srgbClr val="0000FF"/>
              </a:buClr>
              <a:buFont typeface="Wingdings" panose="05000000000000000000" pitchFamily="2" charset="2"/>
              <a:buChar char="§"/>
            </a:pPr>
            <a:r>
              <a:rPr lang="en-US" sz="2400" b="1" dirty="0" smtClean="0">
                <a:solidFill>
                  <a:schemeClr val="bg1"/>
                </a:solidFill>
              </a:rPr>
              <a:t>What </a:t>
            </a:r>
            <a:r>
              <a:rPr lang="en-US" sz="2400" b="1" dirty="0">
                <a:solidFill>
                  <a:schemeClr val="bg1"/>
                </a:solidFill>
              </a:rPr>
              <a:t>needs are not satisfied?</a:t>
            </a:r>
          </a:p>
          <a:p>
            <a:pPr marL="342900" indent="-342900" algn="l">
              <a:spcBef>
                <a:spcPts val="0"/>
              </a:spcBef>
              <a:buClr>
                <a:srgbClr val="0000FF"/>
              </a:buClr>
              <a:buFont typeface="Wingdings" panose="05000000000000000000" pitchFamily="2" charset="2"/>
              <a:buChar char="§"/>
            </a:pPr>
            <a:r>
              <a:rPr lang="en-US" sz="2400" b="1" dirty="0">
                <a:solidFill>
                  <a:schemeClr val="bg1"/>
                </a:solidFill>
              </a:rPr>
              <a:t>Does the value created by the organization support its mission and vision? </a:t>
            </a:r>
          </a:p>
          <a:p>
            <a:pPr marL="342900" indent="-342900" algn="l">
              <a:spcBef>
                <a:spcPts val="0"/>
              </a:spcBef>
              <a:buClr>
                <a:srgbClr val="0000FF"/>
              </a:buClr>
              <a:buFont typeface="Wingdings" panose="05000000000000000000" pitchFamily="2" charset="2"/>
              <a:buChar char="§"/>
            </a:pPr>
            <a:r>
              <a:rPr lang="en-US" sz="2400" b="1" dirty="0">
                <a:solidFill>
                  <a:schemeClr val="bg1"/>
                </a:solidFill>
              </a:rPr>
              <a:t>How does this value distinguish the organization from competitors</a:t>
            </a:r>
            <a:r>
              <a:rPr lang="en-US" sz="2400" b="1" dirty="0" smtClean="0">
                <a:solidFill>
                  <a:schemeClr val="bg1"/>
                </a:solidFill>
              </a:rPr>
              <a:t>? </a:t>
            </a: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11444205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447800"/>
            <a:ext cx="8763000" cy="4724400"/>
          </a:xfrm>
        </p:spPr>
        <p:txBody>
          <a:bodyPr/>
          <a:lstStyle/>
          <a:p>
            <a:pPr algn="l"/>
            <a:r>
              <a:rPr lang="en-US" sz="3200" b="1" dirty="0">
                <a:solidFill>
                  <a:srgbClr val="0000FF"/>
                </a:solidFill>
              </a:rPr>
              <a:t>Inputs</a:t>
            </a:r>
          </a:p>
          <a:p>
            <a:pPr marL="457200" indent="-457200" algn="l">
              <a:buClr>
                <a:srgbClr val="0000FF"/>
              </a:buClr>
              <a:buFont typeface="Wingdings" panose="05000000000000000000" pitchFamily="2" charset="2"/>
              <a:buChar char="§"/>
            </a:pPr>
            <a:r>
              <a:rPr lang="en-US" sz="2800" b="1" dirty="0">
                <a:solidFill>
                  <a:schemeClr val="bg1"/>
                </a:solidFill>
              </a:rPr>
              <a:t>The type and mix of resources organizations use to provide a product or service make up the inputs component of the business </a:t>
            </a:r>
            <a:r>
              <a:rPr lang="en-US" sz="2800" b="1" dirty="0" smtClean="0">
                <a:solidFill>
                  <a:schemeClr val="bg1"/>
                </a:solidFill>
              </a:rPr>
              <a:t>model.</a:t>
            </a:r>
          </a:p>
          <a:p>
            <a:pPr marL="457200" indent="-457200" algn="l">
              <a:buClr>
                <a:srgbClr val="0000FF"/>
              </a:buClr>
              <a:buFont typeface="Wingdings" panose="05000000000000000000" pitchFamily="2" charset="2"/>
              <a:buChar char="§"/>
            </a:pPr>
            <a:r>
              <a:rPr lang="en-US" sz="2800" b="1" dirty="0" smtClean="0">
                <a:solidFill>
                  <a:schemeClr val="bg1"/>
                </a:solidFill>
              </a:rPr>
              <a:t>Resources </a:t>
            </a:r>
            <a:r>
              <a:rPr lang="en-US" sz="2800" b="1" dirty="0">
                <a:solidFill>
                  <a:schemeClr val="bg1"/>
                </a:solidFill>
              </a:rPr>
              <a:t>include personnel, materials, and equipment.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Organizations </a:t>
            </a:r>
            <a:r>
              <a:rPr lang="en-US" sz="2800" b="1" dirty="0">
                <a:solidFill>
                  <a:schemeClr val="bg1"/>
                </a:solidFill>
              </a:rPr>
              <a:t>choose a mix of automated equipment and personal interaction and select types and quantities of materials and supplies according to the value they wish to deliver</a:t>
            </a:r>
            <a:r>
              <a:rPr lang="en-US" sz="2800" b="1" dirty="0" smtClean="0">
                <a:solidFill>
                  <a:schemeClr val="bg1"/>
                </a:solidFill>
              </a:rPr>
              <a:t>.</a:t>
            </a: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15989947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447800"/>
            <a:ext cx="8763000" cy="4724400"/>
          </a:xfrm>
        </p:spPr>
        <p:txBody>
          <a:bodyPr/>
          <a:lstStyle/>
          <a:p>
            <a:pPr algn="l"/>
            <a:r>
              <a:rPr lang="en-US" sz="3200" b="1" dirty="0">
                <a:solidFill>
                  <a:srgbClr val="0000FF"/>
                </a:solidFill>
              </a:rPr>
              <a:t>Inputs</a:t>
            </a:r>
          </a:p>
          <a:p>
            <a:pPr marL="457200" indent="-457200" algn="l">
              <a:buClr>
                <a:srgbClr val="0000FF"/>
              </a:buClr>
              <a:buFont typeface="Wingdings" panose="05000000000000000000" pitchFamily="2" charset="2"/>
              <a:buChar char="§"/>
            </a:pPr>
            <a:r>
              <a:rPr lang="en-US" sz="2400" b="1" dirty="0">
                <a:solidFill>
                  <a:schemeClr val="bg1"/>
                </a:solidFill>
              </a:rPr>
              <a:t>Some businesses choose to hire personnel to answer phones and greet customers, while others automate customer interactions. </a:t>
            </a:r>
            <a:endParaRPr lang="en-US" sz="2400" b="1" dirty="0" smtClean="0">
              <a:solidFill>
                <a:schemeClr val="bg1"/>
              </a:solidFill>
            </a:endParaRPr>
          </a:p>
          <a:p>
            <a:pPr marL="457200" indent="-457200" algn="l">
              <a:buClr>
                <a:srgbClr val="0000FF"/>
              </a:buClr>
              <a:buFont typeface="Wingdings" panose="05000000000000000000" pitchFamily="2" charset="2"/>
              <a:buChar char="§"/>
            </a:pPr>
            <a:r>
              <a:rPr lang="en-US" sz="2400" b="1" dirty="0" smtClean="0">
                <a:solidFill>
                  <a:schemeClr val="bg1"/>
                </a:solidFill>
              </a:rPr>
              <a:t>Other </a:t>
            </a:r>
            <a:r>
              <a:rPr lang="en-US" sz="2400" b="1" dirty="0">
                <a:solidFill>
                  <a:schemeClr val="bg1"/>
                </a:solidFill>
              </a:rPr>
              <a:t>inputs include organizational core competencies—a critical source of competitive advantage—and strategic assets, such as facilities, equipment, location, patents, networks, and partnerships. </a:t>
            </a:r>
            <a:endParaRPr lang="en-US" sz="2400" b="1" dirty="0" smtClean="0">
              <a:solidFill>
                <a:schemeClr val="bg1"/>
              </a:solidFill>
            </a:endParaRPr>
          </a:p>
          <a:p>
            <a:pPr marL="457200" indent="-457200" algn="l">
              <a:buClr>
                <a:srgbClr val="0000FF"/>
              </a:buClr>
              <a:buFont typeface="Wingdings" panose="05000000000000000000" pitchFamily="2" charset="2"/>
              <a:buChar char="§"/>
            </a:pPr>
            <a:r>
              <a:rPr lang="en-US" sz="2400" b="1" dirty="0" smtClean="0">
                <a:solidFill>
                  <a:schemeClr val="bg1"/>
                </a:solidFill>
              </a:rPr>
              <a:t>An </a:t>
            </a:r>
            <a:r>
              <a:rPr lang="en-US" sz="2400" b="1" dirty="0">
                <a:solidFill>
                  <a:schemeClr val="bg1"/>
                </a:solidFill>
              </a:rPr>
              <a:t>organization may change its inputs over time; for example, innovations in technology often trigger a change of inputs</a:t>
            </a:r>
            <a:r>
              <a:rPr lang="en-US" sz="2400" b="1" dirty="0" smtClean="0">
                <a:solidFill>
                  <a:schemeClr val="bg1"/>
                </a:solidFill>
              </a:rPr>
              <a:t>.</a:t>
            </a: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40044181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447800"/>
            <a:ext cx="8763000" cy="4724400"/>
          </a:xfrm>
        </p:spPr>
        <p:txBody>
          <a:bodyPr/>
          <a:lstStyle/>
          <a:p>
            <a:pPr algn="l"/>
            <a:r>
              <a:rPr lang="en-US" sz="3200" b="1" dirty="0">
                <a:solidFill>
                  <a:srgbClr val="0000FF"/>
                </a:solidFill>
              </a:rPr>
              <a:t>Inputs</a:t>
            </a:r>
          </a:p>
          <a:p>
            <a:pPr algn="l"/>
            <a:r>
              <a:rPr lang="en-US" sz="2800" b="1" dirty="0">
                <a:solidFill>
                  <a:schemeClr val="bg1"/>
                </a:solidFill>
              </a:rPr>
              <a:t>An organization can use the following questions to examine its inputs:</a:t>
            </a:r>
          </a:p>
          <a:p>
            <a:pPr marL="342900" indent="-342900" algn="l">
              <a:buClr>
                <a:srgbClr val="0000FF"/>
              </a:buClr>
              <a:buFont typeface="Wingdings" panose="05000000000000000000" pitchFamily="2" charset="2"/>
              <a:buChar char="§"/>
            </a:pPr>
            <a:r>
              <a:rPr lang="en-US" sz="2800" b="1" dirty="0">
                <a:solidFill>
                  <a:schemeClr val="bg1"/>
                </a:solidFill>
              </a:rPr>
              <a:t>What key inputs directly contribute to the value of the product/ service?</a:t>
            </a:r>
          </a:p>
          <a:p>
            <a:pPr marL="342900" indent="-342900" algn="l">
              <a:buClr>
                <a:srgbClr val="0000FF"/>
              </a:buClr>
              <a:buFont typeface="Wingdings" panose="05000000000000000000" pitchFamily="2" charset="2"/>
              <a:buChar char="§"/>
            </a:pPr>
            <a:r>
              <a:rPr lang="en-US" sz="2800" b="1" dirty="0">
                <a:solidFill>
                  <a:schemeClr val="bg1"/>
                </a:solidFill>
              </a:rPr>
              <a:t>Are any inputs inconsequential? </a:t>
            </a:r>
            <a:endParaRPr lang="en-US" sz="2800" b="1" dirty="0" smtClean="0">
              <a:solidFill>
                <a:schemeClr val="bg1"/>
              </a:solidFill>
            </a:endParaRPr>
          </a:p>
          <a:p>
            <a:pPr marL="342900" indent="-342900" algn="l">
              <a:buClr>
                <a:srgbClr val="0000FF"/>
              </a:buClr>
              <a:buFont typeface="Wingdings" panose="05000000000000000000" pitchFamily="2" charset="2"/>
              <a:buChar char="§"/>
            </a:pPr>
            <a:r>
              <a:rPr lang="en-US" sz="2800" b="1" dirty="0" smtClean="0">
                <a:solidFill>
                  <a:schemeClr val="bg1"/>
                </a:solidFill>
              </a:rPr>
              <a:t>Could </a:t>
            </a:r>
            <a:r>
              <a:rPr lang="en-US" sz="2800" b="1" dirty="0">
                <a:solidFill>
                  <a:schemeClr val="bg1"/>
                </a:solidFill>
              </a:rPr>
              <a:t>the organization lower costs or increase value if it changed any of its inputs?</a:t>
            </a:r>
          </a:p>
          <a:p>
            <a:pPr marL="342900" indent="-342900" algn="l">
              <a:buClr>
                <a:srgbClr val="0000FF"/>
              </a:buClr>
              <a:buFont typeface="Wingdings" panose="05000000000000000000" pitchFamily="2" charset="2"/>
              <a:buChar char="§"/>
            </a:pPr>
            <a:r>
              <a:rPr lang="en-US" sz="2800" b="1" dirty="0">
                <a:solidFill>
                  <a:schemeClr val="bg1"/>
                </a:solidFill>
              </a:rPr>
              <a:t>Are there new technologies that the organization should consider adding as new inputs</a:t>
            </a:r>
            <a:r>
              <a:rPr lang="en-US" sz="2800" b="1" dirty="0" smtClean="0">
                <a:solidFill>
                  <a:schemeClr val="bg1"/>
                </a:solidFill>
              </a:rPr>
              <a:t>?</a:t>
            </a:r>
            <a:endParaRPr lang="en-US" sz="2800" b="1" dirty="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1865938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600200"/>
            <a:ext cx="8610600" cy="4572000"/>
          </a:xfrm>
        </p:spPr>
        <p:txBody>
          <a:bodyPr/>
          <a:lstStyle/>
          <a:p>
            <a:pPr algn="l"/>
            <a:r>
              <a:rPr lang="en-US" sz="2800" b="1" dirty="0">
                <a:solidFill>
                  <a:srgbClr val="0000FF"/>
                </a:solidFill>
              </a:rPr>
              <a:t>Value Creation in Health Care Organizations</a:t>
            </a:r>
          </a:p>
          <a:p>
            <a:pPr marL="457200" indent="-457200" algn="l">
              <a:buClr>
                <a:srgbClr val="0000FF"/>
              </a:buClr>
              <a:buFont typeface="Wingdings" panose="05000000000000000000" pitchFamily="2" charset="2"/>
              <a:buChar char="§"/>
            </a:pPr>
            <a:r>
              <a:rPr lang="en-US" sz="2800" b="1" dirty="0">
                <a:solidFill>
                  <a:schemeClr val="bg1"/>
                </a:solidFill>
              </a:rPr>
              <a:t>Organizations are successful when they create value for their customers.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Similarly </a:t>
            </a:r>
            <a:r>
              <a:rPr lang="en-US" sz="2800" b="1" dirty="0">
                <a:solidFill>
                  <a:schemeClr val="bg1"/>
                </a:solidFill>
              </a:rPr>
              <a:t>health care organizations are successful to the extent that they create value for the patients, physicians, and other stakeholders that rely on their services.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i="1" dirty="0" smtClean="0">
                <a:solidFill>
                  <a:schemeClr val="bg1"/>
                </a:solidFill>
              </a:rPr>
              <a:t>Value </a:t>
            </a:r>
            <a:r>
              <a:rPr lang="en-US" sz="2800" b="1" dirty="0">
                <a:solidFill>
                  <a:schemeClr val="bg1"/>
                </a:solidFill>
              </a:rPr>
              <a:t>is defined as the amount of satisfaction received relative to the price paid for a health care service. </a:t>
            </a:r>
          </a:p>
        </p:txBody>
      </p:sp>
      <p:sp>
        <p:nvSpPr>
          <p:cNvPr id="2" name="Title 1"/>
          <p:cNvSpPr>
            <a:spLocks noGrp="1"/>
          </p:cNvSpPr>
          <p:nvPr>
            <p:ph type="ctrTitle"/>
          </p:nvPr>
        </p:nvSpPr>
        <p:spPr>
          <a:xfrm>
            <a:off x="457200" y="228600"/>
            <a:ext cx="8001000" cy="1295399"/>
          </a:xfrm>
        </p:spPr>
        <p:txBody>
          <a:bodyPr/>
          <a:lstStyle/>
          <a:p>
            <a:r>
              <a:rPr lang="en-US" sz="4000" b="1" dirty="0" smtClean="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6854272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447800"/>
            <a:ext cx="8763000" cy="4724400"/>
          </a:xfrm>
        </p:spPr>
        <p:txBody>
          <a:bodyPr/>
          <a:lstStyle/>
          <a:p>
            <a:pPr algn="l"/>
            <a:r>
              <a:rPr lang="en-US" sz="3200" b="1" dirty="0">
                <a:solidFill>
                  <a:srgbClr val="0000FF"/>
                </a:solidFill>
              </a:rPr>
              <a:t>Processes</a:t>
            </a:r>
          </a:p>
          <a:p>
            <a:pPr marL="457200" indent="-457200" algn="l">
              <a:buClr>
                <a:srgbClr val="0000FF"/>
              </a:buClr>
              <a:buFont typeface="Wingdings" panose="05000000000000000000" pitchFamily="2" charset="2"/>
              <a:buChar char="§"/>
            </a:pPr>
            <a:r>
              <a:rPr lang="en-US" sz="2800" b="1" dirty="0" smtClean="0">
                <a:solidFill>
                  <a:schemeClr val="bg1"/>
                </a:solidFill>
              </a:rPr>
              <a:t>A </a:t>
            </a:r>
            <a:r>
              <a:rPr lang="en-US" sz="2800" b="1" dirty="0">
                <a:solidFill>
                  <a:srgbClr val="0000FF"/>
                </a:solidFill>
              </a:rPr>
              <a:t>process</a:t>
            </a:r>
            <a:r>
              <a:rPr lang="en-US" sz="2800" b="1" dirty="0">
                <a:solidFill>
                  <a:schemeClr val="bg1"/>
                </a:solidFill>
              </a:rPr>
              <a:t> is a series of steps that ultimately transforms inputs into customer- valued products and services.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In </a:t>
            </a:r>
            <a:r>
              <a:rPr lang="en-US" sz="2800" b="1" dirty="0">
                <a:solidFill>
                  <a:schemeClr val="bg1"/>
                </a:solidFill>
              </a:rPr>
              <a:t>addition to creating value, processes simplify decision making, increase efficiency, complete tasks, organize functions, and enable an organization to interface with external entities.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A </a:t>
            </a:r>
            <a:r>
              <a:rPr lang="en-US" sz="2800" b="1" dirty="0">
                <a:solidFill>
                  <a:schemeClr val="bg1"/>
                </a:solidFill>
              </a:rPr>
              <a:t>process sits between every input and resultant output</a:t>
            </a:r>
            <a:r>
              <a:rPr lang="en-US" sz="2800" b="1" dirty="0" smtClean="0">
                <a:solidFill>
                  <a:schemeClr val="bg1"/>
                </a:solidFill>
              </a:rPr>
              <a:t>.</a:t>
            </a:r>
            <a:endParaRPr lang="en-US" sz="2800" b="1" dirty="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22393653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447800"/>
            <a:ext cx="8763000" cy="4724400"/>
          </a:xfrm>
        </p:spPr>
        <p:txBody>
          <a:bodyPr/>
          <a:lstStyle/>
          <a:p>
            <a:pPr algn="l"/>
            <a:r>
              <a:rPr lang="en-US" sz="3200" b="1" dirty="0">
                <a:solidFill>
                  <a:srgbClr val="0000FF"/>
                </a:solidFill>
              </a:rPr>
              <a:t>Processes</a:t>
            </a:r>
          </a:p>
          <a:p>
            <a:pPr marL="457200" indent="-457200" algn="l">
              <a:buClr>
                <a:srgbClr val="0000FF"/>
              </a:buClr>
              <a:buFont typeface="Wingdings" panose="05000000000000000000" pitchFamily="2" charset="2"/>
              <a:buChar char="§"/>
            </a:pPr>
            <a:r>
              <a:rPr lang="en-US" sz="3200" b="1" dirty="0">
                <a:solidFill>
                  <a:schemeClr val="bg1"/>
                </a:solidFill>
              </a:rPr>
              <a:t>Processes are often formalized into policies and procedures and may be categorized as primary, support, or management processes. </a:t>
            </a:r>
            <a:endParaRPr lang="en-US" sz="3200" b="1" dirty="0" smtClean="0">
              <a:solidFill>
                <a:schemeClr val="bg1"/>
              </a:solidFill>
            </a:endParaRPr>
          </a:p>
          <a:p>
            <a:pPr marL="457200" indent="-457200" algn="l">
              <a:buClr>
                <a:srgbClr val="0000FF"/>
              </a:buClr>
              <a:buFont typeface="Wingdings" panose="05000000000000000000" pitchFamily="2" charset="2"/>
              <a:buChar char="§"/>
            </a:pPr>
            <a:r>
              <a:rPr lang="en-US" sz="3200" b="1" dirty="0" smtClean="0">
                <a:solidFill>
                  <a:schemeClr val="bg1"/>
                </a:solidFill>
              </a:rPr>
              <a:t>Each </a:t>
            </a:r>
            <a:r>
              <a:rPr lang="en-US" sz="3200" b="1" dirty="0">
                <a:solidFill>
                  <a:schemeClr val="bg1"/>
                </a:solidFill>
              </a:rPr>
              <a:t>step in a process should add value. </a:t>
            </a:r>
            <a:endParaRPr lang="en-US" sz="3200" b="1" dirty="0" smtClean="0">
              <a:solidFill>
                <a:schemeClr val="bg1"/>
              </a:solidFill>
            </a:endParaRPr>
          </a:p>
          <a:p>
            <a:pPr marL="457200" indent="-457200" algn="l">
              <a:buClr>
                <a:srgbClr val="0000FF"/>
              </a:buClr>
              <a:buFont typeface="Wingdings" panose="05000000000000000000" pitchFamily="2" charset="2"/>
              <a:buChar char="§"/>
            </a:pPr>
            <a:r>
              <a:rPr lang="en-US" sz="3200" b="1" dirty="0" smtClean="0">
                <a:solidFill>
                  <a:schemeClr val="bg1"/>
                </a:solidFill>
              </a:rPr>
              <a:t>Organizations </a:t>
            </a:r>
            <a:r>
              <a:rPr lang="en-US" sz="3200" b="1" dirty="0">
                <a:solidFill>
                  <a:schemeClr val="bg1"/>
                </a:solidFill>
              </a:rPr>
              <a:t>vary widely in their use of processes in their business models</a:t>
            </a:r>
            <a:r>
              <a:rPr lang="en-US" sz="3200" b="1" dirty="0" smtClean="0">
                <a:solidFill>
                  <a:schemeClr val="bg1"/>
                </a:solidFill>
              </a:rPr>
              <a:t>.</a:t>
            </a:r>
            <a:endParaRPr lang="en-US" sz="3200" b="1" dirty="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33902582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447800"/>
            <a:ext cx="8763000" cy="4724400"/>
          </a:xfrm>
        </p:spPr>
        <p:txBody>
          <a:bodyPr/>
          <a:lstStyle/>
          <a:p>
            <a:pPr algn="l"/>
            <a:r>
              <a:rPr lang="en-US" sz="3200" b="1" dirty="0">
                <a:solidFill>
                  <a:srgbClr val="0000FF"/>
                </a:solidFill>
              </a:rPr>
              <a:t>Processes</a:t>
            </a:r>
          </a:p>
          <a:p>
            <a:pPr algn="l"/>
            <a:r>
              <a:rPr lang="en-US" sz="2400" b="1" dirty="0">
                <a:solidFill>
                  <a:schemeClr val="bg1"/>
                </a:solidFill>
              </a:rPr>
              <a:t>The following questions can be used to examine processes:</a:t>
            </a:r>
          </a:p>
          <a:p>
            <a:pPr marL="342900" indent="-342900" algn="l">
              <a:buClr>
                <a:srgbClr val="0000FF"/>
              </a:buClr>
              <a:buFont typeface="Wingdings" panose="05000000000000000000" pitchFamily="2" charset="2"/>
              <a:buChar char="§"/>
            </a:pPr>
            <a:r>
              <a:rPr lang="en-US" sz="2400" b="1" dirty="0">
                <a:solidFill>
                  <a:schemeClr val="bg1"/>
                </a:solidFill>
              </a:rPr>
              <a:t>How do the organization’s processes differ from those of its competitors?</a:t>
            </a:r>
          </a:p>
          <a:p>
            <a:pPr marL="342900" indent="-342900" algn="l">
              <a:buClr>
                <a:srgbClr val="0000FF"/>
              </a:buClr>
              <a:buFont typeface="Wingdings" panose="05000000000000000000" pitchFamily="2" charset="2"/>
              <a:buChar char="§"/>
            </a:pPr>
            <a:r>
              <a:rPr lang="en-US" sz="2400" b="1" dirty="0">
                <a:solidFill>
                  <a:schemeClr val="bg1"/>
                </a:solidFill>
              </a:rPr>
              <a:t>Which processes add value and which do not? </a:t>
            </a:r>
          </a:p>
          <a:p>
            <a:pPr marL="342900" indent="-342900" algn="l">
              <a:buClr>
                <a:srgbClr val="0000FF"/>
              </a:buClr>
              <a:buFont typeface="Wingdings" panose="05000000000000000000" pitchFamily="2" charset="2"/>
              <a:buChar char="§"/>
            </a:pPr>
            <a:r>
              <a:rPr lang="en-US" sz="2400" b="1" dirty="0">
                <a:solidFill>
                  <a:schemeClr val="bg1"/>
                </a:solidFill>
              </a:rPr>
              <a:t>Could processes be redesigned to eliminate unneeded steps? </a:t>
            </a:r>
          </a:p>
          <a:p>
            <a:pPr marL="342900" indent="-342900" algn="l">
              <a:buClr>
                <a:srgbClr val="0000FF"/>
              </a:buClr>
              <a:buFont typeface="Wingdings" panose="05000000000000000000" pitchFamily="2" charset="2"/>
              <a:buChar char="§"/>
            </a:pPr>
            <a:r>
              <a:rPr lang="en-US" sz="2400" b="1" dirty="0">
                <a:solidFill>
                  <a:schemeClr val="bg1"/>
                </a:solidFill>
              </a:rPr>
              <a:t>Do processes unnecessarily delay final outputs? </a:t>
            </a:r>
          </a:p>
          <a:p>
            <a:pPr marL="342900" indent="-342900" algn="l">
              <a:buClr>
                <a:srgbClr val="0000FF"/>
              </a:buClr>
              <a:buFont typeface="Wingdings" panose="05000000000000000000" pitchFamily="2" charset="2"/>
              <a:buChar char="§"/>
            </a:pPr>
            <a:r>
              <a:rPr lang="en-US" sz="2400" b="1" dirty="0">
                <a:solidFill>
                  <a:schemeClr val="bg1"/>
                </a:solidFill>
              </a:rPr>
              <a:t>Can processes be automated? </a:t>
            </a:r>
          </a:p>
          <a:p>
            <a:pPr marL="342900" indent="-342900" algn="l">
              <a:buClr>
                <a:srgbClr val="0000FF"/>
              </a:buClr>
              <a:buFont typeface="Wingdings" panose="05000000000000000000" pitchFamily="2" charset="2"/>
              <a:buChar char="§"/>
            </a:pPr>
            <a:r>
              <a:rPr lang="en-US" sz="2400" b="1" dirty="0">
                <a:solidFill>
                  <a:schemeClr val="bg1"/>
                </a:solidFill>
              </a:rPr>
              <a:t>Is there new technology that could streamline existing processes</a:t>
            </a:r>
            <a:r>
              <a:rPr lang="en-US" sz="2400" b="1" dirty="0" smtClean="0">
                <a:solidFill>
                  <a:schemeClr val="bg1"/>
                </a:solidFill>
              </a:rPr>
              <a:t>?</a:t>
            </a:r>
            <a:endParaRPr lang="en-US" sz="2400" b="1" dirty="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14953063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447800"/>
            <a:ext cx="8763000" cy="4724400"/>
          </a:xfrm>
        </p:spPr>
        <p:txBody>
          <a:bodyPr/>
          <a:lstStyle/>
          <a:p>
            <a:pPr algn="l"/>
            <a:r>
              <a:rPr lang="en-US" sz="3200" b="1" dirty="0">
                <a:solidFill>
                  <a:srgbClr val="0000FF"/>
                </a:solidFill>
              </a:rPr>
              <a:t>Revenue Generation</a:t>
            </a:r>
          </a:p>
          <a:p>
            <a:pPr marL="457200" indent="-457200" algn="l">
              <a:buClr>
                <a:srgbClr val="0000FF"/>
              </a:buClr>
              <a:buFont typeface="Wingdings" panose="05000000000000000000" pitchFamily="2" charset="2"/>
              <a:buChar char="§"/>
            </a:pPr>
            <a:r>
              <a:rPr lang="en-US" sz="2800" b="1" dirty="0">
                <a:solidFill>
                  <a:schemeClr val="bg1"/>
                </a:solidFill>
              </a:rPr>
              <a:t>All organizations must generate sufficient revenues to operate.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To </a:t>
            </a:r>
            <a:r>
              <a:rPr lang="en-US" sz="2800" b="1" dirty="0">
                <a:solidFill>
                  <a:schemeClr val="bg1"/>
                </a:solidFill>
              </a:rPr>
              <a:t>survive and prosper, even not-for-profit organizations must produce “profits” or take in more money than they expend.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The </a:t>
            </a:r>
            <a:r>
              <a:rPr lang="en-US" sz="2800" b="1" dirty="0">
                <a:solidFill>
                  <a:schemeClr val="bg1"/>
                </a:solidFill>
              </a:rPr>
              <a:t>ways in which funds are generated vary significantly.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Organizations </a:t>
            </a:r>
            <a:r>
              <a:rPr lang="en-US" sz="2800" b="1" dirty="0">
                <a:solidFill>
                  <a:schemeClr val="bg1"/>
                </a:solidFill>
              </a:rPr>
              <a:t>may obtain monies directly from consumers or through third parties</a:t>
            </a:r>
            <a:r>
              <a:rPr lang="en-US" sz="2800" b="1" dirty="0" smtClean="0">
                <a:solidFill>
                  <a:schemeClr val="bg1"/>
                </a:solidFill>
              </a:rPr>
              <a:t>.</a:t>
            </a:r>
            <a:endParaRPr lang="en-US" sz="2800" b="1" dirty="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164101231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447800"/>
            <a:ext cx="8763000" cy="4724400"/>
          </a:xfrm>
        </p:spPr>
        <p:txBody>
          <a:bodyPr/>
          <a:lstStyle/>
          <a:p>
            <a:pPr algn="l"/>
            <a:r>
              <a:rPr lang="en-US" sz="3200" b="1" dirty="0">
                <a:solidFill>
                  <a:srgbClr val="0000FF"/>
                </a:solidFill>
              </a:rPr>
              <a:t>Revenue Generation</a:t>
            </a:r>
          </a:p>
          <a:p>
            <a:pPr marL="457200" indent="-457200" algn="l">
              <a:buClr>
                <a:srgbClr val="0000FF"/>
              </a:buClr>
              <a:buFont typeface="Wingdings" panose="05000000000000000000" pitchFamily="2" charset="2"/>
              <a:buChar char="§"/>
            </a:pPr>
            <a:r>
              <a:rPr lang="en-US" sz="2600" b="1" dirty="0">
                <a:solidFill>
                  <a:schemeClr val="bg1"/>
                </a:solidFill>
              </a:rPr>
              <a:t>Payments for products and services can be made directly (e.g., fee-for-service), through bartering exchanges, via rebates from manufacturers, in advance (e.g., prepayments for a scope of services), and in other ways. </a:t>
            </a:r>
            <a:endParaRPr lang="en-US" sz="2600" b="1" dirty="0" smtClean="0">
              <a:solidFill>
                <a:schemeClr val="bg1"/>
              </a:solidFill>
            </a:endParaRPr>
          </a:p>
          <a:p>
            <a:pPr marL="457200" indent="-457200" algn="l">
              <a:buClr>
                <a:srgbClr val="0000FF"/>
              </a:buClr>
              <a:buFont typeface="Wingdings" panose="05000000000000000000" pitchFamily="2" charset="2"/>
              <a:buChar char="§"/>
            </a:pPr>
            <a:r>
              <a:rPr lang="en-US" sz="2600" b="1" dirty="0" smtClean="0">
                <a:solidFill>
                  <a:schemeClr val="bg1"/>
                </a:solidFill>
              </a:rPr>
              <a:t>Additional </a:t>
            </a:r>
            <a:r>
              <a:rPr lang="en-US" sz="2600" b="1" dirty="0">
                <a:solidFill>
                  <a:schemeClr val="bg1"/>
                </a:solidFill>
              </a:rPr>
              <a:t>revenues can be generated indirectly from donations, grants, and taxation. </a:t>
            </a:r>
            <a:endParaRPr lang="en-US" sz="2600" b="1" dirty="0" smtClean="0">
              <a:solidFill>
                <a:schemeClr val="bg1"/>
              </a:solidFill>
            </a:endParaRPr>
          </a:p>
          <a:p>
            <a:pPr marL="457200" indent="-457200" algn="l">
              <a:buClr>
                <a:srgbClr val="0000FF"/>
              </a:buClr>
              <a:buFont typeface="Wingdings" panose="05000000000000000000" pitchFamily="2" charset="2"/>
              <a:buChar char="§"/>
            </a:pPr>
            <a:r>
              <a:rPr lang="en-US" sz="2600" b="1" dirty="0" smtClean="0">
                <a:solidFill>
                  <a:schemeClr val="bg1"/>
                </a:solidFill>
              </a:rPr>
              <a:t>For </a:t>
            </a:r>
            <a:r>
              <a:rPr lang="en-US" sz="2600" b="1" dirty="0">
                <a:solidFill>
                  <a:schemeClr val="bg1"/>
                </a:solidFill>
              </a:rPr>
              <a:t>an organization to remain in business, its total direct and indirect income must exceed its expenses over time</a:t>
            </a:r>
            <a:r>
              <a:rPr lang="en-US" sz="2600" b="1" dirty="0" smtClean="0">
                <a:solidFill>
                  <a:schemeClr val="bg1"/>
                </a:solidFill>
              </a:rPr>
              <a:t>.</a:t>
            </a:r>
            <a:endParaRPr lang="en-US" sz="2600" b="1" dirty="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131901432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295400"/>
            <a:ext cx="8763000" cy="5181600"/>
          </a:xfrm>
        </p:spPr>
        <p:txBody>
          <a:bodyPr/>
          <a:lstStyle/>
          <a:p>
            <a:pPr algn="l"/>
            <a:r>
              <a:rPr lang="en-US" sz="3200" b="1" dirty="0">
                <a:solidFill>
                  <a:srgbClr val="0000FF"/>
                </a:solidFill>
              </a:rPr>
              <a:t>Revenue Generation</a:t>
            </a:r>
          </a:p>
          <a:p>
            <a:pPr algn="l"/>
            <a:r>
              <a:rPr lang="en-US" sz="2400" b="1" dirty="0">
                <a:solidFill>
                  <a:schemeClr val="bg1"/>
                </a:solidFill>
              </a:rPr>
              <a:t>The following questions can be used to assess the profitability of a business model:</a:t>
            </a:r>
          </a:p>
          <a:p>
            <a:pPr marL="342900" indent="-342900" algn="l">
              <a:buClr>
                <a:srgbClr val="0000FF"/>
              </a:buClr>
              <a:buFont typeface="Wingdings" panose="05000000000000000000" pitchFamily="2" charset="2"/>
              <a:buChar char="§"/>
            </a:pPr>
            <a:r>
              <a:rPr lang="en-US" sz="2400" b="1" dirty="0">
                <a:solidFill>
                  <a:schemeClr val="bg1"/>
                </a:solidFill>
              </a:rPr>
              <a:t>In what ways does the organization generate revenues? </a:t>
            </a:r>
          </a:p>
          <a:p>
            <a:pPr marL="342900" indent="-342900" algn="l">
              <a:buClr>
                <a:srgbClr val="0000FF"/>
              </a:buClr>
              <a:buFont typeface="Wingdings" panose="05000000000000000000" pitchFamily="2" charset="2"/>
              <a:buChar char="§"/>
            </a:pPr>
            <a:r>
              <a:rPr lang="en-US" sz="2400" b="1" dirty="0">
                <a:solidFill>
                  <a:schemeClr val="bg1"/>
                </a:solidFill>
              </a:rPr>
              <a:t>If an organization generates revenues in multiple ways, which ones are the most important? </a:t>
            </a:r>
          </a:p>
          <a:p>
            <a:pPr marL="342900" indent="-342900" algn="l">
              <a:buClr>
                <a:srgbClr val="0000FF"/>
              </a:buClr>
              <a:buFont typeface="Wingdings" panose="05000000000000000000" pitchFamily="2" charset="2"/>
              <a:buChar char="§"/>
            </a:pPr>
            <a:r>
              <a:rPr lang="en-US" sz="2400" b="1" dirty="0">
                <a:solidFill>
                  <a:schemeClr val="bg1"/>
                </a:solidFill>
              </a:rPr>
              <a:t>Which will be the most important in the future? </a:t>
            </a:r>
          </a:p>
          <a:p>
            <a:pPr marL="342900" indent="-342900" algn="l">
              <a:buClr>
                <a:srgbClr val="0000FF"/>
              </a:buClr>
              <a:buFont typeface="Wingdings" panose="05000000000000000000" pitchFamily="2" charset="2"/>
              <a:buChar char="§"/>
            </a:pPr>
            <a:r>
              <a:rPr lang="en-US" sz="2400" b="1" dirty="0">
                <a:solidFill>
                  <a:schemeClr val="bg1"/>
                </a:solidFill>
              </a:rPr>
              <a:t>Could new technology significantly affect the ways the organization generates revenues? </a:t>
            </a:r>
            <a:endParaRPr lang="en-US" sz="2400" b="1" dirty="0" smtClean="0">
              <a:solidFill>
                <a:schemeClr val="bg1"/>
              </a:solidFill>
            </a:endParaRPr>
          </a:p>
          <a:p>
            <a:pPr marL="342900" indent="-342900" algn="l">
              <a:buClr>
                <a:srgbClr val="0000FF"/>
              </a:buClr>
              <a:buFont typeface="Wingdings" panose="05000000000000000000" pitchFamily="2" charset="2"/>
              <a:buChar char="§"/>
            </a:pPr>
            <a:r>
              <a:rPr lang="en-US" sz="2400" b="1" dirty="0" smtClean="0">
                <a:solidFill>
                  <a:schemeClr val="bg1"/>
                </a:solidFill>
              </a:rPr>
              <a:t>Does </a:t>
            </a:r>
            <a:r>
              <a:rPr lang="en-US" sz="2400" b="1" dirty="0">
                <a:solidFill>
                  <a:schemeClr val="bg1"/>
                </a:solidFill>
              </a:rPr>
              <a:t>the organization generate enough revenues to achieve its mission?</a:t>
            </a:r>
          </a:p>
          <a:p>
            <a:pPr marL="342900" indent="-342900" algn="l">
              <a:buClr>
                <a:srgbClr val="0000FF"/>
              </a:buClr>
              <a:buFont typeface="Wingdings" panose="05000000000000000000" pitchFamily="2" charset="2"/>
              <a:buChar char="§"/>
            </a:pPr>
            <a:r>
              <a:rPr lang="en-US" sz="2400" b="1" dirty="0">
                <a:solidFill>
                  <a:schemeClr val="bg1"/>
                </a:solidFill>
              </a:rPr>
              <a:t>If not, what needs to occur</a:t>
            </a:r>
            <a:r>
              <a:rPr lang="en-US" sz="2400" b="1" dirty="0" smtClean="0">
                <a:solidFill>
                  <a:schemeClr val="bg1"/>
                </a:solidFill>
              </a:rPr>
              <a:t>?</a:t>
            </a:r>
            <a:endParaRPr lang="en-US" sz="2400" b="1" dirty="0">
              <a:solidFill>
                <a:schemeClr val="bg1"/>
              </a:solidFill>
            </a:endParaRPr>
          </a:p>
        </p:txBody>
      </p:sp>
      <p:sp>
        <p:nvSpPr>
          <p:cNvPr id="2" name="Title 1"/>
          <p:cNvSpPr>
            <a:spLocks noGrp="1"/>
          </p:cNvSpPr>
          <p:nvPr>
            <p:ph type="ctrTitle"/>
          </p:nvPr>
        </p:nvSpPr>
        <p:spPr>
          <a:xfrm>
            <a:off x="457200" y="228601"/>
            <a:ext cx="8001000" cy="1143000"/>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17861883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0"/>
            <a:ext cx="8001000" cy="1295399"/>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
        <p:nvSpPr>
          <p:cNvPr id="4" name="Subtitle 3"/>
          <p:cNvSpPr>
            <a:spLocks noGrp="1"/>
          </p:cNvSpPr>
          <p:nvPr>
            <p:ph type="subTitle" idx="1"/>
          </p:nvPr>
        </p:nvSpPr>
        <p:spPr>
          <a:xfrm>
            <a:off x="457200" y="1752600"/>
            <a:ext cx="8305800" cy="4267200"/>
          </a:xfrm>
        </p:spPr>
        <p:txBody>
          <a:bodyPr/>
          <a:lstStyle/>
          <a:p>
            <a:pPr marL="457200" indent="-457200" algn="l">
              <a:buClr>
                <a:srgbClr val="0000FF"/>
              </a:buClr>
              <a:buFont typeface="Wingdings" panose="05000000000000000000" pitchFamily="2" charset="2"/>
              <a:buChar char="§"/>
            </a:pPr>
            <a:r>
              <a:rPr lang="en-US" sz="2800" b="1" dirty="0">
                <a:solidFill>
                  <a:schemeClr val="bg1"/>
                </a:solidFill>
              </a:rPr>
              <a:t>The four components of a business model constantly interact to execute an organization’s strategies.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To </a:t>
            </a:r>
            <a:r>
              <a:rPr lang="en-US" sz="2800" b="1" dirty="0">
                <a:solidFill>
                  <a:schemeClr val="bg1"/>
                </a:solidFill>
              </a:rPr>
              <a:t>be successful, organizations must be willing to modify their business models as conditions change.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However</a:t>
            </a:r>
            <a:r>
              <a:rPr lang="en-US" sz="2800" b="1" dirty="0">
                <a:solidFill>
                  <a:schemeClr val="bg1"/>
                </a:solidFill>
              </a:rPr>
              <a:t>, organizations with established business models find them difficult to change because the four components are interlinked.</a:t>
            </a:r>
            <a:endParaRPr lang="en-US" sz="2800" b="1" dirty="0">
              <a:solidFill>
                <a:schemeClr val="bg1"/>
              </a:solidFill>
            </a:endParaRPr>
          </a:p>
        </p:txBody>
      </p:sp>
    </p:spTree>
    <p:extLst>
      <p:ext uri="{BB962C8B-B14F-4D97-AF65-F5344CB8AC3E}">
        <p14:creationId xmlns:p14="http://schemas.microsoft.com/office/powerpoint/2010/main" val="307162735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0"/>
            <a:ext cx="8001000" cy="1295399"/>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
        <p:nvSpPr>
          <p:cNvPr id="4" name="Subtitle 3"/>
          <p:cNvSpPr>
            <a:spLocks noGrp="1"/>
          </p:cNvSpPr>
          <p:nvPr>
            <p:ph type="subTitle" idx="1"/>
          </p:nvPr>
        </p:nvSpPr>
        <p:spPr>
          <a:xfrm>
            <a:off x="457200" y="1752600"/>
            <a:ext cx="8305800" cy="4495800"/>
          </a:xfrm>
        </p:spPr>
        <p:txBody>
          <a:bodyPr/>
          <a:lstStyle/>
          <a:p>
            <a:pPr marL="457200" indent="-457200" algn="l">
              <a:buClr>
                <a:srgbClr val="0000FF"/>
              </a:buClr>
              <a:buFont typeface="Wingdings" panose="05000000000000000000" pitchFamily="2" charset="2"/>
              <a:buChar char="§"/>
            </a:pPr>
            <a:r>
              <a:rPr lang="en-US" sz="2800" b="1" dirty="0">
                <a:solidFill>
                  <a:schemeClr val="bg1"/>
                </a:solidFill>
              </a:rPr>
              <a:t>The innovative business models of new market entrants are often difficult for incumbents to imitate.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The </a:t>
            </a:r>
            <a:r>
              <a:rPr lang="en-US" sz="2800" b="1" dirty="0">
                <a:solidFill>
                  <a:schemeClr val="bg1"/>
                </a:solidFill>
              </a:rPr>
              <a:t>inability to copy new organizations’ business models lies in the interconnectedness of the model components.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Older </a:t>
            </a:r>
            <a:r>
              <a:rPr lang="en-US" sz="2800" b="1" dirty="0">
                <a:solidFill>
                  <a:schemeClr val="bg1"/>
                </a:solidFill>
              </a:rPr>
              <a:t>organizations commonly try to compete with new organizations by changing only part of their business model, but this approach has consistently proved to be ineffective</a:t>
            </a:r>
            <a:r>
              <a:rPr lang="en-US" sz="2800" b="1" dirty="0" smtClean="0">
                <a:solidFill>
                  <a:schemeClr val="bg1"/>
                </a:solidFill>
              </a:rPr>
              <a:t>.</a:t>
            </a:r>
            <a:endParaRPr lang="en-US" sz="2800" b="1" dirty="0">
              <a:solidFill>
                <a:schemeClr val="bg1"/>
              </a:solidFill>
            </a:endParaRPr>
          </a:p>
        </p:txBody>
      </p:sp>
    </p:spTree>
    <p:extLst>
      <p:ext uri="{BB962C8B-B14F-4D97-AF65-F5344CB8AC3E}">
        <p14:creationId xmlns:p14="http://schemas.microsoft.com/office/powerpoint/2010/main" val="18937763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0"/>
            <a:ext cx="8001000" cy="1295399"/>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
        <p:nvSpPr>
          <p:cNvPr id="4" name="Subtitle 3"/>
          <p:cNvSpPr>
            <a:spLocks noGrp="1"/>
          </p:cNvSpPr>
          <p:nvPr>
            <p:ph type="subTitle" idx="1"/>
          </p:nvPr>
        </p:nvSpPr>
        <p:spPr>
          <a:xfrm>
            <a:off x="457200" y="1752600"/>
            <a:ext cx="8458200" cy="4495800"/>
          </a:xfrm>
        </p:spPr>
        <p:txBody>
          <a:bodyPr/>
          <a:lstStyle/>
          <a:p>
            <a:pPr marL="457200" indent="-457200" algn="l">
              <a:buClr>
                <a:srgbClr val="0000FF"/>
              </a:buClr>
              <a:buFont typeface="Wingdings" panose="05000000000000000000" pitchFamily="2" charset="2"/>
              <a:buChar char="§"/>
            </a:pPr>
            <a:r>
              <a:rPr lang="en-US" sz="2800" b="1" dirty="0">
                <a:solidFill>
                  <a:schemeClr val="bg1"/>
                </a:solidFill>
              </a:rPr>
              <a:t>Nonetheless, business models must change when the external environment substantially shifts and organizations must seek different ways to compete and survive.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For </a:t>
            </a:r>
            <a:r>
              <a:rPr lang="en-US" sz="2800" b="1" dirty="0">
                <a:solidFill>
                  <a:schemeClr val="bg1"/>
                </a:solidFill>
              </a:rPr>
              <a:t>example, most consider the traditional pharmaceutical business model </a:t>
            </a:r>
            <a:r>
              <a:rPr lang="en-US" sz="2800" b="1" dirty="0" smtClean="0">
                <a:solidFill>
                  <a:schemeClr val="bg1"/>
                </a:solidFill>
              </a:rPr>
              <a:t>unsustainable.</a:t>
            </a:r>
          </a:p>
          <a:p>
            <a:pPr marL="457200" indent="-457200" algn="l">
              <a:buClr>
                <a:srgbClr val="0000FF"/>
              </a:buClr>
              <a:buFont typeface="Wingdings" panose="05000000000000000000" pitchFamily="2" charset="2"/>
              <a:buChar char="§"/>
            </a:pPr>
            <a:r>
              <a:rPr lang="en-US" sz="2800" b="1" dirty="0" smtClean="0">
                <a:solidFill>
                  <a:schemeClr val="bg1"/>
                </a:solidFill>
              </a:rPr>
              <a:t>It </a:t>
            </a:r>
            <a:r>
              <a:rPr lang="en-US" sz="2800" b="1" dirty="0">
                <a:solidFill>
                  <a:schemeClr val="bg1"/>
                </a:solidFill>
              </a:rPr>
              <a:t>consists of large, vertically integrated organizations with large sales forces promoting drugs created from small- molecule </a:t>
            </a:r>
            <a:r>
              <a:rPr lang="en-US" sz="2800" b="1" dirty="0" smtClean="0">
                <a:solidFill>
                  <a:schemeClr val="bg1"/>
                </a:solidFill>
              </a:rPr>
              <a:t>compounds.</a:t>
            </a:r>
            <a:endParaRPr lang="en-US" sz="2800" b="1" dirty="0">
              <a:solidFill>
                <a:schemeClr val="bg1"/>
              </a:solidFill>
            </a:endParaRPr>
          </a:p>
        </p:txBody>
      </p:sp>
    </p:spTree>
    <p:extLst>
      <p:ext uri="{BB962C8B-B14F-4D97-AF65-F5344CB8AC3E}">
        <p14:creationId xmlns:p14="http://schemas.microsoft.com/office/powerpoint/2010/main" val="363503877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0"/>
            <a:ext cx="8001000" cy="1295399"/>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
        <p:nvSpPr>
          <p:cNvPr id="4" name="Subtitle 3"/>
          <p:cNvSpPr>
            <a:spLocks noGrp="1"/>
          </p:cNvSpPr>
          <p:nvPr>
            <p:ph type="subTitle" idx="1"/>
          </p:nvPr>
        </p:nvSpPr>
        <p:spPr>
          <a:xfrm>
            <a:off x="457200" y="1752600"/>
            <a:ext cx="8153400" cy="4495800"/>
          </a:xfrm>
        </p:spPr>
        <p:txBody>
          <a:bodyPr/>
          <a:lstStyle/>
          <a:p>
            <a:pPr marL="457200" indent="-457200" algn="l">
              <a:buClr>
                <a:srgbClr val="0000FF"/>
              </a:buClr>
              <a:buFont typeface="Wingdings" panose="05000000000000000000" pitchFamily="2" charset="2"/>
              <a:buChar char="§"/>
            </a:pPr>
            <a:r>
              <a:rPr lang="en-US" sz="2800" b="1" dirty="0">
                <a:solidFill>
                  <a:schemeClr val="bg1"/>
                </a:solidFill>
              </a:rPr>
              <a:t>As detailed in Exhibit 3.3, by 2020 the business model of successful pharmaceutical companies is predicted to evolve into a collaborative network of firms that help manage patient outcomes through a “medicine-plus” approach.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Some </a:t>
            </a:r>
            <a:r>
              <a:rPr lang="en-US" sz="2800" b="1" dirty="0">
                <a:solidFill>
                  <a:schemeClr val="bg1"/>
                </a:solidFill>
              </a:rPr>
              <a:t>large pharmaceutical companies, such as Eli Lilly, are changing their business models and taking to a more collaborative approach</a:t>
            </a:r>
            <a:r>
              <a:rPr lang="en-US" sz="2800" b="1" dirty="0" smtClean="0">
                <a:solidFill>
                  <a:schemeClr val="bg1"/>
                </a:solidFill>
              </a:rPr>
              <a:t>.</a:t>
            </a:r>
            <a:endParaRPr lang="en-US" sz="2800" b="1" dirty="0">
              <a:solidFill>
                <a:schemeClr val="bg1"/>
              </a:solidFill>
            </a:endParaRPr>
          </a:p>
        </p:txBody>
      </p:sp>
    </p:spTree>
    <p:extLst>
      <p:ext uri="{BB962C8B-B14F-4D97-AF65-F5344CB8AC3E}">
        <p14:creationId xmlns:p14="http://schemas.microsoft.com/office/powerpoint/2010/main" val="34244765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2057400"/>
            <a:ext cx="8610600" cy="4114800"/>
          </a:xfrm>
        </p:spPr>
        <p:txBody>
          <a:bodyPr/>
          <a:lstStyle/>
          <a:p>
            <a:pPr algn="l"/>
            <a:r>
              <a:rPr lang="en-US" sz="2800" b="1" dirty="0">
                <a:solidFill>
                  <a:srgbClr val="0000FF"/>
                </a:solidFill>
              </a:rPr>
              <a:t>Value Creation in Health Care Organizations</a:t>
            </a:r>
          </a:p>
          <a:p>
            <a:pPr marL="457200" indent="-457200" algn="l">
              <a:buClr>
                <a:srgbClr val="0000FF"/>
              </a:buClr>
              <a:buFont typeface="Wingdings" panose="05000000000000000000" pitchFamily="2" charset="2"/>
              <a:buChar char="§"/>
            </a:pPr>
            <a:r>
              <a:rPr lang="en-US" sz="2800" b="1" dirty="0">
                <a:solidFill>
                  <a:schemeClr val="bg1"/>
                </a:solidFill>
              </a:rPr>
              <a:t>For example, a patient may go to a cosmetic surgeon and pay an extremely high price. Despite the high price, the perception of social acceptance, increased feeling of self-esteem and improved self-confidence may provide so much satisfaction that the patient believes a very high value was received</a:t>
            </a:r>
            <a:r>
              <a:rPr lang="en-US" sz="2800" b="1" dirty="0" smtClean="0">
                <a:solidFill>
                  <a:schemeClr val="bg1"/>
                </a:solidFill>
              </a:rPr>
              <a:t>.</a:t>
            </a:r>
            <a:endParaRPr lang="en-US" sz="2800" b="1" dirty="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smtClean="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329250172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0000FF"/>
                </a:solidFill>
                <a:effectLst/>
                <a:latin typeface="+mn-lt"/>
              </a:rPr>
              <a:t>EXHIBIT 3.3 The Changing Pharmaceutical Business Model</a:t>
            </a:r>
            <a:endParaRPr lang="en-US" sz="3200" b="1" dirty="0">
              <a:solidFill>
                <a:srgbClr val="0000FF"/>
              </a:solidFill>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1395999951"/>
              </p:ext>
            </p:extLst>
          </p:nvPr>
        </p:nvGraphicFramePr>
        <p:xfrm>
          <a:off x="457200" y="1371601"/>
          <a:ext cx="8382000" cy="4873379"/>
        </p:xfrm>
        <a:graphic>
          <a:graphicData uri="http://schemas.openxmlformats.org/drawingml/2006/table">
            <a:tbl>
              <a:tblPr firstRow="1" firstCol="1" bandRow="1">
                <a:tableStyleId>{5C22544A-7EE6-4342-B048-85BDC9FD1C3A}</a:tableStyleId>
              </a:tblPr>
              <a:tblGrid>
                <a:gridCol w="1264493"/>
                <a:gridCol w="3182055"/>
                <a:gridCol w="3935452"/>
              </a:tblGrid>
              <a:tr h="554813">
                <a:tc>
                  <a:txBody>
                    <a:bodyPr/>
                    <a:lstStyle/>
                    <a:p>
                      <a:pPr marL="0" marR="0" algn="ctr">
                        <a:lnSpc>
                          <a:spcPct val="107000"/>
                        </a:lnSpc>
                        <a:spcBef>
                          <a:spcPts val="0"/>
                        </a:spcBef>
                        <a:spcAft>
                          <a:spcPts val="0"/>
                        </a:spcAft>
                      </a:pPr>
                      <a:r>
                        <a:rPr lang="en-US" sz="1400" b="1" dirty="0">
                          <a:solidFill>
                            <a:schemeClr val="bg1"/>
                          </a:solidFill>
                          <a:effectLst/>
                        </a:rPr>
                        <a:t>Component</a:t>
                      </a:r>
                      <a:endParaRPr lang="en-US" sz="14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c>
                  <a:txBody>
                    <a:bodyPr/>
                    <a:lstStyle/>
                    <a:p>
                      <a:pPr marL="0" marR="0" algn="ctr">
                        <a:lnSpc>
                          <a:spcPct val="107000"/>
                        </a:lnSpc>
                        <a:spcBef>
                          <a:spcPts val="0"/>
                        </a:spcBef>
                        <a:spcAft>
                          <a:spcPts val="0"/>
                        </a:spcAft>
                      </a:pPr>
                      <a:r>
                        <a:rPr lang="en-US" sz="1400" b="1" dirty="0">
                          <a:solidFill>
                            <a:schemeClr val="bg1"/>
                          </a:solidFill>
                          <a:effectLst/>
                        </a:rPr>
                        <a:t>Traditional Pharmaceutical Business Model</a:t>
                      </a:r>
                      <a:endParaRPr lang="en-US" sz="14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c>
                  <a:txBody>
                    <a:bodyPr/>
                    <a:lstStyle/>
                    <a:p>
                      <a:pPr marL="0" marR="0" algn="ctr">
                        <a:lnSpc>
                          <a:spcPct val="107000"/>
                        </a:lnSpc>
                        <a:spcBef>
                          <a:spcPts val="0"/>
                        </a:spcBef>
                        <a:spcAft>
                          <a:spcPts val="0"/>
                        </a:spcAft>
                      </a:pPr>
                      <a:r>
                        <a:rPr lang="en-US" sz="1400" b="1" dirty="0">
                          <a:solidFill>
                            <a:schemeClr val="bg1"/>
                          </a:solidFill>
                          <a:effectLst/>
                        </a:rPr>
                        <a:t>Suggested 2020 Pharmaceutical Business Model</a:t>
                      </a:r>
                      <a:endParaRPr lang="en-US" sz="14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r>
              <a:tr h="554813">
                <a:tc>
                  <a:txBody>
                    <a:bodyPr/>
                    <a:lstStyle/>
                    <a:p>
                      <a:pPr marL="0" marR="0">
                        <a:lnSpc>
                          <a:spcPct val="107000"/>
                        </a:lnSpc>
                        <a:spcBef>
                          <a:spcPts val="0"/>
                        </a:spcBef>
                        <a:spcAft>
                          <a:spcPts val="0"/>
                        </a:spcAft>
                      </a:pPr>
                      <a:r>
                        <a:rPr lang="en-US" sz="1400" b="1" dirty="0">
                          <a:solidFill>
                            <a:schemeClr val="bg1"/>
                          </a:solidFill>
                          <a:effectLst/>
                        </a:rPr>
                        <a:t>Value</a:t>
                      </a:r>
                      <a:endParaRPr lang="en-US" sz="14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bg2">
                        <a:lumMod val="40000"/>
                        <a:lumOff val="60000"/>
                      </a:schemeClr>
                    </a:solidFill>
                  </a:tcPr>
                </a:tc>
                <a:tc>
                  <a:txBody>
                    <a:bodyPr/>
                    <a:lstStyle/>
                    <a:p>
                      <a:pPr marL="0" marR="0">
                        <a:lnSpc>
                          <a:spcPct val="107000"/>
                        </a:lnSpc>
                        <a:spcBef>
                          <a:spcPts val="0"/>
                        </a:spcBef>
                        <a:spcAft>
                          <a:spcPts val="0"/>
                        </a:spcAft>
                      </a:pPr>
                      <a:r>
                        <a:rPr lang="en-US" sz="1400" b="1" dirty="0">
                          <a:solidFill>
                            <a:schemeClr val="bg1"/>
                          </a:solidFill>
                          <a:effectLst/>
                        </a:rPr>
                        <a:t>Vendor of medicines to physicians and patients</a:t>
                      </a:r>
                      <a:endParaRPr lang="en-US" sz="14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bg2">
                        <a:lumMod val="40000"/>
                        <a:lumOff val="60000"/>
                      </a:schemeClr>
                    </a:solidFill>
                  </a:tcPr>
                </a:tc>
                <a:tc>
                  <a:txBody>
                    <a:bodyPr/>
                    <a:lstStyle/>
                    <a:p>
                      <a:pPr marL="0" marR="0">
                        <a:lnSpc>
                          <a:spcPct val="107000"/>
                        </a:lnSpc>
                        <a:spcBef>
                          <a:spcPts val="0"/>
                        </a:spcBef>
                        <a:spcAft>
                          <a:spcPts val="0"/>
                        </a:spcAft>
                      </a:pPr>
                      <a:r>
                        <a:rPr lang="en-US" sz="1400" b="1" dirty="0">
                          <a:solidFill>
                            <a:schemeClr val="bg1"/>
                          </a:solidFill>
                          <a:effectLst/>
                        </a:rPr>
                        <a:t>Managing patient outcomes through pharmaceuticals</a:t>
                      </a:r>
                      <a:endParaRPr lang="en-US" sz="14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bg2">
                        <a:lumMod val="40000"/>
                        <a:lumOff val="60000"/>
                      </a:schemeClr>
                    </a:solidFill>
                  </a:tcPr>
                </a:tc>
              </a:tr>
              <a:tr h="1447705">
                <a:tc>
                  <a:txBody>
                    <a:bodyPr/>
                    <a:lstStyle/>
                    <a:p>
                      <a:pPr marL="0" marR="0">
                        <a:lnSpc>
                          <a:spcPct val="107000"/>
                        </a:lnSpc>
                        <a:spcBef>
                          <a:spcPts val="0"/>
                        </a:spcBef>
                        <a:spcAft>
                          <a:spcPts val="0"/>
                        </a:spcAft>
                      </a:pPr>
                      <a:r>
                        <a:rPr lang="en-US" sz="1400" b="1" dirty="0">
                          <a:solidFill>
                            <a:schemeClr val="bg1"/>
                          </a:solidFill>
                          <a:effectLst/>
                        </a:rPr>
                        <a:t>Inputs</a:t>
                      </a:r>
                      <a:endParaRPr lang="en-US" sz="14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c>
                  <a:txBody>
                    <a:bodyPr/>
                    <a:lstStyle/>
                    <a:p>
                      <a:pPr marL="0" marR="0">
                        <a:lnSpc>
                          <a:spcPct val="107000"/>
                        </a:lnSpc>
                        <a:spcBef>
                          <a:spcPts val="0"/>
                        </a:spcBef>
                        <a:spcAft>
                          <a:spcPts val="0"/>
                        </a:spcAft>
                      </a:pPr>
                      <a:r>
                        <a:rPr lang="en-US" sz="1400" b="1" dirty="0">
                          <a:solidFill>
                            <a:schemeClr val="bg1"/>
                          </a:solidFill>
                          <a:effectLst/>
                        </a:rPr>
                        <a:t>Large, vertically integrated organizations, including research, clinical trials, marketing, and manufacturing based in Western countries</a:t>
                      </a:r>
                      <a:endParaRPr lang="en-US" sz="1400" b="1" dirty="0">
                        <a:solidFill>
                          <a:schemeClr val="bg1"/>
                        </a:solidFill>
                        <a:effectLst/>
                        <a:latin typeface="Calibri"/>
                        <a:ea typeface="Calibri"/>
                        <a:cs typeface="Arial"/>
                      </a:endParaRPr>
                    </a:p>
                  </a:txBody>
                  <a:tcPr marL="68580" marR="68580" marT="0" marB="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c>
                  <a:txBody>
                    <a:bodyPr/>
                    <a:lstStyle/>
                    <a:p>
                      <a:pPr marL="0" marR="0">
                        <a:lnSpc>
                          <a:spcPct val="107000"/>
                        </a:lnSpc>
                        <a:spcBef>
                          <a:spcPts val="0"/>
                        </a:spcBef>
                        <a:spcAft>
                          <a:spcPts val="0"/>
                        </a:spcAft>
                      </a:pPr>
                      <a:r>
                        <a:rPr lang="en-US" sz="1400" b="1" dirty="0">
                          <a:solidFill>
                            <a:schemeClr val="bg1"/>
                          </a:solidFill>
                          <a:effectLst/>
                        </a:rPr>
                        <a:t>Non-ownership agreements with universities, hospitals, technology providers, and organizations offering such services as compliance programs, stress management, nutrition, physiotherapy, exercise, and health screenings; more research is to migrate to Asia</a:t>
                      </a:r>
                      <a:endParaRPr lang="en-US" sz="14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r>
              <a:tr h="1206421">
                <a:tc>
                  <a:txBody>
                    <a:bodyPr/>
                    <a:lstStyle/>
                    <a:p>
                      <a:pPr marL="0" marR="0">
                        <a:lnSpc>
                          <a:spcPct val="107000"/>
                        </a:lnSpc>
                        <a:spcBef>
                          <a:spcPts val="0"/>
                        </a:spcBef>
                        <a:spcAft>
                          <a:spcPts val="0"/>
                        </a:spcAft>
                      </a:pPr>
                      <a:r>
                        <a:rPr lang="en-US" sz="1400" b="1" dirty="0">
                          <a:solidFill>
                            <a:schemeClr val="bg1"/>
                          </a:solidFill>
                          <a:effectLst/>
                        </a:rPr>
                        <a:t>Processes</a:t>
                      </a:r>
                      <a:endParaRPr lang="en-US" sz="14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bg2">
                        <a:lumMod val="40000"/>
                        <a:lumOff val="60000"/>
                      </a:schemeClr>
                    </a:solidFill>
                  </a:tcPr>
                </a:tc>
                <a:tc>
                  <a:txBody>
                    <a:bodyPr/>
                    <a:lstStyle/>
                    <a:p>
                      <a:pPr marL="0" marR="0">
                        <a:lnSpc>
                          <a:spcPct val="107000"/>
                        </a:lnSpc>
                        <a:spcBef>
                          <a:spcPts val="0"/>
                        </a:spcBef>
                        <a:spcAft>
                          <a:spcPts val="0"/>
                        </a:spcAft>
                      </a:pPr>
                      <a:r>
                        <a:rPr lang="en-US" sz="1400" b="1" dirty="0">
                          <a:solidFill>
                            <a:schemeClr val="bg1"/>
                          </a:solidFill>
                          <a:effectLst/>
                        </a:rPr>
                        <a:t>Discovery of small-molecule compounds, few of which are approved for sale; sales direct to primary care physicians and patients focused on primary care</a:t>
                      </a:r>
                      <a:endParaRPr lang="en-US" sz="1400" b="1" dirty="0">
                        <a:solidFill>
                          <a:schemeClr val="bg1"/>
                        </a:solidFill>
                        <a:effectLst/>
                        <a:latin typeface="Calibri"/>
                        <a:ea typeface="Calibri"/>
                        <a:cs typeface="Arial"/>
                      </a:endParaRPr>
                    </a:p>
                  </a:txBody>
                  <a:tcPr marL="68580" marR="68580" marT="0" marB="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bg2">
                        <a:lumMod val="40000"/>
                        <a:lumOff val="60000"/>
                      </a:schemeClr>
                    </a:solidFill>
                  </a:tcPr>
                </a:tc>
                <a:tc>
                  <a:txBody>
                    <a:bodyPr/>
                    <a:lstStyle/>
                    <a:p>
                      <a:pPr marL="0" marR="0">
                        <a:lnSpc>
                          <a:spcPct val="107000"/>
                        </a:lnSpc>
                        <a:spcBef>
                          <a:spcPts val="0"/>
                        </a:spcBef>
                        <a:spcAft>
                          <a:spcPts val="0"/>
                        </a:spcAft>
                      </a:pPr>
                      <a:r>
                        <a:rPr lang="en-US" sz="1400" b="1" dirty="0">
                          <a:solidFill>
                            <a:schemeClr val="bg1"/>
                          </a:solidFill>
                          <a:effectLst/>
                        </a:rPr>
                        <a:t>Collaboration with many firms to provide offerings of “medicine- plus” packages; sale through insurance and regulated mechanisms</a:t>
                      </a:r>
                      <a:endParaRPr lang="en-US" sz="1400" b="1" dirty="0">
                        <a:solidFill>
                          <a:schemeClr val="bg1"/>
                        </a:solidFill>
                        <a:effectLst/>
                        <a:latin typeface="Calibri"/>
                        <a:ea typeface="Calibri"/>
                        <a:cs typeface="Arial"/>
                      </a:endParaRPr>
                    </a:p>
                  </a:txBody>
                  <a:tcPr marL="68580" marR="68580" marT="0" marB="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bg2">
                        <a:lumMod val="40000"/>
                        <a:lumOff val="60000"/>
                      </a:schemeClr>
                    </a:solidFill>
                  </a:tcPr>
                </a:tc>
              </a:tr>
              <a:tr h="1109627">
                <a:tc>
                  <a:txBody>
                    <a:bodyPr/>
                    <a:lstStyle/>
                    <a:p>
                      <a:pPr marL="0" marR="0">
                        <a:lnSpc>
                          <a:spcPct val="107000"/>
                        </a:lnSpc>
                        <a:spcBef>
                          <a:spcPts val="0"/>
                        </a:spcBef>
                        <a:spcAft>
                          <a:spcPts val="0"/>
                        </a:spcAft>
                      </a:pPr>
                      <a:r>
                        <a:rPr lang="en-US" sz="1400" b="1" dirty="0">
                          <a:solidFill>
                            <a:schemeClr val="bg1"/>
                          </a:solidFill>
                          <a:effectLst/>
                        </a:rPr>
                        <a:t>Profits</a:t>
                      </a:r>
                      <a:endParaRPr lang="en-US" sz="14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c>
                  <a:txBody>
                    <a:bodyPr/>
                    <a:lstStyle/>
                    <a:p>
                      <a:pPr marL="0" marR="0">
                        <a:lnSpc>
                          <a:spcPct val="107000"/>
                        </a:lnSpc>
                        <a:spcBef>
                          <a:spcPts val="0"/>
                        </a:spcBef>
                        <a:spcAft>
                          <a:spcPts val="0"/>
                        </a:spcAft>
                      </a:pPr>
                      <a:r>
                        <a:rPr lang="en-US" sz="1400" b="1" dirty="0">
                          <a:solidFill>
                            <a:schemeClr val="bg1"/>
                          </a:solidFill>
                          <a:effectLst/>
                        </a:rPr>
                        <a:t>Profits generated for and by individual organizations; most profits obtained from sale of “blockbuster” drugs to pharmacies and physicians</a:t>
                      </a:r>
                      <a:endParaRPr lang="en-US" sz="1400" b="1" dirty="0">
                        <a:solidFill>
                          <a:schemeClr val="bg1"/>
                        </a:solidFill>
                        <a:effectLst/>
                        <a:latin typeface="Calibri"/>
                        <a:ea typeface="Calibri"/>
                        <a:cs typeface="Arial"/>
                      </a:endParaRPr>
                    </a:p>
                  </a:txBody>
                  <a:tcPr marL="68580" marR="68580" marT="0" marB="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c>
                  <a:txBody>
                    <a:bodyPr/>
                    <a:lstStyle/>
                    <a:p>
                      <a:pPr marL="0" marR="0">
                        <a:lnSpc>
                          <a:spcPct val="107000"/>
                        </a:lnSpc>
                        <a:spcBef>
                          <a:spcPts val="0"/>
                        </a:spcBef>
                        <a:spcAft>
                          <a:spcPts val="0"/>
                        </a:spcAft>
                      </a:pPr>
                      <a:r>
                        <a:rPr lang="en-US" sz="1400" b="1" dirty="0">
                          <a:solidFill>
                            <a:schemeClr val="bg1"/>
                          </a:solidFill>
                          <a:effectLst/>
                        </a:rPr>
                        <a:t>Profits generated by joint company efforts to achieve health outcomes from sales through governmental payers, which will determine which medicines are prescribed</a:t>
                      </a:r>
                      <a:endParaRPr lang="en-US" sz="1400" b="1" dirty="0">
                        <a:solidFill>
                          <a:schemeClr val="bg1"/>
                        </a:solidFill>
                        <a:effectLst/>
                        <a:latin typeface="Calibri"/>
                        <a:ea typeface="Calibri"/>
                        <a:cs typeface="Arial"/>
                      </a:endParaRPr>
                    </a:p>
                  </a:txBody>
                  <a:tcPr marL="68580" marR="68580" marT="0" marB="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r>
            </a:tbl>
          </a:graphicData>
        </a:graphic>
      </p:graphicFrame>
    </p:spTree>
    <p:extLst>
      <p:ext uri="{BB962C8B-B14F-4D97-AF65-F5344CB8AC3E}">
        <p14:creationId xmlns:p14="http://schemas.microsoft.com/office/powerpoint/2010/main" val="340041447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8001000" cy="838200"/>
          </a:xfrm>
        </p:spPr>
        <p:txBody>
          <a:bodyPr/>
          <a:lstStyle/>
          <a:p>
            <a:r>
              <a:rPr lang="en-US" sz="4000" b="1" dirty="0">
                <a:solidFill>
                  <a:srgbClr val="0000FF"/>
                </a:solidFill>
                <a:effectLst/>
                <a:latin typeface="+mn-lt"/>
              </a:rPr>
              <a:t>Us Healthcare Business Model</a:t>
            </a:r>
            <a:endParaRPr lang="en-US" sz="4000" b="1" dirty="0">
              <a:solidFill>
                <a:srgbClr val="0000FF"/>
              </a:solidFill>
              <a:latin typeface="+mn-lt"/>
            </a:endParaRPr>
          </a:p>
        </p:txBody>
      </p:sp>
      <p:sp>
        <p:nvSpPr>
          <p:cNvPr id="4" name="Subtitle 3"/>
          <p:cNvSpPr>
            <a:spLocks noGrp="1"/>
          </p:cNvSpPr>
          <p:nvPr>
            <p:ph type="subTitle" idx="1"/>
          </p:nvPr>
        </p:nvSpPr>
        <p:spPr>
          <a:xfrm>
            <a:off x="457200" y="1219200"/>
            <a:ext cx="8153400" cy="5029200"/>
          </a:xfrm>
        </p:spPr>
        <p:txBody>
          <a:bodyPr/>
          <a:lstStyle/>
          <a:p>
            <a:pPr marL="457200" indent="-457200" algn="l">
              <a:buClr>
                <a:srgbClr val="0000FF"/>
              </a:buClr>
              <a:buFont typeface="Wingdings" panose="05000000000000000000" pitchFamily="2" charset="2"/>
              <a:buChar char="§"/>
            </a:pPr>
            <a:r>
              <a:rPr lang="en-US" sz="2800" b="1" dirty="0">
                <a:solidFill>
                  <a:schemeClr val="bg1"/>
                </a:solidFill>
              </a:rPr>
              <a:t>As illustrated in Exhibit 3.4, healthcare in the United States conventionally has offered fragmented treatment of illness focused on acute care at the expense of primary and preventive care.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Physicians </a:t>
            </a:r>
            <a:r>
              <a:rPr lang="en-US" sz="2800" b="1" dirty="0">
                <a:solidFill>
                  <a:schemeClr val="bg1"/>
                </a:solidFill>
              </a:rPr>
              <a:t>and hospitals have been primarily engaged in curing disease on an individual basis.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Little </a:t>
            </a:r>
            <a:r>
              <a:rPr lang="en-US" sz="2800" b="1" dirty="0">
                <a:solidFill>
                  <a:schemeClr val="bg1"/>
                </a:solidFill>
              </a:rPr>
              <a:t>coordination has occurred among healthcare providers, instigating the delivery of duplicate services and driving up costs</a:t>
            </a:r>
            <a:r>
              <a:rPr lang="en-US" sz="2800" b="1" dirty="0" smtClean="0">
                <a:solidFill>
                  <a:schemeClr val="bg1"/>
                </a:solidFill>
              </a:rPr>
              <a:t>.</a:t>
            </a:r>
            <a:endParaRPr lang="en-US" sz="2800" b="1" dirty="0">
              <a:solidFill>
                <a:schemeClr val="bg1"/>
              </a:solidFill>
            </a:endParaRPr>
          </a:p>
        </p:txBody>
      </p:sp>
    </p:spTree>
    <p:extLst>
      <p:ext uri="{BB962C8B-B14F-4D97-AF65-F5344CB8AC3E}">
        <p14:creationId xmlns:p14="http://schemas.microsoft.com/office/powerpoint/2010/main" val="211731462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8001000" cy="838200"/>
          </a:xfrm>
        </p:spPr>
        <p:txBody>
          <a:bodyPr/>
          <a:lstStyle/>
          <a:p>
            <a:r>
              <a:rPr lang="en-US" sz="4000" b="1" dirty="0">
                <a:solidFill>
                  <a:srgbClr val="0000FF"/>
                </a:solidFill>
                <a:effectLst/>
                <a:latin typeface="+mn-lt"/>
              </a:rPr>
              <a:t>Us Healthcare Business Model</a:t>
            </a:r>
            <a:endParaRPr lang="en-US" sz="4000" b="1" dirty="0">
              <a:solidFill>
                <a:srgbClr val="0000FF"/>
              </a:solidFill>
              <a:latin typeface="+mn-lt"/>
            </a:endParaRPr>
          </a:p>
        </p:txBody>
      </p:sp>
      <p:sp>
        <p:nvSpPr>
          <p:cNvPr id="4" name="Subtitle 3"/>
          <p:cNvSpPr>
            <a:spLocks noGrp="1"/>
          </p:cNvSpPr>
          <p:nvPr>
            <p:ph type="subTitle" idx="1"/>
          </p:nvPr>
        </p:nvSpPr>
        <p:spPr>
          <a:xfrm>
            <a:off x="457200" y="1219200"/>
            <a:ext cx="8153400" cy="5029200"/>
          </a:xfrm>
        </p:spPr>
        <p:txBody>
          <a:bodyPr/>
          <a:lstStyle/>
          <a:p>
            <a:pPr marL="457200" indent="-457200" algn="l">
              <a:buClr>
                <a:srgbClr val="0000FF"/>
              </a:buClr>
              <a:buFont typeface="Wingdings" panose="05000000000000000000" pitchFamily="2" charset="2"/>
              <a:buChar char="§"/>
            </a:pPr>
            <a:r>
              <a:rPr lang="en-US" sz="2600" b="1" dirty="0">
                <a:solidFill>
                  <a:schemeClr val="bg1"/>
                </a:solidFill>
              </a:rPr>
              <a:t>American hospitals have become some of the most costly structures ever built and, as the hubs of healthcare provision, have promoted high-cost acute care medicine. </a:t>
            </a:r>
            <a:endParaRPr lang="en-US" sz="2600" b="1" dirty="0" smtClean="0">
              <a:solidFill>
                <a:schemeClr val="bg1"/>
              </a:solidFill>
            </a:endParaRPr>
          </a:p>
          <a:p>
            <a:pPr marL="457200" indent="-457200" algn="l">
              <a:buClr>
                <a:srgbClr val="0000FF"/>
              </a:buClr>
              <a:buFont typeface="Wingdings" panose="05000000000000000000" pitchFamily="2" charset="2"/>
              <a:buChar char="§"/>
            </a:pPr>
            <a:r>
              <a:rPr lang="en-US" sz="2600" b="1" dirty="0" smtClean="0">
                <a:solidFill>
                  <a:schemeClr val="bg1"/>
                </a:solidFill>
              </a:rPr>
              <a:t>Yet</a:t>
            </a:r>
            <a:r>
              <a:rPr lang="en-US" sz="2600" b="1" dirty="0">
                <a:solidFill>
                  <a:schemeClr val="bg1"/>
                </a:solidFill>
              </a:rPr>
              <a:t>, duplication and the high-cost structure have increased hospitals’ profits. </a:t>
            </a:r>
            <a:endParaRPr lang="en-US" sz="2600" b="1" dirty="0" smtClean="0">
              <a:solidFill>
                <a:schemeClr val="bg1"/>
              </a:solidFill>
            </a:endParaRPr>
          </a:p>
          <a:p>
            <a:pPr marL="457200" indent="-457200" algn="l">
              <a:buClr>
                <a:srgbClr val="0000FF"/>
              </a:buClr>
              <a:buFont typeface="Wingdings" panose="05000000000000000000" pitchFamily="2" charset="2"/>
              <a:buChar char="§"/>
            </a:pPr>
            <a:r>
              <a:rPr lang="en-US" sz="2600" b="1" dirty="0" smtClean="0">
                <a:solidFill>
                  <a:schemeClr val="bg1"/>
                </a:solidFill>
              </a:rPr>
              <a:t>Insurance </a:t>
            </a:r>
            <a:r>
              <a:rPr lang="en-US" sz="2600" b="1" dirty="0">
                <a:solidFill>
                  <a:schemeClr val="bg1"/>
                </a:solidFill>
              </a:rPr>
              <a:t>companies have taken the role of middleman, receiving monies from businesses and negotiating contracts with providers for healthcare services. </a:t>
            </a:r>
            <a:endParaRPr lang="en-US" sz="2600" b="1" dirty="0" smtClean="0">
              <a:solidFill>
                <a:schemeClr val="bg1"/>
              </a:solidFill>
            </a:endParaRPr>
          </a:p>
          <a:p>
            <a:pPr marL="457200" indent="-457200" algn="l">
              <a:buClr>
                <a:srgbClr val="0000FF"/>
              </a:buClr>
              <a:buFont typeface="Wingdings" panose="05000000000000000000" pitchFamily="2" charset="2"/>
              <a:buChar char="§"/>
            </a:pPr>
            <a:r>
              <a:rPr lang="en-US" sz="2600" b="1" dirty="0" smtClean="0">
                <a:solidFill>
                  <a:schemeClr val="bg1"/>
                </a:solidFill>
              </a:rPr>
              <a:t>The </a:t>
            </a:r>
            <a:r>
              <a:rPr lang="en-US" sz="2600" b="1" dirty="0">
                <a:solidFill>
                  <a:schemeClr val="bg1"/>
                </a:solidFill>
              </a:rPr>
              <a:t>more services providers deliver, the more money they make</a:t>
            </a:r>
            <a:r>
              <a:rPr lang="en-US" sz="2600" b="1" dirty="0" smtClean="0">
                <a:solidFill>
                  <a:schemeClr val="bg1"/>
                </a:solidFill>
              </a:rPr>
              <a:t>.</a:t>
            </a:r>
            <a:endParaRPr lang="en-US" sz="2600" b="1" dirty="0">
              <a:solidFill>
                <a:schemeClr val="bg1"/>
              </a:solidFill>
            </a:endParaRPr>
          </a:p>
        </p:txBody>
      </p:sp>
    </p:spTree>
    <p:extLst>
      <p:ext uri="{BB962C8B-B14F-4D97-AF65-F5344CB8AC3E}">
        <p14:creationId xmlns:p14="http://schemas.microsoft.com/office/powerpoint/2010/main" val="308512444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8001000" cy="838200"/>
          </a:xfrm>
        </p:spPr>
        <p:txBody>
          <a:bodyPr/>
          <a:lstStyle/>
          <a:p>
            <a:r>
              <a:rPr lang="en-US" sz="4000" b="1" dirty="0">
                <a:solidFill>
                  <a:srgbClr val="0000FF"/>
                </a:solidFill>
                <a:effectLst/>
                <a:latin typeface="+mn-lt"/>
              </a:rPr>
              <a:t>Us Healthcare Business Model</a:t>
            </a:r>
            <a:endParaRPr lang="en-US" sz="4000" b="1" dirty="0">
              <a:solidFill>
                <a:srgbClr val="0000FF"/>
              </a:solidFill>
              <a:latin typeface="+mn-lt"/>
            </a:endParaRPr>
          </a:p>
        </p:txBody>
      </p:sp>
      <p:sp>
        <p:nvSpPr>
          <p:cNvPr id="4" name="Subtitle 3"/>
          <p:cNvSpPr>
            <a:spLocks noGrp="1"/>
          </p:cNvSpPr>
          <p:nvPr>
            <p:ph type="subTitle" idx="1"/>
          </p:nvPr>
        </p:nvSpPr>
        <p:spPr>
          <a:xfrm>
            <a:off x="457200" y="1752600"/>
            <a:ext cx="8305800" cy="4495800"/>
          </a:xfrm>
        </p:spPr>
        <p:txBody>
          <a:bodyPr/>
          <a:lstStyle/>
          <a:p>
            <a:pPr marL="457200" indent="-457200" algn="l">
              <a:buClr>
                <a:srgbClr val="0000FF"/>
              </a:buClr>
              <a:buFont typeface="Wingdings" panose="05000000000000000000" pitchFamily="2" charset="2"/>
              <a:buChar char="§"/>
            </a:pPr>
            <a:r>
              <a:rPr lang="en-US" sz="2800" b="1" dirty="0">
                <a:solidFill>
                  <a:schemeClr val="bg1"/>
                </a:solidFill>
              </a:rPr>
              <a:t>From a public and consumer perspective, this business model has not produced consistent value.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Despite </a:t>
            </a:r>
            <a:r>
              <a:rPr lang="en-US" sz="2800" b="1" dirty="0">
                <a:solidFill>
                  <a:schemeClr val="bg1"/>
                </a:solidFill>
              </a:rPr>
              <a:t>spending more than double per capita on healthcare than any other system in the world, the US healthcare system performs relatively poorly in terms of mortality and morbidity outcomes. </a:t>
            </a:r>
            <a:endParaRPr lang="en-US" sz="2800" b="1" dirty="0" smtClean="0">
              <a:solidFill>
                <a:schemeClr val="bg1"/>
              </a:solidFill>
            </a:endParaRPr>
          </a:p>
        </p:txBody>
      </p:sp>
    </p:spTree>
    <p:extLst>
      <p:ext uri="{BB962C8B-B14F-4D97-AF65-F5344CB8AC3E}">
        <p14:creationId xmlns:p14="http://schemas.microsoft.com/office/powerpoint/2010/main" val="226044616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8001000" cy="838200"/>
          </a:xfrm>
        </p:spPr>
        <p:txBody>
          <a:bodyPr/>
          <a:lstStyle/>
          <a:p>
            <a:r>
              <a:rPr lang="en-US" sz="4000" b="1" dirty="0">
                <a:solidFill>
                  <a:srgbClr val="0000FF"/>
                </a:solidFill>
                <a:effectLst/>
                <a:latin typeface="+mn-lt"/>
              </a:rPr>
              <a:t>Us Healthcare Business Model</a:t>
            </a:r>
            <a:endParaRPr lang="en-US" sz="4000" b="1" dirty="0">
              <a:solidFill>
                <a:srgbClr val="0000FF"/>
              </a:solidFill>
              <a:latin typeface="+mn-lt"/>
            </a:endParaRPr>
          </a:p>
        </p:txBody>
      </p:sp>
      <p:sp>
        <p:nvSpPr>
          <p:cNvPr id="4" name="Subtitle 3"/>
          <p:cNvSpPr>
            <a:spLocks noGrp="1"/>
          </p:cNvSpPr>
          <p:nvPr>
            <p:ph type="subTitle" idx="1"/>
          </p:nvPr>
        </p:nvSpPr>
        <p:spPr>
          <a:xfrm>
            <a:off x="304800" y="1447800"/>
            <a:ext cx="8534400" cy="4800600"/>
          </a:xfrm>
        </p:spPr>
        <p:txBody>
          <a:bodyPr/>
          <a:lstStyle/>
          <a:p>
            <a:pPr marL="457200" indent="-457200" algn="l">
              <a:buClr>
                <a:srgbClr val="0000FF"/>
              </a:buClr>
              <a:buFont typeface="Wingdings" panose="05000000000000000000" pitchFamily="2" charset="2"/>
              <a:buChar char="§"/>
            </a:pPr>
            <a:r>
              <a:rPr lang="en-US" sz="2600" b="1" dirty="0" smtClean="0">
                <a:solidFill>
                  <a:schemeClr val="bg1"/>
                </a:solidFill>
              </a:rPr>
              <a:t>According </a:t>
            </a:r>
            <a:r>
              <a:rPr lang="en-US" sz="2600" b="1" dirty="0">
                <a:solidFill>
                  <a:schemeClr val="bg1"/>
                </a:solidFill>
              </a:rPr>
              <a:t>to a 2010 Commonwealth Fund report, the US healthcare system ranked last or next to last on quality, access, efficiency, equity, and health</a:t>
            </a:r>
            <a:r>
              <a:rPr lang="en-US" sz="2600" b="1" dirty="0" smtClean="0">
                <a:solidFill>
                  <a:schemeClr val="bg1"/>
                </a:solidFill>
              </a:rPr>
              <a:t>. (among </a:t>
            </a:r>
            <a:r>
              <a:rPr lang="en-US" sz="2600" b="1" dirty="0">
                <a:solidFill>
                  <a:schemeClr val="bg1"/>
                </a:solidFill>
              </a:rPr>
              <a:t>the 11 nations studied in this report—Australia, Canada, France, Germany, the Netherlands, New Zealand, Norway, Sweden, Switzerland, the United Kingdom, and the United States—the </a:t>
            </a:r>
            <a:r>
              <a:rPr lang="en-US" sz="2600" b="1" dirty="0" smtClean="0">
                <a:solidFill>
                  <a:schemeClr val="bg1"/>
                </a:solidFill>
              </a:rPr>
              <a:t>U.S).</a:t>
            </a:r>
          </a:p>
          <a:p>
            <a:pPr marL="457200" indent="-457200" algn="l">
              <a:buClr>
                <a:srgbClr val="0000FF"/>
              </a:buClr>
              <a:buFont typeface="Wingdings" panose="05000000000000000000" pitchFamily="2" charset="2"/>
              <a:buChar char="§"/>
            </a:pPr>
            <a:r>
              <a:rPr lang="en-US" sz="2600" b="1" dirty="0">
                <a:solidFill>
                  <a:schemeClr val="bg1"/>
                </a:solidFill>
              </a:rPr>
              <a:t>The weaknesses inherent in the current US healthcare business model have created a fragmented, inefficient system.</a:t>
            </a:r>
          </a:p>
          <a:p>
            <a:pPr marL="457200" indent="-457200" algn="l">
              <a:buClr>
                <a:srgbClr val="0000FF"/>
              </a:buClr>
              <a:buFont typeface="Wingdings" panose="05000000000000000000" pitchFamily="2" charset="2"/>
              <a:buChar char="§"/>
            </a:pPr>
            <a:endParaRPr lang="en-US" sz="2600" b="1" dirty="0">
              <a:solidFill>
                <a:schemeClr val="bg1"/>
              </a:solidFill>
            </a:endParaRPr>
          </a:p>
        </p:txBody>
      </p:sp>
    </p:spTree>
    <p:extLst>
      <p:ext uri="{BB962C8B-B14F-4D97-AF65-F5344CB8AC3E}">
        <p14:creationId xmlns:p14="http://schemas.microsoft.com/office/powerpoint/2010/main" val="207118440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8001000" cy="838200"/>
          </a:xfrm>
        </p:spPr>
        <p:txBody>
          <a:bodyPr/>
          <a:lstStyle/>
          <a:p>
            <a:r>
              <a:rPr lang="en-US" sz="4000" b="1" dirty="0">
                <a:solidFill>
                  <a:srgbClr val="0000FF"/>
                </a:solidFill>
                <a:effectLst/>
                <a:latin typeface="+mn-lt"/>
              </a:rPr>
              <a:t>Us Healthcare Business Model</a:t>
            </a:r>
            <a:endParaRPr lang="en-US" sz="4000" b="1" dirty="0">
              <a:solidFill>
                <a:srgbClr val="0000FF"/>
              </a:solidFill>
              <a:latin typeface="+mn-lt"/>
            </a:endParaRPr>
          </a:p>
        </p:txBody>
      </p:sp>
      <p:sp>
        <p:nvSpPr>
          <p:cNvPr id="4" name="Subtitle 3"/>
          <p:cNvSpPr>
            <a:spLocks noGrp="1"/>
          </p:cNvSpPr>
          <p:nvPr>
            <p:ph type="subTitle" idx="1"/>
          </p:nvPr>
        </p:nvSpPr>
        <p:spPr>
          <a:xfrm>
            <a:off x="457200" y="1905000"/>
            <a:ext cx="8305800" cy="4343400"/>
          </a:xfrm>
        </p:spPr>
        <p:txBody>
          <a:bodyPr/>
          <a:lstStyle/>
          <a:p>
            <a:pPr marL="457200" indent="-457200" algn="l">
              <a:buClr>
                <a:srgbClr val="0000FF"/>
              </a:buClr>
              <a:buFont typeface="Wingdings" panose="05000000000000000000" pitchFamily="2" charset="2"/>
              <a:buChar char="§"/>
            </a:pPr>
            <a:r>
              <a:rPr lang="en-US" sz="2800" b="1" dirty="0" smtClean="0">
                <a:solidFill>
                  <a:schemeClr val="bg1"/>
                </a:solidFill>
              </a:rPr>
              <a:t>According </a:t>
            </a:r>
            <a:r>
              <a:rPr lang="en-US" sz="2800" b="1" dirty="0">
                <a:solidFill>
                  <a:schemeClr val="bg1"/>
                </a:solidFill>
              </a:rPr>
              <a:t>to a 2010 Commonwealth Fund report, the US healthcare system ranked last or next to last on quality, access, efficiency, equity, and health</a:t>
            </a:r>
            <a:r>
              <a:rPr lang="en-US" sz="2800" b="1" dirty="0" smtClean="0">
                <a:solidFill>
                  <a:schemeClr val="bg1"/>
                </a:solidFill>
              </a:rPr>
              <a:t>.</a:t>
            </a:r>
          </a:p>
          <a:p>
            <a:pPr marL="457200" indent="-457200" algn="l">
              <a:buClr>
                <a:srgbClr val="0000FF"/>
              </a:buClr>
              <a:buFont typeface="Wingdings" panose="05000000000000000000" pitchFamily="2" charset="2"/>
              <a:buChar char="§"/>
            </a:pPr>
            <a:r>
              <a:rPr lang="en-US" sz="2800" b="1" dirty="0">
                <a:solidFill>
                  <a:schemeClr val="bg1"/>
                </a:solidFill>
              </a:rPr>
              <a:t>The weaknesses inherent in the current US healthcare business model have created a fragmented, inefficient system.</a:t>
            </a:r>
            <a:endParaRPr lang="en-US" sz="2800" b="1" dirty="0">
              <a:solidFill>
                <a:schemeClr val="bg1"/>
              </a:solidFill>
            </a:endParaRPr>
          </a:p>
        </p:txBody>
      </p:sp>
    </p:spTree>
    <p:extLst>
      <p:ext uri="{BB962C8B-B14F-4D97-AF65-F5344CB8AC3E}">
        <p14:creationId xmlns:p14="http://schemas.microsoft.com/office/powerpoint/2010/main" val="307938799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0000FF"/>
                </a:solidFill>
                <a:effectLst/>
                <a:latin typeface="+mn-lt"/>
              </a:rPr>
              <a:t>EXHIBIT 3.3 The Changing Pharmaceutical Business Model</a:t>
            </a:r>
            <a:endParaRPr lang="en-US" sz="3200" b="1" dirty="0">
              <a:solidFill>
                <a:srgbClr val="0000FF"/>
              </a:solidFill>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252617428"/>
              </p:ext>
            </p:extLst>
          </p:nvPr>
        </p:nvGraphicFramePr>
        <p:xfrm>
          <a:off x="228600" y="1371601"/>
          <a:ext cx="8686799" cy="5110148"/>
        </p:xfrm>
        <a:graphic>
          <a:graphicData uri="http://schemas.openxmlformats.org/drawingml/2006/table">
            <a:tbl>
              <a:tblPr firstRow="1" firstCol="1" bandRow="1">
                <a:tableStyleId>{5C22544A-7EE6-4342-B048-85BDC9FD1C3A}</a:tableStyleId>
              </a:tblPr>
              <a:tblGrid>
                <a:gridCol w="1229989"/>
                <a:gridCol w="3745177"/>
                <a:gridCol w="3711633"/>
              </a:tblGrid>
              <a:tr h="554813">
                <a:tc>
                  <a:txBody>
                    <a:bodyPr/>
                    <a:lstStyle/>
                    <a:p>
                      <a:pPr marL="0" marR="0" algn="ctr">
                        <a:lnSpc>
                          <a:spcPct val="107000"/>
                        </a:lnSpc>
                        <a:spcBef>
                          <a:spcPts val="0"/>
                        </a:spcBef>
                        <a:spcAft>
                          <a:spcPts val="0"/>
                        </a:spcAft>
                      </a:pPr>
                      <a:r>
                        <a:rPr lang="en-US" sz="1500" b="1" dirty="0">
                          <a:solidFill>
                            <a:schemeClr val="bg1"/>
                          </a:solidFill>
                          <a:effectLst/>
                        </a:rPr>
                        <a:t>Component</a:t>
                      </a:r>
                      <a:endParaRPr lang="en-US" sz="15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c>
                  <a:txBody>
                    <a:bodyPr/>
                    <a:lstStyle/>
                    <a:p>
                      <a:pPr marL="0" marR="0" algn="ctr">
                        <a:lnSpc>
                          <a:spcPct val="107000"/>
                        </a:lnSpc>
                        <a:spcBef>
                          <a:spcPts val="0"/>
                        </a:spcBef>
                        <a:spcAft>
                          <a:spcPts val="0"/>
                        </a:spcAft>
                      </a:pPr>
                      <a:r>
                        <a:rPr kumimoji="0" lang="en-US" sz="1500" b="1" kern="1200" dirty="0" smtClean="0">
                          <a:solidFill>
                            <a:schemeClr val="bg1"/>
                          </a:solidFill>
                          <a:effectLst/>
                          <a:latin typeface="+mn-lt"/>
                          <a:ea typeface="+mn-ea"/>
                          <a:cs typeface="+mn-cs"/>
                        </a:rPr>
                        <a:t>Traditional Healthcare Business Model</a:t>
                      </a:r>
                      <a:endParaRPr lang="en-US" sz="15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c>
                  <a:txBody>
                    <a:bodyPr/>
                    <a:lstStyle/>
                    <a:p>
                      <a:pPr marL="0" marR="0" algn="ctr">
                        <a:lnSpc>
                          <a:spcPct val="107000"/>
                        </a:lnSpc>
                        <a:spcBef>
                          <a:spcPts val="0"/>
                        </a:spcBef>
                        <a:spcAft>
                          <a:spcPts val="0"/>
                        </a:spcAft>
                      </a:pPr>
                      <a:r>
                        <a:rPr kumimoji="0" lang="en-US" sz="1500" b="1" kern="1200" dirty="0" smtClean="0">
                          <a:solidFill>
                            <a:schemeClr val="bg1"/>
                          </a:solidFill>
                          <a:effectLst/>
                          <a:latin typeface="+mn-lt"/>
                          <a:ea typeface="+mn-ea"/>
                          <a:cs typeface="+mn-cs"/>
                        </a:rPr>
                        <a:t>Changing Healthcare Business Model</a:t>
                      </a:r>
                      <a:endParaRPr lang="en-US" sz="15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r>
              <a:tr h="554813">
                <a:tc>
                  <a:txBody>
                    <a:bodyPr/>
                    <a:lstStyle/>
                    <a:p>
                      <a:pPr marL="0" marR="0">
                        <a:lnSpc>
                          <a:spcPct val="107000"/>
                        </a:lnSpc>
                        <a:spcBef>
                          <a:spcPts val="0"/>
                        </a:spcBef>
                        <a:spcAft>
                          <a:spcPts val="0"/>
                        </a:spcAft>
                      </a:pPr>
                      <a:r>
                        <a:rPr lang="en-US" sz="1500" b="1" dirty="0">
                          <a:solidFill>
                            <a:schemeClr val="bg1"/>
                          </a:solidFill>
                          <a:effectLst/>
                        </a:rPr>
                        <a:t>Value</a:t>
                      </a:r>
                      <a:endParaRPr lang="en-US" sz="15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bg2">
                        <a:lumMod val="40000"/>
                        <a:lumOff val="60000"/>
                      </a:schemeClr>
                    </a:solidFill>
                  </a:tcPr>
                </a:tc>
                <a:tc>
                  <a:txBody>
                    <a:bodyPr/>
                    <a:lstStyle/>
                    <a:p>
                      <a:pPr marL="0" marR="0">
                        <a:lnSpc>
                          <a:spcPct val="107000"/>
                        </a:lnSpc>
                        <a:spcBef>
                          <a:spcPts val="0"/>
                        </a:spcBef>
                        <a:spcAft>
                          <a:spcPts val="0"/>
                        </a:spcAft>
                      </a:pPr>
                      <a:r>
                        <a:rPr kumimoji="0" lang="en-US" sz="1500" b="1" kern="1200" dirty="0" smtClean="0">
                          <a:solidFill>
                            <a:schemeClr val="bg1"/>
                          </a:solidFill>
                          <a:effectLst/>
                          <a:latin typeface="+mn-lt"/>
                          <a:ea typeface="+mn-ea"/>
                          <a:cs typeface="+mn-cs"/>
                        </a:rPr>
                        <a:t>Treatment of acute care problems; focus on curative outcomes</a:t>
                      </a:r>
                      <a:endParaRPr lang="en-US" sz="15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bg2">
                        <a:lumMod val="40000"/>
                        <a:lumOff val="60000"/>
                      </a:schemeClr>
                    </a:solidFill>
                  </a:tcPr>
                </a:tc>
                <a:tc>
                  <a:txBody>
                    <a:bodyPr/>
                    <a:lstStyle/>
                    <a:p>
                      <a:pPr marL="0" marR="0">
                        <a:lnSpc>
                          <a:spcPct val="107000"/>
                        </a:lnSpc>
                        <a:spcBef>
                          <a:spcPts val="0"/>
                        </a:spcBef>
                        <a:spcAft>
                          <a:spcPts val="0"/>
                        </a:spcAft>
                      </a:pPr>
                      <a:r>
                        <a:rPr kumimoji="0" lang="en-US" sz="1500" b="1" kern="1200" dirty="0" smtClean="0">
                          <a:solidFill>
                            <a:schemeClr val="bg1"/>
                          </a:solidFill>
                          <a:effectLst/>
                          <a:latin typeface="+mn-lt"/>
                          <a:ea typeface="+mn-ea"/>
                          <a:cs typeface="+mn-cs"/>
                        </a:rPr>
                        <a:t>Improving population health; focus on preventive medicine and reduction of disease</a:t>
                      </a:r>
                      <a:endParaRPr lang="en-US" sz="15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bg2">
                        <a:lumMod val="40000"/>
                        <a:lumOff val="60000"/>
                      </a:schemeClr>
                    </a:solidFill>
                  </a:tcPr>
                </a:tc>
              </a:tr>
              <a:tr h="1023973">
                <a:tc>
                  <a:txBody>
                    <a:bodyPr/>
                    <a:lstStyle/>
                    <a:p>
                      <a:pPr marL="0" marR="0">
                        <a:lnSpc>
                          <a:spcPct val="107000"/>
                        </a:lnSpc>
                        <a:spcBef>
                          <a:spcPts val="0"/>
                        </a:spcBef>
                        <a:spcAft>
                          <a:spcPts val="0"/>
                        </a:spcAft>
                      </a:pPr>
                      <a:r>
                        <a:rPr lang="en-US" sz="1500" b="1" dirty="0">
                          <a:solidFill>
                            <a:schemeClr val="bg1"/>
                          </a:solidFill>
                          <a:effectLst/>
                        </a:rPr>
                        <a:t>Inputs</a:t>
                      </a:r>
                      <a:endParaRPr lang="en-US" sz="15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c>
                  <a:txBody>
                    <a:bodyPr/>
                    <a:lstStyle/>
                    <a:p>
                      <a:pPr marL="0" marR="0">
                        <a:lnSpc>
                          <a:spcPct val="107000"/>
                        </a:lnSpc>
                        <a:spcBef>
                          <a:spcPts val="0"/>
                        </a:spcBef>
                        <a:spcAft>
                          <a:spcPts val="0"/>
                        </a:spcAft>
                      </a:pPr>
                      <a:r>
                        <a:rPr kumimoji="0" lang="en-US" sz="1500" b="1" kern="1200" dirty="0" smtClean="0">
                          <a:solidFill>
                            <a:schemeClr val="bg1"/>
                          </a:solidFill>
                          <a:effectLst/>
                          <a:latin typeface="+mn-lt"/>
                          <a:ea typeface="+mn-ea"/>
                          <a:cs typeface="+mn-cs"/>
                        </a:rPr>
                        <a:t>Fragmented system in which many different providers often compete with each other; separate ownership of physicians, insurance companies, and hospitals</a:t>
                      </a:r>
                      <a:endParaRPr lang="en-US" sz="1500" b="1" dirty="0">
                        <a:solidFill>
                          <a:schemeClr val="bg1"/>
                        </a:solidFill>
                        <a:effectLst/>
                        <a:latin typeface="Calibri"/>
                        <a:ea typeface="Calibri"/>
                        <a:cs typeface="Arial"/>
                      </a:endParaRPr>
                    </a:p>
                  </a:txBody>
                  <a:tcPr marL="68580" marR="68580" marT="0" marB="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c>
                  <a:txBody>
                    <a:bodyPr/>
                    <a:lstStyle/>
                    <a:p>
                      <a:pPr marL="0" marR="0" algn="l">
                        <a:lnSpc>
                          <a:spcPct val="100000"/>
                        </a:lnSpc>
                        <a:spcBef>
                          <a:spcPts val="0"/>
                        </a:spcBef>
                        <a:spcAft>
                          <a:spcPts val="0"/>
                        </a:spcAft>
                      </a:pPr>
                      <a:r>
                        <a:rPr kumimoji="0" lang="en-US" sz="1500" b="1" kern="1200" dirty="0" smtClean="0">
                          <a:solidFill>
                            <a:schemeClr val="bg1"/>
                          </a:solidFill>
                          <a:effectLst/>
                          <a:latin typeface="+mn-lt"/>
                          <a:ea typeface="+mn-ea"/>
                          <a:cs typeface="+mn-cs"/>
                        </a:rPr>
                        <a:t>Greater integration and communication among delivery systems focused on the health of a population; information systems needed to capture and manage key data</a:t>
                      </a:r>
                      <a:endParaRPr lang="en-US" sz="1500" b="1" dirty="0">
                        <a:solidFill>
                          <a:schemeClr val="bg1"/>
                        </a:solidFill>
                        <a:effectLst/>
                        <a:latin typeface="Calibri"/>
                        <a:ea typeface="Calibri"/>
                        <a:cs typeface="Arial"/>
                      </a:endParaRPr>
                    </a:p>
                  </a:txBody>
                  <a:tcPr marL="68580" marR="68580" marT="0" marB="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r>
              <a:tr h="1206421">
                <a:tc>
                  <a:txBody>
                    <a:bodyPr/>
                    <a:lstStyle/>
                    <a:p>
                      <a:pPr marL="0" marR="0">
                        <a:lnSpc>
                          <a:spcPct val="107000"/>
                        </a:lnSpc>
                        <a:spcBef>
                          <a:spcPts val="0"/>
                        </a:spcBef>
                        <a:spcAft>
                          <a:spcPts val="0"/>
                        </a:spcAft>
                      </a:pPr>
                      <a:r>
                        <a:rPr lang="en-US" sz="1500" b="1" dirty="0">
                          <a:solidFill>
                            <a:schemeClr val="bg1"/>
                          </a:solidFill>
                          <a:effectLst/>
                        </a:rPr>
                        <a:t>Processes</a:t>
                      </a:r>
                      <a:endParaRPr lang="en-US" sz="15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bg2">
                        <a:lumMod val="40000"/>
                        <a:lumOff val="60000"/>
                      </a:schemeClr>
                    </a:solidFill>
                  </a:tcPr>
                </a:tc>
                <a:tc>
                  <a:txBody>
                    <a:bodyPr/>
                    <a:lstStyle/>
                    <a:p>
                      <a:pPr marL="0" marR="0">
                        <a:lnSpc>
                          <a:spcPct val="107000"/>
                        </a:lnSpc>
                        <a:spcBef>
                          <a:spcPts val="0"/>
                        </a:spcBef>
                        <a:spcAft>
                          <a:spcPts val="0"/>
                        </a:spcAft>
                      </a:pPr>
                      <a:r>
                        <a:rPr kumimoji="0" lang="en-US" sz="1500" b="1" kern="1200" dirty="0" smtClean="0">
                          <a:solidFill>
                            <a:schemeClr val="bg1"/>
                          </a:solidFill>
                          <a:effectLst/>
                          <a:latin typeface="+mn-lt"/>
                          <a:ea typeface="+mn-ea"/>
                          <a:cs typeface="+mn-cs"/>
                        </a:rPr>
                        <a:t>Insurance companies con- tract with businesses and individuals for healthcare services. Insurance companies negotiate with hospitals and physicians for services. Public health services are not integrated with traditional acute care. Physicians obtain privileges to practice at independently owned hospitals.</a:t>
                      </a:r>
                      <a:endParaRPr lang="en-US" sz="1500" b="1" dirty="0">
                        <a:solidFill>
                          <a:schemeClr val="bg1"/>
                        </a:solidFill>
                        <a:effectLst/>
                        <a:latin typeface="Calibri"/>
                        <a:ea typeface="Calibri"/>
                        <a:cs typeface="Arial"/>
                      </a:endParaRPr>
                    </a:p>
                  </a:txBody>
                  <a:tcPr marL="68580" marR="68580" marT="0" marB="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bg2">
                        <a:lumMod val="40000"/>
                        <a:lumOff val="60000"/>
                      </a:schemeClr>
                    </a:solidFill>
                  </a:tcPr>
                </a:tc>
                <a:tc>
                  <a:txBody>
                    <a:bodyPr/>
                    <a:lstStyle/>
                    <a:p>
                      <a:pPr marL="0" marR="0">
                        <a:lnSpc>
                          <a:spcPct val="107000"/>
                        </a:lnSpc>
                        <a:spcBef>
                          <a:spcPts val="0"/>
                        </a:spcBef>
                        <a:spcAft>
                          <a:spcPts val="0"/>
                        </a:spcAft>
                      </a:pPr>
                      <a:r>
                        <a:rPr kumimoji="0" lang="en-US" sz="1500" b="1" kern="1200" dirty="0" smtClean="0">
                          <a:solidFill>
                            <a:schemeClr val="dk1"/>
                          </a:solidFill>
                          <a:effectLst/>
                          <a:latin typeface="+mn-lt"/>
                          <a:ea typeface="+mn-ea"/>
                          <a:cs typeface="+mn-cs"/>
                        </a:rPr>
                        <a:t>Businesses and governments contract with systems to provide a wide scope of healthcare services. Public health services are integrated with acute care services.</a:t>
                      </a:r>
                      <a:endParaRPr lang="en-US" sz="1500" b="1" dirty="0">
                        <a:solidFill>
                          <a:schemeClr val="bg1"/>
                        </a:solidFill>
                        <a:effectLst/>
                        <a:latin typeface="Calibri"/>
                        <a:ea typeface="Calibri"/>
                        <a:cs typeface="Arial"/>
                      </a:endParaRPr>
                    </a:p>
                  </a:txBody>
                  <a:tcPr marL="68580" marR="68580" marT="0" marB="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bg2">
                        <a:lumMod val="40000"/>
                        <a:lumOff val="60000"/>
                      </a:schemeClr>
                    </a:solidFill>
                  </a:tcPr>
                </a:tc>
              </a:tr>
              <a:tr h="840740">
                <a:tc>
                  <a:txBody>
                    <a:bodyPr/>
                    <a:lstStyle/>
                    <a:p>
                      <a:pPr marL="0" marR="0">
                        <a:lnSpc>
                          <a:spcPct val="107000"/>
                        </a:lnSpc>
                        <a:spcBef>
                          <a:spcPts val="0"/>
                        </a:spcBef>
                        <a:spcAft>
                          <a:spcPts val="0"/>
                        </a:spcAft>
                      </a:pPr>
                      <a:r>
                        <a:rPr lang="en-US" sz="1500" b="1" dirty="0">
                          <a:solidFill>
                            <a:schemeClr val="bg1"/>
                          </a:solidFill>
                          <a:effectLst/>
                        </a:rPr>
                        <a:t>Profits</a:t>
                      </a:r>
                      <a:endParaRPr lang="en-US" sz="15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c>
                  <a:txBody>
                    <a:bodyPr/>
                    <a:lstStyle/>
                    <a:p>
                      <a:pPr marL="0" marR="0">
                        <a:lnSpc>
                          <a:spcPct val="107000"/>
                        </a:lnSpc>
                        <a:spcBef>
                          <a:spcPts val="0"/>
                        </a:spcBef>
                        <a:spcAft>
                          <a:spcPts val="0"/>
                        </a:spcAft>
                      </a:pPr>
                      <a:r>
                        <a:rPr kumimoji="0" lang="en-US" sz="1500" b="1" kern="1200" dirty="0" smtClean="0">
                          <a:solidFill>
                            <a:schemeClr val="bg1"/>
                          </a:solidFill>
                          <a:effectLst/>
                          <a:latin typeface="+mn-lt"/>
                          <a:ea typeface="+mn-ea"/>
                          <a:cs typeface="+mn-cs"/>
                        </a:rPr>
                        <a:t>Profits generated by fee-for- service: the more services provided, the more revenue produced</a:t>
                      </a:r>
                      <a:endParaRPr lang="en-US" sz="1500" b="1" dirty="0">
                        <a:solidFill>
                          <a:schemeClr val="bg1"/>
                        </a:solidFill>
                        <a:effectLst/>
                        <a:latin typeface="Calibri"/>
                        <a:ea typeface="Calibri"/>
                        <a:cs typeface="Arial"/>
                      </a:endParaRPr>
                    </a:p>
                  </a:txBody>
                  <a:tcPr marL="68580" marR="68580" marT="0" marB="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c>
                  <a:txBody>
                    <a:bodyPr/>
                    <a:lstStyle/>
                    <a:p>
                      <a:pPr marL="0" marR="0">
                        <a:lnSpc>
                          <a:spcPct val="107000"/>
                        </a:lnSpc>
                        <a:spcBef>
                          <a:spcPts val="0"/>
                        </a:spcBef>
                        <a:spcAft>
                          <a:spcPts val="0"/>
                        </a:spcAft>
                      </a:pPr>
                      <a:r>
                        <a:rPr kumimoji="0" lang="en-US" sz="1500" b="1" kern="1200" dirty="0" smtClean="0">
                          <a:solidFill>
                            <a:schemeClr val="dk1"/>
                          </a:solidFill>
                          <a:effectLst/>
                          <a:latin typeface="+mn-lt"/>
                          <a:ea typeface="+mn-ea"/>
                          <a:cs typeface="+mn-cs"/>
                        </a:rPr>
                        <a:t>Profits generated by reducing disease and controlling expenses</a:t>
                      </a:r>
                      <a:endParaRPr lang="en-US" sz="1500" b="1" dirty="0">
                        <a:solidFill>
                          <a:schemeClr val="bg1"/>
                        </a:solidFill>
                        <a:effectLst/>
                        <a:latin typeface="Calibri"/>
                        <a:ea typeface="Calibri"/>
                        <a:cs typeface="Arial"/>
                      </a:endParaRPr>
                    </a:p>
                  </a:txBody>
                  <a:tcPr marL="68580" marR="68580" marT="0" marB="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r>
            </a:tbl>
          </a:graphicData>
        </a:graphic>
      </p:graphicFrame>
    </p:spTree>
    <p:extLst>
      <p:ext uri="{BB962C8B-B14F-4D97-AF65-F5344CB8AC3E}">
        <p14:creationId xmlns:p14="http://schemas.microsoft.com/office/powerpoint/2010/main" val="35854657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524000"/>
            <a:ext cx="8610600" cy="4648200"/>
          </a:xfrm>
        </p:spPr>
        <p:txBody>
          <a:bodyPr/>
          <a:lstStyle/>
          <a:p>
            <a:pPr algn="l"/>
            <a:r>
              <a:rPr lang="en-US" sz="2800" b="1" dirty="0">
                <a:solidFill>
                  <a:srgbClr val="0000FF"/>
                </a:solidFill>
              </a:rPr>
              <a:t>Value Creation in Health Care Organizations</a:t>
            </a:r>
          </a:p>
          <a:p>
            <a:pPr marL="457200" indent="-457200" algn="l">
              <a:buClr>
                <a:srgbClr val="0000FF"/>
              </a:buClr>
              <a:buFont typeface="Wingdings" panose="05000000000000000000" pitchFamily="2" charset="2"/>
              <a:buChar char="§"/>
            </a:pPr>
            <a:r>
              <a:rPr lang="en-US" sz="2600" b="1" dirty="0">
                <a:solidFill>
                  <a:schemeClr val="bg1"/>
                </a:solidFill>
              </a:rPr>
              <a:t>By contrast, patients may go to a family practice clinic where services are provided in a rude and disrespectful manner and perceive that they have received little or no value. </a:t>
            </a:r>
            <a:endParaRPr lang="en-US" sz="2600" b="1" dirty="0" smtClean="0">
              <a:solidFill>
                <a:schemeClr val="bg1"/>
              </a:solidFill>
            </a:endParaRPr>
          </a:p>
          <a:p>
            <a:pPr marL="457200" indent="-457200" algn="l">
              <a:buClr>
                <a:srgbClr val="0000FF"/>
              </a:buClr>
              <a:buFont typeface="Wingdings" panose="05000000000000000000" pitchFamily="2" charset="2"/>
              <a:buChar char="§"/>
            </a:pPr>
            <a:r>
              <a:rPr lang="en-US" sz="2600" b="1" dirty="0" smtClean="0">
                <a:solidFill>
                  <a:schemeClr val="bg1"/>
                </a:solidFill>
              </a:rPr>
              <a:t>Value </a:t>
            </a:r>
            <a:r>
              <a:rPr lang="en-US" sz="2600" b="1" dirty="0">
                <a:solidFill>
                  <a:schemeClr val="bg1"/>
                </a:solidFill>
              </a:rPr>
              <a:t>is the perceived relationship between satisfaction and price, not price </a:t>
            </a:r>
            <a:r>
              <a:rPr lang="en-US" sz="2600" b="1" dirty="0" smtClean="0">
                <a:solidFill>
                  <a:schemeClr val="bg1"/>
                </a:solidFill>
              </a:rPr>
              <a:t>alone.</a:t>
            </a:r>
          </a:p>
          <a:p>
            <a:pPr marL="457200" indent="-457200" algn="l">
              <a:buClr>
                <a:srgbClr val="0000FF"/>
              </a:buClr>
              <a:buFont typeface="Wingdings" panose="05000000000000000000" pitchFamily="2" charset="2"/>
              <a:buChar char="§"/>
            </a:pPr>
            <a:r>
              <a:rPr lang="en-US" sz="2600" b="1" dirty="0" smtClean="0">
                <a:solidFill>
                  <a:schemeClr val="bg1"/>
                </a:solidFill>
              </a:rPr>
              <a:t>The </a:t>
            </a:r>
            <a:r>
              <a:rPr lang="en-US" sz="2600" b="1" dirty="0">
                <a:solidFill>
                  <a:schemeClr val="bg1"/>
                </a:solidFill>
              </a:rPr>
              <a:t>value chain as a strategic thinking map provides the health care </a:t>
            </a:r>
            <a:r>
              <a:rPr lang="en-US" sz="2600" b="1" dirty="0" smtClean="0">
                <a:solidFill>
                  <a:schemeClr val="bg1"/>
                </a:solidFill>
              </a:rPr>
              <a:t>strategist with </a:t>
            </a:r>
            <a:r>
              <a:rPr lang="en-US" sz="2600" b="1" dirty="0">
                <a:solidFill>
                  <a:schemeClr val="bg1"/>
                </a:solidFill>
              </a:rPr>
              <a:t>a framework for assessing the internal environment of the </a:t>
            </a:r>
            <a:r>
              <a:rPr lang="en-US" sz="2600" b="1" dirty="0" smtClean="0">
                <a:solidFill>
                  <a:schemeClr val="bg1"/>
                </a:solidFill>
              </a:rPr>
              <a:t>organization.</a:t>
            </a:r>
            <a:endParaRPr lang="en-US" sz="2600" b="1" dirty="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smtClean="0">
                <a:solidFill>
                  <a:schemeClr val="bg1"/>
                </a:solidFill>
                <a:effectLst/>
                <a:latin typeface="+mn-lt"/>
              </a:rPr>
              <a:t>Business Models and Common Strategies</a:t>
            </a:r>
            <a:endParaRPr lang="en-US" sz="4000" b="1" dirty="0">
              <a:solidFill>
                <a:schemeClr val="bg1"/>
              </a:solidFill>
              <a:latin typeface="+mn-lt"/>
            </a:endParaRPr>
          </a:p>
        </p:txBody>
      </p:sp>
    </p:spTree>
    <p:extLst>
      <p:ext uri="{BB962C8B-B14F-4D97-AF65-F5344CB8AC3E}">
        <p14:creationId xmlns:p14="http://schemas.microsoft.com/office/powerpoint/2010/main" val="8841392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524000"/>
            <a:ext cx="8458200" cy="4648200"/>
          </a:xfrm>
        </p:spPr>
        <p:txBody>
          <a:bodyPr/>
          <a:lstStyle/>
          <a:p>
            <a:pPr algn="l"/>
            <a:r>
              <a:rPr lang="en-US" sz="3200" b="1" i="1" dirty="0">
                <a:solidFill>
                  <a:srgbClr val="0000FF"/>
                </a:solidFill>
              </a:rPr>
              <a:t>Organizational Value Chain</a:t>
            </a:r>
            <a:endParaRPr lang="en-US" sz="3200" b="1" dirty="0">
              <a:solidFill>
                <a:srgbClr val="0000FF"/>
              </a:solidFill>
            </a:endParaRPr>
          </a:p>
          <a:p>
            <a:pPr marL="457200" indent="-457200" algn="l">
              <a:buClr>
                <a:srgbClr val="0000FF"/>
              </a:buClr>
              <a:buFont typeface="Wingdings" panose="05000000000000000000" pitchFamily="2" charset="2"/>
              <a:buChar char="§"/>
            </a:pPr>
            <a:r>
              <a:rPr lang="en-US" sz="2800" b="1" dirty="0">
                <a:solidFill>
                  <a:schemeClr val="bg1"/>
                </a:solidFill>
              </a:rPr>
              <a:t>Health care organizations have numerous opportunities to create value for patients and other stakeholders</a:t>
            </a:r>
            <a:r>
              <a:rPr lang="en-US" sz="2800" b="1" dirty="0" smtClean="0">
                <a:solidFill>
                  <a:schemeClr val="bg1"/>
                </a:solidFill>
              </a:rPr>
              <a:t>. </a:t>
            </a:r>
          </a:p>
          <a:p>
            <a:pPr marL="457200" indent="-457200" algn="l">
              <a:buClr>
                <a:srgbClr val="0000FF"/>
              </a:buClr>
              <a:buFont typeface="Wingdings" panose="05000000000000000000" pitchFamily="2" charset="2"/>
              <a:buChar char="§"/>
            </a:pPr>
            <a:r>
              <a:rPr lang="en-US" sz="2800" b="1" dirty="0" smtClean="0">
                <a:solidFill>
                  <a:schemeClr val="bg1"/>
                </a:solidFill>
              </a:rPr>
              <a:t>For </a:t>
            </a:r>
            <a:r>
              <a:rPr lang="en-US" sz="2800" b="1" dirty="0">
                <a:solidFill>
                  <a:schemeClr val="bg1"/>
                </a:solidFill>
              </a:rPr>
              <a:t>example, efficient appointment systems, courteous doctors and nurses, “patient friendly” billing systems, easy-to-navigate physical facilities, and the absence of bureaucratic red tape can greatly increase the ratio of satisfaction to price</a:t>
            </a:r>
            <a:r>
              <a:rPr lang="en-US" sz="2800" b="1" dirty="0" smtClean="0">
                <a:solidFill>
                  <a:schemeClr val="bg1"/>
                </a:solidFill>
              </a:rPr>
              <a:t>.</a:t>
            </a:r>
            <a:endParaRPr lang="en-US" sz="2800" b="1" dirty="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smtClean="0">
                <a:solidFill>
                  <a:schemeClr val="bg1"/>
                </a:solidFill>
                <a:effectLst/>
                <a:latin typeface="+mn-lt"/>
              </a:rPr>
              <a:t>Business Models and Common Strategies</a:t>
            </a:r>
            <a:endParaRPr lang="en-US" sz="4000" b="1" dirty="0">
              <a:solidFill>
                <a:schemeClr val="bg1"/>
              </a:solidFill>
              <a:latin typeface="+mn-lt"/>
            </a:endParaRPr>
          </a:p>
        </p:txBody>
      </p:sp>
    </p:spTree>
    <p:extLst>
      <p:ext uri="{BB962C8B-B14F-4D97-AF65-F5344CB8AC3E}">
        <p14:creationId xmlns:p14="http://schemas.microsoft.com/office/powerpoint/2010/main" val="11262868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524000"/>
            <a:ext cx="8458200" cy="4648200"/>
          </a:xfrm>
        </p:spPr>
        <p:txBody>
          <a:bodyPr/>
          <a:lstStyle/>
          <a:p>
            <a:pPr algn="l"/>
            <a:r>
              <a:rPr lang="en-US" sz="3200" b="1" i="1" dirty="0">
                <a:solidFill>
                  <a:srgbClr val="0000FF"/>
                </a:solidFill>
              </a:rPr>
              <a:t>Organizational Value Chain</a:t>
            </a:r>
            <a:endParaRPr lang="en-US" sz="3200" b="1" dirty="0">
              <a:solidFill>
                <a:srgbClr val="0000FF"/>
              </a:solidFill>
            </a:endParaRPr>
          </a:p>
          <a:p>
            <a:pPr marL="457200" indent="-457200" algn="l">
              <a:buClr>
                <a:srgbClr val="0000FF"/>
              </a:buClr>
              <a:buFont typeface="Wingdings" panose="05000000000000000000" pitchFamily="2" charset="2"/>
              <a:buChar char="§"/>
            </a:pPr>
            <a:r>
              <a:rPr lang="en-US" sz="2800" b="1" dirty="0">
                <a:solidFill>
                  <a:schemeClr val="bg1"/>
                </a:solidFill>
              </a:rPr>
              <a:t>The organizational value chain is an effective means of illustrating how and where value may be created.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The </a:t>
            </a:r>
            <a:r>
              <a:rPr lang="en-US" sz="2800" b="1" dirty="0">
                <a:solidFill>
                  <a:schemeClr val="bg1"/>
                </a:solidFill>
              </a:rPr>
              <a:t>value chain illustrated in </a:t>
            </a:r>
            <a:r>
              <a:rPr lang="en-US" sz="2800" b="1" dirty="0">
                <a:solidFill>
                  <a:srgbClr val="0000FF"/>
                </a:solidFill>
              </a:rPr>
              <a:t>Exhibit 4–1 </a:t>
            </a:r>
            <a:r>
              <a:rPr lang="en-US" sz="2800" b="1" dirty="0">
                <a:solidFill>
                  <a:schemeClr val="bg1"/>
                </a:solidFill>
              </a:rPr>
              <a:t>has been adapted from the value chain used in industrial organizations to more closely reflect the value adding components for health care organizations</a:t>
            </a:r>
            <a:r>
              <a:rPr lang="en-US" sz="2800" b="1" dirty="0" smtClean="0">
                <a:solidFill>
                  <a:schemeClr val="bg1"/>
                </a:solidFill>
              </a:rPr>
              <a:t>.</a:t>
            </a:r>
            <a:endParaRPr lang="en-US" sz="2800" b="1" dirty="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smtClean="0">
                <a:solidFill>
                  <a:schemeClr val="bg1"/>
                </a:solidFill>
                <a:effectLst/>
                <a:latin typeface="+mn-lt"/>
              </a:rPr>
              <a:t>Business Models and Common Strategies</a:t>
            </a:r>
            <a:endParaRPr lang="en-US" sz="4000" b="1" dirty="0">
              <a:solidFill>
                <a:schemeClr val="bg1"/>
              </a:solidFill>
              <a:latin typeface="+mn-lt"/>
            </a:endParaRPr>
          </a:p>
        </p:txBody>
      </p:sp>
    </p:spTree>
    <p:extLst>
      <p:ext uri="{BB962C8B-B14F-4D97-AF65-F5344CB8AC3E}">
        <p14:creationId xmlns:p14="http://schemas.microsoft.com/office/powerpoint/2010/main" val="37533386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57200" y="1295400"/>
            <a:ext cx="8305800" cy="5066030"/>
          </a:xfrm>
          <a:prstGeom prst="rect">
            <a:avLst/>
          </a:prstGeom>
          <a:noFill/>
          <a:ln>
            <a:noFill/>
          </a:ln>
        </p:spPr>
      </p:pic>
      <p:sp>
        <p:nvSpPr>
          <p:cNvPr id="5" name="Title 4"/>
          <p:cNvSpPr>
            <a:spLocks noGrp="1"/>
          </p:cNvSpPr>
          <p:nvPr>
            <p:ph type="ctrTitle"/>
          </p:nvPr>
        </p:nvSpPr>
        <p:spPr>
          <a:xfrm>
            <a:off x="533400" y="0"/>
            <a:ext cx="8305800" cy="1981200"/>
          </a:xfrm>
        </p:spPr>
        <p:txBody>
          <a:bodyPr/>
          <a:lstStyle/>
          <a:p>
            <a:r>
              <a:rPr lang="en-US" b="1" i="1" dirty="0">
                <a:solidFill>
                  <a:srgbClr val="0000FF"/>
                </a:solidFill>
              </a:rPr>
              <a:t>Organizational Value Chain</a:t>
            </a:r>
            <a:r>
              <a:rPr lang="en-US" b="1" dirty="0">
                <a:solidFill>
                  <a:srgbClr val="0000FF"/>
                </a:solidFill>
              </a:rPr>
              <a:t/>
            </a:r>
            <a:br>
              <a:rPr lang="en-US" b="1" dirty="0">
                <a:solidFill>
                  <a:srgbClr val="0000FF"/>
                </a:solidFill>
              </a:rPr>
            </a:br>
            <a:endParaRPr lang="en-US" dirty="0"/>
          </a:p>
        </p:txBody>
      </p:sp>
    </p:spTree>
    <p:extLst>
      <p:ext uri="{BB962C8B-B14F-4D97-AF65-F5344CB8AC3E}">
        <p14:creationId xmlns:p14="http://schemas.microsoft.com/office/powerpoint/2010/main" val="9226985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524000"/>
            <a:ext cx="8458200" cy="4648200"/>
          </a:xfrm>
        </p:spPr>
        <p:txBody>
          <a:bodyPr/>
          <a:lstStyle/>
          <a:p>
            <a:pPr algn="l"/>
            <a:r>
              <a:rPr lang="en-US" sz="3200" b="1" i="1" dirty="0">
                <a:solidFill>
                  <a:srgbClr val="0000FF"/>
                </a:solidFill>
              </a:rPr>
              <a:t>Organizational Value Chain</a:t>
            </a:r>
            <a:endParaRPr lang="en-US" sz="3200" b="1" dirty="0">
              <a:solidFill>
                <a:srgbClr val="0000FF"/>
              </a:solidFill>
            </a:endParaRPr>
          </a:p>
          <a:p>
            <a:pPr marL="457200" indent="-457200" algn="l">
              <a:buClr>
                <a:srgbClr val="0000FF"/>
              </a:buClr>
              <a:buFont typeface="Wingdings" panose="05000000000000000000" pitchFamily="2" charset="2"/>
              <a:buChar char="§"/>
            </a:pPr>
            <a:r>
              <a:rPr lang="en-US" sz="2400" b="1" dirty="0">
                <a:solidFill>
                  <a:schemeClr val="bg1"/>
                </a:solidFill>
              </a:rPr>
              <a:t>The </a:t>
            </a:r>
            <a:r>
              <a:rPr lang="en-US" sz="2400" b="1" i="1" dirty="0">
                <a:solidFill>
                  <a:schemeClr val="bg1"/>
                </a:solidFill>
              </a:rPr>
              <a:t>value chain </a:t>
            </a:r>
            <a:r>
              <a:rPr lang="en-US" sz="2400" b="1" dirty="0">
                <a:solidFill>
                  <a:schemeClr val="bg1"/>
                </a:solidFill>
              </a:rPr>
              <a:t>utilizes a systems approach; value may be created in the </a:t>
            </a:r>
            <a:r>
              <a:rPr lang="en-US" sz="2400" b="1" i="1" dirty="0">
                <a:solidFill>
                  <a:schemeClr val="bg1"/>
                </a:solidFill>
              </a:rPr>
              <a:t>service delivery </a:t>
            </a:r>
            <a:r>
              <a:rPr lang="en-US" sz="2400" b="1" dirty="0">
                <a:solidFill>
                  <a:schemeClr val="bg1"/>
                </a:solidFill>
              </a:rPr>
              <a:t>subsystem (upper portion of the value chain) and by effective use of the support subsystem (lower portion). </a:t>
            </a:r>
            <a:endParaRPr lang="en-US" sz="2400" b="1" dirty="0" smtClean="0">
              <a:solidFill>
                <a:schemeClr val="bg1"/>
              </a:solidFill>
            </a:endParaRPr>
          </a:p>
          <a:p>
            <a:pPr marL="457200" indent="-457200" algn="l">
              <a:buClr>
                <a:srgbClr val="0000FF"/>
              </a:buClr>
              <a:buFont typeface="Wingdings" panose="05000000000000000000" pitchFamily="2" charset="2"/>
              <a:buChar char="§"/>
            </a:pPr>
            <a:r>
              <a:rPr lang="en-US" sz="2400" b="1" dirty="0" smtClean="0">
                <a:solidFill>
                  <a:schemeClr val="bg1"/>
                </a:solidFill>
              </a:rPr>
              <a:t>Service </a:t>
            </a:r>
            <a:r>
              <a:rPr lang="en-US" sz="2400" b="1" dirty="0">
                <a:solidFill>
                  <a:schemeClr val="bg1"/>
                </a:solidFill>
              </a:rPr>
              <a:t>delivery activities (pre-service, point-of-service, and after-service) are placed above the support activities as they are the fundamental value creation activities but they are “supported” by, activities that facilitate and improve service delivery</a:t>
            </a:r>
            <a:r>
              <a:rPr lang="en-US" sz="2400" b="1" dirty="0" smtClean="0">
                <a:solidFill>
                  <a:schemeClr val="bg1"/>
                </a:solidFill>
              </a:rPr>
              <a:t>.</a:t>
            </a:r>
            <a:endParaRPr lang="en-US" sz="2400" b="1" dirty="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smtClean="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8848057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387</TotalTime>
  <Words>2996</Words>
  <Application>Microsoft Office PowerPoint</Application>
  <PresentationFormat>On-screen Show (4:3)</PresentationFormat>
  <Paragraphs>226</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Paper</vt:lpstr>
      <vt:lpstr>Business Models and Common Strategies</vt:lpstr>
      <vt:lpstr>Business Models and Common Strategies</vt:lpstr>
      <vt:lpstr>Business Models and Common Strategies</vt:lpstr>
      <vt:lpstr>Business Models and Common Strategies</vt:lpstr>
      <vt:lpstr>Business Models and Common Strategies</vt:lpstr>
      <vt:lpstr>Business Models and Common Strategies</vt:lpstr>
      <vt:lpstr>Business Models and Common Strategies</vt:lpstr>
      <vt:lpstr>Organizational Value Chain </vt:lpstr>
      <vt:lpstr>Business Models and Common Strategies</vt:lpstr>
      <vt:lpstr>Business Models and Common Strategies</vt:lpstr>
      <vt:lpstr>Business Models and Common Strategies</vt:lpstr>
      <vt:lpstr>Business Models and Common Strategies</vt:lpstr>
      <vt:lpstr>Business Models and Common Strategies</vt:lpstr>
      <vt:lpstr>Business Models and Common Strategies</vt:lpstr>
      <vt:lpstr>The MOH Strategic Plan will Transfer the Healthcare System in Saudi Arabia from Hospital Centered Health System to Health Needs of Rostered Population</vt:lpstr>
      <vt:lpstr>The Current System</vt:lpstr>
      <vt:lpstr>Proposed System</vt:lpstr>
      <vt:lpstr>Business Models and Common Strategies</vt:lpstr>
      <vt:lpstr>Business Models and Common Strategies</vt:lpstr>
      <vt:lpstr>Business Models and Common Strategies</vt:lpstr>
      <vt:lpstr>Business Models and Common Strategies</vt:lpstr>
      <vt:lpstr>Business Models and Common Strategies</vt:lpstr>
      <vt:lpstr>EXHIBIT 3.2 The Four Components of Business Models</vt:lpstr>
      <vt:lpstr>Business Models and Common Strategies</vt:lpstr>
      <vt:lpstr>Business Models and Common Strategies</vt:lpstr>
      <vt:lpstr>Business Models and Common Strategies</vt:lpstr>
      <vt:lpstr>Business Models and Common Strategies</vt:lpstr>
      <vt:lpstr>Business Models and Common Strategies</vt:lpstr>
      <vt:lpstr>Business Models and Common Strategies</vt:lpstr>
      <vt:lpstr>Business Models and Common Strategies</vt:lpstr>
      <vt:lpstr>Business Models and Common Strategies</vt:lpstr>
      <vt:lpstr>Business Models and Common Strategies</vt:lpstr>
      <vt:lpstr>Business Models and Common Strategies</vt:lpstr>
      <vt:lpstr>Business Models and Common Strategies</vt:lpstr>
      <vt:lpstr>Business Models and Common Strategies</vt:lpstr>
      <vt:lpstr>Business Model Innovation and Adaptation</vt:lpstr>
      <vt:lpstr>Business Model Innovation and Adaptation</vt:lpstr>
      <vt:lpstr>Business Model Innovation and Adaptation</vt:lpstr>
      <vt:lpstr>Business Model Innovation and Adaptation</vt:lpstr>
      <vt:lpstr>EXHIBIT 3.3 The Changing Pharmaceutical Business Model</vt:lpstr>
      <vt:lpstr>Us Healthcare Business Model</vt:lpstr>
      <vt:lpstr>Us Healthcare Business Model</vt:lpstr>
      <vt:lpstr>Us Healthcare Business Model</vt:lpstr>
      <vt:lpstr>Us Healthcare Business Model</vt:lpstr>
      <vt:lpstr>Us Healthcare Business Model</vt:lpstr>
      <vt:lpstr>EXHIBIT 3.3 The Changing Pharmaceutical Business Model</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Models and Common Strategies</dc:title>
  <dc:creator>alnaif</dc:creator>
  <cp:lastModifiedBy>alnaif</cp:lastModifiedBy>
  <cp:revision>28</cp:revision>
  <dcterms:created xsi:type="dcterms:W3CDTF">2016-02-09T20:39:05Z</dcterms:created>
  <dcterms:modified xsi:type="dcterms:W3CDTF">2016-02-10T05:17:25Z</dcterms:modified>
</cp:coreProperties>
</file>