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33"/>
  </p:sldMasterIdLst>
  <p:notesMasterIdLst>
    <p:notesMasterId r:id="rId72"/>
  </p:notesMasterIdLst>
  <p:handoutMasterIdLst>
    <p:handoutMasterId r:id="rId73"/>
  </p:handoutMasterIdLst>
  <p:sldIdLst>
    <p:sldId id="256" r:id="rId34"/>
    <p:sldId id="364" r:id="rId35"/>
    <p:sldId id="323" r:id="rId36"/>
    <p:sldId id="324" r:id="rId37"/>
    <p:sldId id="325" r:id="rId38"/>
    <p:sldId id="361" r:id="rId39"/>
    <p:sldId id="341" r:id="rId40"/>
    <p:sldId id="343" r:id="rId41"/>
    <p:sldId id="329" r:id="rId42"/>
    <p:sldId id="330" r:id="rId43"/>
    <p:sldId id="344" r:id="rId44"/>
    <p:sldId id="331" r:id="rId45"/>
    <p:sldId id="345" r:id="rId46"/>
    <p:sldId id="332" r:id="rId47"/>
    <p:sldId id="346" r:id="rId48"/>
    <p:sldId id="334" r:id="rId49"/>
    <p:sldId id="335" r:id="rId50"/>
    <p:sldId id="336" r:id="rId51"/>
    <p:sldId id="337" r:id="rId52"/>
    <p:sldId id="338" r:id="rId53"/>
    <p:sldId id="339" r:id="rId54"/>
    <p:sldId id="340" r:id="rId55"/>
    <p:sldId id="342" r:id="rId56"/>
    <p:sldId id="347" r:id="rId57"/>
    <p:sldId id="348" r:id="rId58"/>
    <p:sldId id="349" r:id="rId59"/>
    <p:sldId id="350" r:id="rId60"/>
    <p:sldId id="351" r:id="rId61"/>
    <p:sldId id="352" r:id="rId62"/>
    <p:sldId id="353" r:id="rId63"/>
    <p:sldId id="354" r:id="rId64"/>
    <p:sldId id="355" r:id="rId65"/>
    <p:sldId id="356" r:id="rId66"/>
    <p:sldId id="358" r:id="rId67"/>
    <p:sldId id="359" r:id="rId68"/>
    <p:sldId id="363" r:id="rId69"/>
    <p:sldId id="362" r:id="rId70"/>
    <p:sldId id="319" r:id="rId7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3" autoAdjust="0"/>
    <p:restoredTop sz="99880" autoAdjust="0"/>
  </p:normalViewPr>
  <p:slideViewPr>
    <p:cSldViewPr snapToGrid="0" showGuides="1">
      <p:cViewPr varScale="1">
        <p:scale>
          <a:sx n="57" d="100"/>
          <a:sy n="57" d="100"/>
        </p:scale>
        <p:origin x="66" y="408"/>
      </p:cViewPr>
      <p:guideLst>
        <p:guide orient="horz" pos="4038"/>
        <p:guide orient="horz" pos="702"/>
        <p:guide orient="horz" pos="1228"/>
        <p:guide pos="2880"/>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6.xml"/><Relationship Id="rId21" Type="http://schemas.openxmlformats.org/officeDocument/2006/relationships/customXml" Target="../customXml/item21.xml"/><Relationship Id="rId34" Type="http://schemas.openxmlformats.org/officeDocument/2006/relationships/slide" Target="slides/slide1.xml"/><Relationship Id="rId42" Type="http://schemas.openxmlformats.org/officeDocument/2006/relationships/slide" Target="slides/slide9.xml"/><Relationship Id="rId47" Type="http://schemas.openxmlformats.org/officeDocument/2006/relationships/slide" Target="slides/slide14.xml"/><Relationship Id="rId50" Type="http://schemas.openxmlformats.org/officeDocument/2006/relationships/slide" Target="slides/slide17.xml"/><Relationship Id="rId55" Type="http://schemas.openxmlformats.org/officeDocument/2006/relationships/slide" Target="slides/slide22.xml"/><Relationship Id="rId63" Type="http://schemas.openxmlformats.org/officeDocument/2006/relationships/slide" Target="slides/slide30.xml"/><Relationship Id="rId68" Type="http://schemas.openxmlformats.org/officeDocument/2006/relationships/slide" Target="slides/slide35.xml"/><Relationship Id="rId76" Type="http://schemas.openxmlformats.org/officeDocument/2006/relationships/theme" Target="theme/theme1.xml"/><Relationship Id="rId7" Type="http://schemas.openxmlformats.org/officeDocument/2006/relationships/customXml" Target="../customXml/item7.xml"/><Relationship Id="rId71" Type="http://schemas.openxmlformats.org/officeDocument/2006/relationships/slide" Target="slides/slide38.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slide" Target="slides/slide12.xml"/><Relationship Id="rId53" Type="http://schemas.openxmlformats.org/officeDocument/2006/relationships/slide" Target="slides/slide20.xml"/><Relationship Id="rId58" Type="http://schemas.openxmlformats.org/officeDocument/2006/relationships/slide" Target="slides/slide25.xml"/><Relationship Id="rId66" Type="http://schemas.openxmlformats.org/officeDocument/2006/relationships/slide" Target="slides/slide33.xml"/><Relationship Id="rId7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3.xml"/><Relationship Id="rId49" Type="http://schemas.openxmlformats.org/officeDocument/2006/relationships/slide" Target="slides/slide16.xml"/><Relationship Id="rId57" Type="http://schemas.openxmlformats.org/officeDocument/2006/relationships/slide" Target="slides/slide24.xml"/><Relationship Id="rId61" Type="http://schemas.openxmlformats.org/officeDocument/2006/relationships/slide" Target="slides/slide28.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1.xml"/><Relationship Id="rId52" Type="http://schemas.openxmlformats.org/officeDocument/2006/relationships/slide" Target="slides/slide19.xml"/><Relationship Id="rId60" Type="http://schemas.openxmlformats.org/officeDocument/2006/relationships/slide" Target="slides/slide27.xml"/><Relationship Id="rId65" Type="http://schemas.openxmlformats.org/officeDocument/2006/relationships/slide" Target="slides/slide32.xml"/><Relationship Id="rId73"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2.xml"/><Relationship Id="rId43" Type="http://schemas.openxmlformats.org/officeDocument/2006/relationships/slide" Target="slides/slide10.xml"/><Relationship Id="rId48" Type="http://schemas.openxmlformats.org/officeDocument/2006/relationships/slide" Target="slides/slide15.xml"/><Relationship Id="rId56" Type="http://schemas.openxmlformats.org/officeDocument/2006/relationships/slide" Target="slides/slide23.xml"/><Relationship Id="rId64" Type="http://schemas.openxmlformats.org/officeDocument/2006/relationships/slide" Target="slides/slide31.xml"/><Relationship Id="rId69" Type="http://schemas.openxmlformats.org/officeDocument/2006/relationships/slide" Target="slides/slide36.xml"/><Relationship Id="rId77" Type="http://schemas.openxmlformats.org/officeDocument/2006/relationships/tableStyles" Target="tableStyles.xml"/><Relationship Id="rId8" Type="http://schemas.openxmlformats.org/officeDocument/2006/relationships/customXml" Target="../customXml/item8.xml"/><Relationship Id="rId51" Type="http://schemas.openxmlformats.org/officeDocument/2006/relationships/slide" Target="slides/slide18.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Master" Target="slideMasters/slideMaster1.xml"/><Relationship Id="rId38" Type="http://schemas.openxmlformats.org/officeDocument/2006/relationships/slide" Target="slides/slide5.xml"/><Relationship Id="rId46" Type="http://schemas.openxmlformats.org/officeDocument/2006/relationships/slide" Target="slides/slide13.xml"/><Relationship Id="rId59" Type="http://schemas.openxmlformats.org/officeDocument/2006/relationships/slide" Target="slides/slide26.xml"/><Relationship Id="rId67" Type="http://schemas.openxmlformats.org/officeDocument/2006/relationships/slide" Target="slides/slide34.xml"/><Relationship Id="rId20" Type="http://schemas.openxmlformats.org/officeDocument/2006/relationships/customXml" Target="../customXml/item20.xml"/><Relationship Id="rId41" Type="http://schemas.openxmlformats.org/officeDocument/2006/relationships/slide" Target="slides/slide8.xml"/><Relationship Id="rId54" Type="http://schemas.openxmlformats.org/officeDocument/2006/relationships/slide" Target="slides/slide21.xml"/><Relationship Id="rId62" Type="http://schemas.openxmlformats.org/officeDocument/2006/relationships/slide" Target="slides/slide29.xml"/><Relationship Id="rId70" Type="http://schemas.openxmlformats.org/officeDocument/2006/relationships/slide" Target="slides/slide37.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4/5/2016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4/5/2016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17</a:t>
            </a:fld>
            <a:endParaRPr lang="en-US"/>
          </a:p>
        </p:txBody>
      </p:sp>
    </p:spTree>
    <p:extLst>
      <p:ext uri="{BB962C8B-B14F-4D97-AF65-F5344CB8AC3E}">
        <p14:creationId xmlns:p14="http://schemas.microsoft.com/office/powerpoint/2010/main" val="2474174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18</a:t>
            </a:fld>
            <a:endParaRPr lang="en-US"/>
          </a:p>
        </p:txBody>
      </p:sp>
    </p:spTree>
    <p:extLst>
      <p:ext uri="{BB962C8B-B14F-4D97-AF65-F5344CB8AC3E}">
        <p14:creationId xmlns:p14="http://schemas.microsoft.com/office/powerpoint/2010/main" val="670679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19</a:t>
            </a:fld>
            <a:endParaRPr lang="en-US"/>
          </a:p>
        </p:txBody>
      </p:sp>
    </p:spTree>
    <p:extLst>
      <p:ext uri="{BB962C8B-B14F-4D97-AF65-F5344CB8AC3E}">
        <p14:creationId xmlns:p14="http://schemas.microsoft.com/office/powerpoint/2010/main" val="751434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20</a:t>
            </a:fld>
            <a:endParaRPr lang="en-US"/>
          </a:p>
        </p:txBody>
      </p:sp>
    </p:spTree>
    <p:extLst>
      <p:ext uri="{BB962C8B-B14F-4D97-AF65-F5344CB8AC3E}">
        <p14:creationId xmlns:p14="http://schemas.microsoft.com/office/powerpoint/2010/main" val="1659095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21</a:t>
            </a:fld>
            <a:endParaRPr lang="en-US"/>
          </a:p>
        </p:txBody>
      </p:sp>
    </p:spTree>
    <p:extLst>
      <p:ext uri="{BB962C8B-B14F-4D97-AF65-F5344CB8AC3E}">
        <p14:creationId xmlns:p14="http://schemas.microsoft.com/office/powerpoint/2010/main" val="991930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22</a:t>
            </a:fld>
            <a:endParaRPr lang="en-US"/>
          </a:p>
        </p:txBody>
      </p:sp>
    </p:spTree>
    <p:extLst>
      <p:ext uri="{BB962C8B-B14F-4D97-AF65-F5344CB8AC3E}">
        <p14:creationId xmlns:p14="http://schemas.microsoft.com/office/powerpoint/2010/main" val="2452455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23</a:t>
            </a:fld>
            <a:endParaRPr lang="en-US"/>
          </a:p>
        </p:txBody>
      </p:sp>
    </p:spTree>
    <p:extLst>
      <p:ext uri="{BB962C8B-B14F-4D97-AF65-F5344CB8AC3E}">
        <p14:creationId xmlns:p14="http://schemas.microsoft.com/office/powerpoint/2010/main" val="3058901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24</a:t>
            </a:fld>
            <a:endParaRPr lang="en-US"/>
          </a:p>
        </p:txBody>
      </p:sp>
    </p:spTree>
    <p:extLst>
      <p:ext uri="{BB962C8B-B14F-4D97-AF65-F5344CB8AC3E}">
        <p14:creationId xmlns:p14="http://schemas.microsoft.com/office/powerpoint/2010/main" val="3345342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25</a:t>
            </a:fld>
            <a:endParaRPr lang="en-US"/>
          </a:p>
        </p:txBody>
      </p:sp>
    </p:spTree>
    <p:extLst>
      <p:ext uri="{BB962C8B-B14F-4D97-AF65-F5344CB8AC3E}">
        <p14:creationId xmlns:p14="http://schemas.microsoft.com/office/powerpoint/2010/main" val="823810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26</a:t>
            </a:fld>
            <a:endParaRPr lang="en-US"/>
          </a:p>
        </p:txBody>
      </p:sp>
    </p:spTree>
    <p:extLst>
      <p:ext uri="{BB962C8B-B14F-4D97-AF65-F5344CB8AC3E}">
        <p14:creationId xmlns:p14="http://schemas.microsoft.com/office/powerpoint/2010/main" val="97392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4</a:t>
            </a:fld>
            <a:endParaRPr lang="en-US"/>
          </a:p>
        </p:txBody>
      </p:sp>
    </p:spTree>
    <p:extLst>
      <p:ext uri="{BB962C8B-B14F-4D97-AF65-F5344CB8AC3E}">
        <p14:creationId xmlns:p14="http://schemas.microsoft.com/office/powerpoint/2010/main" val="2188804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27</a:t>
            </a:fld>
            <a:endParaRPr lang="en-US"/>
          </a:p>
        </p:txBody>
      </p:sp>
    </p:spTree>
    <p:extLst>
      <p:ext uri="{BB962C8B-B14F-4D97-AF65-F5344CB8AC3E}">
        <p14:creationId xmlns:p14="http://schemas.microsoft.com/office/powerpoint/2010/main" val="1869555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28</a:t>
            </a:fld>
            <a:endParaRPr lang="en-US"/>
          </a:p>
        </p:txBody>
      </p:sp>
    </p:spTree>
    <p:extLst>
      <p:ext uri="{BB962C8B-B14F-4D97-AF65-F5344CB8AC3E}">
        <p14:creationId xmlns:p14="http://schemas.microsoft.com/office/powerpoint/2010/main" val="2378551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29</a:t>
            </a:fld>
            <a:endParaRPr lang="en-US"/>
          </a:p>
        </p:txBody>
      </p:sp>
    </p:spTree>
    <p:extLst>
      <p:ext uri="{BB962C8B-B14F-4D97-AF65-F5344CB8AC3E}">
        <p14:creationId xmlns:p14="http://schemas.microsoft.com/office/powerpoint/2010/main" val="4016666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30</a:t>
            </a:fld>
            <a:endParaRPr lang="en-US"/>
          </a:p>
        </p:txBody>
      </p:sp>
    </p:spTree>
    <p:extLst>
      <p:ext uri="{BB962C8B-B14F-4D97-AF65-F5344CB8AC3E}">
        <p14:creationId xmlns:p14="http://schemas.microsoft.com/office/powerpoint/2010/main" val="3680926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31</a:t>
            </a:fld>
            <a:endParaRPr lang="en-US"/>
          </a:p>
        </p:txBody>
      </p:sp>
    </p:spTree>
    <p:extLst>
      <p:ext uri="{BB962C8B-B14F-4D97-AF65-F5344CB8AC3E}">
        <p14:creationId xmlns:p14="http://schemas.microsoft.com/office/powerpoint/2010/main" val="181970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32</a:t>
            </a:fld>
            <a:endParaRPr lang="en-US"/>
          </a:p>
        </p:txBody>
      </p:sp>
    </p:spTree>
    <p:extLst>
      <p:ext uri="{BB962C8B-B14F-4D97-AF65-F5344CB8AC3E}">
        <p14:creationId xmlns:p14="http://schemas.microsoft.com/office/powerpoint/2010/main" val="227170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70186C-BADA-4557-A137-AAB00CCB9BAE}" type="slidenum">
              <a:rPr lang="en-US" smtClean="0"/>
              <a:pPr/>
              <a:t>33</a:t>
            </a:fld>
            <a:endParaRPr lang="en-US"/>
          </a:p>
        </p:txBody>
      </p:sp>
    </p:spTree>
    <p:extLst>
      <p:ext uri="{BB962C8B-B14F-4D97-AF65-F5344CB8AC3E}">
        <p14:creationId xmlns:p14="http://schemas.microsoft.com/office/powerpoint/2010/main" val="3005189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34</a:t>
            </a:fld>
            <a:endParaRPr lang="en-US"/>
          </a:p>
        </p:txBody>
      </p:sp>
    </p:spTree>
    <p:extLst>
      <p:ext uri="{BB962C8B-B14F-4D97-AF65-F5344CB8AC3E}">
        <p14:creationId xmlns:p14="http://schemas.microsoft.com/office/powerpoint/2010/main" val="15403228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35</a:t>
            </a:fld>
            <a:endParaRPr lang="en-US"/>
          </a:p>
        </p:txBody>
      </p:sp>
    </p:spTree>
    <p:extLst>
      <p:ext uri="{BB962C8B-B14F-4D97-AF65-F5344CB8AC3E}">
        <p14:creationId xmlns:p14="http://schemas.microsoft.com/office/powerpoint/2010/main" val="23196377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37</a:t>
            </a:fld>
            <a:endParaRPr lang="en-US"/>
          </a:p>
        </p:txBody>
      </p:sp>
    </p:spTree>
    <p:extLst>
      <p:ext uri="{BB962C8B-B14F-4D97-AF65-F5344CB8AC3E}">
        <p14:creationId xmlns:p14="http://schemas.microsoft.com/office/powerpoint/2010/main" val="3058278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5</a:t>
            </a:fld>
            <a:endParaRPr lang="en-US"/>
          </a:p>
        </p:txBody>
      </p:sp>
    </p:spTree>
    <p:extLst>
      <p:ext uri="{BB962C8B-B14F-4D97-AF65-F5344CB8AC3E}">
        <p14:creationId xmlns:p14="http://schemas.microsoft.com/office/powerpoint/2010/main" val="34448700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7</a:t>
            </a:fld>
            <a:endParaRPr lang="en-US"/>
          </a:p>
        </p:txBody>
      </p:sp>
    </p:spTree>
    <p:extLst>
      <p:ext uri="{BB962C8B-B14F-4D97-AF65-F5344CB8AC3E}">
        <p14:creationId xmlns:p14="http://schemas.microsoft.com/office/powerpoint/2010/main" val="2928277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9</a:t>
            </a:fld>
            <a:endParaRPr lang="en-US"/>
          </a:p>
        </p:txBody>
      </p:sp>
    </p:spTree>
    <p:extLst>
      <p:ext uri="{BB962C8B-B14F-4D97-AF65-F5344CB8AC3E}">
        <p14:creationId xmlns:p14="http://schemas.microsoft.com/office/powerpoint/2010/main" val="1703401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10</a:t>
            </a:fld>
            <a:endParaRPr lang="en-US"/>
          </a:p>
        </p:txBody>
      </p:sp>
    </p:spTree>
    <p:extLst>
      <p:ext uri="{BB962C8B-B14F-4D97-AF65-F5344CB8AC3E}">
        <p14:creationId xmlns:p14="http://schemas.microsoft.com/office/powerpoint/2010/main" val="2135827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12</a:t>
            </a:fld>
            <a:endParaRPr lang="en-US"/>
          </a:p>
        </p:txBody>
      </p:sp>
    </p:spTree>
    <p:extLst>
      <p:ext uri="{BB962C8B-B14F-4D97-AF65-F5344CB8AC3E}">
        <p14:creationId xmlns:p14="http://schemas.microsoft.com/office/powerpoint/2010/main" val="4221492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14</a:t>
            </a:fld>
            <a:endParaRPr lang="en-US"/>
          </a:p>
        </p:txBody>
      </p:sp>
    </p:spTree>
    <p:extLst>
      <p:ext uri="{BB962C8B-B14F-4D97-AF65-F5344CB8AC3E}">
        <p14:creationId xmlns:p14="http://schemas.microsoft.com/office/powerpoint/2010/main" val="2757879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0186C-BADA-4557-A137-AAB00CCB9BAE}" type="slidenum">
              <a:rPr lang="en-US" smtClean="0"/>
              <a:pPr/>
              <a:t>16</a:t>
            </a:fld>
            <a:endParaRPr lang="en-US"/>
          </a:p>
        </p:txBody>
      </p:sp>
    </p:spTree>
    <p:extLst>
      <p:ext uri="{BB962C8B-B14F-4D97-AF65-F5344CB8AC3E}">
        <p14:creationId xmlns:p14="http://schemas.microsoft.com/office/powerpoint/2010/main" val="1186208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4/5/2016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16-</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16</a:t>
            </a:r>
          </a:p>
        </p:txBody>
      </p:sp>
      <p:sp>
        <p:nvSpPr>
          <p:cNvPr id="6" name="Subtitle 5"/>
          <p:cNvSpPr>
            <a:spLocks noGrp="1"/>
          </p:cNvSpPr>
          <p:nvPr>
            <p:ph type="subTitle" idx="1"/>
          </p:nvPr>
        </p:nvSpPr>
        <p:spPr/>
        <p:txBody>
          <a:bodyPr/>
          <a:lstStyle/>
          <a:p>
            <a:r>
              <a:rPr lang="en-US" dirty="0"/>
              <a:t>The Research Report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Front Matter</a:t>
            </a:r>
            <a:endParaRPr lang="en-US" dirty="0"/>
          </a:p>
        </p:txBody>
      </p:sp>
      <p:sp>
        <p:nvSpPr>
          <p:cNvPr id="3" name="Content Placeholder 2"/>
          <p:cNvSpPr>
            <a:spLocks noGrp="1"/>
          </p:cNvSpPr>
          <p:nvPr>
            <p:ph idx="1"/>
          </p:nvPr>
        </p:nvSpPr>
        <p:spPr/>
        <p:txBody>
          <a:bodyPr/>
          <a:lstStyle/>
          <a:p>
            <a:pPr marL="0" indent="0">
              <a:buNone/>
            </a:pPr>
            <a:r>
              <a:rPr lang="en-US" b="1" dirty="0"/>
              <a:t>Title Page</a:t>
            </a:r>
            <a:r>
              <a:rPr lang="en-US" dirty="0"/>
              <a:t>: contains four major items of information:</a:t>
            </a:r>
          </a:p>
          <a:p>
            <a:r>
              <a:rPr lang="en-US" dirty="0"/>
              <a:t>The title of the document</a:t>
            </a:r>
          </a:p>
          <a:p>
            <a:r>
              <a:rPr lang="en-US" dirty="0"/>
              <a:t>The organization/person(s) for whom the report was prepared</a:t>
            </a:r>
          </a:p>
          <a:p>
            <a:r>
              <a:rPr lang="en-US" dirty="0"/>
              <a:t>The organization/person(s) who prepared the report</a:t>
            </a:r>
          </a:p>
          <a:p>
            <a:r>
              <a:rPr lang="en-US" dirty="0"/>
              <a:t>The date of submission</a:t>
            </a:r>
          </a:p>
        </p:txBody>
      </p:sp>
    </p:spTree>
    <p:extLst>
      <p:ext uri="{BB962C8B-B14F-4D97-AF65-F5344CB8AC3E}">
        <p14:creationId xmlns:p14="http://schemas.microsoft.com/office/powerpoint/2010/main" val="404819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6083" y="990600"/>
            <a:ext cx="5156347" cy="4866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6583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t>Front Matter</a:t>
            </a:r>
            <a:endParaRPr lang="en-US" dirty="0"/>
          </a:p>
        </p:txBody>
      </p:sp>
      <p:sp>
        <p:nvSpPr>
          <p:cNvPr id="3" name="Content Placeholder 2"/>
          <p:cNvSpPr>
            <a:spLocks noGrp="1"/>
          </p:cNvSpPr>
          <p:nvPr>
            <p:ph idx="1"/>
          </p:nvPr>
        </p:nvSpPr>
        <p:spPr/>
        <p:txBody>
          <a:bodyPr/>
          <a:lstStyle/>
          <a:p>
            <a:r>
              <a:rPr lang="en-US" b="1" dirty="0"/>
              <a:t>Letter of Authorization</a:t>
            </a:r>
            <a:r>
              <a:rPr lang="en-US" dirty="0"/>
              <a:t>: the marketing research firm’s certification to do the project. </a:t>
            </a:r>
          </a:p>
          <a:p>
            <a:r>
              <a:rPr lang="en-US" b="1" dirty="0"/>
              <a:t>Letter/Memo of Transmittal</a:t>
            </a:r>
            <a:r>
              <a:rPr lang="en-US" dirty="0"/>
              <a:t>: the letter of transmittal is used to release or deliver the document to an organization for which you are mot a regular employee. The memo of transmittal is used to deliver the document within your organization.</a:t>
            </a:r>
          </a:p>
        </p:txBody>
      </p:sp>
    </p:spTree>
    <p:extLst>
      <p:ext uri="{BB962C8B-B14F-4D97-AF65-F5344CB8AC3E}">
        <p14:creationId xmlns:p14="http://schemas.microsoft.com/office/powerpoint/2010/main" val="2249602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881063"/>
            <a:ext cx="5686425" cy="509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849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t>Front Matter</a:t>
            </a:r>
            <a:endParaRPr lang="en-US" dirty="0"/>
          </a:p>
        </p:txBody>
      </p:sp>
      <p:sp>
        <p:nvSpPr>
          <p:cNvPr id="3" name="Content Placeholder 2"/>
          <p:cNvSpPr>
            <a:spLocks noGrp="1"/>
          </p:cNvSpPr>
          <p:nvPr>
            <p:ph idx="1"/>
          </p:nvPr>
        </p:nvSpPr>
        <p:spPr/>
        <p:txBody>
          <a:bodyPr>
            <a:normAutofit/>
          </a:bodyPr>
          <a:lstStyle/>
          <a:p>
            <a:r>
              <a:rPr lang="en-US" b="1" dirty="0"/>
              <a:t>Table of Contents</a:t>
            </a:r>
            <a:r>
              <a:rPr lang="en-US" dirty="0"/>
              <a:t>: helps the reader locate information in the research report.</a:t>
            </a:r>
          </a:p>
          <a:p>
            <a:r>
              <a:rPr lang="en-US" b="1" dirty="0"/>
              <a:t>List of Illustrations</a:t>
            </a:r>
            <a:r>
              <a:rPr lang="en-US" dirty="0"/>
              <a:t>: if the report contains tables and/or figures, include in the table of contents a list of illustrations with page numbers on which they appear.</a:t>
            </a:r>
          </a:p>
          <a:p>
            <a:pPr lvl="1">
              <a:buFont typeface="Arial" panose="020B0604020202020204" pitchFamily="34" charset="0"/>
              <a:buChar char="•"/>
            </a:pPr>
            <a:r>
              <a:rPr lang="en-US" sz="2400" dirty="0"/>
              <a:t>Tables: words and/or numbers arranged in rows and columns</a:t>
            </a:r>
          </a:p>
          <a:p>
            <a:pPr lvl="1">
              <a:buFont typeface="Arial" panose="020B0604020202020204" pitchFamily="34" charset="0"/>
              <a:buChar char="•"/>
            </a:pPr>
            <a:r>
              <a:rPr lang="en-US" sz="2400" dirty="0"/>
              <a:t>Figures: graphs, charts, maps, pictures, and so on.</a:t>
            </a:r>
          </a:p>
        </p:txBody>
      </p:sp>
    </p:spTree>
    <p:extLst>
      <p:ext uri="{BB962C8B-B14F-4D97-AF65-F5344CB8AC3E}">
        <p14:creationId xmlns:p14="http://schemas.microsoft.com/office/powerpoint/2010/main" val="2475161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138" y="685800"/>
            <a:ext cx="5419725"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2927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t>Front Matter</a:t>
            </a:r>
            <a:endParaRPr lang="en-US" dirty="0"/>
          </a:p>
        </p:txBody>
      </p:sp>
      <p:sp>
        <p:nvSpPr>
          <p:cNvPr id="3" name="Content Placeholder 2"/>
          <p:cNvSpPr>
            <a:spLocks noGrp="1"/>
          </p:cNvSpPr>
          <p:nvPr>
            <p:ph idx="1"/>
          </p:nvPr>
        </p:nvSpPr>
        <p:spPr/>
        <p:txBody>
          <a:bodyPr/>
          <a:lstStyle/>
          <a:p>
            <a:r>
              <a:rPr lang="en-US" b="1" dirty="0"/>
              <a:t>Abstract/Executive Summary</a:t>
            </a:r>
            <a:r>
              <a:rPr lang="en-US" dirty="0"/>
              <a:t>: is a “skeleton” of your report and serves as a summary for the busy executive or a preview for the in-depth reader.</a:t>
            </a:r>
          </a:p>
        </p:txBody>
      </p:sp>
    </p:spTree>
    <p:extLst>
      <p:ext uri="{BB962C8B-B14F-4D97-AF65-F5344CB8AC3E}">
        <p14:creationId xmlns:p14="http://schemas.microsoft.com/office/powerpoint/2010/main" val="1497616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Body</a:t>
            </a:r>
          </a:p>
        </p:txBody>
      </p:sp>
      <p:sp>
        <p:nvSpPr>
          <p:cNvPr id="3" name="Content Placeholder 2"/>
          <p:cNvSpPr>
            <a:spLocks noGrp="1"/>
          </p:cNvSpPr>
          <p:nvPr>
            <p:ph idx="1"/>
          </p:nvPr>
        </p:nvSpPr>
        <p:spPr/>
        <p:txBody>
          <a:bodyPr/>
          <a:lstStyle/>
          <a:p>
            <a:r>
              <a:rPr lang="en-US" dirty="0"/>
              <a:t>The </a:t>
            </a:r>
            <a:r>
              <a:rPr lang="en-US" b="1" dirty="0"/>
              <a:t>body</a:t>
            </a:r>
            <a:r>
              <a:rPr lang="en-US" dirty="0"/>
              <a:t> is the bulk of the report. It contains an introduction to the report, an explanation of your method, a discussion of your results, a statement of limitations, and a list of conclusions  and recommendations.</a:t>
            </a:r>
          </a:p>
        </p:txBody>
      </p:sp>
    </p:spTree>
    <p:extLst>
      <p:ext uri="{BB962C8B-B14F-4D97-AF65-F5344CB8AC3E}">
        <p14:creationId xmlns:p14="http://schemas.microsoft.com/office/powerpoint/2010/main" val="2850774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Body</a:t>
            </a:r>
          </a:p>
        </p:txBody>
      </p:sp>
      <p:sp>
        <p:nvSpPr>
          <p:cNvPr id="3" name="Content Placeholder 2"/>
          <p:cNvSpPr>
            <a:spLocks noGrp="1"/>
          </p:cNvSpPr>
          <p:nvPr>
            <p:ph idx="1"/>
          </p:nvPr>
        </p:nvSpPr>
        <p:spPr/>
        <p:txBody>
          <a:bodyPr>
            <a:normAutofit/>
          </a:bodyPr>
          <a:lstStyle/>
          <a:p>
            <a:r>
              <a:rPr lang="en-US" b="1" dirty="0"/>
              <a:t>Introduction</a:t>
            </a:r>
            <a:r>
              <a:rPr lang="en-US" dirty="0"/>
              <a:t>: orients the reader to its contents. It may contain a statement of the background situation leading to the problem, the  statement of the problem, and a summary description of how the research process was initiated.</a:t>
            </a:r>
          </a:p>
          <a:p>
            <a:r>
              <a:rPr lang="en-US" b="1" dirty="0"/>
              <a:t>Research objectives </a:t>
            </a:r>
            <a:r>
              <a:rPr lang="en-US" dirty="0"/>
              <a:t>may be listed either as a separate section or within the introduction section.</a:t>
            </a:r>
          </a:p>
        </p:txBody>
      </p:sp>
    </p:spTree>
    <p:extLst>
      <p:ext uri="{BB962C8B-B14F-4D97-AF65-F5344CB8AC3E}">
        <p14:creationId xmlns:p14="http://schemas.microsoft.com/office/powerpoint/2010/main" val="871085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Body</a:t>
            </a:r>
            <a:endParaRPr lang="en-US" dirty="0"/>
          </a:p>
        </p:txBody>
      </p:sp>
      <p:sp>
        <p:nvSpPr>
          <p:cNvPr id="3" name="Content Placeholder 2"/>
          <p:cNvSpPr>
            <a:spLocks noGrp="1"/>
          </p:cNvSpPr>
          <p:nvPr>
            <p:ph idx="1"/>
          </p:nvPr>
        </p:nvSpPr>
        <p:spPr/>
        <p:txBody>
          <a:bodyPr/>
          <a:lstStyle/>
          <a:p>
            <a:r>
              <a:rPr lang="en-US" b="1" dirty="0"/>
              <a:t>Method</a:t>
            </a:r>
            <a:r>
              <a:rPr lang="en-US" dirty="0"/>
              <a:t>:  describes, in as much detail as necessary, how you conducted the research, who (or what) your subjects were, and what tools or methods were used to achieve  your objectives.</a:t>
            </a:r>
          </a:p>
        </p:txBody>
      </p:sp>
    </p:spTree>
    <p:extLst>
      <p:ext uri="{BB962C8B-B14F-4D97-AF65-F5344CB8AC3E}">
        <p14:creationId xmlns:p14="http://schemas.microsoft.com/office/powerpoint/2010/main" val="393464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776" y="795866"/>
            <a:ext cx="4447916" cy="5554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429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Body</a:t>
            </a:r>
            <a:endParaRPr lang="en-US" dirty="0"/>
          </a:p>
        </p:txBody>
      </p:sp>
      <p:sp>
        <p:nvSpPr>
          <p:cNvPr id="3" name="Content Placeholder 2"/>
          <p:cNvSpPr>
            <a:spLocks noGrp="1"/>
          </p:cNvSpPr>
          <p:nvPr>
            <p:ph idx="1"/>
          </p:nvPr>
        </p:nvSpPr>
        <p:spPr/>
        <p:txBody>
          <a:bodyPr/>
          <a:lstStyle/>
          <a:p>
            <a:pPr marL="0" indent="0">
              <a:buNone/>
            </a:pPr>
            <a:r>
              <a:rPr lang="en-US" dirty="0"/>
              <a:t>Use of Word Method or Methodology</a:t>
            </a:r>
          </a:p>
          <a:p>
            <a:pPr marL="0" indent="0">
              <a:buNone/>
            </a:pPr>
            <a:endParaRPr lang="en-US" dirty="0"/>
          </a:p>
          <a:p>
            <a:r>
              <a:rPr lang="en-US" b="1" dirty="0"/>
              <a:t>Method </a:t>
            </a:r>
            <a:r>
              <a:rPr lang="en-US" dirty="0"/>
              <a:t>refers to the tools of scientific investigation (and the tools used in a marketing research project are described in detail in the method section of the report).</a:t>
            </a:r>
          </a:p>
          <a:p>
            <a:r>
              <a:rPr lang="en-US" b="1" dirty="0"/>
              <a:t>Methodology</a:t>
            </a:r>
            <a:r>
              <a:rPr lang="en-US" dirty="0"/>
              <a:t> refers to the principles that  determine how such tools are deployed and interpreted.</a:t>
            </a:r>
          </a:p>
        </p:txBody>
      </p:sp>
    </p:spTree>
    <p:extLst>
      <p:ext uri="{BB962C8B-B14F-4D97-AF65-F5344CB8AC3E}">
        <p14:creationId xmlns:p14="http://schemas.microsoft.com/office/powerpoint/2010/main" val="2290836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Body</a:t>
            </a:r>
            <a:endParaRPr lang="en-US" dirty="0"/>
          </a:p>
        </p:txBody>
      </p:sp>
      <p:sp>
        <p:nvSpPr>
          <p:cNvPr id="3" name="Content Placeholder 2"/>
          <p:cNvSpPr>
            <a:spLocks noGrp="1"/>
          </p:cNvSpPr>
          <p:nvPr>
            <p:ph idx="1"/>
          </p:nvPr>
        </p:nvSpPr>
        <p:spPr/>
        <p:txBody>
          <a:bodyPr>
            <a:normAutofit/>
          </a:bodyPr>
          <a:lstStyle/>
          <a:p>
            <a:r>
              <a:rPr lang="en-US" b="1" dirty="0"/>
              <a:t>Results</a:t>
            </a:r>
            <a:r>
              <a:rPr lang="en-US" dirty="0"/>
              <a:t>: the most important portion of your report. This section should logically present the findings of your research and may be organized around the research objectives for the study. </a:t>
            </a:r>
          </a:p>
          <a:p>
            <a:r>
              <a:rPr lang="en-US" b="1" dirty="0"/>
              <a:t>Limitations</a:t>
            </a:r>
            <a:r>
              <a:rPr lang="en-US" dirty="0"/>
              <a:t>:  typical limitations in research reports often focus on but are not limited to factors such as constraints of time, money, size of sample, and personnel.</a:t>
            </a:r>
          </a:p>
        </p:txBody>
      </p:sp>
    </p:spTree>
    <p:extLst>
      <p:ext uri="{BB962C8B-B14F-4D97-AF65-F5344CB8AC3E}">
        <p14:creationId xmlns:p14="http://schemas.microsoft.com/office/powerpoint/2010/main" val="1882652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Body</a:t>
            </a:r>
            <a:endParaRPr lang="en-US" dirty="0"/>
          </a:p>
        </p:txBody>
      </p:sp>
      <p:sp>
        <p:nvSpPr>
          <p:cNvPr id="3" name="Content Placeholder 2"/>
          <p:cNvSpPr>
            <a:spLocks noGrp="1"/>
          </p:cNvSpPr>
          <p:nvPr>
            <p:ph idx="1"/>
          </p:nvPr>
        </p:nvSpPr>
        <p:spPr/>
        <p:txBody>
          <a:bodyPr/>
          <a:lstStyle/>
          <a:p>
            <a:pPr marL="0" indent="0">
              <a:buNone/>
            </a:pPr>
            <a:r>
              <a:rPr lang="en-US" dirty="0"/>
              <a:t>Conclusions and Recommendations: </a:t>
            </a:r>
          </a:p>
          <a:p>
            <a:pPr marL="0" indent="0">
              <a:buNone/>
            </a:pPr>
            <a:endParaRPr lang="en-US" dirty="0"/>
          </a:p>
          <a:p>
            <a:r>
              <a:rPr lang="en-US" b="1" dirty="0"/>
              <a:t>Conclusions</a:t>
            </a:r>
            <a:r>
              <a:rPr lang="en-US" dirty="0"/>
              <a:t> are the outcomes and decisions you have reached based on your research results.</a:t>
            </a:r>
          </a:p>
          <a:p>
            <a:r>
              <a:rPr lang="en-US" b="1" dirty="0"/>
              <a:t>Recommendations</a:t>
            </a:r>
            <a:r>
              <a:rPr lang="en-US" dirty="0"/>
              <a:t> are suggestions for how to proceed based on the conclusions.</a:t>
            </a:r>
          </a:p>
        </p:txBody>
      </p:sp>
    </p:spTree>
    <p:extLst>
      <p:ext uri="{BB962C8B-B14F-4D97-AF65-F5344CB8AC3E}">
        <p14:creationId xmlns:p14="http://schemas.microsoft.com/office/powerpoint/2010/main" val="2723321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2052"/>
            <a:ext cx="8229600" cy="1143000"/>
          </a:xfrm>
        </p:spPr>
        <p:txBody>
          <a:bodyPr/>
          <a:lstStyle/>
          <a:p>
            <a:r>
              <a:rPr lang="en-US"/>
              <a:t>End Matter</a:t>
            </a:r>
            <a:endParaRPr lang="en-US" dirty="0"/>
          </a:p>
        </p:txBody>
      </p:sp>
      <p:sp>
        <p:nvSpPr>
          <p:cNvPr id="3" name="Content Placeholder 2"/>
          <p:cNvSpPr>
            <a:spLocks noGrp="1"/>
          </p:cNvSpPr>
          <p:nvPr>
            <p:ph idx="1"/>
          </p:nvPr>
        </p:nvSpPr>
        <p:spPr/>
        <p:txBody>
          <a:bodyPr>
            <a:normAutofit/>
          </a:bodyPr>
          <a:lstStyle/>
          <a:p>
            <a:pPr marL="0" indent="0">
              <a:buNone/>
            </a:pPr>
            <a:r>
              <a:rPr lang="en-US" dirty="0"/>
              <a:t>The </a:t>
            </a:r>
            <a:r>
              <a:rPr lang="en-US" b="1" dirty="0"/>
              <a:t>end matter  </a:t>
            </a:r>
            <a:r>
              <a:rPr lang="en-US" dirty="0"/>
              <a:t>comprises the appendices, which contain additional information to which the reader may refer for further reading but that is not essential to reporting the data; references list; and endnotes.</a:t>
            </a:r>
          </a:p>
          <a:p>
            <a:r>
              <a:rPr lang="en-US" dirty="0"/>
              <a:t>A </a:t>
            </a:r>
            <a:r>
              <a:rPr lang="en-US" b="1" dirty="0"/>
              <a:t>reference list </a:t>
            </a:r>
            <a:r>
              <a:rPr lang="en-US" dirty="0"/>
              <a:t>contains all of the sources from which information was collected for the report.</a:t>
            </a:r>
          </a:p>
          <a:p>
            <a:r>
              <a:rPr lang="en-US" b="1" dirty="0"/>
              <a:t>Endnotes</a:t>
            </a:r>
            <a:r>
              <a:rPr lang="en-US" dirty="0"/>
              <a:t> are notes at the end of a document that provide supplementary information or comments on ideas provided in the body of the report.</a:t>
            </a:r>
          </a:p>
        </p:txBody>
      </p:sp>
    </p:spTree>
    <p:extLst>
      <p:ext uri="{BB962C8B-B14F-4D97-AF65-F5344CB8AC3E}">
        <p14:creationId xmlns:p14="http://schemas.microsoft.com/office/powerpoint/2010/main" val="3053502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Form and Format</a:t>
            </a:r>
            <a:endParaRPr lang="en-US" dirty="0"/>
          </a:p>
        </p:txBody>
      </p:sp>
      <p:sp>
        <p:nvSpPr>
          <p:cNvPr id="3" name="Content Placeholder 2"/>
          <p:cNvSpPr>
            <a:spLocks noGrp="1"/>
          </p:cNvSpPr>
          <p:nvPr>
            <p:ph idx="1"/>
          </p:nvPr>
        </p:nvSpPr>
        <p:spPr/>
        <p:txBody>
          <a:bodyPr/>
          <a:lstStyle/>
          <a:p>
            <a:pPr marL="0" indent="0">
              <a:buNone/>
            </a:pPr>
            <a:r>
              <a:rPr lang="en-US" dirty="0"/>
              <a:t>Form and format concerns include:</a:t>
            </a:r>
          </a:p>
          <a:p>
            <a:r>
              <a:rPr lang="en-US" b="1" dirty="0"/>
              <a:t>Headings</a:t>
            </a:r>
            <a:r>
              <a:rPr lang="en-US" dirty="0"/>
              <a:t> indicate the topic of each section.</a:t>
            </a:r>
          </a:p>
          <a:p>
            <a:r>
              <a:rPr lang="en-US" b="1" dirty="0"/>
              <a:t>Subheadings</a:t>
            </a:r>
            <a:r>
              <a:rPr lang="en-US" dirty="0"/>
              <a:t> should divide the information into segments.</a:t>
            </a:r>
          </a:p>
          <a:p>
            <a:r>
              <a:rPr lang="en-US" b="1" dirty="0"/>
              <a:t>Visuals</a:t>
            </a:r>
            <a:r>
              <a:rPr lang="en-US" dirty="0"/>
              <a:t> are tables, figures, charts, diagrams, graphs, and other graphic aids.</a:t>
            </a:r>
          </a:p>
        </p:txBody>
      </p:sp>
    </p:spTree>
    <p:extLst>
      <p:ext uri="{BB962C8B-B14F-4D97-AF65-F5344CB8AC3E}">
        <p14:creationId xmlns:p14="http://schemas.microsoft.com/office/powerpoint/2010/main" val="2870311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Style</a:t>
            </a:r>
            <a:endParaRPr lang="en-US" dirty="0"/>
          </a:p>
        </p:txBody>
      </p:sp>
      <p:sp>
        <p:nvSpPr>
          <p:cNvPr id="3" name="Content Placeholder 2"/>
          <p:cNvSpPr>
            <a:spLocks noGrp="1"/>
          </p:cNvSpPr>
          <p:nvPr>
            <p:ph idx="1"/>
          </p:nvPr>
        </p:nvSpPr>
        <p:spPr/>
        <p:txBody>
          <a:bodyPr>
            <a:normAutofit/>
          </a:bodyPr>
          <a:lstStyle/>
          <a:p>
            <a:r>
              <a:rPr lang="en-US" dirty="0"/>
              <a:t>A good paragraph has one main idea, and a topic sentence should state that main idea.</a:t>
            </a:r>
          </a:p>
          <a:p>
            <a:r>
              <a:rPr lang="en-US" dirty="0"/>
              <a:t>The body of the paragraph provides the main idea of the topic sentence by giving more information, analysis, or examples.</a:t>
            </a:r>
          </a:p>
          <a:p>
            <a:r>
              <a:rPr lang="en-US" dirty="0"/>
              <a:t>The transitional sentence tells readers where they are headed.</a:t>
            </a:r>
          </a:p>
          <a:p>
            <a:r>
              <a:rPr lang="en-US" dirty="0"/>
              <a:t>Controlling for the length of paragraphs should encourage good communication. As a rule, paragraphs should be short.</a:t>
            </a:r>
          </a:p>
        </p:txBody>
      </p:sp>
    </p:spTree>
    <p:extLst>
      <p:ext uri="{BB962C8B-B14F-4D97-AF65-F5344CB8AC3E}">
        <p14:creationId xmlns:p14="http://schemas.microsoft.com/office/powerpoint/2010/main" val="2571652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Using Visuals: Tables and Figures</a:t>
            </a:r>
            <a:endParaRPr lang="en-US" dirty="0"/>
          </a:p>
        </p:txBody>
      </p:sp>
      <p:sp>
        <p:nvSpPr>
          <p:cNvPr id="3" name="Content Placeholder 2"/>
          <p:cNvSpPr>
            <a:spLocks noGrp="1"/>
          </p:cNvSpPr>
          <p:nvPr>
            <p:ph idx="1"/>
          </p:nvPr>
        </p:nvSpPr>
        <p:spPr/>
        <p:txBody>
          <a:bodyPr/>
          <a:lstStyle/>
          <a:p>
            <a:r>
              <a:rPr lang="en-US" dirty="0"/>
              <a:t>Tables, which identify exact values</a:t>
            </a:r>
          </a:p>
          <a:p>
            <a:r>
              <a:rPr lang="en-US" dirty="0"/>
              <a:t>Graphs and  charts, which illustrate relationships among items</a:t>
            </a:r>
          </a:p>
          <a:p>
            <a:pPr lvl="1">
              <a:buFont typeface="Arial" panose="020B0604020202020204" pitchFamily="34" charset="0"/>
              <a:buChar char="•"/>
            </a:pPr>
            <a:r>
              <a:rPr lang="en-US" sz="2400" dirty="0"/>
              <a:t>Pie charts, which compare a specific part of the whole to the whole </a:t>
            </a:r>
          </a:p>
          <a:p>
            <a:pPr lvl="1">
              <a:buFont typeface="Arial" panose="020B0604020202020204" pitchFamily="34" charset="0"/>
              <a:buChar char="•"/>
            </a:pPr>
            <a:r>
              <a:rPr lang="en-US" sz="2400" dirty="0"/>
              <a:t>Bar charts and line graphs, which compare items over time or show correlations among items</a:t>
            </a:r>
          </a:p>
          <a:p>
            <a:pPr lvl="2"/>
            <a:endParaRPr lang="en-US" dirty="0"/>
          </a:p>
        </p:txBody>
      </p:sp>
    </p:spTree>
    <p:extLst>
      <p:ext uri="{BB962C8B-B14F-4D97-AF65-F5344CB8AC3E}">
        <p14:creationId xmlns:p14="http://schemas.microsoft.com/office/powerpoint/2010/main" val="2164155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a:t>Using Visuals: Tables and Figures</a:t>
            </a:r>
            <a:endParaRPr lang="en-US" dirty="0"/>
          </a:p>
        </p:txBody>
      </p:sp>
      <p:sp>
        <p:nvSpPr>
          <p:cNvPr id="3" name="Content Placeholder 2"/>
          <p:cNvSpPr>
            <a:spLocks noGrp="1"/>
          </p:cNvSpPr>
          <p:nvPr>
            <p:ph idx="1"/>
          </p:nvPr>
        </p:nvSpPr>
        <p:spPr/>
        <p:txBody>
          <a:bodyPr/>
          <a:lstStyle/>
          <a:p>
            <a:pPr marL="0" indent="0">
              <a:buNone/>
            </a:pPr>
            <a:r>
              <a:rPr lang="en-US" dirty="0"/>
              <a:t>Common visuals include the following:</a:t>
            </a:r>
          </a:p>
          <a:p>
            <a:r>
              <a:rPr lang="en-US" dirty="0"/>
              <a:t>Flow diagrams, which introduce a set of topics and illustrate their relationships </a:t>
            </a:r>
          </a:p>
          <a:p>
            <a:r>
              <a:rPr lang="en-US" dirty="0"/>
              <a:t>Maps, which define geographical locations</a:t>
            </a:r>
          </a:p>
          <a:p>
            <a:r>
              <a:rPr lang="en-US" dirty="0"/>
              <a:t>Photographs, which present an aura of legitimacy because they are not “created” in the sense that other visuals are created</a:t>
            </a:r>
          </a:p>
          <a:p>
            <a:r>
              <a:rPr lang="en-US" dirty="0"/>
              <a:t>Drawings, which focus on visual details</a:t>
            </a:r>
          </a:p>
          <a:p>
            <a:endParaRPr lang="en-US" dirty="0"/>
          </a:p>
        </p:txBody>
      </p:sp>
    </p:spTree>
    <p:extLst>
      <p:ext uri="{BB962C8B-B14F-4D97-AF65-F5344CB8AC3E}">
        <p14:creationId xmlns:p14="http://schemas.microsoft.com/office/powerpoint/2010/main" val="3646097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Tables</a:t>
            </a:r>
            <a:endParaRPr lang="en-US" dirty="0"/>
          </a:p>
        </p:txBody>
      </p:sp>
      <p:sp>
        <p:nvSpPr>
          <p:cNvPr id="3" name="Content Placeholder 2"/>
          <p:cNvSpPr>
            <a:spLocks noGrp="1"/>
          </p:cNvSpPr>
          <p:nvPr>
            <p:ph idx="1"/>
          </p:nvPr>
        </p:nvSpPr>
        <p:spPr/>
        <p:txBody>
          <a:bodyPr/>
          <a:lstStyle/>
          <a:p>
            <a:r>
              <a:rPr lang="en-US" dirty="0"/>
              <a:t>Tables allow the reader to compare numerical data. </a:t>
            </a:r>
          </a:p>
          <a:p>
            <a:r>
              <a:rPr lang="en-US" dirty="0"/>
              <a:t>Effective table guidelines:</a:t>
            </a:r>
          </a:p>
          <a:p>
            <a:pPr lvl="1">
              <a:buFont typeface="Arial" panose="020B0604020202020204" pitchFamily="34" charset="0"/>
              <a:buChar char="•"/>
            </a:pPr>
            <a:r>
              <a:rPr lang="en-US" dirty="0"/>
              <a:t>Do not allow computer analysis to imply a level of accuracy that is not achieved. Limit</a:t>
            </a:r>
            <a:r>
              <a:rPr lang="ru-RU" dirty="0"/>
              <a:t> </a:t>
            </a:r>
            <a:r>
              <a:rPr lang="en-US" dirty="0"/>
              <a:t>your use of decimal places (12% or 12.2% instead of 12.223%).</a:t>
            </a:r>
          </a:p>
          <a:p>
            <a:pPr lvl="1">
              <a:buFont typeface="Arial" panose="020B0604020202020204" pitchFamily="34" charset="0"/>
              <a:buChar char="•"/>
            </a:pPr>
            <a:r>
              <a:rPr lang="en-US" dirty="0"/>
              <a:t>Place items you want the reader to compare in the same column, not the same row.</a:t>
            </a:r>
          </a:p>
        </p:txBody>
      </p:sp>
    </p:spTree>
    <p:extLst>
      <p:ext uri="{BB962C8B-B14F-4D97-AF65-F5344CB8AC3E}">
        <p14:creationId xmlns:p14="http://schemas.microsoft.com/office/powerpoint/2010/main" val="225371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Tables</a:t>
            </a:r>
            <a:endParaRPr lang="en-US" dirty="0"/>
          </a:p>
        </p:txBody>
      </p:sp>
      <p:sp>
        <p:nvSpPr>
          <p:cNvPr id="3" name="Content Placeholder 2"/>
          <p:cNvSpPr>
            <a:spLocks noGrp="1"/>
          </p:cNvSpPr>
          <p:nvPr>
            <p:ph idx="1"/>
          </p:nvPr>
        </p:nvSpPr>
        <p:spPr/>
        <p:txBody>
          <a:bodyPr/>
          <a:lstStyle/>
          <a:p>
            <a:r>
              <a:rPr lang="en-US" dirty="0"/>
              <a:t>Effective table guidelines:</a:t>
            </a:r>
          </a:p>
          <a:p>
            <a:pPr lvl="1">
              <a:buFont typeface="Arial" panose="020B0604020202020204" pitchFamily="34" charset="0"/>
              <a:buChar char="•"/>
            </a:pPr>
            <a:r>
              <a:rPr lang="en-US" sz="2400" dirty="0"/>
              <a:t>If you have many rows, darken alternating entries or double-space after every few (five)</a:t>
            </a:r>
            <a:r>
              <a:rPr lang="ru-RU" sz="2400" dirty="0"/>
              <a:t> </a:t>
            </a:r>
            <a:r>
              <a:rPr lang="en-US" sz="2400" dirty="0"/>
              <a:t>entries to assist the reader in accurately lining up items.</a:t>
            </a:r>
            <a:endParaRPr lang="ru-RU" sz="2400" dirty="0"/>
          </a:p>
          <a:p>
            <a:pPr lvl="1">
              <a:buFont typeface="Arial" panose="020B0604020202020204" pitchFamily="34" charset="0"/>
              <a:buChar char="•"/>
            </a:pPr>
            <a:r>
              <a:rPr lang="en-US" sz="2400" dirty="0"/>
              <a:t>Total columns and rows when relevant.</a:t>
            </a:r>
          </a:p>
          <a:p>
            <a:r>
              <a:rPr lang="en-US" dirty="0"/>
              <a:t>Top-two box scores: in practice, researchers commonly report the first two scores (or the bottom two scores) in a table.</a:t>
            </a:r>
          </a:p>
        </p:txBody>
      </p:sp>
    </p:spTree>
    <p:extLst>
      <p:ext uri="{BB962C8B-B14F-4D97-AF65-F5344CB8AC3E}">
        <p14:creationId xmlns:p14="http://schemas.microsoft.com/office/powerpoint/2010/main" val="119321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688" y="933450"/>
            <a:ext cx="5762625" cy="499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0518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Pie Charts</a:t>
            </a:r>
            <a:endParaRPr lang="en-US" dirty="0"/>
          </a:p>
        </p:txBody>
      </p:sp>
      <p:sp>
        <p:nvSpPr>
          <p:cNvPr id="3" name="Content Placeholder 2"/>
          <p:cNvSpPr>
            <a:spLocks noGrp="1"/>
          </p:cNvSpPr>
          <p:nvPr>
            <p:ph idx="1"/>
          </p:nvPr>
        </p:nvSpPr>
        <p:spPr/>
        <p:txBody>
          <a:bodyPr/>
          <a:lstStyle/>
          <a:p>
            <a:r>
              <a:rPr lang="en-US" dirty="0"/>
              <a:t>When you want to illustrate the relative sizes or proportions of one component versus others, pie charts are useful.</a:t>
            </a:r>
          </a:p>
          <a:p>
            <a:r>
              <a:rPr lang="en-US" dirty="0"/>
              <a:t>The pie chart is a circle divided into sections. Each section represents a percentage of the total area of the circle associated with one component.</a:t>
            </a:r>
          </a:p>
        </p:txBody>
      </p:sp>
    </p:spTree>
    <p:extLst>
      <p:ext uri="{BB962C8B-B14F-4D97-AF65-F5344CB8AC3E}">
        <p14:creationId xmlns:p14="http://schemas.microsoft.com/office/powerpoint/2010/main" val="3489975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Bar Charts</a:t>
            </a:r>
            <a:endParaRPr lang="en-US" dirty="0"/>
          </a:p>
        </p:txBody>
      </p:sp>
      <p:sp>
        <p:nvSpPr>
          <p:cNvPr id="3" name="Content Placeholder 2"/>
          <p:cNvSpPr>
            <a:spLocks noGrp="1"/>
          </p:cNvSpPr>
          <p:nvPr>
            <p:ph idx="1"/>
          </p:nvPr>
        </p:nvSpPr>
        <p:spPr/>
        <p:txBody>
          <a:bodyPr/>
          <a:lstStyle/>
          <a:p>
            <a:r>
              <a:rPr lang="en-US"/>
              <a:t>Bar charts are used often in reporting survey data because they are easy to interpret. They are useful to report the magnitude of response or to show magnitude or response comparisons between groups. They are also useful for illustrating change over time.</a:t>
            </a:r>
            <a:endParaRPr lang="en-US" dirty="0"/>
          </a:p>
        </p:txBody>
      </p:sp>
    </p:spTree>
    <p:extLst>
      <p:ext uri="{BB962C8B-B14F-4D97-AF65-F5344CB8AC3E}">
        <p14:creationId xmlns:p14="http://schemas.microsoft.com/office/powerpoint/2010/main" val="1766066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Line Graphs</a:t>
            </a:r>
            <a:endParaRPr lang="en-US" dirty="0"/>
          </a:p>
        </p:txBody>
      </p:sp>
      <p:sp>
        <p:nvSpPr>
          <p:cNvPr id="3" name="Content Placeholder 2"/>
          <p:cNvSpPr>
            <a:spLocks noGrp="1"/>
          </p:cNvSpPr>
          <p:nvPr>
            <p:ph idx="1"/>
          </p:nvPr>
        </p:nvSpPr>
        <p:spPr/>
        <p:txBody>
          <a:bodyPr/>
          <a:lstStyle/>
          <a:p>
            <a:r>
              <a:rPr lang="en-US"/>
              <a:t>Line graphs are easy to interpret if they are designed properly. Line graphs may be drawn in SPSS using the graphs option.</a:t>
            </a:r>
          </a:p>
          <a:p>
            <a:r>
              <a:rPr lang="en-US"/>
              <a:t>Flow diagrams introduce a set of topics and illustrate their relationships. </a:t>
            </a:r>
            <a:endParaRPr lang="en-US" dirty="0"/>
          </a:p>
        </p:txBody>
      </p:sp>
    </p:spTree>
    <p:extLst>
      <p:ext uri="{BB962C8B-B14F-4D97-AF65-F5344CB8AC3E}">
        <p14:creationId xmlns:p14="http://schemas.microsoft.com/office/powerpoint/2010/main" val="561781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Producing an Appropriate Visual</a:t>
            </a:r>
          </a:p>
        </p:txBody>
      </p:sp>
      <p:sp>
        <p:nvSpPr>
          <p:cNvPr id="3" name="Content Placeholder 2"/>
          <p:cNvSpPr>
            <a:spLocks noGrp="1"/>
          </p:cNvSpPr>
          <p:nvPr>
            <p:ph idx="1"/>
          </p:nvPr>
        </p:nvSpPr>
        <p:spPr/>
        <p:txBody>
          <a:bodyPr/>
          <a:lstStyle/>
          <a:p>
            <a:r>
              <a:rPr lang="en-US" dirty="0"/>
              <a:t>An ethical visual is totally objective in terms of how information is presented in the research report. </a:t>
            </a:r>
          </a:p>
          <a:p>
            <a:r>
              <a:rPr lang="en-US" dirty="0"/>
              <a:t>Double- and triple-check all labels, numbers, and visual shapes. A faulty or misleading visual discredits your report and work.</a:t>
            </a:r>
          </a:p>
          <a:p>
            <a:r>
              <a:rPr lang="en-US" dirty="0"/>
              <a:t>Make sure all parts of the scales are presented. Truncated graphs (having breaks in the scaled values on either axis) are acceptable only if the audience is familiar with the data.</a:t>
            </a:r>
          </a:p>
          <a:p>
            <a:endParaRPr lang="en-US" dirty="0"/>
          </a:p>
          <a:p>
            <a:endParaRPr lang="en-US" dirty="0"/>
          </a:p>
        </p:txBody>
      </p:sp>
    </p:spTree>
    <p:extLst>
      <p:ext uri="{BB962C8B-B14F-4D97-AF65-F5344CB8AC3E}">
        <p14:creationId xmlns:p14="http://schemas.microsoft.com/office/powerpoint/2010/main" val="3781597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Presenting Your Research Orally</a:t>
            </a:r>
            <a:endParaRPr lang="en-US" dirty="0"/>
          </a:p>
        </p:txBody>
      </p:sp>
      <p:sp>
        <p:nvSpPr>
          <p:cNvPr id="3" name="Content Placeholder 2"/>
          <p:cNvSpPr>
            <a:spLocks noGrp="1"/>
          </p:cNvSpPr>
          <p:nvPr>
            <p:ph idx="1"/>
          </p:nvPr>
        </p:nvSpPr>
        <p:spPr>
          <a:xfrm>
            <a:off x="408709" y="1796935"/>
            <a:ext cx="8229600" cy="4389120"/>
          </a:xfrm>
        </p:spPr>
        <p:txBody>
          <a:bodyPr>
            <a:normAutofit/>
          </a:bodyPr>
          <a:lstStyle/>
          <a:p>
            <a:r>
              <a:rPr lang="en-US" dirty="0"/>
              <a:t>Identify and analyze your audience. </a:t>
            </a:r>
          </a:p>
          <a:p>
            <a:r>
              <a:rPr lang="en-US" dirty="0"/>
              <a:t>Find out the expectations your audience has for your presentation. </a:t>
            </a:r>
          </a:p>
          <a:p>
            <a:r>
              <a:rPr lang="en-US" dirty="0"/>
              <a:t>Determine the key points your audience needs to hear.</a:t>
            </a:r>
          </a:p>
          <a:p>
            <a:r>
              <a:rPr lang="en-US" dirty="0"/>
              <a:t>Outline the key points.</a:t>
            </a:r>
          </a:p>
          <a:p>
            <a:r>
              <a:rPr lang="en-US" dirty="0"/>
              <a:t>Present your points succinctly and clearly.</a:t>
            </a:r>
          </a:p>
          <a:p>
            <a:r>
              <a:rPr lang="en-US" dirty="0"/>
              <a:t>Make sure your visuals graphically and ethically portray your key points.</a:t>
            </a:r>
          </a:p>
          <a:p>
            <a:endParaRPr lang="en-US" dirty="0"/>
          </a:p>
        </p:txBody>
      </p:sp>
    </p:spTree>
    <p:extLst>
      <p:ext uri="{BB962C8B-B14F-4D97-AF65-F5344CB8AC3E}">
        <p14:creationId xmlns:p14="http://schemas.microsoft.com/office/powerpoint/2010/main" val="4269790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a:t>Presenting Your Research Orally</a:t>
            </a:r>
            <a:endParaRPr lang="en-US" dirty="0"/>
          </a:p>
        </p:txBody>
      </p:sp>
      <p:sp>
        <p:nvSpPr>
          <p:cNvPr id="3" name="Content Placeholder 2"/>
          <p:cNvSpPr>
            <a:spLocks noGrp="1"/>
          </p:cNvSpPr>
          <p:nvPr>
            <p:ph idx="1"/>
          </p:nvPr>
        </p:nvSpPr>
        <p:spPr>
          <a:xfrm>
            <a:off x="457200" y="1896533"/>
            <a:ext cx="8229600" cy="4876800"/>
          </a:xfrm>
        </p:spPr>
        <p:txBody>
          <a:bodyPr>
            <a:normAutofit/>
          </a:bodyPr>
          <a:lstStyle/>
          <a:p>
            <a:r>
              <a:rPr lang="en-US" dirty="0"/>
              <a:t>Practice your presentation. </a:t>
            </a:r>
          </a:p>
          <a:p>
            <a:r>
              <a:rPr lang="en-US" dirty="0"/>
              <a:t>Check out the room and media equipment prior to the presentation.</a:t>
            </a:r>
          </a:p>
          <a:p>
            <a:r>
              <a:rPr lang="en-US" dirty="0"/>
              <a:t>Arrive early.</a:t>
            </a:r>
          </a:p>
          <a:p>
            <a:r>
              <a:rPr lang="en-US" dirty="0"/>
              <a:t>Be positive and confident. </a:t>
            </a:r>
          </a:p>
          <a:p>
            <a:r>
              <a:rPr lang="en-US" dirty="0"/>
              <a:t>Speak loudly enough for all in the room to hear, enunciate clearly, maintain eye contact and good posture and dress appropriately.</a:t>
            </a:r>
          </a:p>
        </p:txBody>
      </p:sp>
    </p:spTree>
    <p:extLst>
      <p:ext uri="{BB962C8B-B14F-4D97-AF65-F5344CB8AC3E}">
        <p14:creationId xmlns:p14="http://schemas.microsoft.com/office/powerpoint/2010/main" val="1424886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Ways to Present Findings</a:t>
            </a:r>
          </a:p>
        </p:txBody>
      </p:sp>
      <p:sp>
        <p:nvSpPr>
          <p:cNvPr id="3" name="Content Placeholder 2"/>
          <p:cNvSpPr>
            <a:spLocks noGrp="1"/>
          </p:cNvSpPr>
          <p:nvPr>
            <p:ph idx="1"/>
          </p:nvPr>
        </p:nvSpPr>
        <p:spPr/>
        <p:txBody>
          <a:bodyPr/>
          <a:lstStyle/>
          <a:p>
            <a:r>
              <a:rPr lang="en-US" b="1" dirty="0"/>
              <a:t>Videos</a:t>
            </a:r>
            <a:r>
              <a:rPr lang="en-US" dirty="0"/>
              <a:t>: Many marketing research firms and advertising agencies supplement their written and oral research reports with videos</a:t>
            </a:r>
          </a:p>
          <a:p>
            <a:r>
              <a:rPr lang="en-US" b="1" dirty="0"/>
              <a:t>Infographics</a:t>
            </a:r>
            <a:r>
              <a:rPr lang="en-US" dirty="0"/>
              <a:t>: Infographics are visual reports designed to make key research results understood quickly and easily</a:t>
            </a:r>
          </a:p>
        </p:txBody>
      </p:sp>
    </p:spTree>
    <p:extLst>
      <p:ext uri="{BB962C8B-B14F-4D97-AF65-F5344CB8AC3E}">
        <p14:creationId xmlns:p14="http://schemas.microsoft.com/office/powerpoint/2010/main" val="682001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Disseminating Results Throughout an Organization</a:t>
            </a:r>
          </a:p>
        </p:txBody>
      </p:sp>
      <p:sp>
        <p:nvSpPr>
          <p:cNvPr id="3" name="Content Placeholder 2"/>
          <p:cNvSpPr>
            <a:spLocks noGrp="1"/>
          </p:cNvSpPr>
          <p:nvPr>
            <p:ph idx="1"/>
          </p:nvPr>
        </p:nvSpPr>
        <p:spPr/>
        <p:txBody>
          <a:bodyPr>
            <a:normAutofit/>
          </a:bodyPr>
          <a:lstStyle/>
          <a:p>
            <a:r>
              <a:rPr lang="en-US" b="1" dirty="0"/>
              <a:t>Dashboards</a:t>
            </a:r>
            <a:r>
              <a:rPr lang="en-US" dirty="0"/>
              <a:t>: provide digital interfaces that allow users to quickly and easily see information that is presented in a simplified manner.</a:t>
            </a:r>
          </a:p>
          <a:p>
            <a:r>
              <a:rPr lang="en-US" b="1" dirty="0"/>
              <a:t>Online reporting software</a:t>
            </a:r>
            <a:r>
              <a:rPr lang="en-US" dirty="0"/>
              <a:t>: electronically distributes marketing research reports to selected managers in an interactive format that allows each user to conduct his or her own analyses.</a:t>
            </a:r>
          </a:p>
        </p:txBody>
      </p:sp>
    </p:spTree>
    <p:extLst>
      <p:ext uri="{BB962C8B-B14F-4D97-AF65-F5344CB8AC3E}">
        <p14:creationId xmlns:p14="http://schemas.microsoft.com/office/powerpoint/2010/main" val="898947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Marketing Research Report</a:t>
            </a:r>
            <a:endParaRPr lang="en-US" dirty="0"/>
          </a:p>
        </p:txBody>
      </p:sp>
      <p:sp>
        <p:nvSpPr>
          <p:cNvPr id="3" name="Content Placeholder 2"/>
          <p:cNvSpPr>
            <a:spLocks noGrp="1"/>
          </p:cNvSpPr>
          <p:nvPr>
            <p:ph idx="1"/>
          </p:nvPr>
        </p:nvSpPr>
        <p:spPr/>
        <p:txBody>
          <a:bodyPr/>
          <a:lstStyle/>
          <a:p>
            <a:r>
              <a:rPr lang="en-US" dirty="0"/>
              <a:t>The </a:t>
            </a:r>
            <a:r>
              <a:rPr lang="en-US" b="1" dirty="0"/>
              <a:t>marketing research report</a:t>
            </a:r>
            <a:r>
              <a:rPr lang="en-US" dirty="0"/>
              <a:t>: a written and/or oral report that transmits research results, vital recommendations, conclusions, and other important information to the client, who in turn bases his or her decision making on the contents of the report.</a:t>
            </a:r>
          </a:p>
          <a:p>
            <a:endParaRPr lang="en-US" dirty="0"/>
          </a:p>
        </p:txBody>
      </p:sp>
    </p:spTree>
    <p:extLst>
      <p:ext uri="{BB962C8B-B14F-4D97-AF65-F5344CB8AC3E}">
        <p14:creationId xmlns:p14="http://schemas.microsoft.com/office/powerpoint/2010/main" val="198872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Importance of the Report</a:t>
            </a:r>
            <a:endParaRPr lang="en-US" dirty="0"/>
          </a:p>
        </p:txBody>
      </p:sp>
      <p:sp>
        <p:nvSpPr>
          <p:cNvPr id="3" name="Content Placeholder 2"/>
          <p:cNvSpPr>
            <a:spLocks noGrp="1"/>
          </p:cNvSpPr>
          <p:nvPr>
            <p:ph idx="1"/>
          </p:nvPr>
        </p:nvSpPr>
        <p:spPr/>
        <p:txBody>
          <a:bodyPr/>
          <a:lstStyle/>
          <a:p>
            <a:r>
              <a:rPr lang="en-US"/>
              <a:t>The marketing research report is the product that represents the efforts of the marketing research team, and it may be the only part of the project the client will see.</a:t>
            </a:r>
            <a:endParaRPr lang="en-US" dirty="0"/>
          </a:p>
        </p:txBody>
      </p:sp>
    </p:spTree>
    <p:extLst>
      <p:ext uri="{BB962C8B-B14F-4D97-AF65-F5344CB8AC3E}">
        <p14:creationId xmlns:p14="http://schemas.microsoft.com/office/powerpoint/2010/main" val="370039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Your Audience</a:t>
            </a:r>
          </a:p>
        </p:txBody>
      </p:sp>
      <p:sp>
        <p:nvSpPr>
          <p:cNvPr id="3" name="Content Placeholder 2"/>
          <p:cNvSpPr>
            <a:spLocks noGrp="1"/>
          </p:cNvSpPr>
          <p:nvPr>
            <p:ph idx="1"/>
          </p:nvPr>
        </p:nvSpPr>
        <p:spPr>
          <a:xfrm>
            <a:off x="457200" y="1583267"/>
            <a:ext cx="8229600" cy="5585497"/>
          </a:xfrm>
        </p:spPr>
        <p:txBody>
          <a:bodyPr>
            <a:normAutofit/>
          </a:bodyPr>
          <a:lstStyle/>
          <a:p>
            <a:r>
              <a:rPr lang="en-US" dirty="0"/>
              <a:t>What message do you want to communicate?</a:t>
            </a:r>
          </a:p>
          <a:p>
            <a:r>
              <a:rPr lang="en-US" dirty="0"/>
              <a:t>What is your purpose?</a:t>
            </a:r>
          </a:p>
          <a:p>
            <a:r>
              <a:rPr lang="en-US" dirty="0"/>
              <a:t>Who is the audience?</a:t>
            </a:r>
          </a:p>
          <a:p>
            <a:r>
              <a:rPr lang="en-US" dirty="0"/>
              <a:t>What does your audience know?</a:t>
            </a:r>
          </a:p>
          <a:p>
            <a:r>
              <a:rPr lang="en-US" dirty="0"/>
              <a:t>What does your audience need to know?</a:t>
            </a:r>
          </a:p>
          <a:p>
            <a:r>
              <a:rPr lang="en-US" dirty="0"/>
              <a:t>Are there cultural differences you need to consider?</a:t>
            </a:r>
          </a:p>
          <a:p>
            <a:r>
              <a:rPr lang="en-US" dirty="0"/>
              <a:t>What biases or preconceived notions of the audience might serve as barriers to your message?</a:t>
            </a:r>
          </a:p>
          <a:p>
            <a:r>
              <a:rPr lang="en-US" dirty="0"/>
              <a:t>What strategies can you use to overcome these negative attitudes?</a:t>
            </a:r>
          </a:p>
        </p:txBody>
      </p:sp>
    </p:spTree>
    <p:extLst>
      <p:ext uri="{BB962C8B-B14F-4D97-AF65-F5344CB8AC3E}">
        <p14:creationId xmlns:p14="http://schemas.microsoft.com/office/powerpoint/2010/main" val="2150405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Plagiarism</a:t>
            </a:r>
          </a:p>
        </p:txBody>
      </p:sp>
      <p:sp>
        <p:nvSpPr>
          <p:cNvPr id="3" name="Content Placeholder 2"/>
          <p:cNvSpPr>
            <a:spLocks noGrp="1"/>
          </p:cNvSpPr>
          <p:nvPr>
            <p:ph idx="1"/>
          </p:nvPr>
        </p:nvSpPr>
        <p:spPr/>
        <p:txBody>
          <a:bodyPr/>
          <a:lstStyle/>
          <a:p>
            <a:r>
              <a:rPr lang="en-US" b="1" dirty="0"/>
              <a:t>Plagiarism</a:t>
            </a:r>
            <a:r>
              <a:rPr lang="en-US" dirty="0"/>
              <a:t> refers to representing the work of others as your own.</a:t>
            </a:r>
          </a:p>
          <a:p>
            <a:r>
              <a:rPr lang="en-US" dirty="0"/>
              <a:t>Properly citing the work of others avoids this problem and also adds credibility to the report.</a:t>
            </a:r>
          </a:p>
        </p:txBody>
      </p:sp>
    </p:spTree>
    <p:extLst>
      <p:ext uri="{BB962C8B-B14F-4D97-AF65-F5344CB8AC3E}">
        <p14:creationId xmlns:p14="http://schemas.microsoft.com/office/powerpoint/2010/main" val="3460820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57200"/>
            <a:ext cx="7229517"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931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Elements of the Report --</a:t>
            </a:r>
            <a:br>
              <a:rPr lang="en-US" dirty="0"/>
            </a:br>
            <a:r>
              <a:rPr lang="en-US" dirty="0"/>
              <a:t>Front Matter</a:t>
            </a:r>
          </a:p>
        </p:txBody>
      </p:sp>
      <p:sp>
        <p:nvSpPr>
          <p:cNvPr id="3" name="Content Placeholder 2"/>
          <p:cNvSpPr>
            <a:spLocks noGrp="1"/>
          </p:cNvSpPr>
          <p:nvPr>
            <p:ph idx="1"/>
          </p:nvPr>
        </p:nvSpPr>
        <p:spPr/>
        <p:txBody>
          <a:bodyPr/>
          <a:lstStyle/>
          <a:p>
            <a:r>
              <a:rPr lang="en-US" dirty="0"/>
              <a:t>The </a:t>
            </a:r>
            <a:r>
              <a:rPr lang="en-US" b="1" dirty="0"/>
              <a:t>front matter </a:t>
            </a:r>
            <a:r>
              <a:rPr lang="en-US" dirty="0"/>
              <a:t>consists all pages that precede the first page of the report: the title page, letter of authorization (optional), letter/ memo of transmittal, table of contents, list of illustrations, and abstract/ executive summary</a:t>
            </a:r>
          </a:p>
        </p:txBody>
      </p:sp>
    </p:spTree>
    <p:extLst>
      <p:ext uri="{BB962C8B-B14F-4D97-AF65-F5344CB8AC3E}">
        <p14:creationId xmlns:p14="http://schemas.microsoft.com/office/powerpoint/2010/main" val="634349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10.xml><?xml version="1.0" encoding="utf-8"?>
<ds:datastoreItem xmlns:ds="http://schemas.openxmlformats.org/officeDocument/2006/customXml" ds:itemID="{3D6E6061-20C4-4192-9BB0-452F67F644AF}">
  <ds:schemaRefs>
    <ds:schemaRef ds:uri="ESRI.ArcGIS.Mapping.OfficeIntegration.PowerPointInfo"/>
  </ds:schemaRefs>
</ds:datastoreItem>
</file>

<file path=customXml/itemProps11.xml><?xml version="1.0" encoding="utf-8"?>
<ds:datastoreItem xmlns:ds="http://schemas.openxmlformats.org/officeDocument/2006/customXml" ds:itemID="{BD8E2C5C-0F84-427B-898A-45E1E28AA5B8}">
  <ds:schemaRefs>
    <ds:schemaRef ds:uri="ESRI.ArcGIS.Mapping.OfficeIntegration.PowerPointInfo"/>
  </ds:schemaRefs>
</ds:datastoreItem>
</file>

<file path=customXml/itemProps12.xml><?xml version="1.0" encoding="utf-8"?>
<ds:datastoreItem xmlns:ds="http://schemas.openxmlformats.org/officeDocument/2006/customXml" ds:itemID="{F924ED7D-FA3A-4B4D-9629-10389A7D2C1D}">
  <ds:schemaRefs>
    <ds:schemaRef ds:uri="ESRI.ArcGIS.Mapping.OfficeIntegration.PowerPointInfo"/>
  </ds:schemaRefs>
</ds:datastoreItem>
</file>

<file path=customXml/itemProps13.xml><?xml version="1.0" encoding="utf-8"?>
<ds:datastoreItem xmlns:ds="http://schemas.openxmlformats.org/officeDocument/2006/customXml" ds:itemID="{59C0F87C-025D-4036-BE2C-EC2F1D4132E1}">
  <ds:schemaRefs>
    <ds:schemaRef ds:uri="ESRI.ArcGIS.Mapping.OfficeIntegration.PowerPointInfo"/>
  </ds:schemaRefs>
</ds:datastoreItem>
</file>

<file path=customXml/itemProps14.xml><?xml version="1.0" encoding="utf-8"?>
<ds:datastoreItem xmlns:ds="http://schemas.openxmlformats.org/officeDocument/2006/customXml" ds:itemID="{339AF820-5AA2-4D0B-A31F-9803BE87C4A4}">
  <ds:schemaRefs>
    <ds:schemaRef ds:uri="ESRI.ArcGIS.Mapping.OfficeIntegration.PowerPointInfo"/>
  </ds:schemaRefs>
</ds:datastoreItem>
</file>

<file path=customXml/itemProps15.xml><?xml version="1.0" encoding="utf-8"?>
<ds:datastoreItem xmlns:ds="http://schemas.openxmlformats.org/officeDocument/2006/customXml" ds:itemID="{5994FA01-F437-43E3-BA59-89F6E4340699}">
  <ds:schemaRefs>
    <ds:schemaRef ds:uri="ESRI.ArcGIS.Mapping.OfficeIntegration.PowerPointInfo"/>
  </ds:schemaRefs>
</ds:datastoreItem>
</file>

<file path=customXml/itemProps16.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17.xml><?xml version="1.0" encoding="utf-8"?>
<ds:datastoreItem xmlns:ds="http://schemas.openxmlformats.org/officeDocument/2006/customXml" ds:itemID="{373D7965-41DE-4D14-8880-0F18496F9F30}">
  <ds:schemaRefs>
    <ds:schemaRef ds:uri="ESRI.ArcGIS.Mapping.OfficeIntegration.PowerPointInfo"/>
  </ds:schemaRefs>
</ds:datastoreItem>
</file>

<file path=customXml/itemProps18.xml><?xml version="1.0" encoding="utf-8"?>
<ds:datastoreItem xmlns:ds="http://schemas.openxmlformats.org/officeDocument/2006/customXml" ds:itemID="{E24E5F0F-7F77-4CF8-9A03-C84A52AC3116}">
  <ds:schemaRefs>
    <ds:schemaRef ds:uri="ESRI.ArcGIS.Mapping.OfficeIntegration.PowerPointInfo"/>
  </ds:schemaRefs>
</ds:datastoreItem>
</file>

<file path=customXml/itemProps19.xml><?xml version="1.0" encoding="utf-8"?>
<ds:datastoreItem xmlns:ds="http://schemas.openxmlformats.org/officeDocument/2006/customXml" ds:itemID="{8AD0C909-07D8-4478-B5C3-AFB12E4680E2}">
  <ds:schemaRefs>
    <ds:schemaRef ds:uri="ESRI.ArcGIS.Mapping.OfficeIntegration.PowerPointInfo"/>
  </ds:schemaRefs>
</ds:datastoreItem>
</file>

<file path=customXml/itemProps2.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20.xml><?xml version="1.0" encoding="utf-8"?>
<ds:datastoreItem xmlns:ds="http://schemas.openxmlformats.org/officeDocument/2006/customXml" ds:itemID="{6B108F71-3C67-4CF2-9C36-707BA1575CAC}">
  <ds:schemaRefs>
    <ds:schemaRef ds:uri="ESRI.ArcGIS.Mapping.OfficeIntegration.PowerPointInfo"/>
  </ds:schemaRefs>
</ds:datastoreItem>
</file>

<file path=customXml/itemProps21.xml><?xml version="1.0" encoding="utf-8"?>
<ds:datastoreItem xmlns:ds="http://schemas.openxmlformats.org/officeDocument/2006/customXml" ds:itemID="{ABAD1EA6-B771-4151-8E24-BB557F211A3D}">
  <ds:schemaRefs>
    <ds:schemaRef ds:uri="ESRI.ArcGIS.Mapping.OfficeIntegration.PowerPointInfo"/>
  </ds:schemaRefs>
</ds:datastoreItem>
</file>

<file path=customXml/itemProps22.xml><?xml version="1.0" encoding="utf-8"?>
<ds:datastoreItem xmlns:ds="http://schemas.openxmlformats.org/officeDocument/2006/customXml" ds:itemID="{FEE1381F-4724-4CB7-A6B7-E3E6D176301F}">
  <ds:schemaRefs>
    <ds:schemaRef ds:uri="ESRI.ArcGIS.Mapping.OfficeIntegration.PowerPointInfo"/>
  </ds:schemaRefs>
</ds:datastoreItem>
</file>

<file path=customXml/itemProps23.xml><?xml version="1.0" encoding="utf-8"?>
<ds:datastoreItem xmlns:ds="http://schemas.openxmlformats.org/officeDocument/2006/customXml" ds:itemID="{815A3B61-6CCE-475A-993C-0E08ED54B005}">
  <ds:schemaRefs>
    <ds:schemaRef ds:uri="ESRI.ArcGIS.Mapping.OfficeIntegration.PowerPointInfo"/>
  </ds:schemaRefs>
</ds:datastoreItem>
</file>

<file path=customXml/itemProps24.xml><?xml version="1.0" encoding="utf-8"?>
<ds:datastoreItem xmlns:ds="http://schemas.openxmlformats.org/officeDocument/2006/customXml" ds:itemID="{3BCFAF34-55DA-4622-9B00-FB4C579959AB}">
  <ds:schemaRefs>
    <ds:schemaRef ds:uri="ESRI.ArcGIS.Mapping.OfficeIntegration.PowerPointInfo"/>
  </ds:schemaRefs>
</ds:datastoreItem>
</file>

<file path=customXml/itemProps25.xml><?xml version="1.0" encoding="utf-8"?>
<ds:datastoreItem xmlns:ds="http://schemas.openxmlformats.org/officeDocument/2006/customXml" ds:itemID="{CE983790-5EDE-4FBC-B990-2C615B1FE2D1}">
  <ds:schemaRefs>
    <ds:schemaRef ds:uri="ESRI.ArcGIS.Mapping.OfficeIntegration.PowerPointInfo"/>
  </ds:schemaRefs>
</ds:datastoreItem>
</file>

<file path=customXml/itemProps26.xml><?xml version="1.0" encoding="utf-8"?>
<ds:datastoreItem xmlns:ds="http://schemas.openxmlformats.org/officeDocument/2006/customXml" ds:itemID="{4979978F-96A5-4C39-841F-12EF0840E68F}">
  <ds:schemaRefs>
    <ds:schemaRef ds:uri="ESRI.ArcGIS.Mapping.OfficeIntegration.PowerPointInfo"/>
  </ds:schemaRefs>
</ds:datastoreItem>
</file>

<file path=customXml/itemProps27.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28.xml><?xml version="1.0" encoding="utf-8"?>
<ds:datastoreItem xmlns:ds="http://schemas.openxmlformats.org/officeDocument/2006/customXml" ds:itemID="{8D2FEF8B-F5EC-4607-B491-3DC80F6A8F97}">
  <ds:schemaRefs>
    <ds:schemaRef ds:uri="ESRI.ArcGIS.Mapping.OfficeIntegration.PowerPointInfo"/>
  </ds:schemaRefs>
</ds:datastoreItem>
</file>

<file path=customXml/itemProps29.xml><?xml version="1.0" encoding="utf-8"?>
<ds:datastoreItem xmlns:ds="http://schemas.openxmlformats.org/officeDocument/2006/customXml" ds:itemID="{FFAA98B5-9CFF-4B88-899B-07B30E3ADDCE}">
  <ds:schemaRefs>
    <ds:schemaRef ds:uri="ESRI.ArcGIS.Mapping.OfficeIntegration.PowerPointInfo"/>
  </ds:schemaRefs>
</ds:datastoreItem>
</file>

<file path=customXml/itemProps3.xml><?xml version="1.0" encoding="utf-8"?>
<ds:datastoreItem xmlns:ds="http://schemas.openxmlformats.org/officeDocument/2006/customXml" ds:itemID="{454BE2DC-3C4D-47CF-87DD-6F29ECEF4F70}">
  <ds:schemaRefs>
    <ds:schemaRef ds:uri="ESRI.ArcGIS.Mapping.OfficeIntegration.PowerPointInfo"/>
  </ds:schemaRefs>
</ds:datastoreItem>
</file>

<file path=customXml/itemProps30.xml><?xml version="1.0" encoding="utf-8"?>
<ds:datastoreItem xmlns:ds="http://schemas.openxmlformats.org/officeDocument/2006/customXml" ds:itemID="{A4097B98-36EF-4C37-ABCA-C7F99EFC602B}">
  <ds:schemaRefs>
    <ds:schemaRef ds:uri="ESRI.ArcGIS.Mapping.OfficeIntegration.PowerPointInfo"/>
  </ds:schemaRefs>
</ds:datastoreItem>
</file>

<file path=customXml/itemProps31.xml><?xml version="1.0" encoding="utf-8"?>
<ds:datastoreItem xmlns:ds="http://schemas.openxmlformats.org/officeDocument/2006/customXml" ds:itemID="{49AF32F1-42F2-484B-869E-F13051578F18}">
  <ds:schemaRefs>
    <ds:schemaRef ds:uri="ESRI.ArcGIS.Mapping.OfficeIntegration.PowerPointInfo"/>
  </ds:schemaRefs>
</ds:datastoreItem>
</file>

<file path=customXml/itemProps32.xml><?xml version="1.0" encoding="utf-8"?>
<ds:datastoreItem xmlns:ds="http://schemas.openxmlformats.org/officeDocument/2006/customXml" ds:itemID="{F7AC1C4A-178A-42E6-8B44-DC53FA8F66C7}">
  <ds:schemaRefs>
    <ds:schemaRef ds:uri="ESRI.ArcGIS.Mapping.OfficeIntegration.PowerPointInfo"/>
  </ds:schemaRefs>
</ds:datastoreItem>
</file>

<file path=customXml/itemProps4.xml><?xml version="1.0" encoding="utf-8"?>
<ds:datastoreItem xmlns:ds="http://schemas.openxmlformats.org/officeDocument/2006/customXml" ds:itemID="{70935309-B8C5-42A0-9232-671D3AF095D4}">
  <ds:schemaRefs>
    <ds:schemaRef ds:uri="ESRI.ArcGIS.Mapping.OfficeIntegration.PowerPointInfo"/>
  </ds:schemaRefs>
</ds:datastoreItem>
</file>

<file path=customXml/itemProps5.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6.xml><?xml version="1.0" encoding="utf-8"?>
<ds:datastoreItem xmlns:ds="http://schemas.openxmlformats.org/officeDocument/2006/customXml" ds:itemID="{842D0943-42D8-4BA3-A7F8-2436D0152A7E}">
  <ds:schemaRefs>
    <ds:schemaRef ds:uri="ESRI.ArcGIS.Mapping.OfficeIntegration.PowerPointInfo"/>
  </ds:schemaRefs>
</ds:datastoreItem>
</file>

<file path=customXml/itemProps7.xml><?xml version="1.0" encoding="utf-8"?>
<ds:datastoreItem xmlns:ds="http://schemas.openxmlformats.org/officeDocument/2006/customXml" ds:itemID="{F6B1EE0C-5963-4B74-B3E5-B05F25C7371B}">
  <ds:schemaRefs>
    <ds:schemaRef ds:uri="ESRI.ArcGIS.Mapping.OfficeIntegration.PowerPointInfo"/>
  </ds:schemaRefs>
</ds:datastoreItem>
</file>

<file path=customXml/itemProps8.xml><?xml version="1.0" encoding="utf-8"?>
<ds:datastoreItem xmlns:ds="http://schemas.openxmlformats.org/officeDocument/2006/customXml" ds:itemID="{09C76719-64B4-4094-BFC9-42C10E81FDAE}">
  <ds:schemaRefs>
    <ds:schemaRef ds:uri="ESRI.ArcGIS.Mapping.OfficeIntegration.PowerPointInfo"/>
  </ds:schemaRefs>
</ds:datastoreItem>
</file>

<file path=customXml/itemProps9.xml><?xml version="1.0" encoding="utf-8"?>
<ds:datastoreItem xmlns:ds="http://schemas.openxmlformats.org/officeDocument/2006/customXml" ds:itemID="{6CB8538F-78C8-4841-874D-A2BC54F4E20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8402</TotalTime>
  <Words>1660</Words>
  <Application>Microsoft Office PowerPoint</Application>
  <PresentationFormat>On-screen Show (4:3)</PresentationFormat>
  <Paragraphs>152</Paragraphs>
  <Slides>38</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ＭＳ Ｐゴシック</vt:lpstr>
      <vt:lpstr>Arial</vt:lpstr>
      <vt:lpstr>Calibri</vt:lpstr>
      <vt:lpstr>Times New Roman</vt:lpstr>
      <vt:lpstr>Clarity</vt:lpstr>
      <vt:lpstr>Chapter 16</vt:lpstr>
      <vt:lpstr>PowerPoint Presentation</vt:lpstr>
      <vt:lpstr>PowerPoint Presentation</vt:lpstr>
      <vt:lpstr>Marketing Research Report</vt:lpstr>
      <vt:lpstr>The Importance of the Report</vt:lpstr>
      <vt:lpstr>Know Your Audience</vt:lpstr>
      <vt:lpstr>Plagiarism</vt:lpstr>
      <vt:lpstr>PowerPoint Presentation</vt:lpstr>
      <vt:lpstr>Elements of the Report -- Front Matter</vt:lpstr>
      <vt:lpstr>Front Matter</vt:lpstr>
      <vt:lpstr>PowerPoint Presentation</vt:lpstr>
      <vt:lpstr>Front Matter</vt:lpstr>
      <vt:lpstr>PowerPoint Presentation</vt:lpstr>
      <vt:lpstr>Front Matter</vt:lpstr>
      <vt:lpstr>PowerPoint Presentation</vt:lpstr>
      <vt:lpstr>Front Matter</vt:lpstr>
      <vt:lpstr>Body</vt:lpstr>
      <vt:lpstr>Body</vt:lpstr>
      <vt:lpstr>Body</vt:lpstr>
      <vt:lpstr>Body</vt:lpstr>
      <vt:lpstr>Body</vt:lpstr>
      <vt:lpstr>Body</vt:lpstr>
      <vt:lpstr>End Matter</vt:lpstr>
      <vt:lpstr>Form and Format</vt:lpstr>
      <vt:lpstr>Style</vt:lpstr>
      <vt:lpstr>Using Visuals: Tables and Figures</vt:lpstr>
      <vt:lpstr>Using Visuals: Tables and Figures</vt:lpstr>
      <vt:lpstr>Tables</vt:lpstr>
      <vt:lpstr>Tables</vt:lpstr>
      <vt:lpstr>Pie Charts</vt:lpstr>
      <vt:lpstr>Bar Charts</vt:lpstr>
      <vt:lpstr>Line Graphs</vt:lpstr>
      <vt:lpstr>Producing an Appropriate Visual</vt:lpstr>
      <vt:lpstr>Presenting Your Research Orally</vt:lpstr>
      <vt:lpstr>Presenting Your Research Orally</vt:lpstr>
      <vt:lpstr>Alternative Ways to Present Findings</vt:lpstr>
      <vt:lpstr>Disseminating Results Throughout an Organization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Kim Norbuta</cp:lastModifiedBy>
  <cp:revision>193</cp:revision>
  <cp:lastPrinted>2016-03-02T16:59:00Z</cp:lastPrinted>
  <dcterms:created xsi:type="dcterms:W3CDTF">2012-12-10T07:00:45Z</dcterms:created>
  <dcterms:modified xsi:type="dcterms:W3CDTF">2016-04-06T16:42:58Z</dcterms:modified>
</cp:coreProperties>
</file>