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3"/>
  </p:sldMasterIdLst>
  <p:notesMasterIdLst>
    <p:notesMasterId r:id="rId75"/>
  </p:notesMasterIdLst>
  <p:handoutMasterIdLst>
    <p:handoutMasterId r:id="rId76"/>
  </p:handoutMasterIdLst>
  <p:sldIdLst>
    <p:sldId id="256" r:id="rId34"/>
    <p:sldId id="406" r:id="rId35"/>
    <p:sldId id="321" r:id="rId36"/>
    <p:sldId id="324" r:id="rId37"/>
    <p:sldId id="325" r:id="rId38"/>
    <p:sldId id="329" r:id="rId39"/>
    <p:sldId id="386" r:id="rId40"/>
    <p:sldId id="384" r:id="rId41"/>
    <p:sldId id="404" r:id="rId42"/>
    <p:sldId id="331" r:id="rId43"/>
    <p:sldId id="388" r:id="rId44"/>
    <p:sldId id="389" r:id="rId45"/>
    <p:sldId id="390" r:id="rId46"/>
    <p:sldId id="402" r:id="rId47"/>
    <p:sldId id="407" r:id="rId48"/>
    <p:sldId id="408" r:id="rId49"/>
    <p:sldId id="393" r:id="rId50"/>
    <p:sldId id="403" r:id="rId51"/>
    <p:sldId id="411" r:id="rId52"/>
    <p:sldId id="414" r:id="rId53"/>
    <p:sldId id="416" r:id="rId54"/>
    <p:sldId id="333" r:id="rId55"/>
    <p:sldId id="334" r:id="rId56"/>
    <p:sldId id="335" r:id="rId57"/>
    <p:sldId id="417" r:id="rId58"/>
    <p:sldId id="418" r:id="rId59"/>
    <p:sldId id="338" r:id="rId60"/>
    <p:sldId id="339" r:id="rId61"/>
    <p:sldId id="340" r:id="rId62"/>
    <p:sldId id="341" r:id="rId63"/>
    <p:sldId id="342" r:id="rId64"/>
    <p:sldId id="343" r:id="rId65"/>
    <p:sldId id="344" r:id="rId66"/>
    <p:sldId id="419" r:id="rId67"/>
    <p:sldId id="346" r:id="rId68"/>
    <p:sldId id="420" r:id="rId69"/>
    <p:sldId id="421" r:id="rId70"/>
    <p:sldId id="352" r:id="rId71"/>
    <p:sldId id="354" r:id="rId72"/>
    <p:sldId id="355" r:id="rId73"/>
    <p:sldId id="319" r:id="rId7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8">
          <p15:clr>
            <a:srgbClr val="A4A3A4"/>
          </p15:clr>
        </p15:guide>
        <p15:guide id="2" orient="horz" pos="702">
          <p15:clr>
            <a:srgbClr val="A4A3A4"/>
          </p15:clr>
        </p15:guide>
        <p15:guide id="3" orient="horz" pos="12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autoAdjust="0"/>
    <p:restoredTop sz="99880" autoAdjust="0"/>
  </p:normalViewPr>
  <p:slideViewPr>
    <p:cSldViewPr snapToGrid="0" showGuides="1">
      <p:cViewPr varScale="1">
        <p:scale>
          <a:sx n="72" d="100"/>
          <a:sy n="72" d="100"/>
        </p:scale>
        <p:origin x="1458" y="72"/>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1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6.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28.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customXml" Target="../customXml/item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4/5/2016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a:t>
            </a:fld>
            <a:endParaRPr lang="en-US"/>
          </a:p>
        </p:txBody>
      </p:sp>
    </p:spTree>
    <p:extLst>
      <p:ext uri="{BB962C8B-B14F-4D97-AF65-F5344CB8AC3E}">
        <p14:creationId xmlns:p14="http://schemas.microsoft.com/office/powerpoint/2010/main" val="215841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32</a:t>
            </a:fld>
            <a:endParaRPr lang="en-US"/>
          </a:p>
        </p:txBody>
      </p:sp>
    </p:spTree>
    <p:extLst>
      <p:ext uri="{BB962C8B-B14F-4D97-AF65-F5344CB8AC3E}">
        <p14:creationId xmlns:p14="http://schemas.microsoft.com/office/powerpoint/2010/main" val="341693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40</a:t>
            </a:fld>
            <a:endParaRPr lang="en-US"/>
          </a:p>
        </p:txBody>
      </p:sp>
    </p:spTree>
    <p:extLst>
      <p:ext uri="{BB962C8B-B14F-4D97-AF65-F5344CB8AC3E}">
        <p14:creationId xmlns:p14="http://schemas.microsoft.com/office/powerpoint/2010/main" val="204287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13639C-C078-4BB8-AAE9-3A86051FFAA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205A1-EF71-9942-97EE-313A0CC8CADC}"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a:t>Click to edit Master title style</a:t>
            </a:r>
          </a:p>
        </p:txBody>
      </p:sp>
      <p:sp>
        <p:nvSpPr>
          <p:cNvPr id="3" name="Content Placeholder 2"/>
          <p:cNvSpPr>
            <a:spLocks noGrp="1"/>
          </p:cNvSpPr>
          <p:nvPr>
            <p:ph idx="1"/>
          </p:nvPr>
        </p:nvSpPr>
        <p:spPr>
          <a:xfrm>
            <a:off x="457200" y="2291964"/>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Ch 17</a:t>
            </a:r>
          </a:p>
        </p:txBody>
      </p:sp>
      <p:sp>
        <p:nvSpPr>
          <p:cNvPr id="8" name="Footer Placeholder 7"/>
          <p:cNvSpPr>
            <a:spLocks noGrp="1"/>
          </p:cNvSpPr>
          <p:nvPr>
            <p:ph type="ftr" sz="quarter" idx="11"/>
          </p:nvPr>
        </p:nvSpPr>
        <p:spPr/>
        <p:txBody>
          <a:bodyPr/>
          <a:lstStyle/>
          <a:p>
            <a:pPr>
              <a:defRPr/>
            </a:pPr>
            <a:r>
              <a:rPr lang="en-US"/>
              <a:t>Copyright © 2010 Pearson Education, Inc. publishing as Prentice Hall</a:t>
            </a:r>
          </a:p>
        </p:txBody>
      </p:sp>
      <p:sp>
        <p:nvSpPr>
          <p:cNvPr id="9" name="Slide Number Placeholder 8"/>
          <p:cNvSpPr>
            <a:spLocks noGrp="1"/>
          </p:cNvSpPr>
          <p:nvPr>
            <p:ph type="sldNum" sz="quarter" idx="12"/>
          </p:nvPr>
        </p:nvSpPr>
        <p:spPr/>
        <p:txBody>
          <a:bodyPr/>
          <a:lstStyle/>
          <a:p>
            <a:pPr>
              <a:defRPr/>
            </a:pPr>
            <a:r>
              <a:rPr lang="en-US"/>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60F12-13BC-4B4D-A4B8-2610AFDFBA57}"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CC6-B468-422A-BBB1-82908A28DF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0F12-13BC-4B4D-A4B8-2610AFDFBA57}"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6205A1-EF71-9942-97EE-313A0CC8CADC}" type="datetimeFigureOut">
              <a:rPr lang="en-US" smtClean="0"/>
              <a:pPr/>
              <a:t>4/5/2016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81CCF8-9EA2-A449-B3CF-326B7D63510C}" type="slidenum">
              <a:rPr lang="en-US" smtClean="0"/>
              <a:pPr/>
              <a:t>‹#›</a:t>
            </a:fld>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2017 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14-</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a:t>Chapter 14</a:t>
            </a:r>
          </a:p>
        </p:txBody>
      </p:sp>
      <p:sp>
        <p:nvSpPr>
          <p:cNvPr id="6" name="Subtitle 5"/>
          <p:cNvSpPr>
            <a:spLocks noGrp="1"/>
          </p:cNvSpPr>
          <p:nvPr>
            <p:ph type="subTitle" idx="1"/>
          </p:nvPr>
        </p:nvSpPr>
        <p:spPr/>
        <p:txBody>
          <a:bodyPr/>
          <a:lstStyle/>
          <a:p>
            <a:r>
              <a:rPr lang="en-US" dirty="0"/>
              <a:t>Making Use of Associations Tests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526685"/>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dirty="0"/>
              <a:t>Characterizing Relationships </a:t>
            </a:r>
            <a:br>
              <a:rPr lang="en-US" dirty="0"/>
            </a:br>
            <a:r>
              <a:rPr lang="en-US" dirty="0"/>
              <a:t>Between Variables</a:t>
            </a:r>
          </a:p>
        </p:txBody>
      </p:sp>
      <p:sp>
        <p:nvSpPr>
          <p:cNvPr id="15363" name="Rectangle 3"/>
          <p:cNvSpPr>
            <a:spLocks noGrp="1" noChangeArrowheads="1"/>
          </p:cNvSpPr>
          <p:nvPr>
            <p:ph idx="1"/>
          </p:nvPr>
        </p:nvSpPr>
        <p:spPr/>
        <p:txBody>
          <a:bodyPr/>
          <a:lstStyle/>
          <a:p>
            <a:r>
              <a:rPr lang="en-US" b="1" dirty="0"/>
              <a:t>Presence</a:t>
            </a:r>
            <a:r>
              <a:rPr lang="en-US" dirty="0"/>
              <a:t>: whether any systematic (statistical) relationship exists between two variables </a:t>
            </a:r>
          </a:p>
          <a:p>
            <a:r>
              <a:rPr lang="en-US" b="1" dirty="0"/>
              <a:t>Direction</a:t>
            </a:r>
            <a:r>
              <a:rPr lang="en-US" dirty="0"/>
              <a:t>: whether the relationship is positive or negative</a:t>
            </a:r>
          </a:p>
          <a:p>
            <a:r>
              <a:rPr lang="en-US" b="1" dirty="0"/>
              <a:t>Strength of association</a:t>
            </a:r>
            <a:r>
              <a:rPr lang="en-US" dirty="0"/>
              <a:t>: whether the relationship is consistent</a:t>
            </a:r>
          </a:p>
          <a:p>
            <a:endParaRPr lang="en-US" dirty="0"/>
          </a:p>
        </p:txBody>
      </p:sp>
    </p:spTree>
    <p:extLst>
      <p:ext uri="{BB962C8B-B14F-4D97-AF65-F5344CB8AC3E}">
        <p14:creationId xmlns:p14="http://schemas.microsoft.com/office/powerpoint/2010/main" val="291413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9872" y="1807029"/>
            <a:ext cx="8956156" cy="3455307"/>
          </a:xfrm>
        </p:spPr>
      </p:pic>
    </p:spTree>
    <p:extLst>
      <p:ext uri="{BB962C8B-B14F-4D97-AF65-F5344CB8AC3E}">
        <p14:creationId xmlns:p14="http://schemas.microsoft.com/office/powerpoint/2010/main" val="320702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Correlation and Covariation</a:t>
            </a:r>
            <a:endParaRPr lang="en-US" dirty="0"/>
          </a:p>
        </p:txBody>
      </p:sp>
      <p:sp>
        <p:nvSpPr>
          <p:cNvPr id="50179" name="Rectangle 3"/>
          <p:cNvSpPr>
            <a:spLocks noGrp="1" noChangeArrowheads="1"/>
          </p:cNvSpPr>
          <p:nvPr>
            <p:ph idx="1"/>
          </p:nvPr>
        </p:nvSpPr>
        <p:spPr/>
        <p:txBody>
          <a:bodyPr>
            <a:normAutofit/>
          </a:bodyPr>
          <a:lstStyle/>
          <a:p>
            <a:r>
              <a:rPr lang="en-US" dirty="0"/>
              <a:t>The </a:t>
            </a:r>
            <a:r>
              <a:rPr lang="en-US" b="1" dirty="0"/>
              <a:t>correlation coefficient</a:t>
            </a:r>
            <a:r>
              <a:rPr lang="en-US" dirty="0"/>
              <a:t>: is an index number, constrained to fall between the range of −1.0 and +1.0.</a:t>
            </a:r>
          </a:p>
          <a:p>
            <a:r>
              <a:rPr lang="en-US" dirty="0"/>
              <a:t>The correlation coefficient communicates both the strength and the direction of the linear relationship between two metric variables.</a:t>
            </a:r>
          </a:p>
          <a:p>
            <a:r>
              <a:rPr lang="en-US" b="1" dirty="0" err="1"/>
              <a:t>Covariation</a:t>
            </a:r>
            <a:r>
              <a:rPr lang="en-US" dirty="0"/>
              <a:t>: the amount of change in one variable systematically associated with a change in another variable.</a:t>
            </a:r>
          </a:p>
          <a:p>
            <a:endParaRPr lang="en-US" dirty="0"/>
          </a:p>
          <a:p>
            <a:endParaRPr lang="en-US" dirty="0"/>
          </a:p>
        </p:txBody>
      </p:sp>
    </p:spTree>
    <p:extLst>
      <p:ext uri="{BB962C8B-B14F-4D97-AF65-F5344CB8AC3E}">
        <p14:creationId xmlns:p14="http://schemas.microsoft.com/office/powerpoint/2010/main" val="249349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Correlation and Covariation</a:t>
            </a:r>
            <a:endParaRPr lang="en-US" dirty="0"/>
          </a:p>
        </p:txBody>
      </p:sp>
      <p:sp>
        <p:nvSpPr>
          <p:cNvPr id="51203" name="Rectangle 3"/>
          <p:cNvSpPr>
            <a:spLocks noGrp="1" noChangeArrowheads="1"/>
          </p:cNvSpPr>
          <p:nvPr>
            <p:ph idx="1"/>
          </p:nvPr>
        </p:nvSpPr>
        <p:spPr/>
        <p:txBody>
          <a:bodyPr>
            <a:normAutofit/>
          </a:bodyPr>
          <a:lstStyle/>
          <a:p>
            <a:r>
              <a:rPr lang="en-US"/>
              <a:t>The amount of linear relationship between two variables is communicated by the absolute size of the correlation coefficient. </a:t>
            </a:r>
          </a:p>
          <a:p>
            <a:r>
              <a:rPr lang="en-US"/>
              <a:t>The direction of the association is communicated by the sign (+, -) of the correlation coefficient.</a:t>
            </a:r>
          </a:p>
          <a:p>
            <a:r>
              <a:rPr lang="en-US"/>
              <a:t>Regardless of its absolute value, the correlation coefficient must be tested for statistical significance.</a:t>
            </a:r>
            <a:endParaRPr lang="en-US" dirty="0"/>
          </a:p>
        </p:txBody>
      </p:sp>
    </p:spTree>
    <p:extLst>
      <p:ext uri="{BB962C8B-B14F-4D97-AF65-F5344CB8AC3E}">
        <p14:creationId xmlns:p14="http://schemas.microsoft.com/office/powerpoint/2010/main" val="126840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1348" y="2370550"/>
            <a:ext cx="8872023" cy="2785196"/>
          </a:xfrm>
        </p:spPr>
      </p:pic>
    </p:spTree>
    <p:extLst>
      <p:ext uri="{BB962C8B-B14F-4D97-AF65-F5344CB8AC3E}">
        <p14:creationId xmlns:p14="http://schemas.microsoft.com/office/powerpoint/2010/main" val="206849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38942" y="671148"/>
            <a:ext cx="6237514" cy="5585643"/>
          </a:xfrm>
        </p:spPr>
      </p:pic>
    </p:spTree>
    <p:extLst>
      <p:ext uri="{BB962C8B-B14F-4D97-AF65-F5344CB8AC3E}">
        <p14:creationId xmlns:p14="http://schemas.microsoft.com/office/powerpoint/2010/main" val="31756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7351" y="2013857"/>
            <a:ext cx="8837163" cy="2843439"/>
          </a:xfrm>
        </p:spPr>
      </p:pic>
    </p:spTree>
    <p:extLst>
      <p:ext uri="{BB962C8B-B14F-4D97-AF65-F5344CB8AC3E}">
        <p14:creationId xmlns:p14="http://schemas.microsoft.com/office/powerpoint/2010/main" val="36148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Correlation Coefficient (r)</a:t>
            </a:r>
            <a:endParaRPr lang="en-US" dirty="0"/>
          </a:p>
        </p:txBody>
      </p:sp>
      <p:sp>
        <p:nvSpPr>
          <p:cNvPr id="54275" name="Rectangle 3"/>
          <p:cNvSpPr>
            <a:spLocks noGrp="1" noChangeArrowheads="1"/>
          </p:cNvSpPr>
          <p:nvPr>
            <p:ph idx="1"/>
          </p:nvPr>
        </p:nvSpPr>
        <p:spPr/>
        <p:txBody>
          <a:bodyPr/>
          <a:lstStyle/>
          <a:p>
            <a:r>
              <a:rPr lang="en-US"/>
              <a:t>A correlation coefficient’s size indicates the strength of association between two variables.</a:t>
            </a:r>
          </a:p>
          <a:p>
            <a:r>
              <a:rPr lang="en-US"/>
              <a:t>The sign (+ or -) indicates the direction of the association.</a:t>
            </a:r>
          </a:p>
          <a:p>
            <a:endParaRPr lang="en-US" dirty="0"/>
          </a:p>
        </p:txBody>
      </p:sp>
    </p:spTree>
    <p:extLst>
      <p:ext uri="{BB962C8B-B14F-4D97-AF65-F5344CB8AC3E}">
        <p14:creationId xmlns:p14="http://schemas.microsoft.com/office/powerpoint/2010/main" val="178059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5428" y="1143001"/>
            <a:ext cx="7989989" cy="5269366"/>
          </a:xfrm>
        </p:spPr>
      </p:pic>
    </p:spTree>
    <p:extLst>
      <p:ext uri="{BB962C8B-B14F-4D97-AF65-F5344CB8AC3E}">
        <p14:creationId xmlns:p14="http://schemas.microsoft.com/office/powerpoint/2010/main" val="137169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8858" y="990601"/>
            <a:ext cx="8938534" cy="5155520"/>
          </a:xfrm>
        </p:spPr>
      </p:pic>
    </p:spTree>
    <p:extLst>
      <p:ext uri="{BB962C8B-B14F-4D97-AF65-F5344CB8AC3E}">
        <p14:creationId xmlns:p14="http://schemas.microsoft.com/office/powerpoint/2010/main" val="157402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39" y="589157"/>
            <a:ext cx="4253345" cy="551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76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7714" y="1112435"/>
            <a:ext cx="8926286" cy="5258657"/>
          </a:xfrm>
        </p:spPr>
      </p:pic>
    </p:spTree>
    <p:extLst>
      <p:ext uri="{BB962C8B-B14F-4D97-AF65-F5344CB8AC3E}">
        <p14:creationId xmlns:p14="http://schemas.microsoft.com/office/powerpoint/2010/main" val="385595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521" y="1658969"/>
            <a:ext cx="5867400" cy="4068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Reporting Example</a:t>
            </a:r>
          </a:p>
        </p:txBody>
      </p:sp>
    </p:spTree>
    <p:extLst>
      <p:ext uri="{BB962C8B-B14F-4D97-AF65-F5344CB8AC3E}">
        <p14:creationId xmlns:p14="http://schemas.microsoft.com/office/powerpoint/2010/main" val="234621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Cross-Tabulations</a:t>
            </a:r>
            <a:endParaRPr lang="en-US" dirty="0"/>
          </a:p>
        </p:txBody>
      </p:sp>
      <p:sp>
        <p:nvSpPr>
          <p:cNvPr id="17411" name="Rectangle 3"/>
          <p:cNvSpPr>
            <a:spLocks noGrp="1" noChangeArrowheads="1"/>
          </p:cNvSpPr>
          <p:nvPr>
            <p:ph idx="1"/>
          </p:nvPr>
        </p:nvSpPr>
        <p:spPr/>
        <p:txBody>
          <a:bodyPr/>
          <a:lstStyle/>
          <a:p>
            <a:r>
              <a:rPr lang="en-US" b="1" dirty="0"/>
              <a:t>Cross-tabulation</a:t>
            </a:r>
            <a:r>
              <a:rPr lang="en-US" dirty="0"/>
              <a:t>: rows and columns defined by the categories classifying each variable </a:t>
            </a:r>
          </a:p>
          <a:p>
            <a:r>
              <a:rPr lang="en-US" b="1" dirty="0"/>
              <a:t>Cross-tabulation ce</a:t>
            </a:r>
            <a:r>
              <a:rPr lang="en-US" dirty="0"/>
              <a:t>ll: the intersection of a row and a column</a:t>
            </a:r>
          </a:p>
          <a:p>
            <a:endParaRPr lang="en-US" dirty="0"/>
          </a:p>
        </p:txBody>
      </p:sp>
    </p:spTree>
    <p:extLst>
      <p:ext uri="{BB962C8B-B14F-4D97-AF65-F5344CB8AC3E}">
        <p14:creationId xmlns:p14="http://schemas.microsoft.com/office/powerpoint/2010/main" val="398875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Cross-Tabulations</a:t>
            </a:r>
            <a:endParaRPr lang="en-US" dirty="0"/>
          </a:p>
        </p:txBody>
      </p:sp>
      <p:sp>
        <p:nvSpPr>
          <p:cNvPr id="18435" name="Rectangle 3"/>
          <p:cNvSpPr>
            <a:spLocks noGrp="1" noChangeArrowheads="1"/>
          </p:cNvSpPr>
          <p:nvPr>
            <p:ph idx="1"/>
          </p:nvPr>
        </p:nvSpPr>
        <p:spPr/>
        <p:txBody>
          <a:bodyPr/>
          <a:lstStyle/>
          <a:p>
            <a:pPr marL="0" indent="0">
              <a:buNone/>
            </a:pPr>
            <a:r>
              <a:rPr lang="en-US" b="1" dirty="0"/>
              <a:t>Cross-tabulation table</a:t>
            </a:r>
            <a:r>
              <a:rPr lang="en-US" dirty="0"/>
              <a:t>: four types of numbers in each cell</a:t>
            </a:r>
          </a:p>
          <a:p>
            <a:r>
              <a:rPr lang="en-US" dirty="0"/>
              <a:t>Frequency</a:t>
            </a:r>
          </a:p>
          <a:p>
            <a:r>
              <a:rPr lang="en-US" dirty="0"/>
              <a:t>Raw percentage</a:t>
            </a:r>
          </a:p>
          <a:p>
            <a:r>
              <a:rPr lang="en-US" dirty="0"/>
              <a:t>Column percentage</a:t>
            </a:r>
          </a:p>
          <a:p>
            <a:r>
              <a:rPr lang="en-US" dirty="0"/>
              <a:t>Row percentage</a:t>
            </a:r>
          </a:p>
        </p:txBody>
      </p:sp>
    </p:spTree>
    <p:extLst>
      <p:ext uri="{BB962C8B-B14F-4D97-AF65-F5344CB8AC3E}">
        <p14:creationId xmlns:p14="http://schemas.microsoft.com/office/powerpoint/2010/main" val="119272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a:t>Cross-Tabulations</a:t>
            </a:r>
            <a:endParaRPr lang="en-US" dirty="0"/>
          </a:p>
        </p:txBody>
      </p:sp>
      <p:sp>
        <p:nvSpPr>
          <p:cNvPr id="19458" name="Content Placeholder 2"/>
          <p:cNvSpPr>
            <a:spLocks noGrp="1"/>
          </p:cNvSpPr>
          <p:nvPr>
            <p:ph idx="1"/>
          </p:nvPr>
        </p:nvSpPr>
        <p:spPr/>
        <p:txBody>
          <a:bodyPr/>
          <a:lstStyle/>
          <a:p>
            <a:r>
              <a:rPr lang="en-US" u="sng" dirty="0"/>
              <a:t>Frequencies</a:t>
            </a:r>
            <a:r>
              <a:rPr lang="en-US" dirty="0"/>
              <a:t> are the raw numbers in the cell.</a:t>
            </a:r>
          </a:p>
          <a:p>
            <a:r>
              <a:rPr lang="en-US" u="sng" dirty="0"/>
              <a:t>Raw percentages</a:t>
            </a:r>
            <a:r>
              <a:rPr lang="en-US" dirty="0"/>
              <a:t> are cell frequencies divided by the grand total.</a:t>
            </a:r>
          </a:p>
          <a:p>
            <a:r>
              <a:rPr lang="en-US" u="sng" dirty="0"/>
              <a:t>Row percentages</a:t>
            </a:r>
            <a:r>
              <a:rPr lang="en-US" dirty="0"/>
              <a:t> are the row cell frequencies divided by its row total.</a:t>
            </a:r>
          </a:p>
          <a:p>
            <a:r>
              <a:rPr lang="en-US" u="sng" dirty="0"/>
              <a:t>Column percentages</a:t>
            </a:r>
            <a:r>
              <a:rPr lang="en-US" dirty="0"/>
              <a:t> are the column cell frequencies divided by its column total.</a:t>
            </a:r>
          </a:p>
        </p:txBody>
      </p:sp>
    </p:spTree>
    <p:extLst>
      <p:ext uri="{BB962C8B-B14F-4D97-AF65-F5344CB8AC3E}">
        <p14:creationId xmlns:p14="http://schemas.microsoft.com/office/powerpoint/2010/main" val="279841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Dropbox\Burns-Bush 2016\Chapter Folder\Ch 14\T14.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1" y="1862552"/>
            <a:ext cx="8950960" cy="296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2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n\Dropbox\Burns-Bush 2016\Chapter Folder\Ch 14\T14.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509" y="608840"/>
            <a:ext cx="6888012" cy="595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3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Chi-Square Analysis</a:t>
            </a:r>
            <a:endParaRPr lang="en-US" dirty="0"/>
          </a:p>
        </p:txBody>
      </p:sp>
      <p:sp>
        <p:nvSpPr>
          <p:cNvPr id="23555" name="Rectangle 3"/>
          <p:cNvSpPr>
            <a:spLocks noGrp="1" noChangeArrowheads="1"/>
          </p:cNvSpPr>
          <p:nvPr>
            <p:ph idx="1"/>
          </p:nvPr>
        </p:nvSpPr>
        <p:spPr/>
        <p:txBody>
          <a:bodyPr/>
          <a:lstStyle/>
          <a:p>
            <a:pPr marL="0" indent="0">
              <a:buNone/>
            </a:pPr>
            <a:r>
              <a:rPr lang="en-US" b="1" dirty="0"/>
              <a:t>Chi-square analysis</a:t>
            </a:r>
            <a:r>
              <a:rPr lang="en-US" dirty="0"/>
              <a:t>: is the examination of frequencies for two nominal-scaled variables in a cross-tabulation table to determine whether the variables have a significant relationship.</a:t>
            </a:r>
          </a:p>
        </p:txBody>
      </p:sp>
    </p:spTree>
    <p:extLst>
      <p:ext uri="{BB962C8B-B14F-4D97-AF65-F5344CB8AC3E}">
        <p14:creationId xmlns:p14="http://schemas.microsoft.com/office/powerpoint/2010/main" val="412052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dirty="0"/>
              <a:t>Chi-Square Analysis</a:t>
            </a:r>
          </a:p>
        </p:txBody>
      </p:sp>
      <p:sp>
        <p:nvSpPr>
          <p:cNvPr id="24580" name="Rectangle 4"/>
          <p:cNvSpPr>
            <a:spLocks noGrp="1" noChangeArrowheads="1"/>
          </p:cNvSpPr>
          <p:nvPr>
            <p:ph idx="1"/>
          </p:nvPr>
        </p:nvSpPr>
        <p:spPr/>
        <p:txBody>
          <a:bodyPr/>
          <a:lstStyle/>
          <a:p>
            <a:pPr marL="0" indent="0">
              <a:buNone/>
            </a:pPr>
            <a:r>
              <a:rPr lang="en-US" b="1" dirty="0"/>
              <a:t>Chi-Square Analysis </a:t>
            </a:r>
            <a:r>
              <a:rPr lang="en-US" dirty="0"/>
              <a:t>assesses </a:t>
            </a:r>
            <a:r>
              <a:rPr lang="en-US" dirty="0" err="1"/>
              <a:t>nonmonotonic</a:t>
            </a:r>
            <a:r>
              <a:rPr lang="en-US" dirty="0"/>
              <a:t> association in a cross-tabulation table based upon differences between observed and expected frequencies</a:t>
            </a:r>
          </a:p>
          <a:p>
            <a:r>
              <a:rPr lang="en-US" dirty="0"/>
              <a:t>The null hypothesis is that the two variables are not related.</a:t>
            </a:r>
          </a:p>
          <a:p>
            <a:r>
              <a:rPr lang="en-US" dirty="0"/>
              <a:t>Observed frequencies are the actual cell counts in the cross-tabulation table.</a:t>
            </a:r>
          </a:p>
          <a:p>
            <a:r>
              <a:rPr lang="en-US" dirty="0"/>
              <a:t>Observed frequencies are compared to expected frequencies.</a:t>
            </a:r>
          </a:p>
          <a:p>
            <a:endParaRPr lang="en-US" dirty="0"/>
          </a:p>
        </p:txBody>
      </p:sp>
    </p:spTree>
    <p:extLst>
      <p:ext uri="{BB962C8B-B14F-4D97-AF65-F5344CB8AC3E}">
        <p14:creationId xmlns:p14="http://schemas.microsoft.com/office/powerpoint/2010/main" val="1425913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Observed and Expected Frequencies</a:t>
            </a:r>
          </a:p>
        </p:txBody>
      </p:sp>
      <p:sp>
        <p:nvSpPr>
          <p:cNvPr id="25603" name="Content Placeholder 2"/>
          <p:cNvSpPr>
            <a:spLocks noGrp="1"/>
          </p:cNvSpPr>
          <p:nvPr>
            <p:ph idx="1"/>
          </p:nvPr>
        </p:nvSpPr>
        <p:spPr/>
        <p:txBody>
          <a:bodyPr/>
          <a:lstStyle/>
          <a:p>
            <a:pPr marL="0" indent="0">
              <a:buNone/>
            </a:pPr>
            <a:r>
              <a:rPr lang="en-US" dirty="0"/>
              <a:t>Expected frequencies are the </a:t>
            </a:r>
            <a:r>
              <a:rPr lang="en-US" u="sng" dirty="0"/>
              <a:t>theoretical frequencies </a:t>
            </a:r>
            <a:r>
              <a:rPr lang="en-US" dirty="0"/>
              <a:t>in each cell that are derived from the hypothesis of no association between the two variables</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701" y="4088109"/>
            <a:ext cx="8203161"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25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Documents\Burns-Bush 2016\Chapter Folder\Ch 14\wh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53" y="729343"/>
            <a:ext cx="5967287" cy="549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Chi-Square Analysis</a:t>
            </a:r>
            <a:endParaRPr lang="en-US" dirty="0"/>
          </a:p>
        </p:txBody>
      </p:sp>
      <p:sp>
        <p:nvSpPr>
          <p:cNvPr id="35843" name="Rectangle 3"/>
          <p:cNvSpPr>
            <a:spLocks noGrp="1" noChangeArrowheads="1"/>
          </p:cNvSpPr>
          <p:nvPr>
            <p:ph idx="1"/>
          </p:nvPr>
        </p:nvSpPr>
        <p:spPr/>
        <p:txBody>
          <a:bodyPr/>
          <a:lstStyle/>
          <a:p>
            <a:pPr marL="0" indent="0">
              <a:buNone/>
            </a:pPr>
            <a:r>
              <a:rPr lang="en-US" dirty="0"/>
              <a:t>Computed Chi-Square values:</a:t>
            </a:r>
          </a:p>
          <a:p>
            <a:endParaRPr lang="en-US" dirty="0"/>
          </a:p>
          <a:p>
            <a:endParaRPr lang="en-US" dirty="0"/>
          </a:p>
        </p:txBody>
      </p:sp>
      <p:pic>
        <p:nvPicPr>
          <p:cNvPr id="358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105944"/>
            <a:ext cx="43434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857" y="4572000"/>
            <a:ext cx="59436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34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a:t>The Computed Chi-square</a:t>
            </a:r>
            <a:r>
              <a:rPr lang="el-GR"/>
              <a:t> </a:t>
            </a:r>
            <a:r>
              <a:rPr lang="en-US"/>
              <a:t>Value</a:t>
            </a:r>
            <a:endParaRPr lang="en-US" dirty="0"/>
          </a:p>
        </p:txBody>
      </p:sp>
      <p:sp>
        <p:nvSpPr>
          <p:cNvPr id="26627" name="Content Placeholder 2"/>
          <p:cNvSpPr>
            <a:spLocks noGrp="1"/>
          </p:cNvSpPr>
          <p:nvPr>
            <p:ph idx="1"/>
          </p:nvPr>
        </p:nvSpPr>
        <p:spPr/>
        <p:txBody>
          <a:bodyPr/>
          <a:lstStyle/>
          <a:p>
            <a:r>
              <a:rPr lang="en-US" dirty="0"/>
              <a:t>The computed Chi-square value compares observed to expected frequencies.</a:t>
            </a:r>
          </a:p>
          <a:p>
            <a:r>
              <a:rPr lang="en-US" dirty="0"/>
              <a:t>The Chi-square statistic summarizes “how far away” from the expected frequencies the observed cell frequencies are found to be.</a:t>
            </a:r>
          </a:p>
        </p:txBody>
      </p:sp>
    </p:spTree>
    <p:extLst>
      <p:ext uri="{BB962C8B-B14F-4D97-AF65-F5344CB8AC3E}">
        <p14:creationId xmlns:p14="http://schemas.microsoft.com/office/powerpoint/2010/main" val="1942808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Degrees of Freedom</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38400"/>
            <a:ext cx="8494649"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526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The Chi-square Distribution</a:t>
            </a:r>
            <a:endParaRPr lang="en-US" dirty="0"/>
          </a:p>
        </p:txBody>
      </p:sp>
      <p:sp>
        <p:nvSpPr>
          <p:cNvPr id="27651" name="Content Placeholder 2"/>
          <p:cNvSpPr>
            <a:spLocks noGrp="1"/>
          </p:cNvSpPr>
          <p:nvPr>
            <p:ph idx="1"/>
          </p:nvPr>
        </p:nvSpPr>
        <p:spPr/>
        <p:txBody>
          <a:bodyPr/>
          <a:lstStyle/>
          <a:p>
            <a:r>
              <a:rPr lang="en-US"/>
              <a:t>The Chi-square distribution is skewed to the right, and the rejection region is always at the right-hand tail of the distribution.</a:t>
            </a:r>
          </a:p>
          <a:p>
            <a:r>
              <a:rPr lang="en-US"/>
              <a:t>The shape of the distribution is dependent on degrees of freedom.</a:t>
            </a:r>
            <a:endParaRPr lang="en-US" dirty="0"/>
          </a:p>
        </p:txBody>
      </p:sp>
    </p:spTree>
    <p:extLst>
      <p:ext uri="{BB962C8B-B14F-4D97-AF65-F5344CB8AC3E}">
        <p14:creationId xmlns:p14="http://schemas.microsoft.com/office/powerpoint/2010/main" val="409897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0050" y="1698171"/>
            <a:ext cx="8699778" cy="3895499"/>
          </a:xfrm>
        </p:spPr>
      </p:pic>
    </p:spTree>
    <p:extLst>
      <p:ext uri="{BB962C8B-B14F-4D97-AF65-F5344CB8AC3E}">
        <p14:creationId xmlns:p14="http://schemas.microsoft.com/office/powerpoint/2010/main" val="2647777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Interpret a Chi-square Result</a:t>
            </a:r>
          </a:p>
        </p:txBody>
      </p:sp>
      <p:sp>
        <p:nvSpPr>
          <p:cNvPr id="28675" name="Content Placeholder 2"/>
          <p:cNvSpPr>
            <a:spLocks noGrp="1"/>
          </p:cNvSpPr>
          <p:nvPr>
            <p:ph idx="1"/>
          </p:nvPr>
        </p:nvSpPr>
        <p:spPr/>
        <p:txBody>
          <a:bodyPr>
            <a:normAutofit/>
          </a:bodyPr>
          <a:lstStyle/>
          <a:p>
            <a:r>
              <a:rPr lang="en-US" dirty="0"/>
              <a:t>The calculated (computed) value of Chi-square is compared to the table value to determine significance.</a:t>
            </a:r>
          </a:p>
          <a:p>
            <a:r>
              <a:rPr lang="en-US" dirty="0"/>
              <a:t>SPSS and other statistical analysis programs compare calculated to table values and show the probability for support of the null hypothesis.</a:t>
            </a:r>
          </a:p>
          <a:p>
            <a:r>
              <a:rPr lang="en-US" dirty="0"/>
              <a:t>A significant Chi-square means the researcher should look at the </a:t>
            </a:r>
            <a:r>
              <a:rPr lang="en-US" dirty="0" err="1"/>
              <a:t>crosstabulation</a:t>
            </a:r>
            <a:r>
              <a:rPr lang="en-US" dirty="0"/>
              <a:t> row and column percentages to “see” the association pattern.</a:t>
            </a:r>
          </a:p>
        </p:txBody>
      </p:sp>
    </p:spTree>
    <p:extLst>
      <p:ext uri="{BB962C8B-B14F-4D97-AF65-F5344CB8AC3E}">
        <p14:creationId xmlns:p14="http://schemas.microsoft.com/office/powerpoint/2010/main" val="4830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3976" y="1208888"/>
            <a:ext cx="8859396" cy="5206880"/>
          </a:xfrm>
        </p:spPr>
      </p:pic>
    </p:spTree>
    <p:extLst>
      <p:ext uri="{BB962C8B-B14F-4D97-AF65-F5344CB8AC3E}">
        <p14:creationId xmlns:p14="http://schemas.microsoft.com/office/powerpoint/2010/main" val="16583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7714" y="1198702"/>
            <a:ext cx="8806543" cy="5186676"/>
          </a:xfrm>
        </p:spPr>
      </p:pic>
    </p:spTree>
    <p:extLst>
      <p:ext uri="{BB962C8B-B14F-4D97-AF65-F5344CB8AC3E}">
        <p14:creationId xmlns:p14="http://schemas.microsoft.com/office/powerpoint/2010/main" val="289361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How to Interpret Chi-Square Analysis</a:t>
            </a:r>
          </a:p>
        </p:txBody>
      </p:sp>
      <p:sp>
        <p:nvSpPr>
          <p:cNvPr id="37891" name="Rectangle 3"/>
          <p:cNvSpPr>
            <a:spLocks noGrp="1" noChangeArrowheads="1"/>
          </p:cNvSpPr>
          <p:nvPr>
            <p:ph idx="1"/>
          </p:nvPr>
        </p:nvSpPr>
        <p:spPr/>
        <p:txBody>
          <a:bodyPr/>
          <a:lstStyle/>
          <a:p>
            <a:pPr>
              <a:buSzPct val="150000"/>
            </a:pPr>
            <a:r>
              <a:rPr lang="en-US" dirty="0"/>
              <a:t>The Chi-square analysis yields the likelihood or probability that the researcher would find evidence in support of the null hypothesis.</a:t>
            </a:r>
          </a:p>
          <a:p>
            <a:pPr>
              <a:buSzPct val="150000"/>
            </a:pPr>
            <a:r>
              <a:rPr lang="en-US" dirty="0"/>
              <a:t>If the p value is ≤ to 0.05, this means there is little support for the null hypothesis of no association. </a:t>
            </a:r>
          </a:p>
          <a:p>
            <a:pPr>
              <a:buSzPct val="150000"/>
            </a:pPr>
            <a:r>
              <a:rPr lang="en-US" dirty="0"/>
              <a:t>Therefore, we have a significant association and have the PRESENCE of a systematic relationship between the two variables.</a:t>
            </a:r>
          </a:p>
          <a:p>
            <a:pPr>
              <a:buSzPct val="150000"/>
            </a:pPr>
            <a:endParaRPr lang="en-US" dirty="0"/>
          </a:p>
        </p:txBody>
      </p:sp>
    </p:spTree>
    <p:extLst>
      <p:ext uri="{BB962C8B-B14F-4D97-AF65-F5344CB8AC3E}">
        <p14:creationId xmlns:p14="http://schemas.microsoft.com/office/powerpoint/2010/main" val="4168617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Chi-Square Analysis</a:t>
            </a:r>
          </a:p>
        </p:txBody>
      </p:sp>
      <p:sp>
        <p:nvSpPr>
          <p:cNvPr id="39939" name="Rectangle 3"/>
          <p:cNvSpPr>
            <a:spLocks noGrp="1" noChangeArrowheads="1"/>
          </p:cNvSpPr>
          <p:nvPr>
            <p:ph idx="1"/>
          </p:nvPr>
        </p:nvSpPr>
        <p:spPr>
          <a:xfrm>
            <a:off x="434340" y="4160520"/>
            <a:ext cx="8229600" cy="4389120"/>
          </a:xfrm>
        </p:spPr>
        <p:txBody>
          <a:bodyPr/>
          <a:lstStyle/>
          <a:p>
            <a:endParaRPr lang="en-US" dirty="0"/>
          </a:p>
          <a:p>
            <a:pPr>
              <a:buSzPct val="150000"/>
            </a:pPr>
            <a:r>
              <a:rPr lang="en-US" sz="2000" dirty="0"/>
              <a:t>The </a:t>
            </a:r>
            <a:r>
              <a:rPr lang="en-US" sz="2000" u="sng" dirty="0"/>
              <a:t>computed Chi-Square</a:t>
            </a:r>
            <a:r>
              <a:rPr lang="en-US" sz="2000" dirty="0"/>
              <a:t> value is </a:t>
            </a:r>
            <a:r>
              <a:rPr lang="en-US" sz="2000" u="sng" dirty="0"/>
              <a:t>39.382</a:t>
            </a:r>
            <a:r>
              <a:rPr lang="en-US" sz="2000" dirty="0"/>
              <a:t> with </a:t>
            </a:r>
            <a:r>
              <a:rPr lang="en-US" sz="2000" u="sng" dirty="0"/>
              <a:t>1 </a:t>
            </a:r>
            <a:r>
              <a:rPr lang="en-US" sz="2000" u="sng" dirty="0" err="1"/>
              <a:t>d.f</a:t>
            </a:r>
            <a:r>
              <a:rPr lang="en-US" sz="2000" dirty="0" err="1"/>
              <a:t>.</a:t>
            </a:r>
            <a:endParaRPr lang="en-US" sz="2000" dirty="0"/>
          </a:p>
          <a:p>
            <a:pPr>
              <a:buSzPct val="150000"/>
            </a:pPr>
            <a:r>
              <a:rPr lang="en-US" sz="2000" dirty="0"/>
              <a:t>Read the p value (</a:t>
            </a:r>
            <a:r>
              <a:rPr lang="en-US" sz="2000" u="sng" dirty="0" err="1"/>
              <a:t>Asymp</a:t>
            </a:r>
            <a:r>
              <a:rPr lang="en-US" sz="2000" u="sng" dirty="0"/>
              <a:t>. Sig</a:t>
            </a:r>
            <a:r>
              <a:rPr lang="en-US" sz="2000" dirty="0"/>
              <a:t>.) across from Pearson Chi-Square. </a:t>
            </a:r>
          </a:p>
          <a:p>
            <a:pPr>
              <a:buSzPct val="150000"/>
            </a:pPr>
            <a:r>
              <a:rPr lang="en-US" sz="2000" dirty="0"/>
              <a:t>Since the p value is &lt;0.05, we have a </a:t>
            </a:r>
            <a:r>
              <a:rPr lang="en-US" sz="2000" u="sng" dirty="0"/>
              <a:t>SIGNIFICANT</a:t>
            </a:r>
            <a:r>
              <a:rPr lang="en-US" sz="2000" dirty="0"/>
              <a:t> association.</a:t>
            </a:r>
          </a:p>
        </p:txBody>
      </p:sp>
      <p:sp>
        <p:nvSpPr>
          <p:cNvPr id="33797" name="Oval 5"/>
          <p:cNvSpPr>
            <a:spLocks noChangeArrowheads="1"/>
          </p:cNvSpPr>
          <p:nvPr/>
        </p:nvSpPr>
        <p:spPr bwMode="auto">
          <a:xfrm>
            <a:off x="5943600" y="2209800"/>
            <a:ext cx="609600" cy="381000"/>
          </a:xfrm>
          <a:prstGeom prst="ellipse">
            <a:avLst/>
          </a:prstGeom>
          <a:noFill/>
          <a:ln w="317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 y="16002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234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Associative Analyses</a:t>
            </a:r>
          </a:p>
        </p:txBody>
      </p:sp>
      <p:sp>
        <p:nvSpPr>
          <p:cNvPr id="6147" name="Rectangle 3"/>
          <p:cNvSpPr>
            <a:spLocks noGrp="1" noChangeArrowheads="1"/>
          </p:cNvSpPr>
          <p:nvPr>
            <p:ph idx="1"/>
          </p:nvPr>
        </p:nvSpPr>
        <p:spPr/>
        <p:txBody>
          <a:bodyPr/>
          <a:lstStyle/>
          <a:p>
            <a:r>
              <a:rPr lang="en-US" b="1" dirty="0"/>
              <a:t>Associative analyses</a:t>
            </a:r>
            <a:r>
              <a:rPr lang="en-US" dirty="0"/>
              <a:t>: determine where stable relationships exist between two variables</a:t>
            </a:r>
          </a:p>
          <a:p>
            <a:endParaRPr lang="en-US" dirty="0"/>
          </a:p>
          <a:p>
            <a:endParaRPr lang="en-US" dirty="0"/>
          </a:p>
        </p:txBody>
      </p:sp>
    </p:spTree>
    <p:extLst>
      <p:ext uri="{BB962C8B-B14F-4D97-AF65-F5344CB8AC3E}">
        <p14:creationId xmlns:p14="http://schemas.microsoft.com/office/powerpoint/2010/main" val="209403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Findings</a:t>
            </a:r>
            <a:endParaRPr lang="en-US" dirty="0"/>
          </a:p>
        </p:txBody>
      </p:sp>
      <p:sp>
        <p:nvSpPr>
          <p:cNvPr id="3" name="Content Placeholder 2"/>
          <p:cNvSpPr>
            <a:spLocks noGrp="1"/>
          </p:cNvSpPr>
          <p:nvPr>
            <p:ph idx="1"/>
          </p:nvPr>
        </p:nvSpPr>
        <p:spPr>
          <a:xfrm>
            <a:off x="436880" y="2215754"/>
            <a:ext cx="8229600" cy="4876800"/>
          </a:xfrm>
        </p:spPr>
        <p:txBody>
          <a:bodyPr/>
          <a:lstStyle/>
          <a:p>
            <a:r>
              <a:rPr lang="en-US" dirty="0"/>
              <a:t>Whether to report row or column percentages depends on research objectives </a:t>
            </a:r>
          </a:p>
          <a:p>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201702"/>
            <a:ext cx="4678680" cy="327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499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a:t>Relationships Between Two Variables</a:t>
            </a:r>
          </a:p>
        </p:txBody>
      </p:sp>
      <p:sp>
        <p:nvSpPr>
          <p:cNvPr id="7171" name="Rectangle 3"/>
          <p:cNvSpPr>
            <a:spLocks noGrp="1" noChangeArrowheads="1"/>
          </p:cNvSpPr>
          <p:nvPr>
            <p:ph idx="1"/>
          </p:nvPr>
        </p:nvSpPr>
        <p:spPr/>
        <p:txBody>
          <a:bodyPr/>
          <a:lstStyle/>
          <a:p>
            <a:pPr marL="0" indent="0">
              <a:buNone/>
            </a:pPr>
            <a:r>
              <a:rPr lang="en-US" b="1" dirty="0"/>
              <a:t>Relationship</a:t>
            </a:r>
            <a:r>
              <a:rPr lang="en-US" dirty="0"/>
              <a:t>: a consistent, systematic linkage between the </a:t>
            </a:r>
            <a:r>
              <a:rPr lang="en-US" u="sng" dirty="0"/>
              <a:t>levels</a:t>
            </a:r>
            <a:r>
              <a:rPr lang="en-US" dirty="0"/>
              <a:t> or </a:t>
            </a:r>
            <a:r>
              <a:rPr lang="en-US" u="sng" dirty="0"/>
              <a:t>labels</a:t>
            </a:r>
            <a:r>
              <a:rPr lang="en-US" dirty="0"/>
              <a:t> for two variables</a:t>
            </a:r>
          </a:p>
          <a:p>
            <a:pPr marL="0" indent="0">
              <a:buNone/>
            </a:pPr>
            <a:endParaRPr lang="en-US" dirty="0"/>
          </a:p>
          <a:p>
            <a:r>
              <a:rPr lang="en-US" dirty="0"/>
              <a:t>“</a:t>
            </a:r>
            <a:r>
              <a:rPr lang="en-US" b="1" dirty="0"/>
              <a:t>Levels</a:t>
            </a:r>
            <a:r>
              <a:rPr lang="en-US" dirty="0"/>
              <a:t>” refers to the characteristics of description for interval or ratio scales.</a:t>
            </a:r>
          </a:p>
          <a:p>
            <a:r>
              <a:rPr lang="en-US" dirty="0"/>
              <a:t>“</a:t>
            </a:r>
            <a:r>
              <a:rPr lang="en-US" b="1" dirty="0"/>
              <a:t>Labels</a:t>
            </a:r>
            <a:r>
              <a:rPr lang="en-US" dirty="0"/>
              <a:t>” refers to the characteristics of description for nominal or ordinal scales.</a:t>
            </a:r>
          </a:p>
          <a:p>
            <a:endParaRPr lang="en-US" dirty="0"/>
          </a:p>
          <a:p>
            <a:endParaRPr lang="en-US" dirty="0"/>
          </a:p>
        </p:txBody>
      </p:sp>
    </p:spTree>
    <p:extLst>
      <p:ext uri="{BB962C8B-B14F-4D97-AF65-F5344CB8AC3E}">
        <p14:creationId xmlns:p14="http://schemas.microsoft.com/office/powerpoint/2010/main" val="126788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dirty="0"/>
              <a:t>Relationships Between Two Variables</a:t>
            </a:r>
          </a:p>
        </p:txBody>
      </p:sp>
      <p:sp>
        <p:nvSpPr>
          <p:cNvPr id="12291" name="Rectangle 3"/>
          <p:cNvSpPr>
            <a:spLocks noGrp="1" noChangeArrowheads="1"/>
          </p:cNvSpPr>
          <p:nvPr>
            <p:ph idx="1"/>
          </p:nvPr>
        </p:nvSpPr>
        <p:spPr/>
        <p:txBody>
          <a:bodyPr/>
          <a:lstStyle/>
          <a:p>
            <a:pPr marL="0" indent="0">
              <a:buNone/>
            </a:pPr>
            <a:r>
              <a:rPr lang="en-US" b="1" dirty="0"/>
              <a:t>Linear</a:t>
            </a:r>
            <a:r>
              <a:rPr lang="en-US" dirty="0"/>
              <a:t> relationship: “straight-line association” between two variables</a:t>
            </a:r>
          </a:p>
          <a:p>
            <a:endParaRPr lang="en-US" dirty="0"/>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 y="3474720"/>
            <a:ext cx="8224169"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4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Relationships Between Two Variables</a:t>
            </a:r>
          </a:p>
        </p:txBody>
      </p:sp>
      <p:sp>
        <p:nvSpPr>
          <p:cNvPr id="11267" name="Rectangle 3"/>
          <p:cNvSpPr>
            <a:spLocks noGrp="1" noChangeArrowheads="1"/>
          </p:cNvSpPr>
          <p:nvPr>
            <p:ph idx="1"/>
          </p:nvPr>
        </p:nvSpPr>
        <p:spPr/>
        <p:txBody>
          <a:bodyPr/>
          <a:lstStyle/>
          <a:p>
            <a:pPr marL="0" indent="0">
              <a:buNone/>
            </a:pPr>
            <a:r>
              <a:rPr lang="en-US" b="1" dirty="0"/>
              <a:t>Monotonic</a:t>
            </a:r>
            <a:r>
              <a:rPr lang="en-US" dirty="0"/>
              <a:t> relationship: the </a:t>
            </a:r>
            <a:r>
              <a:rPr lang="en-US" u="sng" dirty="0"/>
              <a:t>general direction</a:t>
            </a:r>
            <a:r>
              <a:rPr lang="en-US" dirty="0"/>
              <a:t> of a relationship between two variables is known</a:t>
            </a:r>
          </a:p>
          <a:p>
            <a:r>
              <a:rPr lang="en-US" dirty="0"/>
              <a:t>Increasing relationship</a:t>
            </a:r>
          </a:p>
          <a:p>
            <a:r>
              <a:rPr lang="en-US" dirty="0"/>
              <a:t>Decreasing relationship</a:t>
            </a:r>
          </a:p>
        </p:txBody>
      </p:sp>
    </p:spTree>
    <p:extLst>
      <p:ext uri="{BB962C8B-B14F-4D97-AF65-F5344CB8AC3E}">
        <p14:creationId xmlns:p14="http://schemas.microsoft.com/office/powerpoint/2010/main" val="261308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dirty="0"/>
              <a:t>Relationships Between Two Variables</a:t>
            </a:r>
          </a:p>
        </p:txBody>
      </p:sp>
      <p:sp>
        <p:nvSpPr>
          <p:cNvPr id="9219" name="Rectangle 3"/>
          <p:cNvSpPr>
            <a:spLocks noGrp="1" noChangeArrowheads="1"/>
          </p:cNvSpPr>
          <p:nvPr>
            <p:ph idx="1"/>
          </p:nvPr>
        </p:nvSpPr>
        <p:spPr/>
        <p:txBody>
          <a:bodyPr/>
          <a:lstStyle/>
          <a:p>
            <a:r>
              <a:rPr lang="en-US" b="1" dirty="0" err="1"/>
              <a:t>Nonmonotonic</a:t>
            </a:r>
            <a:r>
              <a:rPr lang="en-US" dirty="0"/>
              <a:t> relationship: two variables are associated, but only in a very general sense. The presence (or absence) of one variable is associated with the presence (or absence) of another.</a:t>
            </a:r>
          </a:p>
        </p:txBody>
      </p:sp>
    </p:spTree>
    <p:extLst>
      <p:ext uri="{BB962C8B-B14F-4D97-AF65-F5344CB8AC3E}">
        <p14:creationId xmlns:p14="http://schemas.microsoft.com/office/powerpoint/2010/main" val="46929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621" y="980868"/>
            <a:ext cx="3004100" cy="459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207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705E916-1EA2-4346-BBD3-C95B65DB4C79}">
  <ds:schemaRefs>
    <ds:schemaRef ds:uri="ESRI.ArcGIS.Mapping.OfficeIntegration.PowerPointInfo"/>
  </ds:schemaRefs>
</ds:datastoreItem>
</file>

<file path=customXml/itemProps10.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11.xml><?xml version="1.0" encoding="utf-8"?>
<ds:datastoreItem xmlns:ds="http://schemas.openxmlformats.org/officeDocument/2006/customXml" ds:itemID="{424B95DB-A96A-439C-AABA-C6D336C0EA07}">
  <ds:schemaRefs>
    <ds:schemaRef ds:uri="ESRI.ArcGIS.Mapping.OfficeIntegration.PowerPointInfo"/>
  </ds:schemaRefs>
</ds:datastoreItem>
</file>

<file path=customXml/itemProps12.xml><?xml version="1.0" encoding="utf-8"?>
<ds:datastoreItem xmlns:ds="http://schemas.openxmlformats.org/officeDocument/2006/customXml" ds:itemID="{1A758F5D-183E-48C5-BC16-612D814233E0}">
  <ds:schemaRefs>
    <ds:schemaRef ds:uri="ESRI.ArcGIS.Mapping.OfficeIntegration.PowerPointInfo"/>
  </ds:schemaRefs>
</ds:datastoreItem>
</file>

<file path=customXml/itemProps13.xml><?xml version="1.0" encoding="utf-8"?>
<ds:datastoreItem xmlns:ds="http://schemas.openxmlformats.org/officeDocument/2006/customXml" ds:itemID="{3A7D1071-C9C2-444A-8F02-45F3F0AE4D2D}">
  <ds:schemaRefs>
    <ds:schemaRef ds:uri="ESRI.ArcGIS.Mapping.OfficeIntegration.PowerPointInfo"/>
  </ds:schemaRefs>
</ds:datastoreItem>
</file>

<file path=customXml/itemProps14.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15.xml><?xml version="1.0" encoding="utf-8"?>
<ds:datastoreItem xmlns:ds="http://schemas.openxmlformats.org/officeDocument/2006/customXml" ds:itemID="{5994FA01-F437-43E3-BA59-89F6E4340699}">
  <ds:schemaRefs>
    <ds:schemaRef ds:uri="ESRI.ArcGIS.Mapping.OfficeIntegration.PowerPointInfo"/>
  </ds:schemaRefs>
</ds:datastoreItem>
</file>

<file path=customXml/itemProps16.xml><?xml version="1.0" encoding="utf-8"?>
<ds:datastoreItem xmlns:ds="http://schemas.openxmlformats.org/officeDocument/2006/customXml" ds:itemID="{184901D9-C7E0-4BBA-AD64-0C3873EA10DC}">
  <ds:schemaRefs>
    <ds:schemaRef ds:uri="ESRI.ArcGIS.Mapping.OfficeIntegration.PowerPointInfo"/>
  </ds:schemaRefs>
</ds:datastoreItem>
</file>

<file path=customXml/itemProps17.xml><?xml version="1.0" encoding="utf-8"?>
<ds:datastoreItem xmlns:ds="http://schemas.openxmlformats.org/officeDocument/2006/customXml" ds:itemID="{4B965FF3-FAEF-45F4-B0F5-9CFEBFD5EBD6}">
  <ds:schemaRefs>
    <ds:schemaRef ds:uri="ESRI.ArcGIS.Mapping.OfficeIntegration.PowerPointInfo"/>
  </ds:schemaRefs>
</ds:datastoreItem>
</file>

<file path=customXml/itemProps18.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19.xml><?xml version="1.0" encoding="utf-8"?>
<ds:datastoreItem xmlns:ds="http://schemas.openxmlformats.org/officeDocument/2006/customXml" ds:itemID="{728493E1-D055-4EE4-8A70-894789DBA2BF}">
  <ds:schemaRefs>
    <ds:schemaRef ds:uri="ESRI.ArcGIS.Mapping.OfficeIntegration.PowerPointInfo"/>
  </ds:schemaRefs>
</ds:datastoreItem>
</file>

<file path=customXml/itemProps2.xml><?xml version="1.0" encoding="utf-8"?>
<ds:datastoreItem xmlns:ds="http://schemas.openxmlformats.org/officeDocument/2006/customXml" ds:itemID="{CE983790-5EDE-4FBC-B990-2C615B1FE2D1}">
  <ds:schemaRefs>
    <ds:schemaRef ds:uri="ESRI.ArcGIS.Mapping.OfficeIntegration.PowerPointInfo"/>
  </ds:schemaRefs>
</ds:datastoreItem>
</file>

<file path=customXml/itemProps20.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21.xml><?xml version="1.0" encoding="utf-8"?>
<ds:datastoreItem xmlns:ds="http://schemas.openxmlformats.org/officeDocument/2006/customXml" ds:itemID="{F924ED7D-FA3A-4B4D-9629-10389A7D2C1D}">
  <ds:schemaRefs>
    <ds:schemaRef ds:uri="ESRI.ArcGIS.Mapping.OfficeIntegration.PowerPointInfo"/>
  </ds:schemaRefs>
</ds:datastoreItem>
</file>

<file path=customXml/itemProps22.xml><?xml version="1.0" encoding="utf-8"?>
<ds:datastoreItem xmlns:ds="http://schemas.openxmlformats.org/officeDocument/2006/customXml" ds:itemID="{49AF32F1-42F2-484B-869E-F13051578F18}">
  <ds:schemaRefs>
    <ds:schemaRef ds:uri="ESRI.ArcGIS.Mapping.OfficeIntegration.PowerPointInfo"/>
  </ds:schemaRefs>
</ds:datastoreItem>
</file>

<file path=customXml/itemProps23.xml><?xml version="1.0" encoding="utf-8"?>
<ds:datastoreItem xmlns:ds="http://schemas.openxmlformats.org/officeDocument/2006/customXml" ds:itemID="{09C76719-64B4-4094-BFC9-42C10E81FDAE}">
  <ds:schemaRefs>
    <ds:schemaRef ds:uri="ESRI.ArcGIS.Mapping.OfficeIntegration.PowerPointInfo"/>
  </ds:schemaRefs>
</ds:datastoreItem>
</file>

<file path=customXml/itemProps24.xml><?xml version="1.0" encoding="utf-8"?>
<ds:datastoreItem xmlns:ds="http://schemas.openxmlformats.org/officeDocument/2006/customXml" ds:itemID="{ADAA472E-7B73-4C50-B14A-925EA4A27FD2}">
  <ds:schemaRefs>
    <ds:schemaRef ds:uri="ESRI.ArcGIS.Mapping.OfficeIntegration.PowerPointInfo"/>
  </ds:schemaRefs>
</ds:datastoreItem>
</file>

<file path=customXml/itemProps25.xml><?xml version="1.0" encoding="utf-8"?>
<ds:datastoreItem xmlns:ds="http://schemas.openxmlformats.org/officeDocument/2006/customXml" ds:itemID="{923188FC-F9B4-4D0C-A107-63E39086FAEA}">
  <ds:schemaRefs>
    <ds:schemaRef ds:uri="ESRI.ArcGIS.Mapping.OfficeIntegration.PowerPointInfo"/>
  </ds:schemaRefs>
</ds:datastoreItem>
</file>

<file path=customXml/itemProps26.xml><?xml version="1.0" encoding="utf-8"?>
<ds:datastoreItem xmlns:ds="http://schemas.openxmlformats.org/officeDocument/2006/customXml" ds:itemID="{F7199A79-B8CA-410A-ABAB-2BA78285E0E6}">
  <ds:schemaRefs>
    <ds:schemaRef ds:uri="ESRI.ArcGIS.Mapping.OfficeIntegration.PowerPointInfo"/>
  </ds:schemaRefs>
</ds:datastoreItem>
</file>

<file path=customXml/itemProps27.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28.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29.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3.xml><?xml version="1.0" encoding="utf-8"?>
<ds:datastoreItem xmlns:ds="http://schemas.openxmlformats.org/officeDocument/2006/customXml" ds:itemID="{D573197B-76F5-4D1B-BFCE-BD3AF87F85EC}">
  <ds:schemaRefs>
    <ds:schemaRef ds:uri="ESRI.ArcGIS.Mapping.OfficeIntegration.PowerPointInfo"/>
  </ds:schemaRefs>
</ds:datastoreItem>
</file>

<file path=customXml/itemProps30.xml><?xml version="1.0" encoding="utf-8"?>
<ds:datastoreItem xmlns:ds="http://schemas.openxmlformats.org/officeDocument/2006/customXml" ds:itemID="{BC66E011-B4F7-4470-B3DD-709DB3AEC5F7}">
  <ds:schemaRefs>
    <ds:schemaRef ds:uri="ESRI.ArcGIS.Mapping.OfficeIntegration.PowerPointInfo"/>
  </ds:schemaRefs>
</ds:datastoreItem>
</file>

<file path=customXml/itemProps31.xml><?xml version="1.0" encoding="utf-8"?>
<ds:datastoreItem xmlns:ds="http://schemas.openxmlformats.org/officeDocument/2006/customXml" ds:itemID="{8D2FEF8B-F5EC-4607-B491-3DC80F6A8F97}">
  <ds:schemaRefs>
    <ds:schemaRef ds:uri="ESRI.ArcGIS.Mapping.OfficeIntegration.PowerPointInfo"/>
  </ds:schemaRefs>
</ds:datastoreItem>
</file>

<file path=customXml/itemProps32.xml><?xml version="1.0" encoding="utf-8"?>
<ds:datastoreItem xmlns:ds="http://schemas.openxmlformats.org/officeDocument/2006/customXml" ds:itemID="{88F30BC1-4BA2-41DD-A084-7DF014C13EAA}">
  <ds:schemaRefs>
    <ds:schemaRef ds:uri="ESRI.ArcGIS.Mapping.OfficeIntegration.PowerPointInfo"/>
  </ds:schemaRefs>
</ds:datastoreItem>
</file>

<file path=customXml/itemProps4.xml><?xml version="1.0" encoding="utf-8"?>
<ds:datastoreItem xmlns:ds="http://schemas.openxmlformats.org/officeDocument/2006/customXml" ds:itemID="{59C0F87C-025D-4036-BE2C-EC2F1D4132E1}">
  <ds:schemaRefs>
    <ds:schemaRef ds:uri="ESRI.ArcGIS.Mapping.OfficeIntegration.PowerPointInfo"/>
  </ds:schemaRefs>
</ds:datastoreItem>
</file>

<file path=customXml/itemProps5.xml><?xml version="1.0" encoding="utf-8"?>
<ds:datastoreItem xmlns:ds="http://schemas.openxmlformats.org/officeDocument/2006/customXml" ds:itemID="{842D0943-42D8-4BA3-A7F8-2436D0152A7E}">
  <ds:schemaRefs>
    <ds:schemaRef ds:uri="ESRI.ArcGIS.Mapping.OfficeIntegration.PowerPointInfo"/>
  </ds:schemaRefs>
</ds:datastoreItem>
</file>

<file path=customXml/itemProps6.xml><?xml version="1.0" encoding="utf-8"?>
<ds:datastoreItem xmlns:ds="http://schemas.openxmlformats.org/officeDocument/2006/customXml" ds:itemID="{BD8E2C5C-0F84-427B-898A-45E1E28AA5B8}">
  <ds:schemaRefs>
    <ds:schemaRef ds:uri="ESRI.ArcGIS.Mapping.OfficeIntegration.PowerPointInfo"/>
  </ds:schemaRefs>
</ds:datastoreItem>
</file>

<file path=customXml/itemProps7.xml><?xml version="1.0" encoding="utf-8"?>
<ds:datastoreItem xmlns:ds="http://schemas.openxmlformats.org/officeDocument/2006/customXml" ds:itemID="{367F1FB4-98E7-4A2E-8019-61628315557B}">
  <ds:schemaRefs>
    <ds:schemaRef ds:uri="ESRI.ArcGIS.Mapping.OfficeIntegration.PowerPointInfo"/>
  </ds:schemaRefs>
</ds:datastoreItem>
</file>

<file path=customXml/itemProps8.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9.xml><?xml version="1.0" encoding="utf-8"?>
<ds:datastoreItem xmlns:ds="http://schemas.openxmlformats.org/officeDocument/2006/customXml" ds:itemID="{FEE1381F-4724-4CB7-A6B7-E3E6D176301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7856</TotalTime>
  <Words>879</Words>
  <Application>Microsoft Office PowerPoint</Application>
  <PresentationFormat>On-screen Show (4:3)</PresentationFormat>
  <Paragraphs>106</Paragraphs>
  <Slides>41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ＭＳ Ｐゴシック</vt:lpstr>
      <vt:lpstr>Arial</vt:lpstr>
      <vt:lpstr>Calibri</vt:lpstr>
      <vt:lpstr>Times New Roman</vt:lpstr>
      <vt:lpstr>Clarity</vt:lpstr>
      <vt:lpstr>Chapter 14</vt:lpstr>
      <vt:lpstr>PowerPoint Presentation</vt:lpstr>
      <vt:lpstr>PowerPoint Presentation</vt:lpstr>
      <vt:lpstr>Associative Analyses</vt:lpstr>
      <vt:lpstr>Relationships Between Two Variables</vt:lpstr>
      <vt:lpstr>Relationships Between Two Variables</vt:lpstr>
      <vt:lpstr>Relationships Between Two Variables</vt:lpstr>
      <vt:lpstr>Relationships Between Two Variables</vt:lpstr>
      <vt:lpstr>PowerPoint Presentation</vt:lpstr>
      <vt:lpstr>Characterizing Relationships  Between Variables</vt:lpstr>
      <vt:lpstr>PowerPoint Presentation</vt:lpstr>
      <vt:lpstr>Correlation and Covariation</vt:lpstr>
      <vt:lpstr>Correlation and Covariation</vt:lpstr>
      <vt:lpstr>PowerPoint Presentation</vt:lpstr>
      <vt:lpstr>PowerPoint Presentation</vt:lpstr>
      <vt:lpstr>PowerPoint Presentation</vt:lpstr>
      <vt:lpstr>Correlation Coefficient (r)</vt:lpstr>
      <vt:lpstr>PowerPoint Presentation</vt:lpstr>
      <vt:lpstr>PowerPoint Presentation</vt:lpstr>
      <vt:lpstr>PowerPoint Presentation</vt:lpstr>
      <vt:lpstr>Reporting Example</vt:lpstr>
      <vt:lpstr>Cross-Tabulations</vt:lpstr>
      <vt:lpstr>Cross-Tabulations</vt:lpstr>
      <vt:lpstr>Cross-Tabulations</vt:lpstr>
      <vt:lpstr>PowerPoint Presentation</vt:lpstr>
      <vt:lpstr>PowerPoint Presentation</vt:lpstr>
      <vt:lpstr>Chi-Square Analysis</vt:lpstr>
      <vt:lpstr>Chi-Square Analysis</vt:lpstr>
      <vt:lpstr>Observed and Expected Frequencies</vt:lpstr>
      <vt:lpstr>Chi-Square Analysis</vt:lpstr>
      <vt:lpstr>The Computed Chi-square Value</vt:lpstr>
      <vt:lpstr>Degrees of Freedom</vt:lpstr>
      <vt:lpstr>The Chi-square Distribution</vt:lpstr>
      <vt:lpstr>PowerPoint Presentation</vt:lpstr>
      <vt:lpstr>How to Interpret a Chi-square Result</vt:lpstr>
      <vt:lpstr>PowerPoint Presentation</vt:lpstr>
      <vt:lpstr>PowerPoint Presentation</vt:lpstr>
      <vt:lpstr>How to Interpret Chi-Square Analysis</vt:lpstr>
      <vt:lpstr>Chi-Square Analysis</vt:lpstr>
      <vt:lpstr>Reporting Findings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Kim Norbuta</cp:lastModifiedBy>
  <cp:revision>208</cp:revision>
  <cp:lastPrinted>2012-12-24T17:26:07Z</cp:lastPrinted>
  <dcterms:created xsi:type="dcterms:W3CDTF">2012-12-10T07:00:45Z</dcterms:created>
  <dcterms:modified xsi:type="dcterms:W3CDTF">2016-04-06T15:55:06Z</dcterms:modified>
</cp:coreProperties>
</file>