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32"/>
  </p:sldMasterIdLst>
  <p:notesMasterIdLst>
    <p:notesMasterId r:id="rId81"/>
  </p:notesMasterIdLst>
  <p:handoutMasterIdLst>
    <p:handoutMasterId r:id="rId82"/>
  </p:handoutMasterIdLst>
  <p:sldIdLst>
    <p:sldId id="256" r:id="rId33"/>
    <p:sldId id="367" r:id="rId34"/>
    <p:sldId id="323" r:id="rId35"/>
    <p:sldId id="324" r:id="rId36"/>
    <p:sldId id="325" r:id="rId37"/>
    <p:sldId id="327" r:id="rId38"/>
    <p:sldId id="328" r:id="rId39"/>
    <p:sldId id="368" r:id="rId40"/>
    <p:sldId id="330" r:id="rId41"/>
    <p:sldId id="364" r:id="rId42"/>
    <p:sldId id="369" r:id="rId43"/>
    <p:sldId id="371" r:id="rId44"/>
    <p:sldId id="370" r:id="rId45"/>
    <p:sldId id="372" r:id="rId46"/>
    <p:sldId id="331" r:id="rId47"/>
    <p:sldId id="332" r:id="rId48"/>
    <p:sldId id="37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63" r:id="rId79"/>
    <p:sldId id="319" r:id="rId8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38">
          <p15:clr>
            <a:srgbClr val="A4A3A4"/>
          </p15:clr>
        </p15:guide>
        <p15:guide id="2" orient="horz" pos="702">
          <p15:clr>
            <a:srgbClr val="A4A3A4"/>
          </p15:clr>
        </p15:guide>
        <p15:guide id="3" orient="horz" pos="122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autoAdjust="0"/>
    <p:restoredTop sz="99880" autoAdjust="0"/>
  </p:normalViewPr>
  <p:slideViewPr>
    <p:cSldViewPr snapToGrid="0" showGuides="1">
      <p:cViewPr varScale="1">
        <p:scale>
          <a:sx n="57" d="100"/>
          <a:sy n="57" d="100"/>
        </p:scale>
        <p:origin x="72" y="408"/>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7.xml"/><Relationship Id="rId21" Type="http://schemas.openxmlformats.org/officeDocument/2006/relationships/customXml" Target="../customXml/item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1.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5" Type="http://schemas.openxmlformats.org/officeDocument/2006/relationships/customXml" Target="../customXml/item5.xml"/><Relationship Id="rId61" Type="http://schemas.openxmlformats.org/officeDocument/2006/relationships/slide" Target="slides/slide29.xml"/><Relationship Id="rId82" Type="http://schemas.openxmlformats.org/officeDocument/2006/relationships/handoutMaster" Target="handoutMasters/handoutMaster1.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customXml" Target="../customXml/item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customXml" Target="../customXml/item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4/4/2016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18</a:t>
            </a:fld>
            <a:endParaRPr lang="en-US"/>
          </a:p>
        </p:txBody>
      </p:sp>
    </p:spTree>
    <p:extLst>
      <p:ext uri="{BB962C8B-B14F-4D97-AF65-F5344CB8AC3E}">
        <p14:creationId xmlns:p14="http://schemas.microsoft.com/office/powerpoint/2010/main" val="228429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19</a:t>
            </a:fld>
            <a:endParaRPr lang="en-US"/>
          </a:p>
        </p:txBody>
      </p:sp>
    </p:spTree>
    <p:extLst>
      <p:ext uri="{BB962C8B-B14F-4D97-AF65-F5344CB8AC3E}">
        <p14:creationId xmlns:p14="http://schemas.microsoft.com/office/powerpoint/2010/main" val="53828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20</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Definitions for symmetric and </a:t>
            </a:r>
            <a:r>
              <a:rPr lang="en-US" dirty="0" err="1"/>
              <a:t>nonsymmetric</a:t>
            </a:r>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22</a:t>
            </a:fld>
            <a:endParaRPr lang="en-US"/>
          </a:p>
        </p:txBody>
      </p:sp>
    </p:spTree>
    <p:extLst>
      <p:ext uri="{BB962C8B-B14F-4D97-AF65-F5344CB8AC3E}">
        <p14:creationId xmlns:p14="http://schemas.microsoft.com/office/powerpoint/2010/main" val="276543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23</a:t>
            </a:fld>
            <a:endParaRPr lang="en-US"/>
          </a:p>
        </p:txBody>
      </p:sp>
    </p:spTree>
    <p:extLst>
      <p:ext uri="{BB962C8B-B14F-4D97-AF65-F5344CB8AC3E}">
        <p14:creationId xmlns:p14="http://schemas.microsoft.com/office/powerpoint/2010/main" val="276543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24</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25</a:t>
            </a:fld>
            <a:endParaRPr lang="en-US"/>
          </a:p>
        </p:txBody>
      </p:sp>
    </p:spTree>
    <p:extLst>
      <p:ext uri="{BB962C8B-B14F-4D97-AF65-F5344CB8AC3E}">
        <p14:creationId xmlns:p14="http://schemas.microsoft.com/office/powerpoint/2010/main" val="1522192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definition for questionnaire</a:t>
            </a:r>
          </a:p>
        </p:txBody>
      </p:sp>
      <p:sp>
        <p:nvSpPr>
          <p:cNvPr id="4" name="Slide Number Placeholder 3"/>
          <p:cNvSpPr>
            <a:spLocks noGrp="1"/>
          </p:cNvSpPr>
          <p:nvPr>
            <p:ph type="sldNum" sz="quarter" idx="10"/>
          </p:nvPr>
        </p:nvSpPr>
        <p:spPr/>
        <p:txBody>
          <a:bodyPr/>
          <a:lstStyle/>
          <a:p>
            <a:fld id="{23DA6750-2EA3-45E6-BBE1-7E922BF6E0E1}"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27</a:t>
            </a:fld>
            <a:endParaRPr lang="en-US"/>
          </a:p>
        </p:txBody>
      </p:sp>
    </p:spTree>
    <p:extLst>
      <p:ext uri="{BB962C8B-B14F-4D97-AF65-F5344CB8AC3E}">
        <p14:creationId xmlns:p14="http://schemas.microsoft.com/office/powerpoint/2010/main" val="399321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a:t>
            </a:fld>
            <a:endParaRPr lang="en-US"/>
          </a:p>
        </p:txBody>
      </p:sp>
    </p:spTree>
    <p:extLst>
      <p:ext uri="{BB962C8B-B14F-4D97-AF65-F5344CB8AC3E}">
        <p14:creationId xmlns:p14="http://schemas.microsoft.com/office/powerpoint/2010/main" val="240834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28</a:t>
            </a:fld>
            <a:endParaRPr lang="en-US"/>
          </a:p>
        </p:txBody>
      </p:sp>
    </p:spTree>
    <p:extLst>
      <p:ext uri="{BB962C8B-B14F-4D97-AF65-F5344CB8AC3E}">
        <p14:creationId xmlns:p14="http://schemas.microsoft.com/office/powerpoint/2010/main" val="142573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definition for questionnaire design</a:t>
            </a:r>
          </a:p>
        </p:txBody>
      </p:sp>
      <p:sp>
        <p:nvSpPr>
          <p:cNvPr id="4" name="Slide Number Placeholder 3"/>
          <p:cNvSpPr>
            <a:spLocks noGrp="1"/>
          </p:cNvSpPr>
          <p:nvPr>
            <p:ph type="sldNum" sz="quarter" idx="10"/>
          </p:nvPr>
        </p:nvSpPr>
        <p:spPr/>
        <p:txBody>
          <a:bodyPr/>
          <a:lstStyle/>
          <a:p>
            <a:fld id="{23DA6750-2EA3-45E6-BBE1-7E922BF6E0E1}"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30</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31</a:t>
            </a:fld>
            <a:endParaRPr lang="en-US"/>
          </a:p>
        </p:txBody>
      </p:sp>
    </p:spTree>
    <p:extLst>
      <p:ext uri="{BB962C8B-B14F-4D97-AF65-F5344CB8AC3E}">
        <p14:creationId xmlns:p14="http://schemas.microsoft.com/office/powerpoint/2010/main" val="217295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32</a:t>
            </a:fld>
            <a:endParaRPr lang="en-US"/>
          </a:p>
        </p:txBody>
      </p:sp>
    </p:spTree>
    <p:extLst>
      <p:ext uri="{BB962C8B-B14F-4D97-AF65-F5344CB8AC3E}">
        <p14:creationId xmlns:p14="http://schemas.microsoft.com/office/powerpoint/2010/main" val="2537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33</a:t>
            </a:fld>
            <a:endParaRPr lang="en-US"/>
          </a:p>
        </p:txBody>
      </p:sp>
    </p:spTree>
    <p:extLst>
      <p:ext uri="{BB962C8B-B14F-4D97-AF65-F5344CB8AC3E}">
        <p14:creationId xmlns:p14="http://schemas.microsoft.com/office/powerpoint/2010/main" val="94224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34</a:t>
            </a:fld>
            <a:endParaRPr lang="en-US"/>
          </a:p>
        </p:txBody>
      </p:sp>
    </p:spTree>
    <p:extLst>
      <p:ext uri="{BB962C8B-B14F-4D97-AF65-F5344CB8AC3E}">
        <p14:creationId xmlns:p14="http://schemas.microsoft.com/office/powerpoint/2010/main" val="25468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35</a:t>
            </a:fld>
            <a:endParaRPr lang="en-US"/>
          </a:p>
        </p:txBody>
      </p:sp>
    </p:spTree>
    <p:extLst>
      <p:ext uri="{BB962C8B-B14F-4D97-AF65-F5344CB8AC3E}">
        <p14:creationId xmlns:p14="http://schemas.microsoft.com/office/powerpoint/2010/main" val="3216632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36</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37</a:t>
            </a:fld>
            <a:endParaRPr lang="en-US"/>
          </a:p>
        </p:txBody>
      </p:sp>
    </p:spTree>
    <p:extLst>
      <p:ext uri="{BB962C8B-B14F-4D97-AF65-F5344CB8AC3E}">
        <p14:creationId xmlns:p14="http://schemas.microsoft.com/office/powerpoint/2010/main" val="394212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a:t>
            </a:fld>
            <a:endParaRPr lang="en-US"/>
          </a:p>
        </p:txBody>
      </p:sp>
    </p:spTree>
    <p:extLst>
      <p:ext uri="{BB962C8B-B14F-4D97-AF65-F5344CB8AC3E}">
        <p14:creationId xmlns:p14="http://schemas.microsoft.com/office/powerpoint/2010/main" val="1635804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38</a:t>
            </a:fld>
            <a:endParaRPr lang="en-US"/>
          </a:p>
        </p:txBody>
      </p:sp>
    </p:spTree>
    <p:extLst>
      <p:ext uri="{BB962C8B-B14F-4D97-AF65-F5344CB8AC3E}">
        <p14:creationId xmlns:p14="http://schemas.microsoft.com/office/powerpoint/2010/main" val="3620355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39</a:t>
            </a:fld>
            <a:endParaRPr lang="en-US"/>
          </a:p>
        </p:txBody>
      </p:sp>
    </p:spTree>
    <p:extLst>
      <p:ext uri="{BB962C8B-B14F-4D97-AF65-F5344CB8AC3E}">
        <p14:creationId xmlns:p14="http://schemas.microsoft.com/office/powerpoint/2010/main" val="1200277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40</a:t>
            </a:fld>
            <a:endParaRPr lang="en-US"/>
          </a:p>
        </p:txBody>
      </p:sp>
    </p:spTree>
    <p:extLst>
      <p:ext uri="{BB962C8B-B14F-4D97-AF65-F5344CB8AC3E}">
        <p14:creationId xmlns:p14="http://schemas.microsoft.com/office/powerpoint/2010/main" val="929891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41</a:t>
            </a:fld>
            <a:endParaRPr lang="en-US"/>
          </a:p>
        </p:txBody>
      </p:sp>
    </p:spTree>
    <p:extLst>
      <p:ext uri="{BB962C8B-B14F-4D97-AF65-F5344CB8AC3E}">
        <p14:creationId xmlns:p14="http://schemas.microsoft.com/office/powerpoint/2010/main" val="1512286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42</a:t>
            </a:fld>
            <a:endParaRPr lang="en-US"/>
          </a:p>
        </p:txBody>
      </p:sp>
    </p:spTree>
    <p:extLst>
      <p:ext uri="{BB962C8B-B14F-4D97-AF65-F5344CB8AC3E}">
        <p14:creationId xmlns:p14="http://schemas.microsoft.com/office/powerpoint/2010/main" val="3656390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43</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44</a:t>
            </a:fld>
            <a:endParaRPr lang="en-US"/>
          </a:p>
        </p:txBody>
      </p:sp>
    </p:spTree>
    <p:extLst>
      <p:ext uri="{BB962C8B-B14F-4D97-AF65-F5344CB8AC3E}">
        <p14:creationId xmlns:p14="http://schemas.microsoft.com/office/powerpoint/2010/main" val="3408482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45</a:t>
            </a:fld>
            <a:endParaRPr lang="en-US"/>
          </a:p>
        </p:txBody>
      </p:sp>
    </p:spTree>
    <p:extLst>
      <p:ext uri="{BB962C8B-B14F-4D97-AF65-F5344CB8AC3E}">
        <p14:creationId xmlns:p14="http://schemas.microsoft.com/office/powerpoint/2010/main" val="3620910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46</a:t>
            </a:fld>
            <a:endParaRPr lang="en-US"/>
          </a:p>
        </p:txBody>
      </p:sp>
    </p:spTree>
    <p:extLst>
      <p:ext uri="{BB962C8B-B14F-4D97-AF65-F5344CB8AC3E}">
        <p14:creationId xmlns:p14="http://schemas.microsoft.com/office/powerpoint/2010/main" val="226766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47</a:t>
            </a:fld>
            <a:endParaRPr lang="en-US"/>
          </a:p>
        </p:txBody>
      </p:sp>
    </p:spTree>
    <p:extLst>
      <p:ext uri="{BB962C8B-B14F-4D97-AF65-F5344CB8AC3E}">
        <p14:creationId xmlns:p14="http://schemas.microsoft.com/office/powerpoint/2010/main" val="183060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5</a:t>
            </a:fld>
            <a:endParaRPr lang="en-US"/>
          </a:p>
        </p:txBody>
      </p:sp>
    </p:spTree>
    <p:extLst>
      <p:ext uri="{BB962C8B-B14F-4D97-AF65-F5344CB8AC3E}">
        <p14:creationId xmlns:p14="http://schemas.microsoft.com/office/powerpoint/2010/main" val="1435847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6</a:t>
            </a:fld>
            <a:endParaRPr lang="en-US"/>
          </a:p>
        </p:txBody>
      </p:sp>
    </p:spTree>
    <p:extLst>
      <p:ext uri="{BB962C8B-B14F-4D97-AF65-F5344CB8AC3E}">
        <p14:creationId xmlns:p14="http://schemas.microsoft.com/office/powerpoint/2010/main" val="390583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7</a:t>
            </a:fld>
            <a:endParaRPr lang="en-US"/>
          </a:p>
        </p:txBody>
      </p:sp>
    </p:spTree>
    <p:extLst>
      <p:ext uri="{BB962C8B-B14F-4D97-AF65-F5344CB8AC3E}">
        <p14:creationId xmlns:p14="http://schemas.microsoft.com/office/powerpoint/2010/main" val="148316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Changed title</a:t>
            </a:r>
          </a:p>
        </p:txBody>
      </p:sp>
      <p:sp>
        <p:nvSpPr>
          <p:cNvPr id="4" name="Slide Number Placeholder 3"/>
          <p:cNvSpPr>
            <a:spLocks noGrp="1"/>
          </p:cNvSpPr>
          <p:nvPr>
            <p:ph type="sldNum" sz="quarter" idx="5"/>
          </p:nvPr>
        </p:nvSpPr>
        <p:spPr/>
        <p:txBody>
          <a:bodyPr/>
          <a:lstStyle/>
          <a:p>
            <a:pPr>
              <a:defRPr/>
            </a:pPr>
            <a:fld id="{323B25C4-E7A1-47B2-8BD5-B55F670D3EF8}"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15</a:t>
            </a:fld>
            <a:endParaRPr lang="en-US"/>
          </a:p>
        </p:txBody>
      </p:sp>
    </p:spTree>
    <p:extLst>
      <p:ext uri="{BB962C8B-B14F-4D97-AF65-F5344CB8AC3E}">
        <p14:creationId xmlns:p14="http://schemas.microsoft.com/office/powerpoint/2010/main" val="390918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16</a:t>
            </a:fld>
            <a:endParaRPr lang="en-US"/>
          </a:p>
        </p:txBody>
      </p:sp>
    </p:spTree>
    <p:extLst>
      <p:ext uri="{BB962C8B-B14F-4D97-AF65-F5344CB8AC3E}">
        <p14:creationId xmlns:p14="http://schemas.microsoft.com/office/powerpoint/2010/main" val="289479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205A1-EF71-9942-97EE-313A0CC8CADC}"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1CCF8-9EA2-A449-B3CF-326B7D6351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a:t>Click to edit Master title style</a:t>
            </a:r>
          </a:p>
        </p:txBody>
      </p:sp>
      <p:sp>
        <p:nvSpPr>
          <p:cNvPr id="3" name="Content Placeholder 2"/>
          <p:cNvSpPr>
            <a:spLocks noGrp="1"/>
          </p:cNvSpPr>
          <p:nvPr>
            <p:ph idx="1"/>
          </p:nvPr>
        </p:nvSpPr>
        <p:spPr>
          <a:xfrm>
            <a:off x="457200" y="2291964"/>
            <a:ext cx="82296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Ch 17</a:t>
            </a:r>
          </a:p>
        </p:txBody>
      </p:sp>
      <p:sp>
        <p:nvSpPr>
          <p:cNvPr id="5" name="Footer Placeholder 4"/>
          <p:cNvSpPr>
            <a:spLocks noGrp="1"/>
          </p:cNvSpPr>
          <p:nvPr>
            <p:ph type="ftr" sz="quarter" idx="11"/>
          </p:nvPr>
        </p:nvSpPr>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Ch 17</a:t>
            </a:r>
          </a:p>
        </p:txBody>
      </p:sp>
      <p:sp>
        <p:nvSpPr>
          <p:cNvPr id="8" name="Footer Placeholder 7"/>
          <p:cNvSpPr>
            <a:spLocks noGrp="1"/>
          </p:cNvSpPr>
          <p:nvPr>
            <p:ph type="ftr" sz="quarter" idx="11"/>
          </p:nvPr>
        </p:nvSpPr>
        <p:spPr/>
        <p:txBody>
          <a:bodyPr/>
          <a:lstStyle/>
          <a:p>
            <a:pPr>
              <a:defRPr/>
            </a:pPr>
            <a:r>
              <a:rPr lang="en-US"/>
              <a:t>Copyright © 2010 Pearson Education, Inc. publishing as Prentice Hall</a:t>
            </a:r>
          </a:p>
        </p:txBody>
      </p:sp>
      <p:sp>
        <p:nvSpPr>
          <p:cNvPr id="9" name="Slide Number Placeholder 8"/>
          <p:cNvSpPr>
            <a:spLocks noGrp="1"/>
          </p:cNvSpPr>
          <p:nvPr>
            <p:ph type="sldNum" sz="quarter" idx="12"/>
          </p:nvPr>
        </p:nvSpPr>
        <p:spPr/>
        <p:txBody>
          <a:bodyPr/>
          <a:lstStyle/>
          <a:p>
            <a:pPr>
              <a:defRPr/>
            </a:pPr>
            <a:r>
              <a:rPr lang="en-US"/>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60F12-13BC-4B4D-A4B8-2610AFDFBA57}" type="datetimeFigureOut">
              <a:rPr lang="en-US" smtClean="0"/>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ECC6-B468-422A-BBB1-82908A28DF02}" type="slidenum">
              <a:rPr lang="en-US" smtClean="0"/>
              <a:t>‹#›</a:t>
            </a:fld>
            <a:endParaRPr lang="en-US"/>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7"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0F12-13BC-4B4D-A4B8-2610AFDFBA57}" type="datetimeFigureOut">
              <a:rPr lang="en-US" smtClean="0"/>
              <a:t>4/4/2016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Ch 17</a:t>
            </a:r>
          </a:p>
        </p:txBody>
      </p:sp>
      <p:sp>
        <p:nvSpPr>
          <p:cNvPr id="6" name="Footer Placeholder 5"/>
          <p:cNvSpPr>
            <a:spLocks noGrp="1"/>
          </p:cNvSpPr>
          <p:nvPr>
            <p:ph type="ftr" sz="quarter" idx="11"/>
          </p:nvPr>
        </p:nvSpPr>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6205A1-EF71-9942-97EE-313A0CC8CADC}" type="datetimeFigureOut">
              <a:rPr lang="en-US" smtClean="0"/>
              <a:pPr/>
              <a:t>4/4/2016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C81CCF8-9EA2-A449-B3CF-326B7D63510C}" type="slidenum">
              <a:rPr lang="en-US" smtClean="0"/>
              <a:pPr/>
              <a:t>‹#›</a:t>
            </a:fld>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2017 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8-</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dirty="0"/>
              <a:t>Chapter 8</a:t>
            </a:r>
          </a:p>
        </p:txBody>
      </p:sp>
      <p:sp>
        <p:nvSpPr>
          <p:cNvPr id="6" name="Subtitle 5"/>
          <p:cNvSpPr>
            <a:spLocks noGrp="1"/>
          </p:cNvSpPr>
          <p:nvPr>
            <p:ph type="subTitle" idx="1"/>
          </p:nvPr>
        </p:nvSpPr>
        <p:spPr/>
        <p:txBody>
          <a:bodyPr/>
          <a:lstStyle/>
          <a:p>
            <a:r>
              <a:rPr lang="en-US" dirty="0"/>
              <a:t>Understanding Measurement, Developing Questions, and Designing the Questionnaire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237" y="526685"/>
            <a:ext cx="2071486" cy="2470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127220" y="5617994"/>
            <a:ext cx="8833899" cy="917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1" y="2269067"/>
            <a:ext cx="8739397" cy="220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57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11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26" y="2209800"/>
            <a:ext cx="8495819"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37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12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347788"/>
            <a:ext cx="851535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70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13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1" y="2504326"/>
            <a:ext cx="8730826" cy="163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6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14</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862138"/>
            <a:ext cx="799147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09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dirty="0"/>
              <a:t>Interval Scales Commonly Used </a:t>
            </a:r>
            <a:br>
              <a:rPr lang="en-US" dirty="0"/>
            </a:br>
            <a:r>
              <a:rPr lang="en-US" dirty="0"/>
              <a:t>in Marketing Research</a:t>
            </a:r>
          </a:p>
        </p:txBody>
      </p:sp>
      <p:sp>
        <p:nvSpPr>
          <p:cNvPr id="27651" name="Content Placeholder 2"/>
          <p:cNvSpPr>
            <a:spLocks noGrp="1"/>
          </p:cNvSpPr>
          <p:nvPr>
            <p:ph idx="1"/>
          </p:nvPr>
        </p:nvSpPr>
        <p:spPr/>
        <p:txBody>
          <a:bodyPr/>
          <a:lstStyle/>
          <a:p>
            <a:r>
              <a:rPr lang="en-US" dirty="0" err="1"/>
              <a:t>Likert</a:t>
            </a:r>
            <a:r>
              <a:rPr lang="en-US" dirty="0"/>
              <a:t> Scale</a:t>
            </a:r>
          </a:p>
          <a:p>
            <a:pPr lvl="1">
              <a:buFont typeface="Arial" panose="020B0604020202020204" pitchFamily="34" charset="0"/>
              <a:buChar char="•"/>
            </a:pPr>
            <a:r>
              <a:rPr lang="en-US" dirty="0"/>
              <a:t>Life-Style Inventory</a:t>
            </a:r>
          </a:p>
          <a:p>
            <a:r>
              <a:rPr lang="en-US" dirty="0"/>
              <a:t>Semantic Differential Scale </a:t>
            </a:r>
          </a:p>
          <a:p>
            <a:r>
              <a:rPr lang="en-US" dirty="0" err="1"/>
              <a:t>Stapel</a:t>
            </a:r>
            <a:r>
              <a:rPr lang="en-US" dirty="0"/>
              <a:t> Scale</a:t>
            </a:r>
          </a:p>
        </p:txBody>
      </p:sp>
    </p:spTree>
    <p:extLst>
      <p:ext uri="{BB962C8B-B14F-4D97-AF65-F5344CB8AC3E}">
        <p14:creationId xmlns:p14="http://schemas.microsoft.com/office/powerpoint/2010/main" val="87342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Likert Scale</a:t>
            </a:r>
            <a:endParaRPr lang="en-US" dirty="0"/>
          </a:p>
        </p:txBody>
      </p:sp>
      <p:sp>
        <p:nvSpPr>
          <p:cNvPr id="28675" name="Content Placeholder 2"/>
          <p:cNvSpPr>
            <a:spLocks noGrp="1"/>
          </p:cNvSpPr>
          <p:nvPr>
            <p:ph idx="1"/>
          </p:nvPr>
        </p:nvSpPr>
        <p:spPr/>
        <p:txBody>
          <a:bodyPr/>
          <a:lstStyle/>
          <a:p>
            <a:r>
              <a:rPr lang="en-US" dirty="0"/>
              <a:t>An interval scale commonly used by marketing researchers is the </a:t>
            </a:r>
            <a:r>
              <a:rPr lang="en-US" b="1" dirty="0"/>
              <a:t>Likert scale</a:t>
            </a:r>
            <a:r>
              <a:rPr lang="en-US" dirty="0"/>
              <a:t>, in which respondents are asked to indicate their degree of agreement or disagreement on a symmetric agree–disagree scale for each of a series of statements. The Likert scale format measures intensity of agreement or disagreement.</a:t>
            </a:r>
          </a:p>
          <a:p>
            <a:endParaRPr lang="en-US" dirty="0"/>
          </a:p>
        </p:txBody>
      </p:sp>
    </p:spTree>
    <p:extLst>
      <p:ext uri="{BB962C8B-B14F-4D97-AF65-F5344CB8AC3E}">
        <p14:creationId xmlns:p14="http://schemas.microsoft.com/office/powerpoint/2010/main" val="2157818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4" y="1490134"/>
            <a:ext cx="8067486" cy="4021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550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Lifestyle Inventory</a:t>
            </a:r>
            <a:endParaRPr lang="en-US" dirty="0"/>
          </a:p>
        </p:txBody>
      </p:sp>
      <p:sp>
        <p:nvSpPr>
          <p:cNvPr id="3" name="Content Placeholder 2"/>
          <p:cNvSpPr>
            <a:spLocks noGrp="1"/>
          </p:cNvSpPr>
          <p:nvPr>
            <p:ph idx="1"/>
          </p:nvPr>
        </p:nvSpPr>
        <p:spPr/>
        <p:txBody>
          <a:bodyPr/>
          <a:lstStyle/>
          <a:p>
            <a:r>
              <a:rPr lang="en-US" dirty="0"/>
              <a:t>A special application of the Likert scale question form called the </a:t>
            </a:r>
            <a:r>
              <a:rPr lang="en-US" b="1" dirty="0"/>
              <a:t>lifestyle inventory </a:t>
            </a:r>
            <a:r>
              <a:rPr lang="en-US" dirty="0"/>
              <a:t>takes into account the values and personality traits of people as reflected in their unique activities, interests, and opinions (AIOs) toward their work, leisure time, and purchases. It measures a person’s activities, interests, and opinions with a Likert scale.</a:t>
            </a:r>
          </a:p>
          <a:p>
            <a:endParaRPr lang="en-US" dirty="0"/>
          </a:p>
        </p:txBody>
      </p:sp>
    </p:spTree>
    <p:extLst>
      <p:ext uri="{BB962C8B-B14F-4D97-AF65-F5344CB8AC3E}">
        <p14:creationId xmlns:p14="http://schemas.microsoft.com/office/powerpoint/2010/main" val="266959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Semantic Differential</a:t>
            </a:r>
            <a:endParaRPr lang="en-US" dirty="0"/>
          </a:p>
        </p:txBody>
      </p:sp>
      <p:sp>
        <p:nvSpPr>
          <p:cNvPr id="29699" name="Content Placeholder 2"/>
          <p:cNvSpPr>
            <a:spLocks noGrp="1"/>
          </p:cNvSpPr>
          <p:nvPr>
            <p:ph idx="1"/>
          </p:nvPr>
        </p:nvSpPr>
        <p:spPr/>
        <p:txBody>
          <a:bodyPr>
            <a:normAutofit/>
          </a:bodyPr>
          <a:lstStyle/>
          <a:p>
            <a:r>
              <a:rPr lang="en-US" dirty="0"/>
              <a:t>A</a:t>
            </a:r>
            <a:r>
              <a:rPr lang="en-US" b="1" dirty="0"/>
              <a:t> semantic differential </a:t>
            </a:r>
            <a:r>
              <a:rPr lang="en-US" dirty="0"/>
              <a:t>scale contains a series of bipolar adjectives for the various properties of the object under study, and respondents indicate their impressions of each property by indicating locations along its continuum. </a:t>
            </a:r>
            <a:r>
              <a:rPr lang="en-IN" dirty="0"/>
              <a:t>It is a good way to measure a brand, company, or store image.</a:t>
            </a:r>
            <a:endParaRPr lang="en-US" dirty="0"/>
          </a:p>
          <a:p>
            <a:r>
              <a:rPr lang="en-US" dirty="0"/>
              <a:t>One concern with this type of scale is the halo effect, in which a general overall feeling about a brand or store could bias responses on its specific properties.</a:t>
            </a:r>
          </a:p>
        </p:txBody>
      </p:sp>
    </p:spTree>
    <p:extLst>
      <p:ext uri="{BB962C8B-B14F-4D97-AF65-F5344CB8AC3E}">
        <p14:creationId xmlns:p14="http://schemas.microsoft.com/office/powerpoint/2010/main" val="393659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476" y="667530"/>
            <a:ext cx="4362523" cy="532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89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369" y="639890"/>
            <a:ext cx="6544032" cy="593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23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Stapel Scale</a:t>
            </a:r>
            <a:endParaRPr lang="en-US" dirty="0"/>
          </a:p>
        </p:txBody>
      </p:sp>
      <p:sp>
        <p:nvSpPr>
          <p:cNvPr id="30723" name="Content Placeholder 2"/>
          <p:cNvSpPr>
            <a:spLocks noGrp="1"/>
          </p:cNvSpPr>
          <p:nvPr>
            <p:ph idx="1"/>
          </p:nvPr>
        </p:nvSpPr>
        <p:spPr/>
        <p:txBody>
          <a:bodyPr/>
          <a:lstStyle/>
          <a:p>
            <a:r>
              <a:rPr lang="en-US" dirty="0"/>
              <a:t>The </a:t>
            </a:r>
            <a:r>
              <a:rPr lang="en-US" b="1" dirty="0" err="1"/>
              <a:t>Stapel</a:t>
            </a:r>
            <a:r>
              <a:rPr lang="en-US" b="1" dirty="0"/>
              <a:t> scale </a:t>
            </a:r>
            <a:r>
              <a:rPr lang="en-US" dirty="0"/>
              <a:t>relies on positive and negative numbers, typically ranging from +5 to –5. </a:t>
            </a:r>
            <a:r>
              <a:rPr lang="en-IN" dirty="0"/>
              <a:t>The scale may or may not have a neutral zero. </a:t>
            </a:r>
            <a:endParaRPr lang="en-US" dirty="0"/>
          </a:p>
        </p:txBody>
      </p:sp>
    </p:spTree>
    <p:extLst>
      <p:ext uri="{BB962C8B-B14F-4D97-AF65-F5344CB8AC3E}">
        <p14:creationId xmlns:p14="http://schemas.microsoft.com/office/powerpoint/2010/main" val="360867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Issues with Interval Scales Used in </a:t>
            </a:r>
            <a:br>
              <a:rPr lang="en-US" dirty="0"/>
            </a:br>
            <a:r>
              <a:rPr lang="en-US" dirty="0"/>
              <a:t>Marketing Research</a:t>
            </a:r>
          </a:p>
        </p:txBody>
      </p:sp>
      <p:sp>
        <p:nvSpPr>
          <p:cNvPr id="3" name="Content Placeholder 2"/>
          <p:cNvSpPr>
            <a:spLocks noGrp="1"/>
          </p:cNvSpPr>
          <p:nvPr>
            <p:ph idx="1"/>
          </p:nvPr>
        </p:nvSpPr>
        <p:spPr/>
        <p:txBody>
          <a:bodyPr/>
          <a:lstStyle/>
          <a:p>
            <a:r>
              <a:rPr lang="en-US" dirty="0"/>
              <a:t>Should the scale include a middle or neutral point? </a:t>
            </a:r>
          </a:p>
          <a:p>
            <a:r>
              <a:rPr lang="en-US" dirty="0"/>
              <a:t>Should the scale be symmetric or </a:t>
            </a:r>
            <a:r>
              <a:rPr lang="en-US" dirty="0" err="1"/>
              <a:t>nonsymmetric</a:t>
            </a:r>
            <a:r>
              <a:rPr lang="en-US" dirty="0"/>
              <a:t>?</a:t>
            </a:r>
          </a:p>
        </p:txBody>
      </p:sp>
    </p:spTree>
    <p:extLst>
      <p:ext uri="{BB962C8B-B14F-4D97-AF65-F5344CB8AC3E}">
        <p14:creationId xmlns:p14="http://schemas.microsoft.com/office/powerpoint/2010/main" val="18421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Interval Scales Used in </a:t>
            </a:r>
            <a:br>
              <a:rPr lang="en-US" dirty="0"/>
            </a:br>
            <a:r>
              <a:rPr lang="en-US" dirty="0"/>
              <a:t>Marketing Research</a:t>
            </a:r>
          </a:p>
        </p:txBody>
      </p:sp>
      <p:sp>
        <p:nvSpPr>
          <p:cNvPr id="3" name="Content Placeholder 2"/>
          <p:cNvSpPr>
            <a:spLocks noGrp="1"/>
          </p:cNvSpPr>
          <p:nvPr>
            <p:ph idx="1"/>
          </p:nvPr>
        </p:nvSpPr>
        <p:spPr/>
        <p:txBody>
          <a:bodyPr>
            <a:normAutofit/>
          </a:bodyPr>
          <a:lstStyle/>
          <a:p>
            <a:r>
              <a:rPr lang="en-US" dirty="0"/>
              <a:t>A </a:t>
            </a:r>
            <a:r>
              <a:rPr lang="en-US" b="1" dirty="0"/>
              <a:t>symmetric</a:t>
            </a:r>
            <a:r>
              <a:rPr lang="en-US" dirty="0"/>
              <a:t> interval scale is “balanced,” as it has equal amounts of positive and negative positions, and typically it has “no opinion” or “neutral” separating the negative and positive sides.</a:t>
            </a:r>
          </a:p>
          <a:p>
            <a:r>
              <a:rPr lang="en-US" dirty="0"/>
              <a:t>A </a:t>
            </a:r>
            <a:r>
              <a:rPr lang="en-US" b="1" dirty="0" err="1"/>
              <a:t>nonsymmetric</a:t>
            </a:r>
            <a:r>
              <a:rPr lang="en-US" dirty="0"/>
              <a:t> interval scale has mainly degrees of positive positions, would be more appropriate because most people do not think in degrees of negative importance.</a:t>
            </a:r>
          </a:p>
        </p:txBody>
      </p:sp>
    </p:spTree>
    <p:extLst>
      <p:ext uri="{BB962C8B-B14F-4D97-AF65-F5344CB8AC3E}">
        <p14:creationId xmlns:p14="http://schemas.microsoft.com/office/powerpoint/2010/main" val="418193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96" y="497030"/>
            <a:ext cx="8635583" cy="613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90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a:t>Reliability and Validity of Measurement</a:t>
            </a:r>
          </a:p>
        </p:txBody>
      </p:sp>
      <p:sp>
        <p:nvSpPr>
          <p:cNvPr id="31747" name="Content Placeholder 2"/>
          <p:cNvSpPr>
            <a:spLocks noGrp="1"/>
          </p:cNvSpPr>
          <p:nvPr>
            <p:ph idx="1"/>
          </p:nvPr>
        </p:nvSpPr>
        <p:spPr/>
        <p:txBody>
          <a:bodyPr/>
          <a:lstStyle/>
          <a:p>
            <a:r>
              <a:rPr lang="en-US" b="1" dirty="0"/>
              <a:t>Reliability</a:t>
            </a:r>
            <a:r>
              <a:rPr lang="en-US" dirty="0"/>
              <a:t>: respondent responds in the same or a similar manner to an identical or nearly identical measure</a:t>
            </a:r>
          </a:p>
          <a:p>
            <a:r>
              <a:rPr lang="en-US" b="1" dirty="0"/>
              <a:t>Validity</a:t>
            </a:r>
            <a:r>
              <a:rPr lang="en-US" dirty="0"/>
              <a:t>: accuracy or exactness of the measurement</a:t>
            </a:r>
          </a:p>
          <a:p>
            <a:endParaRPr lang="en-US" dirty="0"/>
          </a:p>
        </p:txBody>
      </p:sp>
    </p:spTree>
    <p:extLst>
      <p:ext uri="{BB962C8B-B14F-4D97-AF65-F5344CB8AC3E}">
        <p14:creationId xmlns:p14="http://schemas.microsoft.com/office/powerpoint/2010/main" val="3455371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Designing A Questionnaire</a:t>
            </a:r>
            <a:endParaRPr lang="en-US" dirty="0"/>
          </a:p>
        </p:txBody>
      </p:sp>
      <p:sp>
        <p:nvSpPr>
          <p:cNvPr id="32771" name="Content Placeholder 2"/>
          <p:cNvSpPr>
            <a:spLocks noGrp="1"/>
          </p:cNvSpPr>
          <p:nvPr>
            <p:ph idx="1"/>
          </p:nvPr>
        </p:nvSpPr>
        <p:spPr/>
        <p:txBody>
          <a:bodyPr/>
          <a:lstStyle/>
          <a:p>
            <a:r>
              <a:rPr lang="en-US" dirty="0"/>
              <a:t>A </a:t>
            </a:r>
            <a:r>
              <a:rPr lang="en-US" b="1" dirty="0"/>
              <a:t>questionnaire </a:t>
            </a:r>
            <a:r>
              <a:rPr lang="en-US" dirty="0"/>
              <a:t>is the vehicle used to present the questions the researcher desires respondents to answer.</a:t>
            </a:r>
          </a:p>
        </p:txBody>
      </p:sp>
    </p:spTree>
    <p:extLst>
      <p:ext uri="{BB962C8B-B14F-4D97-AF65-F5344CB8AC3E}">
        <p14:creationId xmlns:p14="http://schemas.microsoft.com/office/powerpoint/2010/main" val="236460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Key Functions of A Questionnaire</a:t>
            </a:r>
          </a:p>
        </p:txBody>
      </p:sp>
      <p:sp>
        <p:nvSpPr>
          <p:cNvPr id="3" name="Content Placeholder 2"/>
          <p:cNvSpPr>
            <a:spLocks noGrp="1"/>
          </p:cNvSpPr>
          <p:nvPr>
            <p:ph idx="1"/>
          </p:nvPr>
        </p:nvSpPr>
        <p:spPr>
          <a:xfrm>
            <a:off x="440266" y="2099733"/>
            <a:ext cx="8229600" cy="4942031"/>
          </a:xfrm>
        </p:spPr>
        <p:txBody>
          <a:bodyPr>
            <a:normAutofit/>
          </a:bodyPr>
          <a:lstStyle/>
          <a:p>
            <a:r>
              <a:rPr lang="en-US" sz="2400" dirty="0"/>
              <a:t>Translates the research objectives into specific questions asked of respondents</a:t>
            </a:r>
          </a:p>
          <a:p>
            <a:r>
              <a:rPr lang="en-US" sz="2400" dirty="0"/>
              <a:t>Standardizes those questions and the response categories so every participant responds to identical stimuli</a:t>
            </a:r>
          </a:p>
          <a:p>
            <a:r>
              <a:rPr lang="en-US" sz="2400" dirty="0"/>
              <a:t>Serves as an enduring record of the research </a:t>
            </a:r>
          </a:p>
          <a:p>
            <a:r>
              <a:rPr lang="en-US" sz="2400" dirty="0"/>
              <a:t>Depending on the data collection mode used, such as online, a questionnaire can speed up the process of data analysis </a:t>
            </a:r>
          </a:p>
          <a:p>
            <a:r>
              <a:rPr lang="en-US" sz="2400" dirty="0"/>
              <a:t>Contains the information on which reliability and validity assessments may be made</a:t>
            </a:r>
          </a:p>
          <a:p>
            <a:endParaRPr lang="en-US" sz="2400" dirty="0"/>
          </a:p>
          <a:p>
            <a:endParaRPr lang="en-US" sz="2400" dirty="0"/>
          </a:p>
          <a:p>
            <a:endParaRPr lang="en-US" sz="2400" dirty="0"/>
          </a:p>
        </p:txBody>
      </p:sp>
    </p:spTree>
    <p:extLst>
      <p:ext uri="{BB962C8B-B14F-4D97-AF65-F5344CB8AC3E}">
        <p14:creationId xmlns:p14="http://schemas.microsoft.com/office/powerpoint/2010/main" val="2219894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Questionnaire Design Process</a:t>
            </a:r>
            <a:endParaRPr lang="en-US" dirty="0"/>
          </a:p>
        </p:txBody>
      </p:sp>
      <p:sp>
        <p:nvSpPr>
          <p:cNvPr id="3" name="Content Placeholder 2"/>
          <p:cNvSpPr>
            <a:spLocks noGrp="1"/>
          </p:cNvSpPr>
          <p:nvPr>
            <p:ph idx="1"/>
          </p:nvPr>
        </p:nvSpPr>
        <p:spPr/>
        <p:txBody>
          <a:bodyPr/>
          <a:lstStyle/>
          <a:p>
            <a:r>
              <a:rPr lang="en-US" b="1" dirty="0"/>
              <a:t>Questionnaire design </a:t>
            </a:r>
            <a:r>
              <a:rPr lang="en-US" dirty="0"/>
              <a:t>is a systematic process in which the researcher contemplates various question formats, considers a number of factors characterizing the survey at hand, ultimately words the various questions carefully, and organizes the questionnaire’s layout.</a:t>
            </a:r>
          </a:p>
        </p:txBody>
      </p:sp>
    </p:spTree>
    <p:extLst>
      <p:ext uri="{BB962C8B-B14F-4D97-AF65-F5344CB8AC3E}">
        <p14:creationId xmlns:p14="http://schemas.microsoft.com/office/powerpoint/2010/main" val="3828177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Questionnaire Design Process</a:t>
            </a:r>
            <a:endParaRPr lang="en-US" dirty="0"/>
          </a:p>
        </p:txBody>
      </p:sp>
      <p:sp>
        <p:nvSpPr>
          <p:cNvPr id="34819" name="Content Placeholder 2"/>
          <p:cNvSpPr>
            <a:spLocks noGrp="1"/>
          </p:cNvSpPr>
          <p:nvPr>
            <p:ph idx="1"/>
          </p:nvPr>
        </p:nvSpPr>
        <p:spPr/>
        <p:txBody>
          <a:bodyPr/>
          <a:lstStyle/>
          <a:p>
            <a:r>
              <a:rPr lang="en-US" dirty="0"/>
              <a:t>The researcher should strive to minimize </a:t>
            </a:r>
            <a:r>
              <a:rPr lang="en-US" b="1" dirty="0"/>
              <a:t>question bias</a:t>
            </a:r>
            <a:r>
              <a:rPr lang="en-US" dirty="0"/>
              <a:t>. </a:t>
            </a:r>
          </a:p>
          <a:p>
            <a:r>
              <a:rPr lang="en-US" dirty="0"/>
              <a:t>Question bias is the ability of a question’s wording or format to influence respondents’ answers.</a:t>
            </a:r>
          </a:p>
        </p:txBody>
      </p:sp>
    </p:spTree>
    <p:extLst>
      <p:ext uri="{BB962C8B-B14F-4D97-AF65-F5344CB8AC3E}">
        <p14:creationId xmlns:p14="http://schemas.microsoft.com/office/powerpoint/2010/main" val="415662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889" y="1228554"/>
            <a:ext cx="4527044" cy="432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853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12" y="1549400"/>
            <a:ext cx="6749251"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40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Developing Questions</a:t>
            </a:r>
            <a:endParaRPr lang="en-US" dirty="0"/>
          </a:p>
        </p:txBody>
      </p:sp>
      <p:sp>
        <p:nvSpPr>
          <p:cNvPr id="35843" name="Content Placeholder 2"/>
          <p:cNvSpPr>
            <a:spLocks noGrp="1"/>
          </p:cNvSpPr>
          <p:nvPr>
            <p:ph idx="1"/>
          </p:nvPr>
        </p:nvSpPr>
        <p:spPr/>
        <p:txBody>
          <a:bodyPr>
            <a:normAutofit/>
          </a:bodyPr>
          <a:lstStyle/>
          <a:p>
            <a:r>
              <a:rPr lang="en-US" b="1" dirty="0"/>
              <a:t>Questionnaire development </a:t>
            </a:r>
            <a:r>
              <a:rPr lang="en-US" dirty="0"/>
              <a:t>is the practice of selecting appropriate response formats and wording questions that are understandable, unambiguous, and unbiased. </a:t>
            </a:r>
          </a:p>
          <a:p>
            <a:r>
              <a:rPr lang="en-US" dirty="0"/>
              <a:t>Marketing researchers take great care in developing research questions that measure:</a:t>
            </a:r>
          </a:p>
          <a:p>
            <a:pPr lvl="1"/>
            <a:r>
              <a:rPr lang="en-US" dirty="0"/>
              <a:t>Attitudes </a:t>
            </a:r>
          </a:p>
          <a:p>
            <a:pPr lvl="1"/>
            <a:r>
              <a:rPr lang="en-US" dirty="0"/>
              <a:t>Beliefs </a:t>
            </a:r>
          </a:p>
          <a:p>
            <a:pPr lvl="1"/>
            <a:r>
              <a:rPr lang="en-US" dirty="0"/>
              <a:t>Behaviors </a:t>
            </a:r>
          </a:p>
          <a:p>
            <a:pPr lvl="1"/>
            <a:r>
              <a:rPr lang="en-US" dirty="0"/>
              <a:t>Demographics</a:t>
            </a:r>
          </a:p>
        </p:txBody>
      </p:sp>
    </p:spTree>
    <p:extLst>
      <p:ext uri="{BB962C8B-B14F-4D97-AF65-F5344CB8AC3E}">
        <p14:creationId xmlns:p14="http://schemas.microsoft.com/office/powerpoint/2010/main" val="3748061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t>Four “Dos” of Question Wording</a:t>
            </a:r>
            <a:endParaRPr lang="en-US" dirty="0"/>
          </a:p>
        </p:txBody>
      </p:sp>
      <p:sp>
        <p:nvSpPr>
          <p:cNvPr id="36867" name="Content Placeholder 2"/>
          <p:cNvSpPr>
            <a:spLocks noGrp="1"/>
          </p:cNvSpPr>
          <p:nvPr>
            <p:ph idx="1"/>
          </p:nvPr>
        </p:nvSpPr>
        <p:spPr/>
        <p:txBody>
          <a:bodyPr/>
          <a:lstStyle/>
          <a:p>
            <a:r>
              <a:rPr lang="en-US"/>
              <a:t>Question evaluation is scrutinizing the wording of a question to ensure that question bias is minimized and that the question is worded so that respondents understand it and can respond to it with relative ease.</a:t>
            </a:r>
            <a:endParaRPr lang="en-US" dirty="0"/>
          </a:p>
        </p:txBody>
      </p:sp>
    </p:spTree>
    <p:extLst>
      <p:ext uri="{BB962C8B-B14F-4D97-AF65-F5344CB8AC3E}">
        <p14:creationId xmlns:p14="http://schemas.microsoft.com/office/powerpoint/2010/main" val="3454233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t>Four “Dos” of Question Wording</a:t>
            </a:r>
            <a:endParaRPr lang="en-US" dirty="0"/>
          </a:p>
        </p:txBody>
      </p:sp>
      <p:sp>
        <p:nvSpPr>
          <p:cNvPr id="37891" name="Content Placeholder 2"/>
          <p:cNvSpPr>
            <a:spLocks noGrp="1"/>
          </p:cNvSpPr>
          <p:nvPr>
            <p:ph idx="1"/>
          </p:nvPr>
        </p:nvSpPr>
        <p:spPr/>
        <p:txBody>
          <a:bodyPr/>
          <a:lstStyle/>
          <a:p>
            <a:r>
              <a:rPr lang="en-US"/>
              <a:t>The question should be focused on a single issue or topic.</a:t>
            </a:r>
          </a:p>
          <a:p>
            <a:r>
              <a:rPr lang="en-US"/>
              <a:t>The question should be brief.</a:t>
            </a:r>
          </a:p>
          <a:p>
            <a:r>
              <a:rPr lang="en-US"/>
              <a:t>The question should be grammatically simple.</a:t>
            </a:r>
          </a:p>
          <a:p>
            <a:r>
              <a:rPr lang="en-US"/>
              <a:t>The question should be crystal clear.</a:t>
            </a:r>
            <a:endParaRPr lang="en-US" dirty="0"/>
          </a:p>
        </p:txBody>
      </p:sp>
    </p:spTree>
    <p:extLst>
      <p:ext uri="{BB962C8B-B14F-4D97-AF65-F5344CB8AC3E}">
        <p14:creationId xmlns:p14="http://schemas.microsoft.com/office/powerpoint/2010/main" val="120998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a:t>Four “Dont’s” of Question Wording</a:t>
            </a:r>
            <a:endParaRPr lang="en-US" dirty="0"/>
          </a:p>
        </p:txBody>
      </p:sp>
      <p:sp>
        <p:nvSpPr>
          <p:cNvPr id="38915" name="Content Placeholder 2"/>
          <p:cNvSpPr>
            <a:spLocks noGrp="1"/>
          </p:cNvSpPr>
          <p:nvPr>
            <p:ph idx="1"/>
          </p:nvPr>
        </p:nvSpPr>
        <p:spPr/>
        <p:txBody>
          <a:bodyPr/>
          <a:lstStyle/>
          <a:p>
            <a:r>
              <a:rPr lang="en-US" dirty="0"/>
              <a:t>Do not “lead” the respondent to a particular answer </a:t>
            </a:r>
          </a:p>
          <a:p>
            <a:pPr lvl="1"/>
            <a:r>
              <a:rPr lang="en-US" sz="2400" dirty="0"/>
              <a:t>A leading question gives a strong cue or expectation as what answer to provide</a:t>
            </a:r>
            <a:r>
              <a:rPr lang="en-US" dirty="0"/>
              <a:t>.</a:t>
            </a:r>
          </a:p>
          <a:p>
            <a:r>
              <a:rPr lang="en-US" dirty="0"/>
              <a:t>Do not use “loaded” wording or phrasing </a:t>
            </a:r>
          </a:p>
          <a:p>
            <a:pPr lvl="1"/>
            <a:r>
              <a:rPr lang="en-US" sz="2400" dirty="0"/>
              <a:t>A loaded question has buried in its wording elements a sneaky presupposition, or it might make reference to universal beliefs or rules of behavior.</a:t>
            </a:r>
          </a:p>
        </p:txBody>
      </p:sp>
    </p:spTree>
    <p:extLst>
      <p:ext uri="{BB962C8B-B14F-4D97-AF65-F5344CB8AC3E}">
        <p14:creationId xmlns:p14="http://schemas.microsoft.com/office/powerpoint/2010/main" val="2956761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US"/>
              <a:t>Four “Dont’s” of Question Wording</a:t>
            </a:r>
            <a:endParaRPr lang="en-US" dirty="0"/>
          </a:p>
        </p:txBody>
      </p:sp>
      <p:sp>
        <p:nvSpPr>
          <p:cNvPr id="3" name="Content Placeholder 2"/>
          <p:cNvSpPr>
            <a:spLocks noGrp="1"/>
          </p:cNvSpPr>
          <p:nvPr>
            <p:ph idx="1"/>
          </p:nvPr>
        </p:nvSpPr>
        <p:spPr/>
        <p:txBody>
          <a:bodyPr/>
          <a:lstStyle/>
          <a:p>
            <a:r>
              <a:rPr lang="en-US" dirty="0"/>
              <a:t>Do not use a “double-barreled” question </a:t>
            </a:r>
          </a:p>
          <a:p>
            <a:pPr lvl="1"/>
            <a:r>
              <a:rPr lang="en-US" sz="2400" dirty="0"/>
              <a:t>A double-barreled question is really two different questions posed in one question.</a:t>
            </a:r>
          </a:p>
          <a:p>
            <a:r>
              <a:rPr lang="en-US" dirty="0"/>
              <a:t>Do not use words that overstate the case </a:t>
            </a:r>
          </a:p>
          <a:p>
            <a:pPr lvl="1"/>
            <a:r>
              <a:rPr lang="en-US" sz="2400" dirty="0"/>
              <a:t>An overstated question places undue emphasis on some aspect of the topic.</a:t>
            </a:r>
          </a:p>
        </p:txBody>
      </p:sp>
    </p:spTree>
    <p:extLst>
      <p:ext uri="{BB962C8B-B14F-4D97-AF65-F5344CB8AC3E}">
        <p14:creationId xmlns:p14="http://schemas.microsoft.com/office/powerpoint/2010/main" val="282893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775230"/>
            <a:ext cx="8096250"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16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Questionnaire Organization</a:t>
            </a:r>
            <a:endParaRPr lang="en-US" dirty="0"/>
          </a:p>
        </p:txBody>
      </p:sp>
      <p:sp>
        <p:nvSpPr>
          <p:cNvPr id="40963" name="Content Placeholder 2"/>
          <p:cNvSpPr>
            <a:spLocks noGrp="1"/>
          </p:cNvSpPr>
          <p:nvPr>
            <p:ph idx="1"/>
          </p:nvPr>
        </p:nvSpPr>
        <p:spPr/>
        <p:txBody>
          <a:bodyPr/>
          <a:lstStyle/>
          <a:p>
            <a:pPr marL="0" indent="0">
              <a:buNone/>
            </a:pPr>
            <a:r>
              <a:rPr lang="en-US" b="1" dirty="0"/>
              <a:t>Questionnaire organization </a:t>
            </a:r>
            <a:r>
              <a:rPr lang="en-US" dirty="0"/>
              <a:t>pertains to the sequence of statements and questions that make up a questionnaire.</a:t>
            </a:r>
          </a:p>
          <a:p>
            <a:pPr lvl="1">
              <a:buFont typeface="Arial" panose="020B0604020202020204" pitchFamily="34" charset="0"/>
              <a:buChar char="•"/>
            </a:pPr>
            <a:r>
              <a:rPr lang="en-US" sz="2400" dirty="0"/>
              <a:t>Well-organized questionnaires motivate respondents to be conscientious and complete.</a:t>
            </a:r>
          </a:p>
          <a:p>
            <a:pPr lvl="1">
              <a:buFont typeface="Arial" panose="020B0604020202020204" pitchFamily="34" charset="0"/>
              <a:buChar char="•"/>
            </a:pPr>
            <a:r>
              <a:rPr lang="en-US" sz="2400" dirty="0"/>
              <a:t>Poorly organized questionnaires discourage and frustrate respondents and may even cause them to stop answering questions in the middle of the survey.</a:t>
            </a:r>
          </a:p>
        </p:txBody>
      </p:sp>
    </p:spTree>
    <p:extLst>
      <p:ext uri="{BB962C8B-B14F-4D97-AF65-F5344CB8AC3E}">
        <p14:creationId xmlns:p14="http://schemas.microsoft.com/office/powerpoint/2010/main" val="298635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Introduction</a:t>
            </a:r>
            <a:endParaRPr lang="en-US" dirty="0"/>
          </a:p>
        </p:txBody>
      </p:sp>
      <p:sp>
        <p:nvSpPr>
          <p:cNvPr id="41987" name="Content Placeholder 2"/>
          <p:cNvSpPr>
            <a:spLocks noGrp="1"/>
          </p:cNvSpPr>
          <p:nvPr>
            <p:ph idx="1"/>
          </p:nvPr>
        </p:nvSpPr>
        <p:spPr/>
        <p:txBody>
          <a:bodyPr/>
          <a:lstStyle/>
          <a:p>
            <a:r>
              <a:rPr lang="en-US" dirty="0"/>
              <a:t>The introduction sets the stage; it is what a potential respondent reads or hears before he or she begins answering survey questions. What is the survey about? </a:t>
            </a:r>
          </a:p>
          <a:p>
            <a:r>
              <a:rPr lang="en-US" dirty="0"/>
              <a:t>With an undisguised survey, the sponsor is identified, but with a disguised survey, the sponsor’s name is not divulged to respondents.</a:t>
            </a:r>
          </a:p>
          <a:p>
            <a:r>
              <a:rPr lang="en-US" dirty="0"/>
              <a:t>The introduction should also indicate to respondents how they were selected. </a:t>
            </a:r>
          </a:p>
        </p:txBody>
      </p:sp>
    </p:spTree>
    <p:extLst>
      <p:ext uri="{BB962C8B-B14F-4D97-AF65-F5344CB8AC3E}">
        <p14:creationId xmlns:p14="http://schemas.microsoft.com/office/powerpoint/2010/main" val="2589427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Introduction</a:t>
            </a:r>
            <a:endParaRPr lang="en-US" dirty="0"/>
          </a:p>
        </p:txBody>
      </p:sp>
      <p:sp>
        <p:nvSpPr>
          <p:cNvPr id="43011" name="Content Placeholder 2"/>
          <p:cNvSpPr>
            <a:spLocks noGrp="1"/>
          </p:cNvSpPr>
          <p:nvPr>
            <p:ph idx="1"/>
          </p:nvPr>
        </p:nvSpPr>
        <p:spPr/>
        <p:txBody>
          <a:bodyPr>
            <a:normAutofit/>
          </a:bodyPr>
          <a:lstStyle/>
          <a:p>
            <a:r>
              <a:rPr lang="en-US" b="1" dirty="0"/>
              <a:t>Incentives</a:t>
            </a:r>
            <a:r>
              <a:rPr lang="en-US" dirty="0"/>
              <a:t> are offers to do something for the respondent to increase the probability that the respondent will participate in the survey.</a:t>
            </a:r>
          </a:p>
          <a:p>
            <a:r>
              <a:rPr lang="en-US" dirty="0"/>
              <a:t>Other forms of incentives address respondent anxieties concerning privacy. Two methods tend to reduce anxieties and, therefore, increase participation. The first is ensuring anonymity. The second method is confidentiality.  Anonymity means the respondent is not known and, therefore, may not be identified, while confidentiality means the respondent’s identity is not to be divulged to a client or any other third party.</a:t>
            </a:r>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0080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t>Basic Concepts in Measurement</a:t>
            </a:r>
            <a:endParaRPr lang="en-US" dirty="0"/>
          </a:p>
        </p:txBody>
      </p:sp>
      <p:sp>
        <p:nvSpPr>
          <p:cNvPr id="14339" name="Content Placeholder 2"/>
          <p:cNvSpPr>
            <a:spLocks noGrp="1"/>
          </p:cNvSpPr>
          <p:nvPr>
            <p:ph idx="1"/>
          </p:nvPr>
        </p:nvSpPr>
        <p:spPr/>
        <p:txBody>
          <a:bodyPr/>
          <a:lstStyle/>
          <a:p>
            <a:r>
              <a:rPr lang="en-US" b="1" dirty="0"/>
              <a:t>Measurement</a:t>
            </a:r>
            <a:r>
              <a:rPr lang="en-US" dirty="0"/>
              <a:t>: determining how much of a property is possessed by an object</a:t>
            </a:r>
          </a:p>
          <a:p>
            <a:pPr marL="0" indent="0">
              <a:buNone/>
            </a:pPr>
            <a:endParaRPr lang="en-US" dirty="0"/>
          </a:p>
        </p:txBody>
      </p:sp>
    </p:spTree>
    <p:extLst>
      <p:ext uri="{BB962C8B-B14F-4D97-AF65-F5344CB8AC3E}">
        <p14:creationId xmlns:p14="http://schemas.microsoft.com/office/powerpoint/2010/main" val="2791118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The Introduction</a:t>
            </a:r>
            <a:endParaRPr lang="en-US" dirty="0"/>
          </a:p>
        </p:txBody>
      </p:sp>
      <p:sp>
        <p:nvSpPr>
          <p:cNvPr id="45058" name="Content Placeholder 2"/>
          <p:cNvSpPr>
            <a:spLocks noGrp="1"/>
          </p:cNvSpPr>
          <p:nvPr>
            <p:ph idx="1"/>
          </p:nvPr>
        </p:nvSpPr>
        <p:spPr/>
        <p:txBody>
          <a:bodyPr/>
          <a:lstStyle/>
          <a:p>
            <a:r>
              <a:rPr lang="en-US" b="1" dirty="0"/>
              <a:t>Screening questions </a:t>
            </a:r>
            <a:r>
              <a:rPr lang="en-US" dirty="0"/>
              <a:t>are used to ferret out respondents who do not meet qualifications necessary to take part in the research study.</a:t>
            </a:r>
          </a:p>
        </p:txBody>
      </p:sp>
    </p:spTree>
    <p:extLst>
      <p:ext uri="{BB962C8B-B14F-4D97-AF65-F5344CB8AC3E}">
        <p14:creationId xmlns:p14="http://schemas.microsoft.com/office/powerpoint/2010/main" val="477281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Question Flow</a:t>
            </a:r>
            <a:endParaRPr lang="en-US" dirty="0"/>
          </a:p>
        </p:txBody>
      </p:sp>
      <p:sp>
        <p:nvSpPr>
          <p:cNvPr id="46083" name="Content Placeholder 2"/>
          <p:cNvSpPr>
            <a:spLocks noGrp="1"/>
          </p:cNvSpPr>
          <p:nvPr>
            <p:ph idx="1"/>
          </p:nvPr>
        </p:nvSpPr>
        <p:spPr/>
        <p:txBody>
          <a:bodyPr/>
          <a:lstStyle/>
          <a:p>
            <a:r>
              <a:rPr lang="en-US" b="1" dirty="0"/>
              <a:t>Question flow </a:t>
            </a:r>
            <a:r>
              <a:rPr lang="en-US" dirty="0"/>
              <a:t>pertains to the sequencing of questions or blocks of questions, including any instructions, on the questionnaire.</a:t>
            </a:r>
          </a:p>
          <a:p>
            <a:r>
              <a:rPr lang="en-US" dirty="0"/>
              <a:t>Warm-up questions are simple and easy-to-answer questions that are used to get the respondents’ interest and to demonstrate the ease of responding to the research request.</a:t>
            </a:r>
          </a:p>
        </p:txBody>
      </p:sp>
    </p:spTree>
    <p:extLst>
      <p:ext uri="{BB962C8B-B14F-4D97-AF65-F5344CB8AC3E}">
        <p14:creationId xmlns:p14="http://schemas.microsoft.com/office/powerpoint/2010/main" val="3210080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itle 1"/>
          <p:cNvSpPr>
            <a:spLocks noGrp="1"/>
          </p:cNvSpPr>
          <p:nvPr>
            <p:ph type="title"/>
          </p:nvPr>
        </p:nvSpPr>
        <p:spPr/>
        <p:txBody>
          <a:bodyPr/>
          <a:lstStyle/>
          <a:p>
            <a:r>
              <a:rPr lang="en-US"/>
              <a:t>Question Flow</a:t>
            </a:r>
            <a:endParaRPr lang="en-US" dirty="0"/>
          </a:p>
        </p:txBody>
      </p:sp>
      <p:sp>
        <p:nvSpPr>
          <p:cNvPr id="47106" name="Content Placeholder 2"/>
          <p:cNvSpPr>
            <a:spLocks noGrp="1"/>
          </p:cNvSpPr>
          <p:nvPr>
            <p:ph idx="1"/>
          </p:nvPr>
        </p:nvSpPr>
        <p:spPr/>
        <p:txBody>
          <a:bodyPr/>
          <a:lstStyle/>
          <a:p>
            <a:r>
              <a:rPr lang="en-US" b="1" dirty="0"/>
              <a:t>Transitions</a:t>
            </a:r>
            <a:r>
              <a:rPr lang="en-US" dirty="0"/>
              <a:t> are statements or questions used to let the respondent know that changes in question topic or format are about to happen.</a:t>
            </a:r>
          </a:p>
          <a:p>
            <a:r>
              <a:rPr lang="en-US" dirty="0"/>
              <a:t>Response to a skip question affects which question will be answered next.</a:t>
            </a:r>
          </a:p>
          <a:p>
            <a:r>
              <a:rPr lang="en-US" dirty="0"/>
              <a:t>The more complicated and difficult-to-answer questions are placed deep in the questionnaire.</a:t>
            </a:r>
          </a:p>
          <a:p>
            <a:r>
              <a:rPr lang="en-US" b="1" dirty="0"/>
              <a:t>Classification questions </a:t>
            </a:r>
            <a:r>
              <a:rPr lang="en-US" dirty="0"/>
              <a:t>are used to classify respondents.</a:t>
            </a:r>
          </a:p>
        </p:txBody>
      </p:sp>
    </p:spTree>
    <p:extLst>
      <p:ext uri="{BB962C8B-B14F-4D97-AF65-F5344CB8AC3E}">
        <p14:creationId xmlns:p14="http://schemas.microsoft.com/office/powerpoint/2010/main" val="3060669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67" y="700296"/>
            <a:ext cx="8652933" cy="556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710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Computer-Assisted Questionnaire Design</a:t>
            </a:r>
          </a:p>
        </p:txBody>
      </p:sp>
      <p:sp>
        <p:nvSpPr>
          <p:cNvPr id="48131" name="Content Placeholder 2"/>
          <p:cNvSpPr>
            <a:spLocks noGrp="1"/>
          </p:cNvSpPr>
          <p:nvPr>
            <p:ph idx="1"/>
          </p:nvPr>
        </p:nvSpPr>
        <p:spPr/>
        <p:txBody>
          <a:bodyPr/>
          <a:lstStyle/>
          <a:p>
            <a:r>
              <a:rPr lang="en-US" dirty="0"/>
              <a:t>Computer-assisted questionnaire design refers to software that allows users to use computer technology to develop and disseminate questionnaires and to retrieve and analyze data gathered by the questionnaire.</a:t>
            </a:r>
          </a:p>
          <a:p>
            <a:endParaRPr lang="en-US" dirty="0"/>
          </a:p>
          <a:p>
            <a:r>
              <a:rPr lang="en-US" dirty="0"/>
              <a:t>Computer-assisted questionnaire design is easy, fast, friendly, and flexible.</a:t>
            </a:r>
          </a:p>
          <a:p>
            <a:endParaRPr lang="en-US" dirty="0"/>
          </a:p>
        </p:txBody>
      </p:sp>
    </p:spTree>
    <p:extLst>
      <p:ext uri="{BB962C8B-B14F-4D97-AF65-F5344CB8AC3E}">
        <p14:creationId xmlns:p14="http://schemas.microsoft.com/office/powerpoint/2010/main" val="939809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Skip and Display Logic</a:t>
            </a:r>
            <a:endParaRPr lang="en-US" dirty="0"/>
          </a:p>
        </p:txBody>
      </p:sp>
      <p:sp>
        <p:nvSpPr>
          <p:cNvPr id="48131" name="Content Placeholder 2"/>
          <p:cNvSpPr>
            <a:spLocks noGrp="1"/>
          </p:cNvSpPr>
          <p:nvPr>
            <p:ph idx="1"/>
          </p:nvPr>
        </p:nvSpPr>
        <p:spPr/>
        <p:txBody>
          <a:bodyPr/>
          <a:lstStyle/>
          <a:p>
            <a:r>
              <a:rPr lang="en-US" b="1" dirty="0"/>
              <a:t>Skip logic </a:t>
            </a:r>
            <a:r>
              <a:rPr lang="en-US" dirty="0"/>
              <a:t>lets the questionnaire designer direct the online survey to ask questions based on previous answers.</a:t>
            </a:r>
          </a:p>
          <a:p>
            <a:r>
              <a:rPr lang="en-US" b="1" dirty="0"/>
              <a:t>Display logic </a:t>
            </a:r>
            <a:r>
              <a:rPr lang="en-US" dirty="0"/>
              <a:t>is similar to skip logic. The survey displays or asks questions that are appropriate based on the respondent’s prior answers.</a:t>
            </a:r>
          </a:p>
        </p:txBody>
      </p:sp>
    </p:spTree>
    <p:extLst>
      <p:ext uri="{BB962C8B-B14F-4D97-AF65-F5344CB8AC3E}">
        <p14:creationId xmlns:p14="http://schemas.microsoft.com/office/powerpoint/2010/main" val="1088755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Coding The Questionnaire</a:t>
            </a:r>
            <a:endParaRPr lang="en-US" dirty="0"/>
          </a:p>
        </p:txBody>
      </p:sp>
      <p:sp>
        <p:nvSpPr>
          <p:cNvPr id="50179" name="Content Placeholder 2"/>
          <p:cNvSpPr>
            <a:spLocks noGrp="1"/>
          </p:cNvSpPr>
          <p:nvPr>
            <p:ph idx="1"/>
          </p:nvPr>
        </p:nvSpPr>
        <p:spPr/>
        <p:txBody>
          <a:bodyPr/>
          <a:lstStyle/>
          <a:p>
            <a:r>
              <a:rPr lang="en-US" b="1" dirty="0"/>
              <a:t>Codes</a:t>
            </a:r>
            <a:r>
              <a:rPr lang="en-US" dirty="0"/>
              <a:t> are numbers associated with question responses to facilitate data entry and analysis.</a:t>
            </a:r>
          </a:p>
          <a:p>
            <a:r>
              <a:rPr lang="en-US" dirty="0"/>
              <a:t>The codes for an “all that apply” question are set up as though each possible response was answered with “yes” or “no.”</a:t>
            </a:r>
          </a:p>
        </p:txBody>
      </p:sp>
    </p:spTree>
    <p:extLst>
      <p:ext uri="{BB962C8B-B14F-4D97-AF65-F5344CB8AC3E}">
        <p14:creationId xmlns:p14="http://schemas.microsoft.com/office/powerpoint/2010/main" val="2918523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Pretesting The Questionnaire</a:t>
            </a:r>
            <a:endParaRPr lang="en-US" dirty="0"/>
          </a:p>
        </p:txBody>
      </p:sp>
      <p:sp>
        <p:nvSpPr>
          <p:cNvPr id="51203" name="Content Placeholder 2"/>
          <p:cNvSpPr>
            <a:spLocks noGrp="1"/>
          </p:cNvSpPr>
          <p:nvPr>
            <p:ph idx="1"/>
          </p:nvPr>
        </p:nvSpPr>
        <p:spPr/>
        <p:txBody>
          <a:bodyPr/>
          <a:lstStyle/>
          <a:p>
            <a:r>
              <a:rPr lang="en-US" dirty="0"/>
              <a:t>A </a:t>
            </a:r>
            <a:r>
              <a:rPr lang="en-US" b="1" dirty="0"/>
              <a:t>pretest </a:t>
            </a:r>
            <a:r>
              <a:rPr lang="en-US" dirty="0"/>
              <a:t>is a dry run of a questionnaire to find and repair difficulties that respondents encounter while taking the survey.  </a:t>
            </a:r>
          </a:p>
        </p:txBody>
      </p:sp>
    </p:spTree>
    <p:extLst>
      <p:ext uri="{BB962C8B-B14F-4D97-AF65-F5344CB8AC3E}">
        <p14:creationId xmlns:p14="http://schemas.microsoft.com/office/powerpoint/2010/main" val="3770021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dirty="0"/>
              <a:t>Basic Concepts in Measurement</a:t>
            </a:r>
          </a:p>
        </p:txBody>
      </p:sp>
      <p:sp>
        <p:nvSpPr>
          <p:cNvPr id="15363" name="Content Placeholder 2"/>
          <p:cNvSpPr>
            <a:spLocks noGrp="1"/>
          </p:cNvSpPr>
          <p:nvPr>
            <p:ph idx="1"/>
          </p:nvPr>
        </p:nvSpPr>
        <p:spPr/>
        <p:txBody>
          <a:bodyPr/>
          <a:lstStyle/>
          <a:p>
            <a:pPr marL="0" indent="0">
              <a:buNone/>
            </a:pPr>
            <a:r>
              <a:rPr lang="en-US" b="1" dirty="0"/>
              <a:t>Properties</a:t>
            </a:r>
            <a:r>
              <a:rPr lang="en-US" dirty="0"/>
              <a:t>: specific features or characteristics of an object that can be used to distinguish it from another object</a:t>
            </a:r>
          </a:p>
          <a:p>
            <a:pPr lvl="1">
              <a:buFont typeface="Arial" panose="020B0604020202020204" pitchFamily="34" charset="0"/>
              <a:buChar char="•"/>
            </a:pPr>
            <a:r>
              <a:rPr lang="en-US" b="1" dirty="0"/>
              <a:t>Objective properties </a:t>
            </a:r>
            <a:r>
              <a:rPr lang="en-US" dirty="0"/>
              <a:t>are physically verifiable.</a:t>
            </a:r>
          </a:p>
          <a:p>
            <a:pPr lvl="1">
              <a:buFont typeface="Arial" panose="020B0604020202020204" pitchFamily="34" charset="0"/>
              <a:buChar char="•"/>
            </a:pPr>
            <a:r>
              <a:rPr lang="en-US" b="1" dirty="0"/>
              <a:t>Subjective properties </a:t>
            </a:r>
            <a:r>
              <a:rPr lang="en-US" dirty="0"/>
              <a:t>are mental constructs.</a:t>
            </a:r>
          </a:p>
          <a:p>
            <a:endParaRPr lang="en-US" dirty="0"/>
          </a:p>
        </p:txBody>
      </p:sp>
    </p:spTree>
    <p:extLst>
      <p:ext uri="{BB962C8B-B14F-4D97-AF65-F5344CB8AC3E}">
        <p14:creationId xmlns:p14="http://schemas.microsoft.com/office/powerpoint/2010/main" val="38102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Measuring Objective Properties</a:t>
            </a:r>
          </a:p>
        </p:txBody>
      </p:sp>
      <p:sp>
        <p:nvSpPr>
          <p:cNvPr id="16387" name="Content Placeholder 2"/>
          <p:cNvSpPr>
            <a:spLocks noGrp="1"/>
          </p:cNvSpPr>
          <p:nvPr>
            <p:ph idx="1"/>
          </p:nvPr>
        </p:nvSpPr>
        <p:spPr/>
        <p:txBody>
          <a:bodyPr/>
          <a:lstStyle/>
          <a:p>
            <a:pPr marL="0" indent="0">
              <a:buNone/>
            </a:pPr>
            <a:endParaRPr lang="en-US" b="1" dirty="0"/>
          </a:p>
          <a:p>
            <a:r>
              <a:rPr lang="en-US" b="1" dirty="0"/>
              <a:t>Objective properties </a:t>
            </a:r>
            <a:r>
              <a:rPr lang="en-US" dirty="0"/>
              <a:t>are physically verifiable characteristics such as age, gender or number of bottles purchased.</a:t>
            </a:r>
          </a:p>
        </p:txBody>
      </p:sp>
    </p:spTree>
    <p:extLst>
      <p:ext uri="{BB962C8B-B14F-4D97-AF65-F5344CB8AC3E}">
        <p14:creationId xmlns:p14="http://schemas.microsoft.com/office/powerpoint/2010/main" val="268655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dirty="0"/>
              <a:t>Measuring Subjective Properties</a:t>
            </a:r>
          </a:p>
        </p:txBody>
      </p:sp>
      <p:sp>
        <p:nvSpPr>
          <p:cNvPr id="17411" name="Content Placeholder 2"/>
          <p:cNvSpPr>
            <a:spLocks noGrp="1"/>
          </p:cNvSpPr>
          <p:nvPr>
            <p:ph idx="1"/>
          </p:nvPr>
        </p:nvSpPr>
        <p:spPr/>
        <p:txBody>
          <a:bodyPr/>
          <a:lstStyle/>
          <a:p>
            <a:r>
              <a:rPr lang="en-US" b="1" dirty="0"/>
              <a:t>Subjective properties </a:t>
            </a:r>
            <a:r>
              <a:rPr lang="en-US" dirty="0"/>
              <a:t>cannot be directly observed because they are mental constructs such as a person’s attitudes, opinions, or intentions.</a:t>
            </a:r>
          </a:p>
          <a:p>
            <a:r>
              <a:rPr lang="en-US" dirty="0"/>
              <a:t>For subjective properties, researchers must translate mental constructs onto an intensity continuum.</a:t>
            </a:r>
          </a:p>
          <a:p>
            <a:endParaRPr lang="en-US" dirty="0"/>
          </a:p>
        </p:txBody>
      </p:sp>
    </p:spTree>
    <p:extLst>
      <p:ext uri="{BB962C8B-B14F-4D97-AF65-F5344CB8AC3E}">
        <p14:creationId xmlns:p14="http://schemas.microsoft.com/office/powerpoint/2010/main" val="405735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7ECC6-B468-422A-BBB1-82908A28DF02}" type="slidenum">
              <a:rPr lang="en-US" smtClean="0"/>
              <a:t>8</a:t>
            </a:fld>
            <a:endParaRPr lang="en-US"/>
          </a:p>
        </p:txBody>
      </p:sp>
      <p:sp>
        <p:nvSpPr>
          <p:cNvPr id="4" name="Title 3"/>
          <p:cNvSpPr>
            <a:spLocks noGrp="1"/>
          </p:cNvSpPr>
          <p:nvPr>
            <p:ph type="title" idx="4294967295"/>
          </p:nvPr>
        </p:nvSpPr>
        <p:spPr>
          <a:xfrm>
            <a:off x="0" y="549275"/>
            <a:ext cx="8229600" cy="990600"/>
          </a:xfrm>
        </p:spPr>
        <p:txBody>
          <a:bodyPr/>
          <a:lstStyle/>
          <a:p>
            <a:r>
              <a:rPr lang="en-US" dirty="0"/>
              <a:t>   How Measurement Works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047875"/>
            <a:ext cx="77343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07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Types of Measures</a:t>
            </a:r>
            <a:endParaRPr lang="en-US" dirty="0"/>
          </a:p>
        </p:txBody>
      </p:sp>
      <p:sp>
        <p:nvSpPr>
          <p:cNvPr id="19459" name="Content Placeholder 2"/>
          <p:cNvSpPr>
            <a:spLocks noGrp="1"/>
          </p:cNvSpPr>
          <p:nvPr>
            <p:ph idx="1"/>
          </p:nvPr>
        </p:nvSpPr>
        <p:spPr/>
        <p:txBody>
          <a:bodyPr>
            <a:normAutofit/>
          </a:bodyPr>
          <a:lstStyle/>
          <a:p>
            <a:r>
              <a:rPr lang="en-US" b="1" dirty="0"/>
              <a:t>Nominal </a:t>
            </a:r>
            <a:r>
              <a:rPr lang="en-US" dirty="0"/>
              <a:t>measures: those that use only labels</a:t>
            </a:r>
          </a:p>
          <a:p>
            <a:r>
              <a:rPr lang="en-US" b="1" dirty="0"/>
              <a:t>Ordinal</a:t>
            </a:r>
            <a:r>
              <a:rPr lang="en-US" dirty="0"/>
              <a:t> measures : those with which the researcher can rank-order the respondents or responses</a:t>
            </a:r>
          </a:p>
          <a:p>
            <a:r>
              <a:rPr lang="en-US" b="1" dirty="0"/>
              <a:t>Scale measures</a:t>
            </a:r>
            <a:r>
              <a:rPr lang="en-US" dirty="0"/>
              <a:t>: those in which the distance between each level is known</a:t>
            </a:r>
          </a:p>
          <a:p>
            <a:pPr lvl="1">
              <a:buFont typeface="Arial" panose="020B0604020202020204" pitchFamily="34" charset="0"/>
              <a:buChar char="•"/>
            </a:pPr>
            <a:r>
              <a:rPr lang="en-US" sz="2400" b="1" dirty="0"/>
              <a:t>Interval </a:t>
            </a:r>
            <a:r>
              <a:rPr lang="en-US" sz="2400" dirty="0"/>
              <a:t>scales: rating scale for subjective properties in which the distance between each descriptor is one scale unit</a:t>
            </a:r>
          </a:p>
          <a:p>
            <a:pPr lvl="1">
              <a:buFont typeface="Arial" panose="020B0604020202020204" pitchFamily="34" charset="0"/>
              <a:buChar char="•"/>
            </a:pPr>
            <a:r>
              <a:rPr lang="en-US" sz="2400" b="1" dirty="0"/>
              <a:t>Ratio</a:t>
            </a:r>
            <a:r>
              <a:rPr lang="en-US" sz="2400" dirty="0"/>
              <a:t> scales: ones in which a true zero exists</a:t>
            </a:r>
          </a:p>
          <a:p>
            <a:endParaRPr lang="en-US" sz="2800" dirty="0"/>
          </a:p>
          <a:p>
            <a:endParaRPr lang="en-US" dirty="0"/>
          </a:p>
        </p:txBody>
      </p:sp>
    </p:spTree>
    <p:extLst>
      <p:ext uri="{BB962C8B-B14F-4D97-AF65-F5344CB8AC3E}">
        <p14:creationId xmlns:p14="http://schemas.microsoft.com/office/powerpoint/2010/main" val="2650670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4A4ECB6-5840-4949-8879-0FBC7E80A1CD}">
  <ds:schemaRefs>
    <ds:schemaRef ds:uri="ESRI.ArcGIS.Mapping.OfficeIntegration.PowerPointInfo"/>
  </ds:schemaRefs>
</ds:datastoreItem>
</file>

<file path=customXml/itemProps10.xml><?xml version="1.0" encoding="utf-8"?>
<ds:datastoreItem xmlns:ds="http://schemas.openxmlformats.org/officeDocument/2006/customXml" ds:itemID="{E24E5F0F-7F77-4CF8-9A03-C84A52AC3116}">
  <ds:schemaRefs>
    <ds:schemaRef ds:uri="ESRI.ArcGIS.Mapping.OfficeIntegration.PowerPointInfo"/>
  </ds:schemaRefs>
</ds:datastoreItem>
</file>

<file path=customXml/itemProps11.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12.xml><?xml version="1.0" encoding="utf-8"?>
<ds:datastoreItem xmlns:ds="http://schemas.openxmlformats.org/officeDocument/2006/customXml" ds:itemID="{959AB381-2B3A-4F42-A997-8757FD3528B3}">
  <ds:schemaRefs>
    <ds:schemaRef ds:uri="ESRI.ArcGIS.Mapping.OfficeIntegration.PowerPointInfo"/>
  </ds:schemaRefs>
</ds:datastoreItem>
</file>

<file path=customXml/itemProps13.xml><?xml version="1.0" encoding="utf-8"?>
<ds:datastoreItem xmlns:ds="http://schemas.openxmlformats.org/officeDocument/2006/customXml" ds:itemID="{2705E916-1EA2-4346-BBD3-C95B65DB4C79}">
  <ds:schemaRefs>
    <ds:schemaRef ds:uri="ESRI.ArcGIS.Mapping.OfficeIntegration.PowerPointInfo"/>
  </ds:schemaRefs>
</ds:datastoreItem>
</file>

<file path=customXml/itemProps14.xml><?xml version="1.0" encoding="utf-8"?>
<ds:datastoreItem xmlns:ds="http://schemas.openxmlformats.org/officeDocument/2006/customXml" ds:itemID="{45B00415-4A69-4635-B937-75939E89D4FE}">
  <ds:schemaRefs>
    <ds:schemaRef ds:uri="ESRI.ArcGIS.Mapping.OfficeIntegration.PowerPointInfo"/>
  </ds:schemaRefs>
</ds:datastoreItem>
</file>

<file path=customXml/itemProps15.xml><?xml version="1.0" encoding="utf-8"?>
<ds:datastoreItem xmlns:ds="http://schemas.openxmlformats.org/officeDocument/2006/customXml" ds:itemID="{5994FA01-F437-43E3-BA59-89F6E4340699}">
  <ds:schemaRefs>
    <ds:schemaRef ds:uri="ESRI.ArcGIS.Mapping.OfficeIntegration.PowerPointInfo"/>
  </ds:schemaRefs>
</ds:datastoreItem>
</file>

<file path=customXml/itemProps16.xml><?xml version="1.0" encoding="utf-8"?>
<ds:datastoreItem xmlns:ds="http://schemas.openxmlformats.org/officeDocument/2006/customXml" ds:itemID="{CE983790-5EDE-4FBC-B990-2C615B1FE2D1}">
  <ds:schemaRefs>
    <ds:schemaRef ds:uri="ESRI.ArcGIS.Mapping.OfficeIntegration.PowerPointInfo"/>
  </ds:schemaRefs>
</ds:datastoreItem>
</file>

<file path=customXml/itemProps17.xml><?xml version="1.0" encoding="utf-8"?>
<ds:datastoreItem xmlns:ds="http://schemas.openxmlformats.org/officeDocument/2006/customXml" ds:itemID="{BA285E8D-E261-43EC-8C83-1574446B6472}">
  <ds:schemaRefs>
    <ds:schemaRef ds:uri="ESRI.ArcGIS.Mapping.OfficeIntegration.PowerPointInfo"/>
  </ds:schemaRefs>
</ds:datastoreItem>
</file>

<file path=customXml/itemProps18.xml><?xml version="1.0" encoding="utf-8"?>
<ds:datastoreItem xmlns:ds="http://schemas.openxmlformats.org/officeDocument/2006/customXml" ds:itemID="{EF4347BA-1586-4243-82A0-3FF3B614E7CE}">
  <ds:schemaRefs>
    <ds:schemaRef ds:uri="ESRI.ArcGIS.Mapping.OfficeIntegration.PowerPointInfo"/>
  </ds:schemaRefs>
</ds:datastoreItem>
</file>

<file path=customXml/itemProps19.xml><?xml version="1.0" encoding="utf-8"?>
<ds:datastoreItem xmlns:ds="http://schemas.openxmlformats.org/officeDocument/2006/customXml" ds:itemID="{4979978F-96A5-4C39-841F-12EF0840E68F}">
  <ds:schemaRefs>
    <ds:schemaRef ds:uri="ESRI.ArcGIS.Mapping.OfficeIntegration.PowerPointInfo"/>
  </ds:schemaRefs>
</ds:datastoreItem>
</file>

<file path=customXml/itemProps2.xml><?xml version="1.0" encoding="utf-8"?>
<ds:datastoreItem xmlns:ds="http://schemas.openxmlformats.org/officeDocument/2006/customXml" ds:itemID="{842D0943-42D8-4BA3-A7F8-2436D0152A7E}">
  <ds:schemaRefs>
    <ds:schemaRef ds:uri="ESRI.ArcGIS.Mapping.OfficeIntegration.PowerPointInfo"/>
  </ds:schemaRefs>
</ds:datastoreItem>
</file>

<file path=customXml/itemProps20.xml><?xml version="1.0" encoding="utf-8"?>
<ds:datastoreItem xmlns:ds="http://schemas.openxmlformats.org/officeDocument/2006/customXml" ds:itemID="{437705B3-E072-4DB7-8EF5-A7095D7CA6EF}">
  <ds:schemaRefs>
    <ds:schemaRef ds:uri="ESRI.ArcGIS.Mapping.OfficeIntegration.PowerPointInfo"/>
  </ds:schemaRefs>
</ds:datastoreItem>
</file>

<file path=customXml/itemProps21.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22.xml><?xml version="1.0" encoding="utf-8"?>
<ds:datastoreItem xmlns:ds="http://schemas.openxmlformats.org/officeDocument/2006/customXml" ds:itemID="{1A758F5D-183E-48C5-BC16-612D814233E0}">
  <ds:schemaRefs>
    <ds:schemaRef ds:uri="ESRI.ArcGIS.Mapping.OfficeIntegration.PowerPointInfo"/>
  </ds:schemaRefs>
</ds:datastoreItem>
</file>

<file path=customXml/itemProps23.xml><?xml version="1.0" encoding="utf-8"?>
<ds:datastoreItem xmlns:ds="http://schemas.openxmlformats.org/officeDocument/2006/customXml" ds:itemID="{09C76719-64B4-4094-BFC9-42C10E81FDAE}">
  <ds:schemaRefs>
    <ds:schemaRef ds:uri="ESRI.ArcGIS.Mapping.OfficeIntegration.PowerPointInfo"/>
  </ds:schemaRefs>
</ds:datastoreItem>
</file>

<file path=customXml/itemProps24.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25.xml><?xml version="1.0" encoding="utf-8"?>
<ds:datastoreItem xmlns:ds="http://schemas.openxmlformats.org/officeDocument/2006/customXml" ds:itemID="{FEE1381F-4724-4CB7-A6B7-E3E6D176301F}">
  <ds:schemaRefs>
    <ds:schemaRef ds:uri="ESRI.ArcGIS.Mapping.OfficeIntegration.PowerPointInfo"/>
  </ds:schemaRefs>
</ds:datastoreItem>
</file>

<file path=customXml/itemProps26.xml><?xml version="1.0" encoding="utf-8"?>
<ds:datastoreItem xmlns:ds="http://schemas.openxmlformats.org/officeDocument/2006/customXml" ds:itemID="{8D2FEF8B-F5EC-4607-B491-3DC80F6A8F97}">
  <ds:schemaRefs>
    <ds:schemaRef ds:uri="ESRI.ArcGIS.Mapping.OfficeIntegration.PowerPointInfo"/>
  </ds:schemaRefs>
</ds:datastoreItem>
</file>

<file path=customXml/itemProps27.xml><?xml version="1.0" encoding="utf-8"?>
<ds:datastoreItem xmlns:ds="http://schemas.openxmlformats.org/officeDocument/2006/customXml" ds:itemID="{F924ED7D-FA3A-4B4D-9629-10389A7D2C1D}">
  <ds:schemaRefs>
    <ds:schemaRef ds:uri="ESRI.ArcGIS.Mapping.OfficeIntegration.PowerPointInfo"/>
  </ds:schemaRefs>
</ds:datastoreItem>
</file>

<file path=customXml/itemProps28.xml><?xml version="1.0" encoding="utf-8"?>
<ds:datastoreItem xmlns:ds="http://schemas.openxmlformats.org/officeDocument/2006/customXml" ds:itemID="{E4E4F0A0-CD91-49AE-A48D-E87855921117}">
  <ds:schemaRefs>
    <ds:schemaRef ds:uri="ESRI.ArcGIS.Mapping.OfficeIntegration.PowerPointInfo"/>
  </ds:schemaRefs>
</ds:datastoreItem>
</file>

<file path=customXml/itemProps29.xml><?xml version="1.0" encoding="utf-8"?>
<ds:datastoreItem xmlns:ds="http://schemas.openxmlformats.org/officeDocument/2006/customXml" ds:itemID="{88F30BC1-4BA2-41DD-A084-7DF014C13EAA}">
  <ds:schemaRefs>
    <ds:schemaRef ds:uri="ESRI.ArcGIS.Mapping.OfficeIntegration.PowerPointInfo"/>
  </ds:schemaRefs>
</ds:datastoreItem>
</file>

<file path=customXml/itemProps3.xml><?xml version="1.0" encoding="utf-8"?>
<ds:datastoreItem xmlns:ds="http://schemas.openxmlformats.org/officeDocument/2006/customXml" ds:itemID="{49AF32F1-42F2-484B-869E-F13051578F18}">
  <ds:schemaRefs>
    <ds:schemaRef ds:uri="ESRI.ArcGIS.Mapping.OfficeIntegration.PowerPointInfo"/>
  </ds:schemaRefs>
</ds:datastoreItem>
</file>

<file path=customXml/itemProps30.xml><?xml version="1.0" encoding="utf-8"?>
<ds:datastoreItem xmlns:ds="http://schemas.openxmlformats.org/officeDocument/2006/customXml" ds:itemID="{E0FD31AF-3C80-486B-B630-A8C19D70071A}">
  <ds:schemaRefs>
    <ds:schemaRef ds:uri="ESRI.ArcGIS.Mapping.OfficeIntegration.PowerPointInfo"/>
  </ds:schemaRefs>
</ds:datastoreItem>
</file>

<file path=customXml/itemProps31.xml><?xml version="1.0" encoding="utf-8"?>
<ds:datastoreItem xmlns:ds="http://schemas.openxmlformats.org/officeDocument/2006/customXml" ds:itemID="{6B108F71-3C67-4CF2-9C36-707BA1575CAC}">
  <ds:schemaRefs>
    <ds:schemaRef ds:uri="ESRI.ArcGIS.Mapping.OfficeIntegration.PowerPointInfo"/>
  </ds:schemaRefs>
</ds:datastoreItem>
</file>

<file path=customXml/itemProps4.xml><?xml version="1.0" encoding="utf-8"?>
<ds:datastoreItem xmlns:ds="http://schemas.openxmlformats.org/officeDocument/2006/customXml" ds:itemID="{BD8E2C5C-0F84-427B-898A-45E1E28AA5B8}">
  <ds:schemaRefs>
    <ds:schemaRef ds:uri="ESRI.ArcGIS.Mapping.OfficeIntegration.PowerPointInfo"/>
  </ds:schemaRefs>
</ds:datastoreItem>
</file>

<file path=customXml/itemProps5.xml><?xml version="1.0" encoding="utf-8"?>
<ds:datastoreItem xmlns:ds="http://schemas.openxmlformats.org/officeDocument/2006/customXml" ds:itemID="{59C0F87C-025D-4036-BE2C-EC2F1D4132E1}">
  <ds:schemaRefs>
    <ds:schemaRef ds:uri="ESRI.ArcGIS.Mapping.OfficeIntegration.PowerPointInfo"/>
  </ds:schemaRefs>
</ds:datastoreItem>
</file>

<file path=customXml/itemProps6.xml><?xml version="1.0" encoding="utf-8"?>
<ds:datastoreItem xmlns:ds="http://schemas.openxmlformats.org/officeDocument/2006/customXml" ds:itemID="{ADAA472E-7B73-4C50-B14A-925EA4A27FD2}">
  <ds:schemaRefs>
    <ds:schemaRef ds:uri="ESRI.ArcGIS.Mapping.OfficeIntegration.PowerPointInfo"/>
  </ds:schemaRefs>
</ds:datastoreItem>
</file>

<file path=customXml/itemProps7.xml><?xml version="1.0" encoding="utf-8"?>
<ds:datastoreItem xmlns:ds="http://schemas.openxmlformats.org/officeDocument/2006/customXml" ds:itemID="{3372496A-9B00-463B-8018-2A8328CC200A}">
  <ds:schemaRefs>
    <ds:schemaRef ds:uri="ESRI.ArcGIS.Mapping.OfficeIntegration.PowerPointInfo"/>
  </ds:schemaRefs>
</ds:datastoreItem>
</file>

<file path=customXml/itemProps8.xml><?xml version="1.0" encoding="utf-8"?>
<ds:datastoreItem xmlns:ds="http://schemas.openxmlformats.org/officeDocument/2006/customXml" ds:itemID="{728493E1-D055-4EE4-8A70-894789DBA2BF}">
  <ds:schemaRefs>
    <ds:schemaRef ds:uri="ESRI.ArcGIS.Mapping.OfficeIntegration.PowerPointInfo"/>
  </ds:schemaRefs>
</ds:datastoreItem>
</file>

<file path=customXml/itemProps9.xml><?xml version="1.0" encoding="utf-8"?>
<ds:datastoreItem xmlns:ds="http://schemas.openxmlformats.org/officeDocument/2006/customXml" ds:itemID="{4B965FF3-FAEF-45F4-B0F5-9CFEBFD5EBD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5810</TotalTime>
  <Words>1593</Words>
  <Application>Microsoft Office PowerPoint</Application>
  <PresentationFormat>On-screen Show (4:3)</PresentationFormat>
  <Paragraphs>164</Paragraphs>
  <Slides>48</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ＭＳ Ｐゴシック</vt:lpstr>
      <vt:lpstr>Arial</vt:lpstr>
      <vt:lpstr>Calibri</vt:lpstr>
      <vt:lpstr>Times New Roman</vt:lpstr>
      <vt:lpstr>Clarity</vt:lpstr>
      <vt:lpstr>Chapter 8</vt:lpstr>
      <vt:lpstr>PowerPoint Presentation</vt:lpstr>
      <vt:lpstr>PowerPoint Presentation</vt:lpstr>
      <vt:lpstr>Basic Concepts in Measurement</vt:lpstr>
      <vt:lpstr>Basic Concepts in Measurement</vt:lpstr>
      <vt:lpstr>Measuring Objective Properties</vt:lpstr>
      <vt:lpstr>Measuring Subjective Properties</vt:lpstr>
      <vt:lpstr>   How Measurement Works</vt:lpstr>
      <vt:lpstr>Types of Measures</vt:lpstr>
      <vt:lpstr>PowerPoint Presentation</vt:lpstr>
      <vt:lpstr>PowerPoint Presentation</vt:lpstr>
      <vt:lpstr>PowerPoint Presentation</vt:lpstr>
      <vt:lpstr>PowerPoint Presentation</vt:lpstr>
      <vt:lpstr>PowerPoint Presentation</vt:lpstr>
      <vt:lpstr>Interval Scales Commonly Used  in Marketing Research</vt:lpstr>
      <vt:lpstr>Likert Scale</vt:lpstr>
      <vt:lpstr>PowerPoint Presentation</vt:lpstr>
      <vt:lpstr>Lifestyle Inventory</vt:lpstr>
      <vt:lpstr>Semantic Differential</vt:lpstr>
      <vt:lpstr>PowerPoint Presentation</vt:lpstr>
      <vt:lpstr>Stapel Scale</vt:lpstr>
      <vt:lpstr>Two Issues with Interval Scales Used in  Marketing Research</vt:lpstr>
      <vt:lpstr>Interval Scales Used in  Marketing Research</vt:lpstr>
      <vt:lpstr>PowerPoint Presentation</vt:lpstr>
      <vt:lpstr>Reliability and Validity of Measurement</vt:lpstr>
      <vt:lpstr>Designing A Questionnaire</vt:lpstr>
      <vt:lpstr>Key Functions of A Questionnaire</vt:lpstr>
      <vt:lpstr>Questionnaire Design Process</vt:lpstr>
      <vt:lpstr>Questionnaire Design Process</vt:lpstr>
      <vt:lpstr>PowerPoint Presentation</vt:lpstr>
      <vt:lpstr>Developing Questions</vt:lpstr>
      <vt:lpstr>Four “Dos” of Question Wording</vt:lpstr>
      <vt:lpstr>Four “Dos” of Question Wording</vt:lpstr>
      <vt:lpstr>Four “Dont’s” of Question Wording</vt:lpstr>
      <vt:lpstr>Four “Dont’s” of Question Wording</vt:lpstr>
      <vt:lpstr>PowerPoint Presentation</vt:lpstr>
      <vt:lpstr>Questionnaire Organization</vt:lpstr>
      <vt:lpstr>The Introduction</vt:lpstr>
      <vt:lpstr>The Introduction</vt:lpstr>
      <vt:lpstr>The Introduction</vt:lpstr>
      <vt:lpstr>Question Flow</vt:lpstr>
      <vt:lpstr>Question Flow</vt:lpstr>
      <vt:lpstr>PowerPoint Presentation</vt:lpstr>
      <vt:lpstr>Computer-Assisted Questionnaire Design</vt:lpstr>
      <vt:lpstr>Skip and Display Logic</vt:lpstr>
      <vt:lpstr>Coding The Questionnaire</vt:lpstr>
      <vt:lpstr>Pretesting The Questionnaire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Kim Norbuta</cp:lastModifiedBy>
  <cp:revision>202</cp:revision>
  <cp:lastPrinted>2012-12-24T17:26:07Z</cp:lastPrinted>
  <dcterms:created xsi:type="dcterms:W3CDTF">2012-12-10T07:00:45Z</dcterms:created>
  <dcterms:modified xsi:type="dcterms:W3CDTF">2016-04-05T04:32:08Z</dcterms:modified>
</cp:coreProperties>
</file>