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3"/>
  </p:sldMasterIdLst>
  <p:notesMasterIdLst>
    <p:notesMasterId r:id="rId79"/>
  </p:notesMasterIdLst>
  <p:handoutMasterIdLst>
    <p:handoutMasterId r:id="rId80"/>
  </p:handoutMasterIdLst>
  <p:sldIdLst>
    <p:sldId id="256" r:id="rId34"/>
    <p:sldId id="376" r:id="rId35"/>
    <p:sldId id="377" r:id="rId36"/>
    <p:sldId id="387" r:id="rId37"/>
    <p:sldId id="378" r:id="rId38"/>
    <p:sldId id="389" r:id="rId39"/>
    <p:sldId id="393" r:id="rId40"/>
    <p:sldId id="325" r:id="rId41"/>
    <p:sldId id="333" r:id="rId42"/>
    <p:sldId id="334" r:id="rId43"/>
    <p:sldId id="399" r:id="rId44"/>
    <p:sldId id="400" r:id="rId45"/>
    <p:sldId id="401" r:id="rId46"/>
    <p:sldId id="402" r:id="rId47"/>
    <p:sldId id="336" r:id="rId48"/>
    <p:sldId id="337" r:id="rId49"/>
    <p:sldId id="341" r:id="rId50"/>
    <p:sldId id="342" r:id="rId51"/>
    <p:sldId id="343" r:id="rId52"/>
    <p:sldId id="404" r:id="rId53"/>
    <p:sldId id="345" r:id="rId54"/>
    <p:sldId id="346" r:id="rId55"/>
    <p:sldId id="348" r:id="rId56"/>
    <p:sldId id="349" r:id="rId57"/>
    <p:sldId id="350" r:id="rId58"/>
    <p:sldId id="351" r:id="rId59"/>
    <p:sldId id="352" r:id="rId60"/>
    <p:sldId id="353" r:id="rId61"/>
    <p:sldId id="407" r:id="rId62"/>
    <p:sldId id="408" r:id="rId63"/>
    <p:sldId id="354" r:id="rId64"/>
    <p:sldId id="355" r:id="rId65"/>
    <p:sldId id="357" r:id="rId66"/>
    <p:sldId id="358" r:id="rId67"/>
    <p:sldId id="364" r:id="rId68"/>
    <p:sldId id="367" r:id="rId69"/>
    <p:sldId id="370" r:id="rId70"/>
    <p:sldId id="371" r:id="rId71"/>
    <p:sldId id="414" r:id="rId72"/>
    <p:sldId id="415" r:id="rId73"/>
    <p:sldId id="412" r:id="rId74"/>
    <p:sldId id="416" r:id="rId75"/>
    <p:sldId id="417" r:id="rId76"/>
    <p:sldId id="418" r:id="rId77"/>
    <p:sldId id="319" r:id="rId7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4" autoAdjust="0"/>
    <p:restoredTop sz="99880" autoAdjust="0"/>
  </p:normalViewPr>
  <p:slideViewPr>
    <p:cSldViewPr snapToGrid="0" showGuides="1">
      <p:cViewPr>
        <p:scale>
          <a:sx n="56" d="100"/>
          <a:sy n="56" d="100"/>
        </p:scale>
        <p:origin x="66" y="426"/>
      </p:cViewPr>
      <p:guideLst>
        <p:guide orient="horz" pos="4038"/>
        <p:guide orient="horz" pos="702"/>
        <p:guide orient="horz" pos="1228"/>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6.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slide" Target="slides/slide43.xml"/><Relationship Id="rId84"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28.xml"/><Relationship Id="rId82"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8" Type="http://schemas.openxmlformats.org/officeDocument/2006/relationships/customXml" Target="../customXml/item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customXml" Target="../customXml/item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4/5/2016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18</a:t>
            </a:fld>
            <a:endParaRPr lang="en-US"/>
          </a:p>
        </p:txBody>
      </p:sp>
    </p:spTree>
    <p:extLst>
      <p:ext uri="{BB962C8B-B14F-4D97-AF65-F5344CB8AC3E}">
        <p14:creationId xmlns:p14="http://schemas.microsoft.com/office/powerpoint/2010/main" val="205809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19</a:t>
            </a:fld>
            <a:endParaRPr lang="en-US"/>
          </a:p>
        </p:txBody>
      </p:sp>
    </p:spTree>
    <p:extLst>
      <p:ext uri="{BB962C8B-B14F-4D97-AF65-F5344CB8AC3E}">
        <p14:creationId xmlns:p14="http://schemas.microsoft.com/office/powerpoint/2010/main" val="148688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21</a:t>
            </a:fld>
            <a:endParaRPr lang="en-US"/>
          </a:p>
        </p:txBody>
      </p:sp>
    </p:spTree>
    <p:extLst>
      <p:ext uri="{BB962C8B-B14F-4D97-AF65-F5344CB8AC3E}">
        <p14:creationId xmlns:p14="http://schemas.microsoft.com/office/powerpoint/2010/main" val="125635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22</a:t>
            </a:fld>
            <a:endParaRPr lang="en-US"/>
          </a:p>
        </p:txBody>
      </p:sp>
    </p:spTree>
    <p:extLst>
      <p:ext uri="{BB962C8B-B14F-4D97-AF65-F5344CB8AC3E}">
        <p14:creationId xmlns:p14="http://schemas.microsoft.com/office/powerpoint/2010/main" val="54118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23</a:t>
            </a:fld>
            <a:endParaRPr lang="en-US"/>
          </a:p>
        </p:txBody>
      </p:sp>
    </p:spTree>
    <p:extLst>
      <p:ext uri="{BB962C8B-B14F-4D97-AF65-F5344CB8AC3E}">
        <p14:creationId xmlns:p14="http://schemas.microsoft.com/office/powerpoint/2010/main" val="200362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24</a:t>
            </a:fld>
            <a:endParaRPr lang="en-US"/>
          </a:p>
        </p:txBody>
      </p:sp>
    </p:spTree>
    <p:extLst>
      <p:ext uri="{BB962C8B-B14F-4D97-AF65-F5344CB8AC3E}">
        <p14:creationId xmlns:p14="http://schemas.microsoft.com/office/powerpoint/2010/main" val="292640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25</a:t>
            </a:fld>
            <a:endParaRPr lang="en-US"/>
          </a:p>
        </p:txBody>
      </p:sp>
    </p:spTree>
    <p:extLst>
      <p:ext uri="{BB962C8B-B14F-4D97-AF65-F5344CB8AC3E}">
        <p14:creationId xmlns:p14="http://schemas.microsoft.com/office/powerpoint/2010/main" val="136635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26</a:t>
            </a:fld>
            <a:endParaRPr lang="en-US"/>
          </a:p>
        </p:txBody>
      </p:sp>
    </p:spTree>
    <p:extLst>
      <p:ext uri="{BB962C8B-B14F-4D97-AF65-F5344CB8AC3E}">
        <p14:creationId xmlns:p14="http://schemas.microsoft.com/office/powerpoint/2010/main" val="264566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27</a:t>
            </a:fld>
            <a:endParaRPr lang="en-US"/>
          </a:p>
        </p:txBody>
      </p:sp>
    </p:spTree>
    <p:extLst>
      <p:ext uri="{BB962C8B-B14F-4D97-AF65-F5344CB8AC3E}">
        <p14:creationId xmlns:p14="http://schemas.microsoft.com/office/powerpoint/2010/main" val="63287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28</a:t>
            </a:fld>
            <a:endParaRPr lang="en-US"/>
          </a:p>
        </p:txBody>
      </p:sp>
    </p:spTree>
    <p:extLst>
      <p:ext uri="{BB962C8B-B14F-4D97-AF65-F5344CB8AC3E}">
        <p14:creationId xmlns:p14="http://schemas.microsoft.com/office/powerpoint/2010/main" val="64817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8</a:t>
            </a:fld>
            <a:endParaRPr lang="en-US"/>
          </a:p>
        </p:txBody>
      </p:sp>
    </p:spTree>
    <p:extLst>
      <p:ext uri="{BB962C8B-B14F-4D97-AF65-F5344CB8AC3E}">
        <p14:creationId xmlns:p14="http://schemas.microsoft.com/office/powerpoint/2010/main" val="83750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31</a:t>
            </a:fld>
            <a:endParaRPr lang="en-US"/>
          </a:p>
        </p:txBody>
      </p:sp>
    </p:spTree>
    <p:extLst>
      <p:ext uri="{BB962C8B-B14F-4D97-AF65-F5344CB8AC3E}">
        <p14:creationId xmlns:p14="http://schemas.microsoft.com/office/powerpoint/2010/main" val="117173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32</a:t>
            </a:fld>
            <a:endParaRPr lang="en-US"/>
          </a:p>
        </p:txBody>
      </p:sp>
    </p:spTree>
    <p:extLst>
      <p:ext uri="{BB962C8B-B14F-4D97-AF65-F5344CB8AC3E}">
        <p14:creationId xmlns:p14="http://schemas.microsoft.com/office/powerpoint/2010/main" val="400368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33</a:t>
            </a:fld>
            <a:endParaRPr lang="en-US"/>
          </a:p>
        </p:txBody>
      </p:sp>
    </p:spTree>
    <p:extLst>
      <p:ext uri="{BB962C8B-B14F-4D97-AF65-F5344CB8AC3E}">
        <p14:creationId xmlns:p14="http://schemas.microsoft.com/office/powerpoint/2010/main" val="261394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34</a:t>
            </a:fld>
            <a:endParaRPr lang="en-US"/>
          </a:p>
        </p:txBody>
      </p:sp>
    </p:spTree>
    <p:extLst>
      <p:ext uri="{BB962C8B-B14F-4D97-AF65-F5344CB8AC3E}">
        <p14:creationId xmlns:p14="http://schemas.microsoft.com/office/powerpoint/2010/main" val="4065168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35</a:t>
            </a:fld>
            <a:endParaRPr lang="en-US"/>
          </a:p>
        </p:txBody>
      </p:sp>
    </p:spTree>
    <p:extLst>
      <p:ext uri="{BB962C8B-B14F-4D97-AF65-F5344CB8AC3E}">
        <p14:creationId xmlns:p14="http://schemas.microsoft.com/office/powerpoint/2010/main" val="236007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36</a:t>
            </a:fld>
            <a:endParaRPr lang="en-US"/>
          </a:p>
        </p:txBody>
      </p:sp>
    </p:spTree>
    <p:extLst>
      <p:ext uri="{BB962C8B-B14F-4D97-AF65-F5344CB8AC3E}">
        <p14:creationId xmlns:p14="http://schemas.microsoft.com/office/powerpoint/2010/main" val="290777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37</a:t>
            </a:fld>
            <a:endParaRPr lang="en-US"/>
          </a:p>
        </p:txBody>
      </p:sp>
    </p:spTree>
    <p:extLst>
      <p:ext uri="{BB962C8B-B14F-4D97-AF65-F5344CB8AC3E}">
        <p14:creationId xmlns:p14="http://schemas.microsoft.com/office/powerpoint/2010/main" val="3878940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38</a:t>
            </a:fld>
            <a:endParaRPr lang="en-US"/>
          </a:p>
        </p:txBody>
      </p:sp>
    </p:spTree>
    <p:extLst>
      <p:ext uri="{BB962C8B-B14F-4D97-AF65-F5344CB8AC3E}">
        <p14:creationId xmlns:p14="http://schemas.microsoft.com/office/powerpoint/2010/main" val="13584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43</a:t>
            </a:fld>
            <a:endParaRPr lang="en-US"/>
          </a:p>
        </p:txBody>
      </p:sp>
    </p:spTree>
    <p:extLst>
      <p:ext uri="{BB962C8B-B14F-4D97-AF65-F5344CB8AC3E}">
        <p14:creationId xmlns:p14="http://schemas.microsoft.com/office/powerpoint/2010/main" val="1182198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9</a:t>
            </a:fld>
            <a:endParaRPr lang="en-US"/>
          </a:p>
        </p:txBody>
      </p:sp>
    </p:spTree>
    <p:extLst>
      <p:ext uri="{BB962C8B-B14F-4D97-AF65-F5344CB8AC3E}">
        <p14:creationId xmlns:p14="http://schemas.microsoft.com/office/powerpoint/2010/main" val="20198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10</a:t>
            </a:fld>
            <a:endParaRPr lang="en-US"/>
          </a:p>
        </p:txBody>
      </p:sp>
    </p:spTree>
    <p:extLst>
      <p:ext uri="{BB962C8B-B14F-4D97-AF65-F5344CB8AC3E}">
        <p14:creationId xmlns:p14="http://schemas.microsoft.com/office/powerpoint/2010/main" val="227500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13</a:t>
            </a:fld>
            <a:endParaRPr lang="en-US"/>
          </a:p>
        </p:txBody>
      </p:sp>
    </p:spTree>
    <p:extLst>
      <p:ext uri="{BB962C8B-B14F-4D97-AF65-F5344CB8AC3E}">
        <p14:creationId xmlns:p14="http://schemas.microsoft.com/office/powerpoint/2010/main" val="281206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14</a:t>
            </a:fld>
            <a:endParaRPr lang="en-US"/>
          </a:p>
        </p:txBody>
      </p:sp>
    </p:spTree>
    <p:extLst>
      <p:ext uri="{BB962C8B-B14F-4D97-AF65-F5344CB8AC3E}">
        <p14:creationId xmlns:p14="http://schemas.microsoft.com/office/powerpoint/2010/main" val="30725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15</a:t>
            </a:fld>
            <a:endParaRPr lang="en-US"/>
          </a:p>
        </p:txBody>
      </p:sp>
    </p:spTree>
    <p:extLst>
      <p:ext uri="{BB962C8B-B14F-4D97-AF65-F5344CB8AC3E}">
        <p14:creationId xmlns:p14="http://schemas.microsoft.com/office/powerpoint/2010/main" val="310748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16</a:t>
            </a:fld>
            <a:endParaRPr lang="en-US"/>
          </a:p>
        </p:txBody>
      </p:sp>
    </p:spTree>
    <p:extLst>
      <p:ext uri="{BB962C8B-B14F-4D97-AF65-F5344CB8AC3E}">
        <p14:creationId xmlns:p14="http://schemas.microsoft.com/office/powerpoint/2010/main" val="419307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2589F-91CA-44BB-9F1B-60CFDFF31579}" type="slidenum">
              <a:rPr lang="en-US" smtClean="0"/>
              <a:pPr/>
              <a:t>17</a:t>
            </a:fld>
            <a:endParaRPr lang="en-US"/>
          </a:p>
        </p:txBody>
      </p:sp>
    </p:spTree>
    <p:extLst>
      <p:ext uri="{BB962C8B-B14F-4D97-AF65-F5344CB8AC3E}">
        <p14:creationId xmlns:p14="http://schemas.microsoft.com/office/powerpoint/2010/main" val="316497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Ch 17</a:t>
            </a:r>
          </a:p>
        </p:txBody>
      </p:sp>
      <p:sp>
        <p:nvSpPr>
          <p:cNvPr id="8" name="Footer Placeholder 7"/>
          <p:cNvSpPr>
            <a:spLocks noGrp="1"/>
          </p:cNvSpPr>
          <p:nvPr>
            <p:ph type="ftr" sz="quarter" idx="11"/>
          </p:nvPr>
        </p:nvSpPr>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60F12-13BC-4B4D-A4B8-2610AFDFBA57}"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7-</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a:t>Chapter 7</a:t>
            </a:r>
          </a:p>
        </p:txBody>
      </p:sp>
      <p:sp>
        <p:nvSpPr>
          <p:cNvPr id="6" name="Subtitle 5"/>
          <p:cNvSpPr>
            <a:spLocks noGrp="1"/>
          </p:cNvSpPr>
          <p:nvPr>
            <p:ph type="subTitle" idx="1"/>
          </p:nvPr>
        </p:nvSpPr>
        <p:spPr/>
        <p:txBody>
          <a:bodyPr/>
          <a:lstStyle/>
          <a:p>
            <a:r>
              <a:rPr lang="en-US" dirty="0"/>
              <a:t>Evaluating Survey Data Collection Methods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a:t>Person-Administered Surveys</a:t>
            </a:r>
          </a:p>
        </p:txBody>
      </p:sp>
      <p:sp>
        <p:nvSpPr>
          <p:cNvPr id="22531" name="Content Placeholder 2"/>
          <p:cNvSpPr>
            <a:spLocks noGrp="1"/>
          </p:cNvSpPr>
          <p:nvPr>
            <p:ph idx="1"/>
          </p:nvPr>
        </p:nvSpPr>
        <p:spPr/>
        <p:txBody>
          <a:bodyPr/>
          <a:lstStyle/>
          <a:p>
            <a:pPr marL="0" indent="0">
              <a:buNone/>
            </a:pPr>
            <a:r>
              <a:rPr lang="en-US" b="1" dirty="0"/>
              <a:t>Disadvantages:</a:t>
            </a:r>
          </a:p>
          <a:p>
            <a:r>
              <a:rPr lang="en-US" dirty="0"/>
              <a:t>Humans make errors</a:t>
            </a:r>
          </a:p>
          <a:p>
            <a:r>
              <a:rPr lang="en-US" dirty="0"/>
              <a:t>Slow speed</a:t>
            </a:r>
          </a:p>
          <a:p>
            <a:r>
              <a:rPr lang="en-US" dirty="0"/>
              <a:t>High cost</a:t>
            </a:r>
          </a:p>
          <a:p>
            <a:r>
              <a:rPr lang="en-US" dirty="0"/>
              <a:t>Fear of interview evaluation</a:t>
            </a:r>
          </a:p>
        </p:txBody>
      </p:sp>
    </p:spTree>
    <p:extLst>
      <p:ext uri="{BB962C8B-B14F-4D97-AF65-F5344CB8AC3E}">
        <p14:creationId xmlns:p14="http://schemas.microsoft.com/office/powerpoint/2010/main" val="34500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Computer-Assisted Surveys</a:t>
            </a:r>
          </a:p>
        </p:txBody>
      </p:sp>
      <p:sp>
        <p:nvSpPr>
          <p:cNvPr id="3" name="Content Placeholder 2"/>
          <p:cNvSpPr>
            <a:spLocks noGrp="1"/>
          </p:cNvSpPr>
          <p:nvPr>
            <p:ph idx="1"/>
          </p:nvPr>
        </p:nvSpPr>
        <p:spPr/>
        <p:txBody>
          <a:bodyPr/>
          <a:lstStyle/>
          <a:p>
            <a:pPr marL="0" indent="0">
              <a:buNone/>
            </a:pPr>
            <a:r>
              <a:rPr lang="en-US" b="1" dirty="0"/>
              <a:t>Advantages</a:t>
            </a:r>
          </a:p>
          <a:p>
            <a:r>
              <a:rPr lang="en-US" dirty="0"/>
              <a:t>Speed</a:t>
            </a:r>
          </a:p>
          <a:p>
            <a:r>
              <a:rPr lang="en-US" dirty="0"/>
              <a:t>Relatively error-free interviews</a:t>
            </a:r>
          </a:p>
          <a:p>
            <a:r>
              <a:rPr lang="en-US" dirty="0"/>
              <a:t>Use of pictures, audiovisuals and graphics</a:t>
            </a:r>
          </a:p>
          <a:p>
            <a:r>
              <a:rPr lang="en-US" dirty="0"/>
              <a:t>Immediate capture of data</a:t>
            </a:r>
          </a:p>
        </p:txBody>
      </p:sp>
    </p:spTree>
    <p:extLst>
      <p:ext uri="{BB962C8B-B14F-4D97-AF65-F5344CB8AC3E}">
        <p14:creationId xmlns:p14="http://schemas.microsoft.com/office/powerpoint/2010/main" val="72754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Computer-Assisted Surveys</a:t>
            </a:r>
          </a:p>
        </p:txBody>
      </p:sp>
      <p:sp>
        <p:nvSpPr>
          <p:cNvPr id="3" name="Content Placeholder 2"/>
          <p:cNvSpPr>
            <a:spLocks noGrp="1"/>
          </p:cNvSpPr>
          <p:nvPr>
            <p:ph idx="1"/>
          </p:nvPr>
        </p:nvSpPr>
        <p:spPr/>
        <p:txBody>
          <a:bodyPr/>
          <a:lstStyle/>
          <a:p>
            <a:pPr marL="0" indent="0">
              <a:buNone/>
            </a:pPr>
            <a:r>
              <a:rPr lang="en-US" b="1" dirty="0"/>
              <a:t>Disadvantages</a:t>
            </a:r>
          </a:p>
          <a:p>
            <a:r>
              <a:rPr lang="en-US" dirty="0"/>
              <a:t>Technical skills may be required</a:t>
            </a:r>
          </a:p>
          <a:p>
            <a:r>
              <a:rPr lang="en-US" dirty="0"/>
              <a:t>Setup costs may be high</a:t>
            </a:r>
          </a:p>
        </p:txBody>
      </p:sp>
    </p:spTree>
    <p:extLst>
      <p:ext uri="{BB962C8B-B14F-4D97-AF65-F5344CB8AC3E}">
        <p14:creationId xmlns:p14="http://schemas.microsoft.com/office/powerpoint/2010/main" val="21883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Self-Administered Surveys</a:t>
            </a:r>
            <a:endParaRPr lang="en-US" dirty="0"/>
          </a:p>
        </p:txBody>
      </p:sp>
      <p:sp>
        <p:nvSpPr>
          <p:cNvPr id="27651" name="Content Placeholder 2"/>
          <p:cNvSpPr>
            <a:spLocks noGrp="1"/>
          </p:cNvSpPr>
          <p:nvPr>
            <p:ph idx="1"/>
          </p:nvPr>
        </p:nvSpPr>
        <p:spPr/>
        <p:txBody>
          <a:bodyPr/>
          <a:lstStyle/>
          <a:p>
            <a:pPr marL="0" indent="0">
              <a:buNone/>
            </a:pPr>
            <a:r>
              <a:rPr lang="en-US" b="1" dirty="0"/>
              <a:t>Advantages:</a:t>
            </a:r>
          </a:p>
          <a:p>
            <a:pPr lvl="1">
              <a:buFont typeface="Arial" panose="020B0604020202020204" pitchFamily="34" charset="0"/>
              <a:buChar char="•"/>
            </a:pPr>
            <a:r>
              <a:rPr lang="en-US" sz="2400" dirty="0"/>
              <a:t>Reduced cost</a:t>
            </a:r>
          </a:p>
          <a:p>
            <a:pPr lvl="1">
              <a:buFont typeface="Arial" panose="020B0604020202020204" pitchFamily="34" charset="0"/>
              <a:buChar char="•"/>
            </a:pPr>
            <a:r>
              <a:rPr lang="en-US" sz="2400" dirty="0"/>
              <a:t>Respondent control </a:t>
            </a:r>
          </a:p>
          <a:p>
            <a:pPr lvl="1">
              <a:buFont typeface="Arial" panose="020B0604020202020204" pitchFamily="34" charset="0"/>
              <a:buChar char="•"/>
            </a:pPr>
            <a:r>
              <a:rPr lang="en-US" sz="2400" dirty="0"/>
              <a:t>Reduced interview evaluation apprehension</a:t>
            </a:r>
          </a:p>
          <a:p>
            <a:endParaRPr lang="en-US" dirty="0"/>
          </a:p>
        </p:txBody>
      </p:sp>
    </p:spTree>
    <p:extLst>
      <p:ext uri="{BB962C8B-B14F-4D97-AF65-F5344CB8AC3E}">
        <p14:creationId xmlns:p14="http://schemas.microsoft.com/office/powerpoint/2010/main" val="396240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Self-Administered Surveys</a:t>
            </a:r>
            <a:endParaRPr lang="en-US" dirty="0"/>
          </a:p>
        </p:txBody>
      </p:sp>
      <p:sp>
        <p:nvSpPr>
          <p:cNvPr id="28675" name="Content Placeholder 2"/>
          <p:cNvSpPr>
            <a:spLocks noGrp="1"/>
          </p:cNvSpPr>
          <p:nvPr>
            <p:ph idx="1"/>
          </p:nvPr>
        </p:nvSpPr>
        <p:spPr/>
        <p:txBody>
          <a:bodyPr/>
          <a:lstStyle/>
          <a:p>
            <a:pPr marL="0" indent="0">
              <a:buNone/>
            </a:pPr>
            <a:r>
              <a:rPr lang="en-US" b="1" dirty="0"/>
              <a:t>Disadvantages:</a:t>
            </a:r>
          </a:p>
          <a:p>
            <a:r>
              <a:rPr lang="en-US" dirty="0"/>
              <a:t>Respondent control</a:t>
            </a:r>
          </a:p>
          <a:p>
            <a:r>
              <a:rPr lang="en-US" dirty="0"/>
              <a:t>Lack of monitoring</a:t>
            </a:r>
          </a:p>
          <a:p>
            <a:r>
              <a:rPr lang="en-US" dirty="0"/>
              <a:t>High questionnaire requirements</a:t>
            </a:r>
          </a:p>
          <a:p>
            <a:pPr lvl="1"/>
            <a:endParaRPr lang="en-US" dirty="0"/>
          </a:p>
          <a:p>
            <a:endParaRPr lang="en-US" dirty="0"/>
          </a:p>
        </p:txBody>
      </p:sp>
    </p:spTree>
    <p:extLst>
      <p:ext uri="{BB962C8B-B14F-4D97-AF65-F5344CB8AC3E}">
        <p14:creationId xmlns:p14="http://schemas.microsoft.com/office/powerpoint/2010/main" val="276207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t>Computer-Administered Surveys</a:t>
            </a:r>
            <a:endParaRPr lang="en-US" dirty="0"/>
          </a:p>
        </p:txBody>
      </p:sp>
      <p:sp>
        <p:nvSpPr>
          <p:cNvPr id="24579" name="Content Placeholder 2"/>
          <p:cNvSpPr>
            <a:spLocks noGrp="1"/>
          </p:cNvSpPr>
          <p:nvPr>
            <p:ph idx="1"/>
          </p:nvPr>
        </p:nvSpPr>
        <p:spPr/>
        <p:txBody>
          <a:bodyPr/>
          <a:lstStyle/>
          <a:p>
            <a:pPr marL="0" indent="0">
              <a:buNone/>
            </a:pPr>
            <a:r>
              <a:rPr lang="en-US" b="1" dirty="0"/>
              <a:t>Advantages:</a:t>
            </a:r>
          </a:p>
          <a:p>
            <a:r>
              <a:rPr lang="en-US" dirty="0"/>
              <a:t>Breadth of user-friendly features</a:t>
            </a:r>
          </a:p>
          <a:p>
            <a:r>
              <a:rPr lang="en-US" dirty="0"/>
              <a:t>Relatively inexpensive</a:t>
            </a:r>
          </a:p>
          <a:p>
            <a:r>
              <a:rPr lang="en-US" dirty="0"/>
              <a:t>Reduction of interview evaluation concern in respondents</a:t>
            </a:r>
          </a:p>
        </p:txBody>
      </p:sp>
    </p:spTree>
    <p:extLst>
      <p:ext uri="{BB962C8B-B14F-4D97-AF65-F5344CB8AC3E}">
        <p14:creationId xmlns:p14="http://schemas.microsoft.com/office/powerpoint/2010/main" val="75356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t>Computer-Administered Surveys</a:t>
            </a:r>
            <a:endParaRPr lang="en-US" dirty="0"/>
          </a:p>
        </p:txBody>
      </p:sp>
      <p:sp>
        <p:nvSpPr>
          <p:cNvPr id="25603" name="Content Placeholder 2"/>
          <p:cNvSpPr>
            <a:spLocks noGrp="1"/>
          </p:cNvSpPr>
          <p:nvPr>
            <p:ph idx="1"/>
          </p:nvPr>
        </p:nvSpPr>
        <p:spPr/>
        <p:txBody>
          <a:bodyPr/>
          <a:lstStyle/>
          <a:p>
            <a:pPr marL="0" indent="0">
              <a:buNone/>
            </a:pPr>
            <a:r>
              <a:rPr lang="en-US" b="1" dirty="0"/>
              <a:t>Disadvantage:</a:t>
            </a:r>
          </a:p>
          <a:p>
            <a:r>
              <a:rPr lang="en-US" dirty="0"/>
              <a:t>Requires computer-literate and Internet-connected respondents</a:t>
            </a:r>
          </a:p>
        </p:txBody>
      </p:sp>
    </p:spTree>
    <p:extLst>
      <p:ext uri="{BB962C8B-B14F-4D97-AF65-F5344CB8AC3E}">
        <p14:creationId xmlns:p14="http://schemas.microsoft.com/office/powerpoint/2010/main" val="197490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Mixed-Mode Surveys</a:t>
            </a:r>
          </a:p>
        </p:txBody>
      </p:sp>
      <p:sp>
        <p:nvSpPr>
          <p:cNvPr id="29699" name="Content Placeholder 2"/>
          <p:cNvSpPr>
            <a:spLocks noGrp="1"/>
          </p:cNvSpPr>
          <p:nvPr>
            <p:ph idx="1"/>
          </p:nvPr>
        </p:nvSpPr>
        <p:spPr/>
        <p:txBody>
          <a:bodyPr/>
          <a:lstStyle/>
          <a:p>
            <a:r>
              <a:rPr lang="en-US" b="1" dirty="0"/>
              <a:t>Mixed-mode or hybrid surveys </a:t>
            </a:r>
            <a:r>
              <a:rPr lang="en-US" dirty="0"/>
              <a:t>use multiple data collection methods.</a:t>
            </a:r>
          </a:p>
          <a:p>
            <a:pPr marL="0" indent="0">
              <a:buNone/>
            </a:pPr>
            <a:endParaRPr lang="en-US" dirty="0"/>
          </a:p>
        </p:txBody>
      </p:sp>
    </p:spTree>
    <p:extLst>
      <p:ext uri="{BB962C8B-B14F-4D97-AF65-F5344CB8AC3E}">
        <p14:creationId xmlns:p14="http://schemas.microsoft.com/office/powerpoint/2010/main" val="75037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Mixed-Mode Surveys</a:t>
            </a:r>
          </a:p>
        </p:txBody>
      </p:sp>
      <p:sp>
        <p:nvSpPr>
          <p:cNvPr id="30723" name="Content Placeholder 2"/>
          <p:cNvSpPr>
            <a:spLocks noGrp="1"/>
          </p:cNvSpPr>
          <p:nvPr>
            <p:ph idx="1"/>
          </p:nvPr>
        </p:nvSpPr>
        <p:spPr/>
        <p:txBody>
          <a:bodyPr/>
          <a:lstStyle/>
          <a:p>
            <a:pPr marL="0" indent="0">
              <a:buNone/>
            </a:pPr>
            <a:r>
              <a:rPr lang="en-US" b="1" dirty="0"/>
              <a:t>Advantages: </a:t>
            </a:r>
          </a:p>
          <a:p>
            <a:r>
              <a:rPr lang="en-US" dirty="0"/>
              <a:t>Multiple advantages to achieve data collection goal</a:t>
            </a:r>
          </a:p>
          <a:p>
            <a:r>
              <a:rPr lang="en-US" dirty="0"/>
              <a:t>Example: Could use online survey to quickly reach portion of population with Internet access and telephone calling to reach those without Internet access.</a:t>
            </a:r>
          </a:p>
          <a:p>
            <a:endParaRPr lang="en-US" dirty="0"/>
          </a:p>
        </p:txBody>
      </p:sp>
    </p:spTree>
    <p:extLst>
      <p:ext uri="{BB962C8B-B14F-4D97-AF65-F5344CB8AC3E}">
        <p14:creationId xmlns:p14="http://schemas.microsoft.com/office/powerpoint/2010/main" val="311523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Mixed-Mode Surveys</a:t>
            </a:r>
          </a:p>
        </p:txBody>
      </p:sp>
      <p:sp>
        <p:nvSpPr>
          <p:cNvPr id="31747" name="Content Placeholder 2"/>
          <p:cNvSpPr>
            <a:spLocks noGrp="1"/>
          </p:cNvSpPr>
          <p:nvPr>
            <p:ph idx="1"/>
          </p:nvPr>
        </p:nvSpPr>
        <p:spPr/>
        <p:txBody>
          <a:bodyPr/>
          <a:lstStyle/>
          <a:p>
            <a:pPr marL="0" indent="0">
              <a:buNone/>
            </a:pPr>
            <a:r>
              <a:rPr lang="en-US" b="1" dirty="0"/>
              <a:t>Disadvantages:</a:t>
            </a:r>
            <a:r>
              <a:rPr lang="en-US" dirty="0"/>
              <a:t> </a:t>
            </a:r>
          </a:p>
          <a:p>
            <a:r>
              <a:rPr lang="en-US" dirty="0"/>
              <a:t>Survey mode may affect response</a:t>
            </a:r>
          </a:p>
          <a:p>
            <a:r>
              <a:rPr lang="en-US" dirty="0"/>
              <a:t>Additional complexity</a:t>
            </a:r>
          </a:p>
          <a:p>
            <a:pPr lvl="1"/>
            <a:endParaRPr lang="en-US" dirty="0"/>
          </a:p>
          <a:p>
            <a:endParaRPr lang="en-US" dirty="0"/>
          </a:p>
        </p:txBody>
      </p:sp>
    </p:spTree>
    <p:extLst>
      <p:ext uri="{BB962C8B-B14F-4D97-AF65-F5344CB8AC3E}">
        <p14:creationId xmlns:p14="http://schemas.microsoft.com/office/powerpoint/2010/main" val="207879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843" y="728661"/>
            <a:ext cx="5715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43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20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2" y="1105156"/>
            <a:ext cx="8658736" cy="480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51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In-Home Surveys</a:t>
            </a:r>
          </a:p>
        </p:txBody>
      </p:sp>
      <p:sp>
        <p:nvSpPr>
          <p:cNvPr id="3" name="Content Placeholder 2"/>
          <p:cNvSpPr>
            <a:spLocks noGrp="1"/>
          </p:cNvSpPr>
          <p:nvPr>
            <p:ph idx="1"/>
          </p:nvPr>
        </p:nvSpPr>
        <p:spPr/>
        <p:txBody>
          <a:bodyPr/>
          <a:lstStyle/>
          <a:p>
            <a:r>
              <a:rPr lang="en-US" dirty="0"/>
              <a:t>An </a:t>
            </a:r>
            <a:r>
              <a:rPr lang="en-US" b="1" dirty="0"/>
              <a:t>in-home survey </a:t>
            </a:r>
            <a:r>
              <a:rPr lang="en-US" dirty="0"/>
              <a:t>is conducted by an interviewer in the home of the respondent. </a:t>
            </a:r>
          </a:p>
        </p:txBody>
      </p:sp>
    </p:spTree>
    <p:extLst>
      <p:ext uri="{BB962C8B-B14F-4D97-AF65-F5344CB8AC3E}">
        <p14:creationId xmlns:p14="http://schemas.microsoft.com/office/powerpoint/2010/main" val="162515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In-Home Surveys</a:t>
            </a:r>
          </a:p>
        </p:txBody>
      </p:sp>
      <p:sp>
        <p:nvSpPr>
          <p:cNvPr id="32771" name="Content Placeholder 2"/>
          <p:cNvSpPr>
            <a:spLocks noGrp="1"/>
          </p:cNvSpPr>
          <p:nvPr>
            <p:ph idx="1"/>
          </p:nvPr>
        </p:nvSpPr>
        <p:spPr/>
        <p:txBody>
          <a:bodyPr/>
          <a:lstStyle/>
          <a:p>
            <a:pPr marL="0" indent="0">
              <a:buNone/>
            </a:pPr>
            <a:r>
              <a:rPr lang="en-US" b="1" dirty="0"/>
              <a:t>Key Advantage</a:t>
            </a:r>
            <a:r>
              <a:rPr lang="en-US" dirty="0"/>
              <a:t>: </a:t>
            </a:r>
          </a:p>
          <a:p>
            <a:r>
              <a:rPr lang="en-US" dirty="0"/>
              <a:t>Conducted in the privacy of the home, which facilitates interviewer-respondent rapport</a:t>
            </a:r>
          </a:p>
          <a:p>
            <a:endParaRPr lang="en-US" dirty="0"/>
          </a:p>
          <a:p>
            <a:pPr marL="0" indent="0">
              <a:buNone/>
            </a:pPr>
            <a:endParaRPr lang="en-US" dirty="0"/>
          </a:p>
        </p:txBody>
      </p:sp>
    </p:spTree>
    <p:extLst>
      <p:ext uri="{BB962C8B-B14F-4D97-AF65-F5344CB8AC3E}">
        <p14:creationId xmlns:p14="http://schemas.microsoft.com/office/powerpoint/2010/main" val="1038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Mall-Intercept Surveys</a:t>
            </a:r>
          </a:p>
        </p:txBody>
      </p:sp>
      <p:sp>
        <p:nvSpPr>
          <p:cNvPr id="3" name="Content Placeholder 2"/>
          <p:cNvSpPr>
            <a:spLocks noGrp="1"/>
          </p:cNvSpPr>
          <p:nvPr>
            <p:ph idx="1"/>
          </p:nvPr>
        </p:nvSpPr>
        <p:spPr/>
        <p:txBody>
          <a:bodyPr/>
          <a:lstStyle/>
          <a:p>
            <a:r>
              <a:rPr lang="en-US" dirty="0"/>
              <a:t>The </a:t>
            </a:r>
            <a:r>
              <a:rPr lang="en-US" b="1" dirty="0"/>
              <a:t>mall-intercept</a:t>
            </a:r>
            <a:r>
              <a:rPr lang="en-US" dirty="0"/>
              <a:t> survey is one in which the respondent is encountered and questioned while he or she is visiting a shopping mall</a:t>
            </a:r>
          </a:p>
        </p:txBody>
      </p:sp>
    </p:spTree>
    <p:extLst>
      <p:ext uri="{BB962C8B-B14F-4D97-AF65-F5344CB8AC3E}">
        <p14:creationId xmlns:p14="http://schemas.microsoft.com/office/powerpoint/2010/main" val="30844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Mall-Intercept Surveys</a:t>
            </a:r>
            <a:endParaRPr lang="en-US" dirty="0"/>
          </a:p>
        </p:txBody>
      </p:sp>
      <p:sp>
        <p:nvSpPr>
          <p:cNvPr id="3" name="Content Placeholder 2"/>
          <p:cNvSpPr>
            <a:spLocks noGrp="1"/>
          </p:cNvSpPr>
          <p:nvPr>
            <p:ph idx="1"/>
          </p:nvPr>
        </p:nvSpPr>
        <p:spPr/>
        <p:txBody>
          <a:bodyPr/>
          <a:lstStyle/>
          <a:p>
            <a:pPr marL="0" indent="0">
              <a:buNone/>
            </a:pPr>
            <a:r>
              <a:rPr lang="en-US" b="1" dirty="0"/>
              <a:t>Key Advantage: </a:t>
            </a:r>
          </a:p>
          <a:p>
            <a:pPr lvl="1">
              <a:buFont typeface="Arial" panose="020B0604020202020204" pitchFamily="34" charset="0"/>
              <a:buChar char="•"/>
            </a:pPr>
            <a:r>
              <a:rPr lang="en-US" sz="2400" dirty="0"/>
              <a:t>Since mall-intercept interviews are conducted in large shopping malls they are less expensive per interview than are in-home interviews.</a:t>
            </a:r>
          </a:p>
          <a:p>
            <a:endParaRPr lang="en-US" sz="1800" dirty="0"/>
          </a:p>
        </p:txBody>
      </p:sp>
    </p:spTree>
    <p:extLst>
      <p:ext uri="{BB962C8B-B14F-4D97-AF65-F5344CB8AC3E}">
        <p14:creationId xmlns:p14="http://schemas.microsoft.com/office/powerpoint/2010/main" val="265686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Mall-Intercept Surveys</a:t>
            </a:r>
            <a:endParaRPr lang="en-US" dirty="0"/>
          </a:p>
        </p:txBody>
      </p:sp>
      <p:sp>
        <p:nvSpPr>
          <p:cNvPr id="3" name="Content Placeholder 2"/>
          <p:cNvSpPr>
            <a:spLocks noGrp="1"/>
          </p:cNvSpPr>
          <p:nvPr>
            <p:ph idx="1"/>
          </p:nvPr>
        </p:nvSpPr>
        <p:spPr/>
        <p:txBody>
          <a:bodyPr/>
          <a:lstStyle/>
          <a:p>
            <a:pPr marL="0" indent="0">
              <a:buNone/>
            </a:pPr>
            <a:r>
              <a:rPr lang="en-US" b="1" dirty="0"/>
              <a:t>Key Disadvantages: </a:t>
            </a:r>
          </a:p>
          <a:p>
            <a:r>
              <a:rPr lang="en-US" dirty="0"/>
              <a:t>Sample representativeness may be an issue, as only mall patrons are interviewed</a:t>
            </a:r>
          </a:p>
          <a:p>
            <a:r>
              <a:rPr lang="en-US" dirty="0"/>
              <a:t>Respondents may feel uncomfortable answering the questions in the mall</a:t>
            </a:r>
          </a:p>
          <a:p>
            <a:endParaRPr lang="en-US" dirty="0"/>
          </a:p>
          <a:p>
            <a:endParaRPr lang="en-US" dirty="0"/>
          </a:p>
        </p:txBody>
      </p:sp>
    </p:spTree>
    <p:extLst>
      <p:ext uri="{BB962C8B-B14F-4D97-AF65-F5344CB8AC3E}">
        <p14:creationId xmlns:p14="http://schemas.microsoft.com/office/powerpoint/2010/main" val="2256954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In-Office Surveys</a:t>
            </a:r>
            <a:endParaRPr lang="en-US" dirty="0"/>
          </a:p>
        </p:txBody>
      </p:sp>
      <p:sp>
        <p:nvSpPr>
          <p:cNvPr id="3" name="Content Placeholder 2"/>
          <p:cNvSpPr>
            <a:spLocks noGrp="1"/>
          </p:cNvSpPr>
          <p:nvPr>
            <p:ph idx="1"/>
          </p:nvPr>
        </p:nvSpPr>
        <p:spPr/>
        <p:txBody>
          <a:bodyPr/>
          <a:lstStyle/>
          <a:p>
            <a:r>
              <a:rPr lang="en-US" b="1" dirty="0"/>
              <a:t>In-office surveys </a:t>
            </a:r>
            <a:r>
              <a:rPr lang="en-US" dirty="0"/>
              <a:t>take place in person while the respondent is in his or her office or other company area.</a:t>
            </a:r>
          </a:p>
        </p:txBody>
      </p:sp>
      <p:sp>
        <p:nvSpPr>
          <p:cNvPr id="5" name="Slide Number Placeholder 4"/>
          <p:cNvSpPr>
            <a:spLocks noGrp="1"/>
          </p:cNvSpPr>
          <p:nvPr>
            <p:ph type="sldNum" sz="quarter" idx="4294967295"/>
          </p:nvPr>
        </p:nvSpPr>
        <p:spPr>
          <a:xfrm>
            <a:off x="7924800" y="6356350"/>
            <a:ext cx="762000" cy="365125"/>
          </a:xfrm>
        </p:spPr>
        <p:txBody>
          <a:bodyPr/>
          <a:lstStyle/>
          <a:p>
            <a:pPr>
              <a:defRPr/>
            </a:pPr>
            <a:r>
              <a:rPr lang="en-US" dirty="0"/>
              <a:t>9-</a:t>
            </a:r>
          </a:p>
        </p:txBody>
      </p:sp>
    </p:spTree>
    <p:extLst>
      <p:ext uri="{BB962C8B-B14F-4D97-AF65-F5344CB8AC3E}">
        <p14:creationId xmlns:p14="http://schemas.microsoft.com/office/powerpoint/2010/main" val="40216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In-Office Surveys</a:t>
            </a:r>
            <a:endParaRPr lang="en-US" dirty="0"/>
          </a:p>
        </p:txBody>
      </p:sp>
      <p:sp>
        <p:nvSpPr>
          <p:cNvPr id="35843" name="Content Placeholder 2"/>
          <p:cNvSpPr>
            <a:spLocks noGrp="1"/>
          </p:cNvSpPr>
          <p:nvPr>
            <p:ph idx="1"/>
          </p:nvPr>
        </p:nvSpPr>
        <p:spPr/>
        <p:txBody>
          <a:bodyPr/>
          <a:lstStyle/>
          <a:p>
            <a:pPr marL="0" indent="0">
              <a:buNone/>
            </a:pPr>
            <a:r>
              <a:rPr lang="en-US" b="1" dirty="0"/>
              <a:t>Key Advantage</a:t>
            </a:r>
            <a:r>
              <a:rPr lang="en-US" dirty="0"/>
              <a:t>: </a:t>
            </a:r>
          </a:p>
          <a:p>
            <a:r>
              <a:rPr lang="en-US" dirty="0"/>
              <a:t>Useful for interviewing busy executives</a:t>
            </a:r>
          </a:p>
          <a:p>
            <a:endParaRPr lang="en-US" dirty="0"/>
          </a:p>
          <a:p>
            <a:endParaRPr lang="en-US" dirty="0"/>
          </a:p>
        </p:txBody>
      </p:sp>
    </p:spTree>
    <p:extLst>
      <p:ext uri="{BB962C8B-B14F-4D97-AF65-F5344CB8AC3E}">
        <p14:creationId xmlns:p14="http://schemas.microsoft.com/office/powerpoint/2010/main" val="95251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In-Office Surveys</a:t>
            </a:r>
            <a:endParaRPr lang="en-US" dirty="0"/>
          </a:p>
        </p:txBody>
      </p:sp>
      <p:sp>
        <p:nvSpPr>
          <p:cNvPr id="36867" name="Content Placeholder 2"/>
          <p:cNvSpPr>
            <a:spLocks noGrp="1"/>
          </p:cNvSpPr>
          <p:nvPr>
            <p:ph idx="1"/>
          </p:nvPr>
        </p:nvSpPr>
        <p:spPr/>
        <p:txBody>
          <a:bodyPr/>
          <a:lstStyle/>
          <a:p>
            <a:pPr marL="0" indent="0">
              <a:buNone/>
            </a:pPr>
            <a:r>
              <a:rPr lang="en-US" b="1" dirty="0"/>
              <a:t>Key Disadvantages: </a:t>
            </a:r>
          </a:p>
          <a:p>
            <a:pPr lvl="1">
              <a:buFont typeface="Arial" panose="020B0604020202020204" pitchFamily="34" charset="0"/>
              <a:buChar char="•"/>
            </a:pPr>
            <a:r>
              <a:rPr lang="en-US" sz="2400" dirty="0"/>
              <a:t>Relatively high cost per interview</a:t>
            </a:r>
          </a:p>
          <a:p>
            <a:pPr lvl="1">
              <a:buFont typeface="Arial" panose="020B0604020202020204" pitchFamily="34" charset="0"/>
              <a:buChar char="•"/>
            </a:pPr>
            <a:r>
              <a:rPr lang="en-US" sz="2400" dirty="0"/>
              <a:t>Gaining access is sometimes difficult</a:t>
            </a:r>
          </a:p>
          <a:p>
            <a:endParaRPr lang="en-US" dirty="0"/>
          </a:p>
          <a:p>
            <a:endParaRPr lang="en-US" dirty="0"/>
          </a:p>
        </p:txBody>
      </p:sp>
    </p:spTree>
    <p:extLst>
      <p:ext uri="{BB962C8B-B14F-4D97-AF65-F5344CB8AC3E}">
        <p14:creationId xmlns:p14="http://schemas.microsoft.com/office/powerpoint/2010/main" val="2728903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 Surveys</a:t>
            </a:r>
          </a:p>
        </p:txBody>
      </p:sp>
      <p:sp>
        <p:nvSpPr>
          <p:cNvPr id="3" name="Content Placeholder 2"/>
          <p:cNvSpPr>
            <a:spLocks noGrp="1"/>
          </p:cNvSpPr>
          <p:nvPr>
            <p:ph idx="1"/>
          </p:nvPr>
        </p:nvSpPr>
        <p:spPr/>
        <p:txBody>
          <a:bodyPr/>
          <a:lstStyle/>
          <a:p>
            <a:pPr marL="0" indent="0">
              <a:buNone/>
            </a:pPr>
            <a:r>
              <a:rPr lang="en-US" b="1" dirty="0"/>
              <a:t>Key Advantages: </a:t>
            </a:r>
          </a:p>
          <a:p>
            <a:pPr lvl="1"/>
            <a:r>
              <a:rPr lang="en-US" sz="2400" dirty="0"/>
              <a:t>Reasonable cost</a:t>
            </a:r>
          </a:p>
          <a:p>
            <a:pPr lvl="1"/>
            <a:r>
              <a:rPr lang="en-US" sz="2400" dirty="0"/>
              <a:t>Good quality control</a:t>
            </a:r>
          </a:p>
          <a:p>
            <a:pPr lvl="1"/>
            <a:r>
              <a:rPr lang="en-US" sz="2400" dirty="0"/>
              <a:t>Fast turnaround</a:t>
            </a:r>
          </a:p>
          <a:p>
            <a:pPr marL="0" indent="0">
              <a:buNone/>
            </a:pPr>
            <a:endParaRPr lang="en-US" dirty="0"/>
          </a:p>
        </p:txBody>
      </p:sp>
    </p:spTree>
    <p:extLst>
      <p:ext uri="{BB962C8B-B14F-4D97-AF65-F5344CB8AC3E}">
        <p14:creationId xmlns:p14="http://schemas.microsoft.com/office/powerpoint/2010/main" val="257906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356" y="951915"/>
            <a:ext cx="4329044" cy="493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13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 Surveys</a:t>
            </a:r>
          </a:p>
        </p:txBody>
      </p:sp>
      <p:sp>
        <p:nvSpPr>
          <p:cNvPr id="3" name="Content Placeholder 2"/>
          <p:cNvSpPr>
            <a:spLocks noGrp="1"/>
          </p:cNvSpPr>
          <p:nvPr>
            <p:ph idx="1"/>
          </p:nvPr>
        </p:nvSpPr>
        <p:spPr/>
        <p:txBody>
          <a:bodyPr/>
          <a:lstStyle/>
          <a:p>
            <a:pPr marL="0" indent="0">
              <a:buNone/>
            </a:pPr>
            <a:r>
              <a:rPr lang="en-US" b="1" dirty="0"/>
              <a:t>Key Disadvantages: </a:t>
            </a:r>
          </a:p>
          <a:p>
            <a:pPr marL="0" indent="0">
              <a:buNone/>
            </a:pPr>
            <a:endParaRPr lang="en-US" dirty="0"/>
          </a:p>
          <a:p>
            <a:r>
              <a:rPr lang="en-US" dirty="0"/>
              <a:t>Respondents can’t be shown anything or physically interact with the research object</a:t>
            </a:r>
          </a:p>
          <a:p>
            <a:r>
              <a:rPr lang="en-US" dirty="0"/>
              <a:t>Telephone doesn’t allow for observation of body language or facial expression</a:t>
            </a:r>
          </a:p>
          <a:p>
            <a:r>
              <a:rPr lang="en-US" dirty="0"/>
              <a:t>Limited in the quantity and types of information obtainable</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418473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Location Telephone Surveying</a:t>
            </a:r>
          </a:p>
        </p:txBody>
      </p:sp>
      <p:sp>
        <p:nvSpPr>
          <p:cNvPr id="3" name="Content Placeholder 2"/>
          <p:cNvSpPr>
            <a:spLocks noGrp="1"/>
          </p:cNvSpPr>
          <p:nvPr>
            <p:ph idx="1"/>
          </p:nvPr>
        </p:nvSpPr>
        <p:spPr/>
        <p:txBody>
          <a:bodyPr/>
          <a:lstStyle/>
          <a:p>
            <a:r>
              <a:rPr lang="en-US" dirty="0"/>
              <a:t>Involves a field data collection company installing several telephone lines at one location from which interviewers make calls.</a:t>
            </a:r>
          </a:p>
        </p:txBody>
      </p:sp>
    </p:spTree>
    <p:extLst>
      <p:ext uri="{BB962C8B-B14F-4D97-AF65-F5344CB8AC3E}">
        <p14:creationId xmlns:p14="http://schemas.microsoft.com/office/powerpoint/2010/main" val="1476038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Location Telephone Surveying</a:t>
            </a:r>
          </a:p>
        </p:txBody>
      </p:sp>
      <p:sp>
        <p:nvSpPr>
          <p:cNvPr id="37891" name="Content Placeholder 2"/>
          <p:cNvSpPr>
            <a:spLocks noGrp="1"/>
          </p:cNvSpPr>
          <p:nvPr>
            <p:ph idx="1"/>
          </p:nvPr>
        </p:nvSpPr>
        <p:spPr/>
        <p:txBody>
          <a:bodyPr>
            <a:normAutofit/>
          </a:bodyPr>
          <a:lstStyle/>
          <a:p>
            <a:pPr marL="0" indent="0">
              <a:buNone/>
            </a:pPr>
            <a:r>
              <a:rPr lang="en-US" b="1" dirty="0"/>
              <a:t>Key Advantages: </a:t>
            </a:r>
          </a:p>
          <a:p>
            <a:pPr lvl="1"/>
            <a:r>
              <a:rPr lang="en-US" sz="2400" dirty="0"/>
              <a:t>Good quality control</a:t>
            </a:r>
          </a:p>
          <a:p>
            <a:pPr lvl="1">
              <a:buFont typeface="Arial" panose="020B0604020202020204" pitchFamily="34" charset="0"/>
              <a:buChar char="•"/>
            </a:pPr>
            <a:r>
              <a:rPr lang="en-US" sz="2400" dirty="0"/>
              <a:t>Interviewing process can be monitored</a:t>
            </a:r>
          </a:p>
          <a:p>
            <a:pPr lvl="1">
              <a:buFont typeface="Arial" panose="020B0604020202020204" pitchFamily="34" charset="0"/>
              <a:buChar char="•"/>
            </a:pPr>
            <a:r>
              <a:rPr lang="en-US" sz="2400" dirty="0"/>
              <a:t>Control over interviewer schedules</a:t>
            </a:r>
          </a:p>
          <a:p>
            <a:endParaRPr lang="en-US" dirty="0"/>
          </a:p>
        </p:txBody>
      </p:sp>
    </p:spTree>
    <p:extLst>
      <p:ext uri="{BB962C8B-B14F-4D97-AF65-F5344CB8AC3E}">
        <p14:creationId xmlns:p14="http://schemas.microsoft.com/office/powerpoint/2010/main" val="3995639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Computer–Assisted Telephone Interviews</a:t>
            </a:r>
          </a:p>
        </p:txBody>
      </p:sp>
      <p:sp>
        <p:nvSpPr>
          <p:cNvPr id="3" name="Content Placeholder 2"/>
          <p:cNvSpPr>
            <a:spLocks noGrp="1"/>
          </p:cNvSpPr>
          <p:nvPr>
            <p:ph idx="1"/>
          </p:nvPr>
        </p:nvSpPr>
        <p:spPr/>
        <p:txBody>
          <a:bodyPr/>
          <a:lstStyle/>
          <a:p>
            <a:r>
              <a:rPr lang="en-US" dirty="0"/>
              <a:t>The most advanced telephone interview companies have computerized the central location telephone interviewing process with systems called </a:t>
            </a:r>
            <a:r>
              <a:rPr lang="en-US" b="1" dirty="0"/>
              <a:t>computer-assisted telephone interviews </a:t>
            </a:r>
            <a:r>
              <a:rPr lang="en-US" dirty="0"/>
              <a:t>(CATI).</a:t>
            </a:r>
          </a:p>
        </p:txBody>
      </p:sp>
    </p:spTree>
    <p:extLst>
      <p:ext uri="{BB962C8B-B14F-4D97-AF65-F5344CB8AC3E}">
        <p14:creationId xmlns:p14="http://schemas.microsoft.com/office/powerpoint/2010/main" val="124653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Computer-Administered Interviews</a:t>
            </a:r>
          </a:p>
        </p:txBody>
      </p:sp>
      <p:sp>
        <p:nvSpPr>
          <p:cNvPr id="39939" name="Content Placeholder 2"/>
          <p:cNvSpPr>
            <a:spLocks noGrp="1"/>
          </p:cNvSpPr>
          <p:nvPr>
            <p:ph idx="1"/>
          </p:nvPr>
        </p:nvSpPr>
        <p:spPr/>
        <p:txBody>
          <a:bodyPr/>
          <a:lstStyle/>
          <a:p>
            <a:pPr marL="0" indent="0">
              <a:buNone/>
            </a:pPr>
            <a:r>
              <a:rPr lang="en-US" b="1" dirty="0"/>
              <a:t>Two types:</a:t>
            </a:r>
          </a:p>
          <a:p>
            <a:r>
              <a:rPr lang="en-US" dirty="0"/>
              <a:t>Fully automated surveys (completely automated telephone surveys -- CATS)</a:t>
            </a:r>
          </a:p>
          <a:p>
            <a:r>
              <a:rPr lang="en-US" dirty="0"/>
              <a:t>Online surveys</a:t>
            </a:r>
          </a:p>
          <a:p>
            <a:endParaRPr lang="en-US" dirty="0"/>
          </a:p>
        </p:txBody>
      </p:sp>
    </p:spTree>
    <p:extLst>
      <p:ext uri="{BB962C8B-B14F-4D97-AF65-F5344CB8AC3E}">
        <p14:creationId xmlns:p14="http://schemas.microsoft.com/office/powerpoint/2010/main" val="9402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Self-Administered Survey</a:t>
            </a:r>
            <a:endParaRPr lang="en-US" dirty="0"/>
          </a:p>
        </p:txBody>
      </p:sp>
      <p:sp>
        <p:nvSpPr>
          <p:cNvPr id="3" name="Content Placeholder 2"/>
          <p:cNvSpPr>
            <a:spLocks noGrp="1"/>
          </p:cNvSpPr>
          <p:nvPr>
            <p:ph idx="1"/>
          </p:nvPr>
        </p:nvSpPr>
        <p:spPr/>
        <p:txBody>
          <a:bodyPr/>
          <a:lstStyle/>
          <a:p>
            <a:r>
              <a:rPr lang="en-US" dirty="0"/>
              <a:t>A </a:t>
            </a:r>
            <a:r>
              <a:rPr lang="en-US" b="1" dirty="0"/>
              <a:t>group self-administered survey</a:t>
            </a:r>
            <a:r>
              <a:rPr lang="en-US" dirty="0"/>
              <a:t> entails administering a questionnaire to respondents in groups rather than individually for convenience and to gain economies of scale.</a:t>
            </a:r>
          </a:p>
        </p:txBody>
      </p:sp>
    </p:spTree>
    <p:extLst>
      <p:ext uri="{BB962C8B-B14F-4D97-AF65-F5344CB8AC3E}">
        <p14:creationId xmlns:p14="http://schemas.microsoft.com/office/powerpoint/2010/main" val="190736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Drop-Off Survey</a:t>
            </a:r>
            <a:endParaRPr lang="en-US" dirty="0"/>
          </a:p>
        </p:txBody>
      </p:sp>
      <p:sp>
        <p:nvSpPr>
          <p:cNvPr id="3" name="Content Placeholder 2"/>
          <p:cNvSpPr>
            <a:spLocks noGrp="1"/>
          </p:cNvSpPr>
          <p:nvPr>
            <p:ph idx="1"/>
          </p:nvPr>
        </p:nvSpPr>
        <p:spPr/>
        <p:txBody>
          <a:bodyPr/>
          <a:lstStyle/>
          <a:p>
            <a:r>
              <a:rPr lang="en-US" dirty="0"/>
              <a:t>The </a:t>
            </a:r>
            <a:r>
              <a:rPr lang="en-US" b="1" dirty="0"/>
              <a:t>drop-off survey</a:t>
            </a:r>
            <a:r>
              <a:rPr lang="en-US" dirty="0"/>
              <a:t>, sometimes called “drop and collect,” in which the survey representative approaches a prospective respondent, introduces the general purpose of the survey to the prospect, and leaves it with the respondent to fill out on his or her own.</a:t>
            </a:r>
          </a:p>
        </p:txBody>
      </p:sp>
    </p:spTree>
    <p:extLst>
      <p:ext uri="{BB962C8B-B14F-4D97-AF65-F5344CB8AC3E}">
        <p14:creationId xmlns:p14="http://schemas.microsoft.com/office/powerpoint/2010/main" val="278128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Mail Survey</a:t>
            </a:r>
            <a:endParaRPr lang="en-US" dirty="0"/>
          </a:p>
        </p:txBody>
      </p:sp>
      <p:sp>
        <p:nvSpPr>
          <p:cNvPr id="3" name="Content Placeholder 2"/>
          <p:cNvSpPr>
            <a:spLocks noGrp="1"/>
          </p:cNvSpPr>
          <p:nvPr>
            <p:ph idx="1"/>
          </p:nvPr>
        </p:nvSpPr>
        <p:spPr/>
        <p:txBody>
          <a:bodyPr/>
          <a:lstStyle/>
          <a:p>
            <a:r>
              <a:rPr lang="en-US" dirty="0"/>
              <a:t>A </a:t>
            </a:r>
            <a:r>
              <a:rPr lang="en-US" b="1" dirty="0"/>
              <a:t>mail survey </a:t>
            </a:r>
            <a:r>
              <a:rPr lang="en-US" dirty="0"/>
              <a:t>is one in which the questions are mailed to prospective respondents who are asked to fill them out and return them to the researcher by mail.</a:t>
            </a:r>
          </a:p>
        </p:txBody>
      </p:sp>
    </p:spTree>
    <p:extLst>
      <p:ext uri="{BB962C8B-B14F-4D97-AF65-F5344CB8AC3E}">
        <p14:creationId xmlns:p14="http://schemas.microsoft.com/office/powerpoint/2010/main" val="128317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dirty="0"/>
              <a:t>Mail Survey</a:t>
            </a:r>
          </a:p>
        </p:txBody>
      </p:sp>
      <p:sp>
        <p:nvSpPr>
          <p:cNvPr id="48131" name="Content Placeholder 2"/>
          <p:cNvSpPr>
            <a:spLocks noGrp="1"/>
          </p:cNvSpPr>
          <p:nvPr>
            <p:ph idx="1"/>
          </p:nvPr>
        </p:nvSpPr>
        <p:spPr/>
        <p:txBody>
          <a:bodyPr/>
          <a:lstStyle/>
          <a:p>
            <a:pPr marL="0" indent="0">
              <a:buNone/>
            </a:pPr>
            <a:r>
              <a:rPr lang="en-US" b="1" dirty="0"/>
              <a:t>Key Disadvantages: </a:t>
            </a:r>
          </a:p>
          <a:p>
            <a:r>
              <a:rPr lang="en-US" b="1" dirty="0"/>
              <a:t>Nonresponse</a:t>
            </a:r>
            <a:r>
              <a:rPr lang="en-US" dirty="0"/>
              <a:t>, which refers to questionnaires that are not returned.</a:t>
            </a:r>
          </a:p>
          <a:p>
            <a:r>
              <a:rPr lang="en-US" b="1" dirty="0"/>
              <a:t>Self-selection bias</a:t>
            </a:r>
            <a:r>
              <a:rPr lang="en-US" dirty="0"/>
              <a:t>, which means that those who do respond are probably different from those who do not fill out the questionnaire and return it.</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r>
              <a:rPr lang="en-US" dirty="0"/>
              <a:t>9-</a:t>
            </a:r>
          </a:p>
        </p:txBody>
      </p:sp>
    </p:spTree>
    <p:extLst>
      <p:ext uri="{BB962C8B-B14F-4D97-AF65-F5344CB8AC3E}">
        <p14:creationId xmlns:p14="http://schemas.microsoft.com/office/powerpoint/2010/main" val="17949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Companies</a:t>
            </a:r>
          </a:p>
        </p:txBody>
      </p:sp>
      <p:sp>
        <p:nvSpPr>
          <p:cNvPr id="3" name="Content Placeholder 2"/>
          <p:cNvSpPr>
            <a:spLocks noGrp="1"/>
          </p:cNvSpPr>
          <p:nvPr>
            <p:ph idx="1"/>
          </p:nvPr>
        </p:nvSpPr>
        <p:spPr/>
        <p:txBody>
          <a:bodyPr/>
          <a:lstStyle/>
          <a:p>
            <a:r>
              <a:rPr lang="en-US" b="1" dirty="0"/>
              <a:t>Panel company </a:t>
            </a:r>
            <a:r>
              <a:rPr lang="en-US" dirty="0"/>
              <a:t>– an institution that recruits potential survey respondents who participate for compensation</a:t>
            </a:r>
          </a:p>
        </p:txBody>
      </p:sp>
    </p:spTree>
    <p:extLst>
      <p:ext uri="{BB962C8B-B14F-4D97-AF65-F5344CB8AC3E}">
        <p14:creationId xmlns:p14="http://schemas.microsoft.com/office/powerpoint/2010/main" val="310050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a:t>Advantages of Using Survey Methods</a:t>
            </a:r>
            <a:endParaRPr lang="en-US" dirty="0"/>
          </a:p>
        </p:txBody>
      </p:sp>
      <p:sp>
        <p:nvSpPr>
          <p:cNvPr id="5" name="Content Placeholder 4"/>
          <p:cNvSpPr>
            <a:spLocks noGrp="1"/>
          </p:cNvSpPr>
          <p:nvPr>
            <p:ph idx="1"/>
          </p:nvPr>
        </p:nvSpPr>
        <p:spPr/>
        <p:txBody>
          <a:bodyPr/>
          <a:lstStyle/>
          <a:p>
            <a:r>
              <a:rPr lang="en-IN" dirty="0"/>
              <a:t>Standardization</a:t>
            </a:r>
          </a:p>
          <a:p>
            <a:r>
              <a:rPr lang="en-IN" dirty="0"/>
              <a:t>Ease of administration</a:t>
            </a:r>
          </a:p>
          <a:p>
            <a:r>
              <a:rPr lang="en-IN" dirty="0"/>
              <a:t>Ability to tap the “unseen” </a:t>
            </a:r>
          </a:p>
          <a:p>
            <a:r>
              <a:rPr lang="en-IN" dirty="0"/>
              <a:t>Suitability to tabulation and statistical analysis </a:t>
            </a:r>
          </a:p>
          <a:p>
            <a:r>
              <a:rPr lang="en-IN" dirty="0"/>
              <a:t>Sensitivity to subgroup differences </a:t>
            </a:r>
            <a:endParaRPr lang="en-US" dirty="0"/>
          </a:p>
        </p:txBody>
      </p:sp>
    </p:spTree>
    <p:extLst>
      <p:ext uri="{BB962C8B-B14F-4D97-AF65-F5344CB8AC3E}">
        <p14:creationId xmlns:p14="http://schemas.microsoft.com/office/powerpoint/2010/main" val="151077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Companies</a:t>
            </a:r>
          </a:p>
        </p:txBody>
      </p:sp>
      <p:sp>
        <p:nvSpPr>
          <p:cNvPr id="3" name="Content Placeholder 2"/>
          <p:cNvSpPr>
            <a:spLocks noGrp="1"/>
          </p:cNvSpPr>
          <p:nvPr>
            <p:ph idx="1"/>
          </p:nvPr>
        </p:nvSpPr>
        <p:spPr/>
        <p:txBody>
          <a:bodyPr/>
          <a:lstStyle/>
          <a:p>
            <a:pPr marL="0" indent="0">
              <a:buNone/>
            </a:pPr>
            <a:r>
              <a:rPr lang="en-US" b="1" dirty="0"/>
              <a:t>Advantages</a:t>
            </a:r>
          </a:p>
          <a:p>
            <a:r>
              <a:rPr lang="en-US" dirty="0"/>
              <a:t>Fast turnaround</a:t>
            </a:r>
          </a:p>
          <a:p>
            <a:r>
              <a:rPr lang="en-US" dirty="0"/>
              <a:t>High quality</a:t>
            </a:r>
          </a:p>
          <a:p>
            <a:r>
              <a:rPr lang="en-US" dirty="0"/>
              <a:t>Database information</a:t>
            </a:r>
          </a:p>
          <a:p>
            <a:r>
              <a:rPr lang="en-US" dirty="0"/>
              <a:t>Access to targeted respondents</a:t>
            </a:r>
          </a:p>
          <a:p>
            <a:r>
              <a:rPr lang="en-US" dirty="0"/>
              <a:t>Integrated features</a:t>
            </a:r>
          </a:p>
        </p:txBody>
      </p:sp>
    </p:spTree>
    <p:extLst>
      <p:ext uri="{BB962C8B-B14F-4D97-AF65-F5344CB8AC3E}">
        <p14:creationId xmlns:p14="http://schemas.microsoft.com/office/powerpoint/2010/main" val="2812457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Companies</a:t>
            </a:r>
          </a:p>
        </p:txBody>
      </p:sp>
      <p:sp>
        <p:nvSpPr>
          <p:cNvPr id="3" name="Content Placeholder 2"/>
          <p:cNvSpPr>
            <a:spLocks noGrp="1"/>
          </p:cNvSpPr>
          <p:nvPr>
            <p:ph idx="1"/>
          </p:nvPr>
        </p:nvSpPr>
        <p:spPr/>
        <p:txBody>
          <a:bodyPr/>
          <a:lstStyle/>
          <a:p>
            <a:pPr marL="0" indent="0">
              <a:buNone/>
            </a:pPr>
            <a:r>
              <a:rPr lang="en-US" b="1" dirty="0"/>
              <a:t>Disadvantages</a:t>
            </a:r>
          </a:p>
          <a:p>
            <a:r>
              <a:rPr lang="en-US" dirty="0"/>
              <a:t>Not random samples</a:t>
            </a:r>
          </a:p>
          <a:p>
            <a:r>
              <a:rPr lang="en-US" dirty="0"/>
              <a:t>Overused respondents</a:t>
            </a:r>
          </a:p>
          <a:p>
            <a:r>
              <a:rPr lang="en-US" dirty="0"/>
              <a:t>Cost</a:t>
            </a:r>
          </a:p>
        </p:txBody>
      </p:sp>
    </p:spTree>
    <p:extLst>
      <p:ext uri="{BB962C8B-B14F-4D97-AF65-F5344CB8AC3E}">
        <p14:creationId xmlns:p14="http://schemas.microsoft.com/office/powerpoint/2010/main" val="2895714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7ECC6-B468-422A-BBB1-82908A28DF02}" type="slidenum">
              <a:rPr lang="en-US" smtClean="0"/>
              <a:t>42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1397872"/>
            <a:ext cx="8932557" cy="350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2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Choice of Survey Method</a:t>
            </a:r>
            <a:endParaRPr lang="en-US" dirty="0"/>
          </a:p>
        </p:txBody>
      </p:sp>
      <p:sp>
        <p:nvSpPr>
          <p:cNvPr id="50179" name="Content Placeholder 2"/>
          <p:cNvSpPr>
            <a:spLocks noGrp="1"/>
          </p:cNvSpPr>
          <p:nvPr>
            <p:ph idx="1"/>
          </p:nvPr>
        </p:nvSpPr>
        <p:spPr/>
        <p:txBody>
          <a:bodyPr/>
          <a:lstStyle/>
          <a:p>
            <a:pPr marL="0" indent="0">
              <a:buNone/>
            </a:pPr>
            <a:r>
              <a:rPr lang="en-US" dirty="0"/>
              <a:t>In selecting a data collection mode, the researcher must consider:</a:t>
            </a:r>
          </a:p>
          <a:p>
            <a:r>
              <a:rPr lang="en-US" dirty="0"/>
              <a:t>How fast is data collection?</a:t>
            </a:r>
          </a:p>
          <a:p>
            <a:r>
              <a:rPr lang="en-US" dirty="0"/>
              <a:t>How much will data collection cost?</a:t>
            </a:r>
          </a:p>
          <a:p>
            <a:r>
              <a:rPr lang="en-US" dirty="0"/>
              <a:t>How good is the data quality?</a:t>
            </a:r>
          </a:p>
        </p:txBody>
      </p:sp>
    </p:spTree>
    <p:extLst>
      <p:ext uri="{BB962C8B-B14F-4D97-AF65-F5344CB8AC3E}">
        <p14:creationId xmlns:p14="http://schemas.microsoft.com/office/powerpoint/2010/main" val="154620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89" y="1153886"/>
            <a:ext cx="8793754" cy="432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593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193"/>
            <a:ext cx="9094917" cy="326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51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Trends in Data Collection</a:t>
            </a:r>
          </a:p>
        </p:txBody>
      </p:sp>
      <p:sp>
        <p:nvSpPr>
          <p:cNvPr id="5" name="Content Placeholder 4"/>
          <p:cNvSpPr>
            <a:spLocks noGrp="1"/>
          </p:cNvSpPr>
          <p:nvPr>
            <p:ph idx="1"/>
          </p:nvPr>
        </p:nvSpPr>
        <p:spPr>
          <a:xfrm>
            <a:off x="293915" y="1649707"/>
            <a:ext cx="8229600" cy="4876800"/>
          </a:xfrm>
        </p:spPr>
        <p:txBody>
          <a:bodyPr/>
          <a:lstStyle/>
          <a:p>
            <a:r>
              <a:rPr lang="en-US" dirty="0"/>
              <a:t>Computer technology has dramatically changed data collection in recent years.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379" y="2568575"/>
            <a:ext cx="5737238" cy="408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4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80" y="1828800"/>
            <a:ext cx="8470843"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53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Surveys</a:t>
            </a:r>
            <a:endParaRPr lang="en-US" dirty="0"/>
          </a:p>
        </p:txBody>
      </p:sp>
      <p:sp>
        <p:nvSpPr>
          <p:cNvPr id="14339" name="Content Placeholder 2"/>
          <p:cNvSpPr>
            <a:spLocks noGrp="1"/>
          </p:cNvSpPr>
          <p:nvPr>
            <p:ph idx="1"/>
          </p:nvPr>
        </p:nvSpPr>
        <p:spPr/>
        <p:txBody>
          <a:bodyPr/>
          <a:lstStyle/>
          <a:p>
            <a:r>
              <a:rPr lang="en-US" dirty="0"/>
              <a:t>A </a:t>
            </a:r>
            <a:r>
              <a:rPr lang="en-US" b="1" dirty="0"/>
              <a:t>survey</a:t>
            </a:r>
            <a:r>
              <a:rPr lang="en-US" dirty="0"/>
              <a:t> involves interviews with a large number of respondents using a predesigned questionnaire.</a:t>
            </a:r>
          </a:p>
          <a:p>
            <a:pPr marL="0" indent="0">
              <a:buNone/>
            </a:pPr>
            <a:endParaRPr lang="en-US" dirty="0"/>
          </a:p>
        </p:txBody>
      </p:sp>
    </p:spTree>
    <p:extLst>
      <p:ext uri="{BB962C8B-B14F-4D97-AF65-F5344CB8AC3E}">
        <p14:creationId xmlns:p14="http://schemas.microsoft.com/office/powerpoint/2010/main" val="423434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Person-Administered Surveys</a:t>
            </a:r>
          </a:p>
        </p:txBody>
      </p:sp>
      <p:sp>
        <p:nvSpPr>
          <p:cNvPr id="21507" name="Content Placeholder 2"/>
          <p:cNvSpPr>
            <a:spLocks noGrp="1"/>
          </p:cNvSpPr>
          <p:nvPr>
            <p:ph idx="1"/>
          </p:nvPr>
        </p:nvSpPr>
        <p:spPr/>
        <p:txBody>
          <a:bodyPr/>
          <a:lstStyle/>
          <a:p>
            <a:pPr marL="0" indent="0">
              <a:buNone/>
            </a:pPr>
            <a:r>
              <a:rPr lang="en-US" b="1" dirty="0"/>
              <a:t>Advantages:</a:t>
            </a:r>
          </a:p>
          <a:p>
            <a:r>
              <a:rPr lang="en-US" dirty="0"/>
              <a:t>Feedback</a:t>
            </a:r>
          </a:p>
          <a:p>
            <a:r>
              <a:rPr lang="en-US" dirty="0"/>
              <a:t>Rapport</a:t>
            </a:r>
          </a:p>
          <a:p>
            <a:r>
              <a:rPr lang="en-US" dirty="0"/>
              <a:t>Quality control</a:t>
            </a:r>
          </a:p>
          <a:p>
            <a:r>
              <a:rPr lang="en-US" dirty="0"/>
              <a:t>Adaptability</a:t>
            </a:r>
          </a:p>
        </p:txBody>
      </p:sp>
    </p:spTree>
    <p:extLst>
      <p:ext uri="{BB962C8B-B14F-4D97-AF65-F5344CB8AC3E}">
        <p14:creationId xmlns:p14="http://schemas.microsoft.com/office/powerpoint/2010/main" val="2708513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6878D84-8B5A-4B33-AC98-657D8958CED7}">
  <ds:schemaRefs>
    <ds:schemaRef ds:uri="ESRI.ArcGIS.Mapping.OfficeIntegration.PowerPointInfo"/>
  </ds:schemaRefs>
</ds:datastoreItem>
</file>

<file path=customXml/itemProps10.xml><?xml version="1.0" encoding="utf-8"?>
<ds:datastoreItem xmlns:ds="http://schemas.openxmlformats.org/officeDocument/2006/customXml" ds:itemID="{F93EE985-1BFA-472C-83FC-CD5767F327D7}">
  <ds:schemaRefs>
    <ds:schemaRef ds:uri="ESRI.ArcGIS.Mapping.OfficeIntegration.PowerPointInfo"/>
  </ds:schemaRefs>
</ds:datastoreItem>
</file>

<file path=customXml/itemProps11.xml><?xml version="1.0" encoding="utf-8"?>
<ds:datastoreItem xmlns:ds="http://schemas.openxmlformats.org/officeDocument/2006/customXml" ds:itemID="{842D0943-42D8-4BA3-A7F8-2436D0152A7E}">
  <ds:schemaRefs>
    <ds:schemaRef ds:uri="ESRI.ArcGIS.Mapping.OfficeIntegration.PowerPointInfo"/>
  </ds:schemaRefs>
</ds:datastoreItem>
</file>

<file path=customXml/itemProps12.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13.xml><?xml version="1.0" encoding="utf-8"?>
<ds:datastoreItem xmlns:ds="http://schemas.openxmlformats.org/officeDocument/2006/customXml" ds:itemID="{CC716A30-7710-428F-94EA-30605B53DB0F}">
  <ds:schemaRefs>
    <ds:schemaRef ds:uri="ESRI.ArcGIS.Mapping.OfficeIntegration.PowerPointInfo"/>
  </ds:schemaRefs>
</ds:datastoreItem>
</file>

<file path=customXml/itemProps14.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15.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16.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17.xml><?xml version="1.0" encoding="utf-8"?>
<ds:datastoreItem xmlns:ds="http://schemas.openxmlformats.org/officeDocument/2006/customXml" ds:itemID="{FEE1381F-4724-4CB7-A6B7-E3E6D176301F}">
  <ds:schemaRefs>
    <ds:schemaRef ds:uri="ESRI.ArcGIS.Mapping.OfficeIntegration.PowerPointInfo"/>
  </ds:schemaRefs>
</ds:datastoreItem>
</file>

<file path=customXml/itemProps18.xml><?xml version="1.0" encoding="utf-8"?>
<ds:datastoreItem xmlns:ds="http://schemas.openxmlformats.org/officeDocument/2006/customXml" ds:itemID="{F85D3D8B-9B32-4D30-8E05-D0AEA88C7290}">
  <ds:schemaRefs>
    <ds:schemaRef ds:uri="ESRI.ArcGIS.Mapping.OfficeIntegration.PowerPointInfo"/>
  </ds:schemaRefs>
</ds:datastoreItem>
</file>

<file path=customXml/itemProps19.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2.xml><?xml version="1.0" encoding="utf-8"?>
<ds:datastoreItem xmlns:ds="http://schemas.openxmlformats.org/officeDocument/2006/customXml" ds:itemID="{A233131D-BE7E-4A4E-9600-1C9F96A055FC}">
  <ds:schemaRefs>
    <ds:schemaRef ds:uri="ESRI.ArcGIS.Mapping.OfficeIntegration.PowerPointInfo"/>
  </ds:schemaRefs>
</ds:datastoreItem>
</file>

<file path=customXml/itemProps20.xml><?xml version="1.0" encoding="utf-8"?>
<ds:datastoreItem xmlns:ds="http://schemas.openxmlformats.org/officeDocument/2006/customXml" ds:itemID="{6F28AE73-5EC0-4AE0-91BB-83C19E5D81EC}">
  <ds:schemaRefs>
    <ds:schemaRef ds:uri="ESRI.ArcGIS.Mapping.OfficeIntegration.PowerPointInfo"/>
  </ds:schemaRefs>
</ds:datastoreItem>
</file>

<file path=customXml/itemProps21.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22.xml><?xml version="1.0" encoding="utf-8"?>
<ds:datastoreItem xmlns:ds="http://schemas.openxmlformats.org/officeDocument/2006/customXml" ds:itemID="{4B965FF3-FAEF-45F4-B0F5-9CFEBFD5EBD6}">
  <ds:schemaRefs>
    <ds:schemaRef ds:uri="ESRI.ArcGIS.Mapping.OfficeIntegration.PowerPointInfo"/>
  </ds:schemaRefs>
</ds:datastoreItem>
</file>

<file path=customXml/itemProps23.xml><?xml version="1.0" encoding="utf-8"?>
<ds:datastoreItem xmlns:ds="http://schemas.openxmlformats.org/officeDocument/2006/customXml" ds:itemID="{232677B8-8994-4C60-93AE-99AAB178C464}">
  <ds:schemaRefs>
    <ds:schemaRef ds:uri="ESRI.ArcGIS.Mapping.OfficeIntegration.PowerPointInfo"/>
  </ds:schemaRefs>
</ds:datastoreItem>
</file>

<file path=customXml/itemProps24.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25.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26.xml><?xml version="1.0" encoding="utf-8"?>
<ds:datastoreItem xmlns:ds="http://schemas.openxmlformats.org/officeDocument/2006/customXml" ds:itemID="{AE3B79F0-C78E-4842-AB33-E0D16BFA008C}">
  <ds:schemaRefs>
    <ds:schemaRef ds:uri="ESRI.ArcGIS.Mapping.OfficeIntegration.PowerPointInfo"/>
  </ds:schemaRefs>
</ds:datastoreItem>
</file>

<file path=customXml/itemProps27.xml><?xml version="1.0" encoding="utf-8"?>
<ds:datastoreItem xmlns:ds="http://schemas.openxmlformats.org/officeDocument/2006/customXml" ds:itemID="{9CA307F3-C7E4-484B-8989-4C6B8EB817E3}">
  <ds:schemaRefs>
    <ds:schemaRef ds:uri="ESRI.ArcGIS.Mapping.OfficeIntegration.PowerPointInfo"/>
  </ds:schemaRefs>
</ds:datastoreItem>
</file>

<file path=customXml/itemProps28.xml><?xml version="1.0" encoding="utf-8"?>
<ds:datastoreItem xmlns:ds="http://schemas.openxmlformats.org/officeDocument/2006/customXml" ds:itemID="{DC07D24D-4F88-46BB-A3F0-AF14F15F5282}">
  <ds:schemaRefs>
    <ds:schemaRef ds:uri="ESRI.ArcGIS.Mapping.OfficeIntegration.PowerPointInfo"/>
  </ds:schemaRefs>
</ds:datastoreItem>
</file>

<file path=customXml/itemProps29.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3.xml><?xml version="1.0" encoding="utf-8"?>
<ds:datastoreItem xmlns:ds="http://schemas.openxmlformats.org/officeDocument/2006/customXml" ds:itemID="{2705E916-1EA2-4346-BBD3-C95B65DB4C79}">
  <ds:schemaRefs>
    <ds:schemaRef ds:uri="ESRI.ArcGIS.Mapping.OfficeIntegration.PowerPointInfo"/>
  </ds:schemaRefs>
</ds:datastoreItem>
</file>

<file path=customXml/itemProps30.xml><?xml version="1.0" encoding="utf-8"?>
<ds:datastoreItem xmlns:ds="http://schemas.openxmlformats.org/officeDocument/2006/customXml" ds:itemID="{ADAA472E-7B73-4C50-B14A-925EA4A27FD2}">
  <ds:schemaRefs>
    <ds:schemaRef ds:uri="ESRI.ArcGIS.Mapping.OfficeIntegration.PowerPointInfo"/>
  </ds:schemaRefs>
</ds:datastoreItem>
</file>

<file path=customXml/itemProps31.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32.xml><?xml version="1.0" encoding="utf-8"?>
<ds:datastoreItem xmlns:ds="http://schemas.openxmlformats.org/officeDocument/2006/customXml" ds:itemID="{5994FA01-F437-43E3-BA59-89F6E4340699}">
  <ds:schemaRefs>
    <ds:schemaRef ds:uri="ESRI.ArcGIS.Mapping.OfficeIntegration.PowerPointInfo"/>
  </ds:schemaRefs>
</ds:datastoreItem>
</file>

<file path=customXml/itemProps4.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5.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6.xml><?xml version="1.0" encoding="utf-8"?>
<ds:datastoreItem xmlns:ds="http://schemas.openxmlformats.org/officeDocument/2006/customXml" ds:itemID="{3A7D1071-C9C2-444A-8F02-45F3F0AE4D2D}">
  <ds:schemaRefs>
    <ds:schemaRef ds:uri="ESRI.ArcGIS.Mapping.OfficeIntegration.PowerPointInfo"/>
  </ds:schemaRefs>
</ds:datastoreItem>
</file>

<file path=customXml/itemProps7.xml><?xml version="1.0" encoding="utf-8"?>
<ds:datastoreItem xmlns:ds="http://schemas.openxmlformats.org/officeDocument/2006/customXml" ds:itemID="{84FEE26A-58E8-4BD4-BB1D-24A3D0493836}">
  <ds:schemaRefs>
    <ds:schemaRef ds:uri="ESRI.ArcGIS.Mapping.OfficeIntegration.PowerPointInfo"/>
  </ds:schemaRefs>
</ds:datastoreItem>
</file>

<file path=customXml/itemProps8.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9.xml><?xml version="1.0" encoding="utf-8"?>
<ds:datastoreItem xmlns:ds="http://schemas.openxmlformats.org/officeDocument/2006/customXml" ds:itemID="{09C76719-64B4-4094-BFC9-42C10E81FDA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5425</TotalTime>
  <Words>838</Words>
  <Application>Microsoft Office PowerPoint</Application>
  <PresentationFormat>On-screen Show (4:3)</PresentationFormat>
  <Paragraphs>172</Paragraphs>
  <Slides>45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Calibri</vt:lpstr>
      <vt:lpstr>Times New Roman</vt:lpstr>
      <vt:lpstr>Clarity</vt:lpstr>
      <vt:lpstr>Chapter 7</vt:lpstr>
      <vt:lpstr>PowerPoint Presentation</vt:lpstr>
      <vt:lpstr>PowerPoint Presentation</vt:lpstr>
      <vt:lpstr>Advantages of Using Survey Methods</vt:lpstr>
      <vt:lpstr>PowerPoint Presentation</vt:lpstr>
      <vt:lpstr>Trends in Data Collection</vt:lpstr>
      <vt:lpstr>PowerPoint Presentation</vt:lpstr>
      <vt:lpstr>Surveys</vt:lpstr>
      <vt:lpstr>Person-Administered Surveys</vt:lpstr>
      <vt:lpstr>Person-Administered Surveys</vt:lpstr>
      <vt:lpstr>Computer-Assisted Surveys</vt:lpstr>
      <vt:lpstr>Computer-Assisted Surveys</vt:lpstr>
      <vt:lpstr>Self-Administered Surveys</vt:lpstr>
      <vt:lpstr>Self-Administered Surveys</vt:lpstr>
      <vt:lpstr>Computer-Administered Surveys</vt:lpstr>
      <vt:lpstr>Computer-Administered Surveys</vt:lpstr>
      <vt:lpstr>Mixed-Mode Surveys</vt:lpstr>
      <vt:lpstr>Mixed-Mode Surveys</vt:lpstr>
      <vt:lpstr>Mixed-Mode Surveys</vt:lpstr>
      <vt:lpstr>PowerPoint Presentation</vt:lpstr>
      <vt:lpstr>In-Home Surveys</vt:lpstr>
      <vt:lpstr>In-Home Surveys</vt:lpstr>
      <vt:lpstr>Mall-Intercept Surveys</vt:lpstr>
      <vt:lpstr>Mall-Intercept Surveys</vt:lpstr>
      <vt:lpstr>Mall-Intercept Surveys</vt:lpstr>
      <vt:lpstr>In-Office Surveys</vt:lpstr>
      <vt:lpstr>In-Office Surveys</vt:lpstr>
      <vt:lpstr>In-Office Surveys</vt:lpstr>
      <vt:lpstr>Telephone Surveys</vt:lpstr>
      <vt:lpstr>Telephone Surveys</vt:lpstr>
      <vt:lpstr>Central Location Telephone Surveying</vt:lpstr>
      <vt:lpstr>Central Location Telephone Surveying</vt:lpstr>
      <vt:lpstr>Computer–Assisted Telephone Interviews</vt:lpstr>
      <vt:lpstr>Computer-Administered Interviews</vt:lpstr>
      <vt:lpstr>Group Self-Administered Survey</vt:lpstr>
      <vt:lpstr>Drop-Off Survey</vt:lpstr>
      <vt:lpstr>Mail Survey</vt:lpstr>
      <vt:lpstr>Mail Survey</vt:lpstr>
      <vt:lpstr>Panel Companies</vt:lpstr>
      <vt:lpstr>Panel Companies</vt:lpstr>
      <vt:lpstr>Panel Companies</vt:lpstr>
      <vt:lpstr>PowerPoint Presentation</vt:lpstr>
      <vt:lpstr>Choice of Survey Method</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Kim Norbuta</cp:lastModifiedBy>
  <cp:revision>209</cp:revision>
  <cp:lastPrinted>2012-12-24T17:26:07Z</cp:lastPrinted>
  <dcterms:created xsi:type="dcterms:W3CDTF">2012-12-10T07:00:45Z</dcterms:created>
  <dcterms:modified xsi:type="dcterms:W3CDTF">2016-04-05T04:23:23Z</dcterms:modified>
</cp:coreProperties>
</file>