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32"/>
  </p:sldMasterIdLst>
  <p:notesMasterIdLst>
    <p:notesMasterId r:id="rId74"/>
  </p:notesMasterIdLst>
  <p:handoutMasterIdLst>
    <p:handoutMasterId r:id="rId75"/>
  </p:handoutMasterIdLst>
  <p:sldIdLst>
    <p:sldId id="256" r:id="rId33"/>
    <p:sldId id="361" r:id="rId34"/>
    <p:sldId id="360" r:id="rId35"/>
    <p:sldId id="323" r:id="rId36"/>
    <p:sldId id="324" r:id="rId37"/>
    <p:sldId id="325" r:id="rId38"/>
    <p:sldId id="326" r:id="rId39"/>
    <p:sldId id="327" r:id="rId40"/>
    <p:sldId id="328" r:id="rId41"/>
    <p:sldId id="329" r:id="rId42"/>
    <p:sldId id="330" r:id="rId43"/>
    <p:sldId id="331" r:id="rId44"/>
    <p:sldId id="332" r:id="rId45"/>
    <p:sldId id="333" r:id="rId46"/>
    <p:sldId id="334" r:id="rId47"/>
    <p:sldId id="335" r:id="rId48"/>
    <p:sldId id="336" r:id="rId49"/>
    <p:sldId id="338" r:id="rId50"/>
    <p:sldId id="339" r:id="rId51"/>
    <p:sldId id="340" r:id="rId52"/>
    <p:sldId id="341" r:id="rId53"/>
    <p:sldId id="342" r:id="rId54"/>
    <p:sldId id="343" r:id="rId55"/>
    <p:sldId id="344" r:id="rId56"/>
    <p:sldId id="345" r:id="rId57"/>
    <p:sldId id="346" r:id="rId58"/>
    <p:sldId id="347" r:id="rId59"/>
    <p:sldId id="348" r:id="rId60"/>
    <p:sldId id="356" r:id="rId61"/>
    <p:sldId id="363" r:id="rId62"/>
    <p:sldId id="354" r:id="rId63"/>
    <p:sldId id="355" r:id="rId64"/>
    <p:sldId id="349" r:id="rId65"/>
    <p:sldId id="350" r:id="rId66"/>
    <p:sldId id="351" r:id="rId67"/>
    <p:sldId id="357" r:id="rId68"/>
    <p:sldId id="367" r:id="rId69"/>
    <p:sldId id="358" r:id="rId70"/>
    <p:sldId id="359" r:id="rId71"/>
    <p:sldId id="353" r:id="rId72"/>
    <p:sldId id="319" r:id="rId7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038">
          <p15:clr>
            <a:srgbClr val="A4A3A4"/>
          </p15:clr>
        </p15:guide>
        <p15:guide id="2" orient="horz" pos="702">
          <p15:clr>
            <a:srgbClr val="A4A3A4"/>
          </p15:clr>
        </p15:guide>
        <p15:guide id="3" orient="horz" pos="1228">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85" autoAdjust="0"/>
    <p:restoredTop sz="99880" autoAdjust="0"/>
  </p:normalViewPr>
  <p:slideViewPr>
    <p:cSldViewPr snapToGrid="0" showGuides="1">
      <p:cViewPr varScale="1">
        <p:scale>
          <a:sx n="54" d="100"/>
          <a:sy n="54" d="100"/>
        </p:scale>
        <p:origin x="72" y="474"/>
      </p:cViewPr>
      <p:guideLst>
        <p:guide orient="horz" pos="4038"/>
        <p:guide orient="horz" pos="702"/>
        <p:guide orient="horz" pos="1228"/>
        <p:guide pos="2880"/>
      </p:guideLst>
    </p:cSldViewPr>
  </p:slid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slide" Target="slides/slide7.xml"/><Relationship Id="rId21" Type="http://schemas.openxmlformats.org/officeDocument/2006/relationships/customXml" Target="../customXml/item21.xml"/><Relationship Id="rId34" Type="http://schemas.openxmlformats.org/officeDocument/2006/relationships/slide" Target="slides/slide2.xml"/><Relationship Id="rId42" Type="http://schemas.openxmlformats.org/officeDocument/2006/relationships/slide" Target="slides/slide10.xml"/><Relationship Id="rId47" Type="http://schemas.openxmlformats.org/officeDocument/2006/relationships/slide" Target="slides/slide15.xml"/><Relationship Id="rId50" Type="http://schemas.openxmlformats.org/officeDocument/2006/relationships/slide" Target="slides/slide18.xml"/><Relationship Id="rId55" Type="http://schemas.openxmlformats.org/officeDocument/2006/relationships/slide" Target="slides/slide23.xml"/><Relationship Id="rId63" Type="http://schemas.openxmlformats.org/officeDocument/2006/relationships/slide" Target="slides/slide31.xml"/><Relationship Id="rId68" Type="http://schemas.openxmlformats.org/officeDocument/2006/relationships/slide" Target="slides/slide36.xml"/><Relationship Id="rId76" Type="http://schemas.openxmlformats.org/officeDocument/2006/relationships/presProps" Target="presProps.xml"/><Relationship Id="rId7" Type="http://schemas.openxmlformats.org/officeDocument/2006/relationships/customXml" Target="../customXml/item7.xml"/><Relationship Id="rId71" Type="http://schemas.openxmlformats.org/officeDocument/2006/relationships/slide" Target="slides/slide39.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slideMaster" Target="slideMasters/slideMaster1.xml"/><Relationship Id="rId37" Type="http://schemas.openxmlformats.org/officeDocument/2006/relationships/slide" Target="slides/slide5.xml"/><Relationship Id="rId40" Type="http://schemas.openxmlformats.org/officeDocument/2006/relationships/slide" Target="slides/slide8.xml"/><Relationship Id="rId45" Type="http://schemas.openxmlformats.org/officeDocument/2006/relationships/slide" Target="slides/slide13.xml"/><Relationship Id="rId53" Type="http://schemas.openxmlformats.org/officeDocument/2006/relationships/slide" Target="slides/slide21.xml"/><Relationship Id="rId58" Type="http://schemas.openxmlformats.org/officeDocument/2006/relationships/slide" Target="slides/slide26.xml"/><Relationship Id="rId66" Type="http://schemas.openxmlformats.org/officeDocument/2006/relationships/slide" Target="slides/slide34.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customXml" Target="../customXml/item5.xml"/><Relationship Id="rId61" Type="http://schemas.openxmlformats.org/officeDocument/2006/relationships/slide" Target="slides/slide29.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slide" Target="slides/slide12.xml"/><Relationship Id="rId52" Type="http://schemas.openxmlformats.org/officeDocument/2006/relationships/slide" Target="slides/slide20.xml"/><Relationship Id="rId60" Type="http://schemas.openxmlformats.org/officeDocument/2006/relationships/slide" Target="slides/slide28.xml"/><Relationship Id="rId65" Type="http://schemas.openxmlformats.org/officeDocument/2006/relationships/slide" Target="slides/slide33.xml"/><Relationship Id="rId73" Type="http://schemas.openxmlformats.org/officeDocument/2006/relationships/slide" Target="slides/slide41.xml"/><Relationship Id="rId78"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slide" Target="slides/slide3.xml"/><Relationship Id="rId43" Type="http://schemas.openxmlformats.org/officeDocument/2006/relationships/slide" Target="slides/slide11.xml"/><Relationship Id="rId48" Type="http://schemas.openxmlformats.org/officeDocument/2006/relationships/slide" Target="slides/slide16.xml"/><Relationship Id="rId56" Type="http://schemas.openxmlformats.org/officeDocument/2006/relationships/slide" Target="slides/slide24.xml"/><Relationship Id="rId64" Type="http://schemas.openxmlformats.org/officeDocument/2006/relationships/slide" Target="slides/slide32.xml"/><Relationship Id="rId69" Type="http://schemas.openxmlformats.org/officeDocument/2006/relationships/slide" Target="slides/slide37.xml"/><Relationship Id="rId77" Type="http://schemas.openxmlformats.org/officeDocument/2006/relationships/viewProps" Target="viewProps.xml"/><Relationship Id="rId8" Type="http://schemas.openxmlformats.org/officeDocument/2006/relationships/customXml" Target="../customXml/item8.xml"/><Relationship Id="rId51" Type="http://schemas.openxmlformats.org/officeDocument/2006/relationships/slide" Target="slides/slide19.xml"/><Relationship Id="rId72" Type="http://schemas.openxmlformats.org/officeDocument/2006/relationships/slide" Target="slides/slide40.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slide" Target="slides/slide1.xml"/><Relationship Id="rId38" Type="http://schemas.openxmlformats.org/officeDocument/2006/relationships/slide" Target="slides/slide6.xml"/><Relationship Id="rId46" Type="http://schemas.openxmlformats.org/officeDocument/2006/relationships/slide" Target="slides/slide14.xml"/><Relationship Id="rId59" Type="http://schemas.openxmlformats.org/officeDocument/2006/relationships/slide" Target="slides/slide27.xml"/><Relationship Id="rId67" Type="http://schemas.openxmlformats.org/officeDocument/2006/relationships/slide" Target="slides/slide35.xml"/><Relationship Id="rId20" Type="http://schemas.openxmlformats.org/officeDocument/2006/relationships/customXml" Target="../customXml/item20.xml"/><Relationship Id="rId41" Type="http://schemas.openxmlformats.org/officeDocument/2006/relationships/slide" Target="slides/slide9.xml"/><Relationship Id="rId54" Type="http://schemas.openxmlformats.org/officeDocument/2006/relationships/slide" Target="slides/slide22.xml"/><Relationship Id="rId62" Type="http://schemas.openxmlformats.org/officeDocument/2006/relationships/slide" Target="slides/slide30.xml"/><Relationship Id="rId70" Type="http://schemas.openxmlformats.org/officeDocument/2006/relationships/slide" Target="slides/slide38.xml"/><Relationship Id="rId75"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slide" Target="slides/slide4.xml"/><Relationship Id="rId49" Type="http://schemas.openxmlformats.org/officeDocument/2006/relationships/slide" Target="slides/slide17.xml"/><Relationship Id="rId57"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ED470EB2-8C36-41ED-AD33-9FF245220DE3}" type="datetimeFigureOut">
              <a:rPr lang="en-US" smtClean="0"/>
              <a:t>4/4/2016</a:t>
            </a:fld>
            <a:endParaRPr lang="en-US"/>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C8C97D86-1F1A-4D72-87FF-61F55063ACCA}" type="slidenum">
              <a:rPr lang="en-US" smtClean="0"/>
              <a:t>‹#›</a:t>
            </a:fld>
            <a:endParaRPr lang="en-US"/>
          </a:p>
        </p:txBody>
      </p:sp>
    </p:spTree>
    <p:extLst>
      <p:ext uri="{BB962C8B-B14F-4D97-AF65-F5344CB8AC3E}">
        <p14:creationId xmlns:p14="http://schemas.microsoft.com/office/powerpoint/2010/main" val="3436927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2830" tIns="46415" rIns="92830" bIns="46415" numCol="1" anchor="t" anchorCtr="0" compatLnSpc="1">
            <a:prstTxWarp prst="textNoShape">
              <a:avLst/>
            </a:prstTxWarp>
          </a:bodyPr>
          <a:lstStyle>
            <a:lvl1pPr>
              <a:defRPr sz="1200">
                <a:latin typeface="Calibri" charset="0"/>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2830" tIns="46415" rIns="92830" bIns="46415" numCol="1" anchor="t" anchorCtr="0" compatLnSpc="1">
            <a:prstTxWarp prst="textNoShape">
              <a:avLst/>
            </a:prstTxWarp>
          </a:bodyPr>
          <a:lstStyle>
            <a:lvl1pPr algn="r">
              <a:defRPr sz="1200">
                <a:latin typeface="Calibri" charset="0"/>
              </a:defRPr>
            </a:lvl1pPr>
          </a:lstStyle>
          <a:p>
            <a:pPr>
              <a:defRPr/>
            </a:pPr>
            <a:fld id="{92E21672-E2E5-4F29-8F29-B25C46FCB0F6}" type="datetime1">
              <a:rPr lang="en-US"/>
              <a:pPr>
                <a:defRPr/>
              </a:pPr>
              <a:t>4/4/2016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2830" tIns="46415" rIns="92830" bIns="46415"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1"/>
            <a:ext cx="5486400" cy="4183380"/>
          </a:xfrm>
          <a:prstGeom prst="rect">
            <a:avLst/>
          </a:prstGeom>
        </p:spPr>
        <p:txBody>
          <a:bodyPr vert="horz" wrap="square" lIns="92830" tIns="46415" rIns="92830" bIns="46415"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6"/>
            <a:ext cx="2971800" cy="464820"/>
          </a:xfrm>
          <a:prstGeom prst="rect">
            <a:avLst/>
          </a:prstGeom>
        </p:spPr>
        <p:txBody>
          <a:bodyPr vert="horz" wrap="square" lIns="92830" tIns="46415" rIns="92830" bIns="46415" numCol="1" anchor="b" anchorCtr="0" compatLnSpc="1">
            <a:prstTxWarp prst="textNoShape">
              <a:avLst/>
            </a:prstTxWarp>
          </a:bodyPr>
          <a:lstStyle>
            <a:lvl1pPr>
              <a:defRPr sz="1200">
                <a:latin typeface="Calibri" charset="0"/>
              </a:defRPr>
            </a:lvl1pPr>
          </a:lstStyle>
          <a:p>
            <a:pPr>
              <a:defRPr/>
            </a:pPr>
            <a:endParaRPr lang="en-US"/>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wrap="square" lIns="92830" tIns="46415" rIns="92830" bIns="46415" numCol="1" anchor="b" anchorCtr="0" compatLnSpc="1">
            <a:prstTxWarp prst="textNoShape">
              <a:avLst/>
            </a:prstTxWarp>
          </a:bodyPr>
          <a:lstStyle>
            <a:lvl1pPr algn="r">
              <a:defRPr sz="1200">
                <a:latin typeface="Calibri" charset="0"/>
              </a:defRPr>
            </a:lvl1pPr>
          </a:lstStyle>
          <a:p>
            <a:pPr>
              <a:defRPr/>
            </a:pPr>
            <a:fld id="{72B0AAB6-4273-4DD0-B470-7A1065AB71B6}" type="slidenum">
              <a:rPr lang="en-US"/>
              <a:pPr>
                <a:defRPr/>
              </a:pPr>
              <a:t>‹#›</a:t>
            </a:fld>
            <a:endParaRPr lang="en-US"/>
          </a:p>
        </p:txBody>
      </p:sp>
    </p:spTree>
    <p:extLst>
      <p:ext uri="{BB962C8B-B14F-4D97-AF65-F5344CB8AC3E}">
        <p14:creationId xmlns:p14="http://schemas.microsoft.com/office/powerpoint/2010/main" val="1649882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a:lstStyle/>
          <a:p>
            <a:pPr eaLnBrk="1" hangingPunct="1">
              <a:spcBef>
                <a:spcPct val="0"/>
              </a:spcBef>
            </a:pPr>
            <a:endParaRPr lang="en-US"/>
          </a:p>
        </p:txBody>
      </p:sp>
      <p:sp>
        <p:nvSpPr>
          <p:cNvPr id="61444" name="Slide Number Placeholder 3"/>
          <p:cNvSpPr>
            <a:spLocks noGrp="1"/>
          </p:cNvSpPr>
          <p:nvPr>
            <p:ph type="sldNum" sz="quarter" idx="5"/>
          </p:nvPr>
        </p:nvSpPr>
        <p:spPr bwMode="auto">
          <a:noFill/>
          <a:ln>
            <a:miter lim="800000"/>
            <a:headEnd/>
            <a:tailEnd/>
          </a:ln>
        </p:spPr>
        <p:txBody>
          <a:bodyPr/>
          <a:lstStyle/>
          <a:p>
            <a:fld id="{2C025A6D-FF51-4481-85B4-CDDDB8933BC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59ED322-EF37-834D-B17A-34E3E59E7CA4}" type="slidenum">
              <a:rPr lang="en-US" sz="1200">
                <a:latin typeface="Calibri" charset="0"/>
              </a:rPr>
              <a:pPr eaLnBrk="1" hangingPunct="1"/>
              <a:t>12</a:t>
            </a:fld>
            <a:endParaRPr lang="en-US" sz="1200">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3A2736D-0472-F749-BF07-09A1C463AA7F}" type="slidenum">
              <a:rPr lang="en-US" sz="1200">
                <a:latin typeface="Calibri" charset="0"/>
              </a:rPr>
              <a:pPr eaLnBrk="1" hangingPunct="1"/>
              <a:t>13</a:t>
            </a:fld>
            <a:endParaRPr lang="en-US" sz="1200">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2DC3373-C708-D64E-AEF1-44471AD2D91F}" type="slidenum">
              <a:rPr lang="en-US" sz="1200">
                <a:latin typeface="Calibri" charset="0"/>
              </a:rPr>
              <a:pPr eaLnBrk="1" hangingPunct="1"/>
              <a:t>14</a:t>
            </a:fld>
            <a:endParaRPr lang="en-US" sz="120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marL="0" marR="0" indent="0" algn="l" defTabSz="457200" rtl="0" eaLnBrk="1" fontAlgn="auto" latinLnBrk="0" hangingPunct="1">
              <a:lnSpc>
                <a:spcPct val="100000"/>
              </a:lnSpc>
              <a:spcBef>
                <a:spcPct val="0"/>
              </a:spcBef>
              <a:spcAft>
                <a:spcPts val="0"/>
              </a:spcAft>
              <a:buClrTx/>
              <a:buSzTx/>
              <a:buFontTx/>
              <a:buNone/>
              <a:tabLst/>
              <a:defRPr/>
            </a:pPr>
            <a:endParaRPr lang="en-US" dirty="0">
              <a:latin typeface="Calibri" charset="0"/>
            </a:endParaRPr>
          </a:p>
        </p:txBody>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5E679EA-7FBA-1148-A4EB-7D9DB08B7049}" type="slidenum">
              <a:rPr lang="en-US" sz="1200">
                <a:latin typeface="Calibri" charset="0"/>
              </a:rPr>
              <a:pPr eaLnBrk="1" hangingPunct="1"/>
              <a:t>15</a:t>
            </a:fld>
            <a:endParaRPr lang="en-US" sz="1200">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A1E4ECB-9753-404C-841E-7C901D8B0F4F}" type="slidenum">
              <a:rPr lang="en-US" sz="1200">
                <a:latin typeface="Calibri" charset="0"/>
              </a:rPr>
              <a:pPr eaLnBrk="1" hangingPunct="1"/>
              <a:t>16</a:t>
            </a:fld>
            <a:endParaRPr lang="en-US" sz="1200">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40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40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BA3F9E0-6C96-C548-821D-51CA9CA62A32}" type="slidenum">
              <a:rPr lang="en-US" sz="1200">
                <a:latin typeface="Calibri" charset="0"/>
              </a:rPr>
              <a:pPr eaLnBrk="1" hangingPunct="1"/>
              <a:t>17</a:t>
            </a:fld>
            <a:endParaRPr lang="en-US" sz="1200">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AF9FF3-7EF0-B44C-8FDF-52D1FC715C91}"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81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81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D63A430-E40F-5C4D-A33B-524D0C4670A3}" type="slidenum">
              <a:rPr lang="en-US" sz="1200">
                <a:latin typeface="Calibri" charset="0"/>
              </a:rPr>
              <a:pPr eaLnBrk="1" hangingPunct="1"/>
              <a:t>19</a:t>
            </a:fld>
            <a:endParaRPr lang="en-US" sz="1200">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01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5B46E5D-861C-C84C-AD3D-E481C380CE80}" type="slidenum">
              <a:rPr lang="en-US" sz="1200">
                <a:latin typeface="Calibri" charset="0"/>
              </a:rPr>
              <a:pPr eaLnBrk="1" hangingPunct="1"/>
              <a:t>20</a:t>
            </a:fld>
            <a:endParaRPr lang="en-US" sz="1200">
              <a:latin typeface="Calibri"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01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5B46E5D-861C-C84C-AD3D-E481C380CE80}" type="slidenum">
              <a:rPr lang="en-US" sz="1200">
                <a:latin typeface="Calibri" charset="0"/>
              </a:rPr>
              <a:pPr eaLnBrk="1" hangingPunct="1"/>
              <a:t>21</a:t>
            </a:fld>
            <a:endParaRPr lang="en-US"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74D287A-38E7-6C49-B85C-4F12E2D0E23B}" type="slidenum">
              <a:rPr lang="en-US" sz="1200">
                <a:latin typeface="Calibri" charset="0"/>
              </a:rPr>
              <a:pPr eaLnBrk="1" hangingPunct="1"/>
              <a:t>4</a:t>
            </a:fld>
            <a:endParaRPr lang="en-US" sz="1200">
              <a:latin typeface="Calibri"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22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22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E5159F0-706D-AF45-9EC7-623D1B9DED7F}" type="slidenum">
              <a:rPr lang="en-US" sz="1200">
                <a:latin typeface="Calibri" charset="0"/>
              </a:rPr>
              <a:pPr eaLnBrk="1" hangingPunct="1"/>
              <a:t>22</a:t>
            </a:fld>
            <a:endParaRPr lang="en-US" sz="1200">
              <a:latin typeface="Calibri"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42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09F9BF5-7A05-F241-8E35-F41E5C71A680}" type="slidenum">
              <a:rPr lang="en-US" sz="1200">
                <a:latin typeface="Calibri" charset="0"/>
              </a:rPr>
              <a:pPr eaLnBrk="1" hangingPunct="1"/>
              <a:t>23</a:t>
            </a:fld>
            <a:endParaRPr lang="en-US" sz="1200">
              <a:latin typeface="Calibri"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63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563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09EEFE6-00E9-E542-877F-D1B4ADECAFEA}" type="slidenum">
              <a:rPr lang="en-US" sz="1200">
                <a:latin typeface="Calibri" charset="0"/>
              </a:rPr>
              <a:pPr eaLnBrk="1" hangingPunct="1"/>
              <a:t>24</a:t>
            </a:fld>
            <a:endParaRPr lang="en-US" sz="1200">
              <a:latin typeface="Calibri"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83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583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88528BA-A84C-7542-A4A4-40FE6A42AD3C}" type="slidenum">
              <a:rPr lang="en-US" sz="1200">
                <a:latin typeface="Calibri" charset="0"/>
              </a:rPr>
              <a:pPr eaLnBrk="1" hangingPunct="1"/>
              <a:t>25</a:t>
            </a:fld>
            <a:endParaRPr lang="en-US" sz="1200">
              <a:latin typeface="Calibri"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83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583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88528BA-A84C-7542-A4A4-40FE6A42AD3C}" type="slidenum">
              <a:rPr lang="en-US" sz="1200">
                <a:latin typeface="Calibri" charset="0"/>
              </a:rPr>
              <a:pPr eaLnBrk="1" hangingPunct="1"/>
              <a:t>26</a:t>
            </a:fld>
            <a:endParaRPr lang="en-US" sz="1200">
              <a:latin typeface="Calibri"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04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604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C9D8D37-7FCF-CC41-AE83-AEC8AC74EC02}" type="slidenum">
              <a:rPr lang="en-US" sz="1200">
                <a:latin typeface="Calibri" charset="0"/>
              </a:rPr>
              <a:pPr eaLnBrk="1" hangingPunct="1"/>
              <a:t>27</a:t>
            </a:fld>
            <a:endParaRPr lang="en-US" sz="1200">
              <a:latin typeface="Calibri"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04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604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C9D8D37-7FCF-CC41-AE83-AEC8AC74EC02}" type="slidenum">
              <a:rPr lang="en-US" sz="1200">
                <a:latin typeface="Calibri" charset="0"/>
              </a:rPr>
              <a:pPr eaLnBrk="1" hangingPunct="1"/>
              <a:t>28</a:t>
            </a:fld>
            <a:endParaRPr lang="en-US" sz="1200">
              <a:latin typeface="Calibri"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24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624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FC230DF-0BEA-FA45-AC95-A420FC1C82C5}" type="slidenum">
              <a:rPr lang="en-US" sz="1200">
                <a:latin typeface="Calibri" charset="0"/>
              </a:rPr>
              <a:pPr eaLnBrk="1" hangingPunct="1"/>
              <a:t>33</a:t>
            </a:fld>
            <a:endParaRPr lang="en-US" sz="1200">
              <a:latin typeface="Calibri"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645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C1A4552-90F6-F148-BB14-2F7661D0F854}" type="slidenum">
              <a:rPr lang="en-US" sz="1200">
                <a:latin typeface="Calibri" charset="0"/>
              </a:rPr>
              <a:pPr eaLnBrk="1" hangingPunct="1"/>
              <a:t>34</a:t>
            </a:fld>
            <a:endParaRPr lang="en-US" sz="1200">
              <a:latin typeface="Calibri"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65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665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D6ECBF7-7976-1D4A-B7E3-87E7DB218205}" type="slidenum">
              <a:rPr lang="en-US" sz="1200">
                <a:latin typeface="Calibri" charset="0"/>
              </a:rPr>
              <a:pPr eaLnBrk="1" hangingPunct="1"/>
              <a:t>35</a:t>
            </a:fld>
            <a:endParaRPr lang="en-US"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74D287A-38E7-6C49-B85C-4F12E2D0E23B}" type="slidenum">
              <a:rPr lang="en-US" sz="1200">
                <a:latin typeface="Calibri" charset="0"/>
              </a:rPr>
              <a:pPr eaLnBrk="1" hangingPunct="1"/>
              <a:t>5</a:t>
            </a:fld>
            <a:endParaRPr lang="en-US" sz="1200">
              <a:latin typeface="Calibri"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27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27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DD31DF0-4E56-6844-A762-60C1EA4A8DE6}" type="slidenum">
              <a:rPr lang="en-US" sz="1200">
                <a:latin typeface="Calibri" charset="0"/>
              </a:rPr>
              <a:pPr eaLnBrk="1" hangingPunct="1"/>
              <a:t>40</a:t>
            </a:fld>
            <a:endParaRPr lang="en-US" sz="1200">
              <a:latin typeface="Calibri"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xfrm>
            <a:off x="1114425" y="703263"/>
            <a:ext cx="4630738" cy="3473450"/>
          </a:xfrm>
          <a:noFill/>
          <a:ln>
            <a:solidFill>
              <a:srgbClr val="000000"/>
            </a:solidFill>
            <a:miter lim="800000"/>
            <a:headEnd/>
            <a:tailEnd/>
          </a:ln>
        </p:spPr>
      </p:sp>
      <p:sp>
        <p:nvSpPr>
          <p:cNvPr id="107523" name="Rectangle 3"/>
          <p:cNvSpPr>
            <a:spLocks noGrp="1" noChangeArrowheads="1"/>
          </p:cNvSpPr>
          <p:nvPr>
            <p:ph type="body" idx="1"/>
          </p:nvPr>
        </p:nvSpPr>
        <p:spPr bwMode="auto">
          <a:noFill/>
        </p:spPr>
        <p:txBody>
          <a:bodyPr/>
          <a:lstStyle/>
          <a:p>
            <a:pPr eaLnBrk="1" hangingPunct="1">
              <a:spcBef>
                <a:spcPct val="0"/>
              </a:spcBef>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4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94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A3E188B-3FFF-F349-AD89-AE4A658C59A8}" type="slidenum">
              <a:rPr lang="en-US" sz="1200">
                <a:latin typeface="Calibri" charset="0"/>
              </a:rPr>
              <a:pPr eaLnBrk="1" hangingPunct="1"/>
              <a:t>6</a:t>
            </a:fld>
            <a:endParaRPr lang="en-US" sz="120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4739AD7-AAA5-1D4E-A95F-9F7C96373EE2}" type="slidenum">
              <a:rPr lang="en-US" sz="1200">
                <a:latin typeface="Calibri" charset="0"/>
              </a:rPr>
              <a:pPr eaLnBrk="1" hangingPunct="1"/>
              <a:t>7</a:t>
            </a:fld>
            <a:endParaRPr lang="en-US" sz="120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6EFA09C-F96C-9044-956D-65C9B6D7CB7A}" type="slidenum">
              <a:rPr lang="en-US" sz="1200">
                <a:latin typeface="Calibri" charset="0"/>
              </a:rPr>
              <a:pPr eaLnBrk="1" hangingPunct="1"/>
              <a:t>8</a:t>
            </a:fld>
            <a:endParaRPr lang="en-US" sz="120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9B59B8F-670F-B845-A91F-C3912491836A}" type="slidenum">
              <a:rPr lang="en-US" sz="1200">
                <a:latin typeface="Calibri" charset="0"/>
              </a:rPr>
              <a:pPr eaLnBrk="1" hangingPunct="1"/>
              <a:t>9</a:t>
            </a:fld>
            <a:endParaRPr lang="en-US"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FDD09E9-B7FC-0344-AA9E-376C9C0ADB4F}" type="slidenum">
              <a:rPr lang="en-US" sz="1200">
                <a:latin typeface="Calibri" charset="0"/>
              </a:rPr>
              <a:pPr eaLnBrk="1" hangingPunct="1"/>
              <a:t>10</a:t>
            </a:fld>
            <a:endParaRPr lang="en-US" sz="120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D728608-D4C6-6443-86E5-F7BB10FF2413}" type="slidenum">
              <a:rPr lang="en-US" sz="1200">
                <a:latin typeface="Calibri" charset="0"/>
              </a:rPr>
              <a:pPr eaLnBrk="1" hangingPunct="1"/>
              <a:t>11</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6205A1-EF71-9942-97EE-313A0CC8CADC}" type="datetimeFigureOut">
              <a:rPr lang="en-US" smtClean="0"/>
              <a:pPr/>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1CCF8-9EA2-A449-B3CF-326B7D63510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B587FDE5-6BAB-4F6A-852B-900377903E6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0A9C9972-74E2-40BF-A6DC-28B92EE0737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302"/>
            <a:ext cx="8229600" cy="990600"/>
          </a:xfrm>
        </p:spPr>
        <p:txBody>
          <a:bodyPr/>
          <a:lstStyle/>
          <a:p>
            <a:r>
              <a:rPr lang="en-US"/>
              <a:t>Click to edit Master title style</a:t>
            </a:r>
          </a:p>
        </p:txBody>
      </p:sp>
      <p:sp>
        <p:nvSpPr>
          <p:cNvPr id="3" name="Content Placeholder 2"/>
          <p:cNvSpPr>
            <a:spLocks noGrp="1"/>
          </p:cNvSpPr>
          <p:nvPr>
            <p:ph idx="1"/>
          </p:nvPr>
        </p:nvSpPr>
        <p:spPr>
          <a:xfrm>
            <a:off x="457200" y="2291964"/>
            <a:ext cx="8229600" cy="4876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136B64C4-73C1-4BAE-A759-40C7892A2EB0}"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F0C9991D-62AE-4207-9DAC-F7C30F52EE3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Ch 17</a:t>
            </a:r>
          </a:p>
        </p:txBody>
      </p:sp>
      <p:sp>
        <p:nvSpPr>
          <p:cNvPr id="8" name="Footer Placeholder 7"/>
          <p:cNvSpPr>
            <a:spLocks noGrp="1"/>
          </p:cNvSpPr>
          <p:nvPr>
            <p:ph type="ftr" sz="quarter" idx="11"/>
          </p:nvPr>
        </p:nvSpPr>
        <p:spPr/>
        <p:txBody>
          <a:bodyPr/>
          <a:lstStyle/>
          <a:p>
            <a:pPr>
              <a:defRPr/>
            </a:pPr>
            <a:r>
              <a:rPr lang="en-US"/>
              <a:t>Copyright © 2010 Pearson Education, Inc. publishing as Prentice Hall</a:t>
            </a:r>
          </a:p>
        </p:txBody>
      </p:sp>
      <p:sp>
        <p:nvSpPr>
          <p:cNvPr id="9" name="Slide Number Placeholder 8"/>
          <p:cNvSpPr>
            <a:spLocks noGrp="1"/>
          </p:cNvSpPr>
          <p:nvPr>
            <p:ph type="sldNum" sz="quarter" idx="12"/>
          </p:nvPr>
        </p:nvSpPr>
        <p:spPr/>
        <p:txBody>
          <a:bodyPr/>
          <a:lstStyle/>
          <a:p>
            <a:pPr>
              <a:defRPr/>
            </a:pPr>
            <a:r>
              <a:rPr lang="en-US"/>
              <a:t>17-</a:t>
            </a:r>
            <a:fld id="{C7F1D79F-B803-4D7C-9522-4C0CA6BD56FE}"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C60F12-13BC-4B4D-A4B8-2610AFDFBA57}" type="datetimeFigureOut">
              <a:rPr lang="en-US" smtClean="0"/>
              <a:t>4/4/2016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7ECC6-B468-422A-BBB1-82908A28DF02}" type="slidenum">
              <a:rPr lang="en-US" smtClean="0"/>
              <a:t>‹#›</a:t>
            </a:fld>
            <a:endParaRPr lang="en-US"/>
          </a:p>
        </p:txBody>
      </p:sp>
      <p:sp>
        <p:nvSpPr>
          <p:cNvPr id="6" name="Footer Placeholder 4"/>
          <p:cNvSpPr txBox="1">
            <a:spLocks/>
          </p:cNvSpPr>
          <p:nvPr userDrawn="1"/>
        </p:nvSpPr>
        <p:spPr>
          <a:xfrm>
            <a:off x="2895600" y="6416675"/>
            <a:ext cx="3352800" cy="365125"/>
          </a:xfrm>
          <a:prstGeom prst="rect">
            <a:avLst/>
          </a:prstGeom>
        </p:spPr>
        <p:txBody>
          <a:bodyPr lIns="0" tIns="0" rIns="0" bIns="0" anchor="b"/>
          <a:lstStyle/>
          <a:p>
            <a:pPr algn="ctr" fontAlgn="auto">
              <a:spcBef>
                <a:spcPts val="0"/>
              </a:spcBef>
              <a:spcAft>
                <a:spcPts val="0"/>
              </a:spcAft>
              <a:defRPr/>
            </a:pPr>
            <a:endParaRPr lang="en-US" sz="1200" dirty="0">
              <a:solidFill>
                <a:schemeClr val="tx2">
                  <a:shade val="90000"/>
                </a:schemeClr>
              </a:solidFill>
              <a:latin typeface="+mn-lt"/>
              <a:cs typeface="+mn-cs"/>
            </a:endParaRPr>
          </a:p>
          <a:p>
            <a:pPr algn="ctr" fontAlgn="auto">
              <a:spcBef>
                <a:spcPts val="0"/>
              </a:spcBef>
              <a:spcAft>
                <a:spcPts val="0"/>
              </a:spcAft>
              <a:defRPr/>
            </a:pPr>
            <a:r>
              <a:rPr lang="en-US" sz="1200" dirty="0">
                <a:solidFill>
                  <a:schemeClr val="tx2">
                    <a:shade val="90000"/>
                  </a:schemeClr>
                </a:solidFill>
                <a:latin typeface="+mn-lt"/>
                <a:cs typeface="+mn-cs"/>
              </a:rPr>
              <a:t>Copyright © 2014 Pearson Education, Inc.</a:t>
            </a:r>
          </a:p>
        </p:txBody>
      </p:sp>
      <p:sp>
        <p:nvSpPr>
          <p:cNvPr id="7"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13-</a:t>
            </a:r>
            <a:fld id="{60A2C0AA-22B4-4467-8DD5-DFD71E9838E0}" type="slidenum">
              <a:rPr lang="en-US" sz="120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60F12-13BC-4B4D-A4B8-2610AFDFBA57}" type="datetimeFigureOut">
              <a:rPr lang="en-US" smtClean="0"/>
              <a:t>4/4/2016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7ECC6-B468-422A-BBB1-82908A28DF02}" type="slidenum">
              <a:rPr lang="en-US" smtClean="0"/>
              <a:t>‹#›</a:t>
            </a:fld>
            <a:endParaRPr lang="en-US"/>
          </a:p>
        </p:txBody>
      </p:sp>
      <p:sp>
        <p:nvSpPr>
          <p:cNvPr id="5"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316E9826-F5D6-4824-B8D8-4F6A7E6768CA}"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BABC6260-9C45-4200-A2FF-54825FF257F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06205A1-EF71-9942-97EE-313A0CC8CADC}" type="datetimeFigureOut">
              <a:rPr lang="en-US" smtClean="0"/>
              <a:pPr/>
              <a:t>4/4/2016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C81CCF8-9EA2-A449-B3CF-326B7D63510C}" type="slidenum">
              <a:rPr lang="en-US" smtClean="0"/>
              <a:pPr/>
              <a:t>‹#›</a:t>
            </a:fld>
            <a:endParaRPr lang="en-US"/>
          </a:p>
        </p:txBody>
      </p:sp>
      <p:sp>
        <p:nvSpPr>
          <p:cNvPr id="9" name="Footer Placeholder 4"/>
          <p:cNvSpPr txBox="1">
            <a:spLocks/>
          </p:cNvSpPr>
          <p:nvPr userDrawn="1"/>
        </p:nvSpPr>
        <p:spPr>
          <a:xfrm>
            <a:off x="2895600" y="6416675"/>
            <a:ext cx="3352800" cy="365125"/>
          </a:xfrm>
          <a:prstGeom prst="rect">
            <a:avLst/>
          </a:prstGeom>
        </p:spPr>
        <p:txBody>
          <a:bodyPr lIns="0" tIns="0" rIns="0" bIns="0" anchor="b"/>
          <a:lstStyle/>
          <a:p>
            <a:pPr algn="ctr" fontAlgn="auto">
              <a:spcBef>
                <a:spcPts val="0"/>
              </a:spcBef>
              <a:spcAft>
                <a:spcPts val="0"/>
              </a:spcAft>
              <a:defRPr/>
            </a:pPr>
            <a:endParaRPr lang="en-US" sz="1200" dirty="0">
              <a:solidFill>
                <a:schemeClr val="tx2">
                  <a:shade val="90000"/>
                </a:schemeClr>
              </a:solidFill>
              <a:latin typeface="+mn-lt"/>
              <a:cs typeface="+mn-cs"/>
            </a:endParaRPr>
          </a:p>
          <a:p>
            <a:pPr algn="ctr" fontAlgn="auto">
              <a:spcBef>
                <a:spcPts val="0"/>
              </a:spcBef>
              <a:spcAft>
                <a:spcPts val="0"/>
              </a:spcAft>
              <a:defRPr/>
            </a:pPr>
            <a:r>
              <a:rPr lang="en-US" sz="1200" dirty="0">
                <a:solidFill>
                  <a:schemeClr val="tx2">
                    <a:shade val="90000"/>
                  </a:schemeClr>
                </a:solidFill>
                <a:latin typeface="+mn-lt"/>
                <a:cs typeface="+mn-cs"/>
              </a:rPr>
              <a:t>Copyright © 2017 Pearson Education, Inc.</a:t>
            </a:r>
          </a:p>
        </p:txBody>
      </p:sp>
      <p:sp>
        <p:nvSpPr>
          <p:cNvPr id="11"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6-</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cid:3287383400_2177562"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9"/>
          <p:cNvSpPr>
            <a:spLocks noGrp="1"/>
          </p:cNvSpPr>
          <p:nvPr>
            <p:ph type="ctrTitle"/>
          </p:nvPr>
        </p:nvSpPr>
        <p:spPr/>
        <p:txBody>
          <a:bodyPr/>
          <a:lstStyle/>
          <a:p>
            <a:r>
              <a:rPr lang="en-US" dirty="0"/>
              <a:t>Chapter 6</a:t>
            </a:r>
          </a:p>
        </p:txBody>
      </p:sp>
      <p:sp>
        <p:nvSpPr>
          <p:cNvPr id="6" name="Subtitle 5"/>
          <p:cNvSpPr>
            <a:spLocks noGrp="1"/>
          </p:cNvSpPr>
          <p:nvPr>
            <p:ph type="subTitle" idx="1"/>
          </p:nvPr>
        </p:nvSpPr>
        <p:spPr/>
        <p:txBody>
          <a:bodyPr/>
          <a:lstStyle/>
          <a:p>
            <a:r>
              <a:rPr lang="en-US" dirty="0"/>
              <a:t>Qualitative Research Techniques</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1237" y="526685"/>
            <a:ext cx="2071486" cy="24709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p:nvPr/>
        </p:nvPicPr>
        <p:blipFill>
          <a:blip r:embed="rId4"/>
          <a:stretch>
            <a:fillRect/>
          </a:stretch>
        </p:blipFill>
        <p:spPr>
          <a:xfrm>
            <a:off x="127220" y="5617994"/>
            <a:ext cx="8833899" cy="9175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Observation Techniques</a:t>
            </a:r>
            <a:endParaRPr lang="en-US" dirty="0"/>
          </a:p>
        </p:txBody>
      </p:sp>
      <p:sp>
        <p:nvSpPr>
          <p:cNvPr id="26626" name="Content Placeholder 2"/>
          <p:cNvSpPr>
            <a:spLocks noGrp="1"/>
          </p:cNvSpPr>
          <p:nvPr>
            <p:ph idx="1"/>
          </p:nvPr>
        </p:nvSpPr>
        <p:spPr/>
        <p:txBody>
          <a:bodyPr/>
          <a:lstStyle/>
          <a:p>
            <a:r>
              <a:rPr lang="en-US" b="1" dirty="0"/>
              <a:t>Covert </a:t>
            </a:r>
            <a:r>
              <a:rPr lang="en-US" dirty="0"/>
              <a:t>observation: subject is unaware that he or she is being observed, mystery shopping, as an example </a:t>
            </a:r>
          </a:p>
          <a:p>
            <a:r>
              <a:rPr lang="en-US" b="1" dirty="0"/>
              <a:t>Overt</a:t>
            </a:r>
            <a:r>
              <a:rPr lang="en-US" dirty="0"/>
              <a:t> observation: respondent is aware of observation, Nielsen’s </a:t>
            </a:r>
            <a:r>
              <a:rPr lang="en-US" altLang="ja-JP" dirty="0"/>
              <a:t>People Meters to monitor media to which a consumer is exposed, </a:t>
            </a:r>
            <a:r>
              <a:rPr lang="en-US" dirty="0"/>
              <a:t>as an example </a:t>
            </a:r>
          </a:p>
          <a:p>
            <a:endParaRPr lang="en-US" dirty="0"/>
          </a:p>
        </p:txBody>
      </p:sp>
    </p:spTree>
    <p:extLst>
      <p:ext uri="{BB962C8B-B14F-4D97-AF65-F5344CB8AC3E}">
        <p14:creationId xmlns:p14="http://schemas.microsoft.com/office/powerpoint/2010/main" val="3178359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t>Observation Techniques</a:t>
            </a:r>
            <a:endParaRPr lang="en-US" dirty="0"/>
          </a:p>
        </p:txBody>
      </p:sp>
      <p:sp>
        <p:nvSpPr>
          <p:cNvPr id="28674" name="Content Placeholder 2"/>
          <p:cNvSpPr>
            <a:spLocks noGrp="1"/>
          </p:cNvSpPr>
          <p:nvPr>
            <p:ph idx="1"/>
          </p:nvPr>
        </p:nvSpPr>
        <p:spPr/>
        <p:txBody>
          <a:bodyPr/>
          <a:lstStyle/>
          <a:p>
            <a:r>
              <a:rPr lang="en-US" b="1" dirty="0"/>
              <a:t>Structured</a:t>
            </a:r>
            <a:r>
              <a:rPr lang="en-US" dirty="0"/>
              <a:t> – researcher identifies beforehand which behaviors are to be observed and recorded.  Often there is a checklist.</a:t>
            </a:r>
          </a:p>
          <a:p>
            <a:r>
              <a:rPr lang="en-US" b="1" dirty="0"/>
              <a:t>Unstructured</a:t>
            </a:r>
            <a:r>
              <a:rPr lang="en-US" dirty="0"/>
              <a:t> – all behavior is observed and the observer determines what is to be recorded.</a:t>
            </a:r>
          </a:p>
        </p:txBody>
      </p:sp>
    </p:spTree>
    <p:extLst>
      <p:ext uri="{BB962C8B-B14F-4D97-AF65-F5344CB8AC3E}">
        <p14:creationId xmlns:p14="http://schemas.microsoft.com/office/powerpoint/2010/main" val="963797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Observation Techniques</a:t>
            </a:r>
            <a:endParaRPr lang="en-US" dirty="0"/>
          </a:p>
        </p:txBody>
      </p:sp>
      <p:sp>
        <p:nvSpPr>
          <p:cNvPr id="30722" name="Content Placeholder 2"/>
          <p:cNvSpPr>
            <a:spLocks noGrp="1"/>
          </p:cNvSpPr>
          <p:nvPr>
            <p:ph idx="1"/>
          </p:nvPr>
        </p:nvSpPr>
        <p:spPr/>
        <p:txBody>
          <a:bodyPr/>
          <a:lstStyle/>
          <a:p>
            <a:r>
              <a:rPr lang="en-US" b="1" dirty="0"/>
              <a:t>In situ </a:t>
            </a:r>
            <a:r>
              <a:rPr lang="en-US" dirty="0"/>
              <a:t>observation:  the researcher observes the behavior exactly as it happens</a:t>
            </a:r>
          </a:p>
          <a:p>
            <a:r>
              <a:rPr lang="en-US" b="1" dirty="0"/>
              <a:t>Invented </a:t>
            </a:r>
            <a:r>
              <a:rPr lang="en-US" dirty="0"/>
              <a:t>observation:  the researcher creates the situation</a:t>
            </a:r>
          </a:p>
        </p:txBody>
      </p:sp>
    </p:spTree>
    <p:extLst>
      <p:ext uri="{BB962C8B-B14F-4D97-AF65-F5344CB8AC3E}">
        <p14:creationId xmlns:p14="http://schemas.microsoft.com/office/powerpoint/2010/main" val="1096215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Observation Techniques</a:t>
            </a:r>
            <a:endParaRPr lang="en-US" dirty="0"/>
          </a:p>
        </p:txBody>
      </p:sp>
      <p:sp>
        <p:nvSpPr>
          <p:cNvPr id="32770" name="Content Placeholder 2"/>
          <p:cNvSpPr>
            <a:spLocks noGrp="1"/>
          </p:cNvSpPr>
          <p:nvPr>
            <p:ph idx="1"/>
          </p:nvPr>
        </p:nvSpPr>
        <p:spPr/>
        <p:txBody>
          <a:bodyPr>
            <a:normAutofit/>
          </a:bodyPr>
          <a:lstStyle/>
          <a:p>
            <a:pPr marL="0" indent="0">
              <a:buNone/>
            </a:pPr>
            <a:r>
              <a:rPr lang="en-US" dirty="0"/>
              <a:t>Appropriate conditions for use of observation:</a:t>
            </a:r>
          </a:p>
          <a:p>
            <a:r>
              <a:rPr lang="en-US" dirty="0"/>
              <a:t>Short time interval …event must begin and end in a reasonably short time.  You cannot </a:t>
            </a:r>
            <a:r>
              <a:rPr lang="ja-JP" altLang="en-US" dirty="0"/>
              <a:t>“</a:t>
            </a:r>
            <a:r>
              <a:rPr lang="en-US" altLang="ja-JP" dirty="0"/>
              <a:t>observe</a:t>
            </a:r>
            <a:r>
              <a:rPr lang="ja-JP" altLang="en-US" dirty="0"/>
              <a:t>”</a:t>
            </a:r>
            <a:r>
              <a:rPr lang="en-US" altLang="ja-JP" dirty="0"/>
              <a:t> a process of purchasing that lasts months.</a:t>
            </a:r>
          </a:p>
          <a:p>
            <a:r>
              <a:rPr lang="en-US" dirty="0"/>
              <a:t>Public behavior …cannot observe private behaviors.</a:t>
            </a:r>
          </a:p>
          <a:p>
            <a:r>
              <a:rPr lang="en-US" dirty="0"/>
              <a:t>Faulty recall conditions …behaviors are so </a:t>
            </a:r>
            <a:r>
              <a:rPr lang="ja-JP" altLang="en-US" dirty="0"/>
              <a:t>“</a:t>
            </a:r>
            <a:r>
              <a:rPr lang="en-US" altLang="ja-JP" dirty="0"/>
              <a:t>automatic</a:t>
            </a:r>
            <a:r>
              <a:rPr lang="ja-JP" altLang="en-US" dirty="0"/>
              <a:t>”</a:t>
            </a:r>
            <a:r>
              <a:rPr lang="en-US" altLang="ja-JP" dirty="0"/>
              <a:t> that consumer cannot recall them.</a:t>
            </a:r>
          </a:p>
          <a:p>
            <a:endParaRPr lang="en-US" dirty="0"/>
          </a:p>
        </p:txBody>
      </p:sp>
    </p:spTree>
    <p:extLst>
      <p:ext uri="{BB962C8B-B14F-4D97-AF65-F5344CB8AC3E}">
        <p14:creationId xmlns:p14="http://schemas.microsoft.com/office/powerpoint/2010/main" val="425812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Observation Techniques</a:t>
            </a:r>
            <a:endParaRPr lang="en-US" dirty="0"/>
          </a:p>
        </p:txBody>
      </p:sp>
      <p:sp>
        <p:nvSpPr>
          <p:cNvPr id="34818" name="Content Placeholder 2"/>
          <p:cNvSpPr>
            <a:spLocks noGrp="1"/>
          </p:cNvSpPr>
          <p:nvPr>
            <p:ph idx="1"/>
          </p:nvPr>
        </p:nvSpPr>
        <p:spPr/>
        <p:txBody>
          <a:bodyPr/>
          <a:lstStyle/>
          <a:p>
            <a:pPr marL="0" indent="0">
              <a:buNone/>
            </a:pPr>
            <a:r>
              <a:rPr lang="en-US" dirty="0"/>
              <a:t>Advantages of observational data</a:t>
            </a:r>
          </a:p>
          <a:p>
            <a:r>
              <a:rPr lang="en-US" dirty="0"/>
              <a:t>Insight into actual, not reported, behaviors</a:t>
            </a:r>
          </a:p>
          <a:p>
            <a:r>
              <a:rPr lang="en-US" dirty="0"/>
              <a:t>No chance for recall error</a:t>
            </a:r>
          </a:p>
          <a:p>
            <a:r>
              <a:rPr lang="en-US" dirty="0"/>
              <a:t>Better accuracy</a:t>
            </a:r>
          </a:p>
          <a:p>
            <a:r>
              <a:rPr lang="en-US" dirty="0"/>
              <a:t>Less cost</a:t>
            </a:r>
          </a:p>
          <a:p>
            <a:endParaRPr lang="en-US" dirty="0"/>
          </a:p>
        </p:txBody>
      </p:sp>
    </p:spTree>
    <p:extLst>
      <p:ext uri="{BB962C8B-B14F-4D97-AF65-F5344CB8AC3E}">
        <p14:creationId xmlns:p14="http://schemas.microsoft.com/office/powerpoint/2010/main" val="3493782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Observation Techniques</a:t>
            </a:r>
            <a:endParaRPr lang="en-US" dirty="0"/>
          </a:p>
        </p:txBody>
      </p:sp>
      <p:sp>
        <p:nvSpPr>
          <p:cNvPr id="36866" name="Content Placeholder 2"/>
          <p:cNvSpPr>
            <a:spLocks noGrp="1"/>
          </p:cNvSpPr>
          <p:nvPr>
            <p:ph idx="1"/>
          </p:nvPr>
        </p:nvSpPr>
        <p:spPr/>
        <p:txBody>
          <a:bodyPr/>
          <a:lstStyle/>
          <a:p>
            <a:pPr marL="0" indent="0">
              <a:buNone/>
            </a:pPr>
            <a:r>
              <a:rPr lang="en-US" dirty="0"/>
              <a:t>Limitations of observational data</a:t>
            </a:r>
          </a:p>
          <a:p>
            <a:r>
              <a:rPr lang="en-US" dirty="0"/>
              <a:t>Small number of subjects</a:t>
            </a:r>
          </a:p>
          <a:p>
            <a:r>
              <a:rPr lang="en-US" dirty="0"/>
              <a:t>Subjective interpretations</a:t>
            </a:r>
          </a:p>
          <a:p>
            <a:r>
              <a:rPr lang="en-US" dirty="0"/>
              <a:t>Inability to pry beneath the behavior observed</a:t>
            </a:r>
          </a:p>
          <a:p>
            <a:r>
              <a:rPr lang="en-US" dirty="0"/>
              <a:t>Motivations, attitudes, and other internal conditions are unobserved</a:t>
            </a:r>
            <a:endParaRPr lang="en-US" altLang="ja-JP" dirty="0"/>
          </a:p>
          <a:p>
            <a:endParaRPr lang="en-US" dirty="0"/>
          </a:p>
          <a:p>
            <a:endParaRPr lang="en-US" dirty="0"/>
          </a:p>
        </p:txBody>
      </p:sp>
    </p:spTree>
    <p:extLst>
      <p:ext uri="{BB962C8B-B14F-4D97-AF65-F5344CB8AC3E}">
        <p14:creationId xmlns:p14="http://schemas.microsoft.com/office/powerpoint/2010/main" val="2371220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a:t>Focus Groups</a:t>
            </a:r>
            <a:endParaRPr lang="en-US" dirty="0"/>
          </a:p>
        </p:txBody>
      </p:sp>
      <p:sp>
        <p:nvSpPr>
          <p:cNvPr id="38914" name="Content Placeholder 2"/>
          <p:cNvSpPr>
            <a:spLocks noGrp="1"/>
          </p:cNvSpPr>
          <p:nvPr>
            <p:ph idx="1"/>
          </p:nvPr>
        </p:nvSpPr>
        <p:spPr/>
        <p:txBody>
          <a:bodyPr/>
          <a:lstStyle/>
          <a:p>
            <a:r>
              <a:rPr lang="en-US" b="1" dirty="0"/>
              <a:t>Focus groups </a:t>
            </a:r>
            <a:r>
              <a:rPr lang="en-US" dirty="0"/>
              <a:t>are small groups of people brought together and guided by a moderator through an unstructured, spontaneous discussion for the purpose of gaining information relevant to the research problem.</a:t>
            </a:r>
          </a:p>
          <a:p>
            <a:endParaRPr lang="en-US" dirty="0"/>
          </a:p>
        </p:txBody>
      </p:sp>
    </p:spTree>
    <p:extLst>
      <p:ext uri="{BB962C8B-B14F-4D97-AF65-F5344CB8AC3E}">
        <p14:creationId xmlns:p14="http://schemas.microsoft.com/office/powerpoint/2010/main" val="2187650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a:t>Types of Focus Groups</a:t>
            </a:r>
            <a:endParaRPr lang="en-US" dirty="0"/>
          </a:p>
        </p:txBody>
      </p:sp>
      <p:sp>
        <p:nvSpPr>
          <p:cNvPr id="43010" name="Content Placeholder 2"/>
          <p:cNvSpPr>
            <a:spLocks noGrp="1"/>
          </p:cNvSpPr>
          <p:nvPr>
            <p:ph idx="1"/>
          </p:nvPr>
        </p:nvSpPr>
        <p:spPr/>
        <p:txBody>
          <a:bodyPr/>
          <a:lstStyle/>
          <a:p>
            <a:r>
              <a:rPr lang="en-US" b="1" dirty="0"/>
              <a:t>Traditional focus group</a:t>
            </a:r>
            <a:r>
              <a:rPr lang="en-US" dirty="0"/>
              <a:t>: Select 6 to 12 persons and meet in a dedicated room with one-way mirror for client viewing.</a:t>
            </a:r>
          </a:p>
        </p:txBody>
      </p:sp>
    </p:spTree>
    <p:extLst>
      <p:ext uri="{BB962C8B-B14F-4D97-AF65-F5344CB8AC3E}">
        <p14:creationId xmlns:p14="http://schemas.microsoft.com/office/powerpoint/2010/main" val="2611771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a Focus Group Works</a:t>
            </a:r>
            <a:endParaRPr lang="en-US" dirty="0"/>
          </a:p>
        </p:txBody>
      </p:sp>
      <p:sp>
        <p:nvSpPr>
          <p:cNvPr id="3" name="Content Placeholder 2"/>
          <p:cNvSpPr>
            <a:spLocks noGrp="1"/>
          </p:cNvSpPr>
          <p:nvPr>
            <p:ph idx="1"/>
          </p:nvPr>
        </p:nvSpPr>
        <p:spPr/>
        <p:txBody>
          <a:bodyPr/>
          <a:lstStyle/>
          <a:p>
            <a:r>
              <a:rPr lang="en-US" b="1" dirty="0"/>
              <a:t>Moderator</a:t>
            </a:r>
            <a:r>
              <a:rPr lang="en-US" dirty="0"/>
              <a:t>: responsible for creating the correct atmosphere in the group and guiding discussion</a:t>
            </a:r>
          </a:p>
          <a:p>
            <a:r>
              <a:rPr lang="en-US" b="1" dirty="0"/>
              <a:t>Focus group report</a:t>
            </a:r>
            <a:r>
              <a:rPr lang="en-US" dirty="0"/>
              <a:t>: summarizes the information provided by the focus group participants relative to the research questions</a:t>
            </a:r>
          </a:p>
        </p:txBody>
      </p:sp>
    </p:spTree>
    <p:extLst>
      <p:ext uri="{BB962C8B-B14F-4D97-AF65-F5344CB8AC3E}">
        <p14:creationId xmlns:p14="http://schemas.microsoft.com/office/powerpoint/2010/main" val="1272289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Newer Focus Groups</a:t>
            </a:r>
            <a:endParaRPr lang="en-US" dirty="0"/>
          </a:p>
        </p:txBody>
      </p:sp>
      <p:sp>
        <p:nvSpPr>
          <p:cNvPr id="47106" name="Content Placeholder 2"/>
          <p:cNvSpPr>
            <a:spLocks noGrp="1"/>
          </p:cNvSpPr>
          <p:nvPr>
            <p:ph idx="1"/>
          </p:nvPr>
        </p:nvSpPr>
        <p:spPr/>
        <p:txBody>
          <a:bodyPr/>
          <a:lstStyle/>
          <a:p>
            <a:r>
              <a:rPr lang="en-US" b="1" dirty="0"/>
              <a:t>Online focus group</a:t>
            </a:r>
            <a:r>
              <a:rPr lang="en-US" dirty="0"/>
              <a:t>: the respondents and/or clients communicate and/or observe by use of the Internet</a:t>
            </a:r>
          </a:p>
          <a:p>
            <a:endParaRPr lang="en-US" dirty="0"/>
          </a:p>
        </p:txBody>
      </p:sp>
    </p:spTree>
    <p:extLst>
      <p:ext uri="{BB962C8B-B14F-4D97-AF65-F5344CB8AC3E}">
        <p14:creationId xmlns:p14="http://schemas.microsoft.com/office/powerpoint/2010/main" val="2072485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770" y="914642"/>
            <a:ext cx="4779510" cy="5364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236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Online Focus Groups</a:t>
            </a:r>
            <a:endParaRPr lang="en-US" dirty="0"/>
          </a:p>
        </p:txBody>
      </p:sp>
      <p:sp>
        <p:nvSpPr>
          <p:cNvPr id="49154" name="Content Placeholder 2"/>
          <p:cNvSpPr>
            <a:spLocks noGrp="1"/>
          </p:cNvSpPr>
          <p:nvPr>
            <p:ph idx="1"/>
          </p:nvPr>
        </p:nvSpPr>
        <p:spPr/>
        <p:txBody>
          <a:bodyPr>
            <a:normAutofit/>
          </a:bodyPr>
          <a:lstStyle/>
          <a:p>
            <a:pPr marL="0" indent="0">
              <a:buNone/>
            </a:pPr>
            <a:r>
              <a:rPr lang="en-US" dirty="0"/>
              <a:t>Advantages:</a:t>
            </a:r>
          </a:p>
          <a:p>
            <a:r>
              <a:rPr lang="en-US" dirty="0"/>
              <a:t>No physical setup is necessary</a:t>
            </a:r>
          </a:p>
          <a:p>
            <a:r>
              <a:rPr lang="en-US" dirty="0"/>
              <a:t>Transcripts are captured on file in real time</a:t>
            </a:r>
          </a:p>
          <a:p>
            <a:r>
              <a:rPr lang="en-US" dirty="0"/>
              <a:t>Participants can be in widely separated geographical areas</a:t>
            </a:r>
          </a:p>
          <a:p>
            <a:r>
              <a:rPr lang="en-US" dirty="0"/>
              <a:t>Participants are comfortable in their home or office environments</a:t>
            </a:r>
          </a:p>
          <a:p>
            <a:r>
              <a:rPr lang="en-US" dirty="0"/>
              <a:t>The moderator can exchange private messages with individual participants</a:t>
            </a:r>
          </a:p>
          <a:p>
            <a:endParaRPr lang="en-US" dirty="0"/>
          </a:p>
        </p:txBody>
      </p:sp>
    </p:spTree>
    <p:extLst>
      <p:ext uri="{BB962C8B-B14F-4D97-AF65-F5344CB8AC3E}">
        <p14:creationId xmlns:p14="http://schemas.microsoft.com/office/powerpoint/2010/main" val="132233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Online Focus Groups</a:t>
            </a:r>
            <a:endParaRPr lang="en-US" dirty="0"/>
          </a:p>
        </p:txBody>
      </p:sp>
      <p:sp>
        <p:nvSpPr>
          <p:cNvPr id="49154" name="Content Placeholder 2"/>
          <p:cNvSpPr>
            <a:spLocks noGrp="1"/>
          </p:cNvSpPr>
          <p:nvPr>
            <p:ph idx="1"/>
          </p:nvPr>
        </p:nvSpPr>
        <p:spPr/>
        <p:txBody>
          <a:bodyPr/>
          <a:lstStyle/>
          <a:p>
            <a:pPr marL="0" indent="0">
              <a:buNone/>
            </a:pPr>
            <a:r>
              <a:rPr lang="en-US" dirty="0"/>
              <a:t>Disadvantages:</a:t>
            </a:r>
          </a:p>
          <a:p>
            <a:r>
              <a:rPr lang="en-US" dirty="0"/>
              <a:t>Observation of participants’ body  language is not possible</a:t>
            </a:r>
          </a:p>
          <a:p>
            <a:r>
              <a:rPr lang="en-US" dirty="0"/>
              <a:t>Participants cannot physically inspect products or taste food items</a:t>
            </a:r>
          </a:p>
          <a:p>
            <a:r>
              <a:rPr lang="en-US" dirty="0"/>
              <a:t>Participants can lose interest or become distracted</a:t>
            </a:r>
          </a:p>
        </p:txBody>
      </p:sp>
    </p:spTree>
    <p:extLst>
      <p:ext uri="{BB962C8B-B14F-4D97-AF65-F5344CB8AC3E}">
        <p14:creationId xmlns:p14="http://schemas.microsoft.com/office/powerpoint/2010/main" val="3997142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a:t>Advantages of Focus Groups</a:t>
            </a:r>
            <a:endParaRPr lang="en-US" dirty="0"/>
          </a:p>
        </p:txBody>
      </p:sp>
      <p:sp>
        <p:nvSpPr>
          <p:cNvPr id="51202" name="Content Placeholder 2"/>
          <p:cNvSpPr>
            <a:spLocks noGrp="1"/>
          </p:cNvSpPr>
          <p:nvPr>
            <p:ph idx="1"/>
          </p:nvPr>
        </p:nvSpPr>
        <p:spPr/>
        <p:txBody>
          <a:bodyPr/>
          <a:lstStyle/>
          <a:p>
            <a:r>
              <a:rPr lang="en-US" dirty="0"/>
              <a:t>Can generate fresh ideas</a:t>
            </a:r>
          </a:p>
          <a:p>
            <a:r>
              <a:rPr lang="en-US" dirty="0"/>
              <a:t>Allow clients to observe their participants</a:t>
            </a:r>
          </a:p>
          <a:p>
            <a:r>
              <a:rPr lang="en-US" dirty="0"/>
              <a:t>May be directed at understanding a wide variety of issues </a:t>
            </a:r>
          </a:p>
          <a:p>
            <a:r>
              <a:rPr lang="en-US" dirty="0"/>
              <a:t>Allow fairly easy access to special respondent groups </a:t>
            </a:r>
          </a:p>
          <a:p>
            <a:endParaRPr lang="en-US" dirty="0"/>
          </a:p>
        </p:txBody>
      </p:sp>
    </p:spTree>
    <p:extLst>
      <p:ext uri="{BB962C8B-B14F-4D97-AF65-F5344CB8AC3E}">
        <p14:creationId xmlns:p14="http://schemas.microsoft.com/office/powerpoint/2010/main" val="1061681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a:t>Disadvantages of Focus Groups</a:t>
            </a:r>
            <a:endParaRPr lang="en-US" dirty="0"/>
          </a:p>
        </p:txBody>
      </p:sp>
      <p:sp>
        <p:nvSpPr>
          <p:cNvPr id="53250" name="Content Placeholder 2"/>
          <p:cNvSpPr>
            <a:spLocks noGrp="1"/>
          </p:cNvSpPr>
          <p:nvPr>
            <p:ph idx="1"/>
          </p:nvPr>
        </p:nvSpPr>
        <p:spPr/>
        <p:txBody>
          <a:bodyPr/>
          <a:lstStyle/>
          <a:p>
            <a:r>
              <a:rPr lang="en-US" dirty="0"/>
              <a:t>Representativeness of participants</a:t>
            </a:r>
          </a:p>
          <a:p>
            <a:r>
              <a:rPr lang="en-US" dirty="0"/>
              <a:t>Dependence on the moderator</a:t>
            </a:r>
          </a:p>
          <a:p>
            <a:r>
              <a:rPr lang="en-US" dirty="0"/>
              <a:t>Interpretation sometimes difficult</a:t>
            </a:r>
          </a:p>
        </p:txBody>
      </p:sp>
    </p:spTree>
    <p:extLst>
      <p:ext uri="{BB962C8B-B14F-4D97-AF65-F5344CB8AC3E}">
        <p14:creationId xmlns:p14="http://schemas.microsoft.com/office/powerpoint/2010/main" val="3013226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normAutofit fontScale="90000"/>
          </a:bodyPr>
          <a:lstStyle/>
          <a:p>
            <a:r>
              <a:rPr lang="en-US" dirty="0"/>
              <a:t>When Should Focus Groups Be Used?</a:t>
            </a:r>
          </a:p>
        </p:txBody>
      </p:sp>
      <p:sp>
        <p:nvSpPr>
          <p:cNvPr id="55298" name="Content Placeholder 2"/>
          <p:cNvSpPr>
            <a:spLocks noGrp="1"/>
          </p:cNvSpPr>
          <p:nvPr>
            <p:ph idx="1"/>
          </p:nvPr>
        </p:nvSpPr>
        <p:spPr/>
        <p:txBody>
          <a:bodyPr/>
          <a:lstStyle/>
          <a:p>
            <a:r>
              <a:rPr lang="en-US" dirty="0"/>
              <a:t>Focus groups should be used when the research objective is to describe rather than predict.</a:t>
            </a:r>
          </a:p>
          <a:p>
            <a:pPr lvl="1"/>
            <a:r>
              <a:rPr lang="en-US" sz="2400" dirty="0"/>
              <a:t>How do consumers describe a better package?</a:t>
            </a:r>
          </a:p>
          <a:p>
            <a:pPr lvl="1"/>
            <a:r>
              <a:rPr lang="en-US" sz="2400" dirty="0"/>
              <a:t>How would they describe their satisfaction with our service?</a:t>
            </a:r>
          </a:p>
          <a:p>
            <a:pPr lvl="1"/>
            <a:r>
              <a:rPr lang="en-US" sz="2400" dirty="0"/>
              <a:t>How could they describe their ideas for an ad campaign?</a:t>
            </a:r>
          </a:p>
          <a:p>
            <a:pPr lvl="1"/>
            <a:endParaRPr lang="en-US" sz="2400" dirty="0"/>
          </a:p>
          <a:p>
            <a:endParaRPr lang="en-US" dirty="0"/>
          </a:p>
        </p:txBody>
      </p:sp>
    </p:spTree>
    <p:extLst>
      <p:ext uri="{BB962C8B-B14F-4D97-AF65-F5344CB8AC3E}">
        <p14:creationId xmlns:p14="http://schemas.microsoft.com/office/powerpoint/2010/main" val="3122113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fontScale="90000"/>
          </a:bodyPr>
          <a:lstStyle/>
          <a:p>
            <a:r>
              <a:rPr lang="en-US" dirty="0"/>
              <a:t>When Should Focus Groups </a:t>
            </a:r>
            <a:r>
              <a:rPr lang="en-US" u="sng" dirty="0"/>
              <a:t>Not</a:t>
            </a:r>
            <a:r>
              <a:rPr lang="en-US" dirty="0"/>
              <a:t> Be Used?</a:t>
            </a:r>
          </a:p>
        </p:txBody>
      </p:sp>
      <p:sp>
        <p:nvSpPr>
          <p:cNvPr id="57346" name="Content Placeholder 2"/>
          <p:cNvSpPr>
            <a:spLocks noGrp="1"/>
          </p:cNvSpPr>
          <p:nvPr>
            <p:ph idx="1"/>
          </p:nvPr>
        </p:nvSpPr>
        <p:spPr/>
        <p:txBody>
          <a:bodyPr/>
          <a:lstStyle/>
          <a:p>
            <a:r>
              <a:rPr lang="en-US" dirty="0"/>
              <a:t>Focus groups should not be used when the research questions require a prediction or when a major decision affecting the company’s livelihood rests on the research results.</a:t>
            </a:r>
          </a:p>
        </p:txBody>
      </p:sp>
    </p:spTree>
    <p:extLst>
      <p:ext uri="{BB962C8B-B14F-4D97-AF65-F5344CB8AC3E}">
        <p14:creationId xmlns:p14="http://schemas.microsoft.com/office/powerpoint/2010/main" val="1513211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a:bodyPr>
          <a:lstStyle/>
          <a:p>
            <a:r>
              <a:rPr lang="en-US"/>
              <a:t>Some Objectives of Focus Groups</a:t>
            </a:r>
            <a:endParaRPr lang="en-US" dirty="0"/>
          </a:p>
        </p:txBody>
      </p:sp>
      <p:sp>
        <p:nvSpPr>
          <p:cNvPr id="57346" name="Content Placeholder 2"/>
          <p:cNvSpPr>
            <a:spLocks noGrp="1"/>
          </p:cNvSpPr>
          <p:nvPr>
            <p:ph idx="1"/>
          </p:nvPr>
        </p:nvSpPr>
        <p:spPr/>
        <p:txBody>
          <a:bodyPr/>
          <a:lstStyle/>
          <a:p>
            <a:r>
              <a:rPr lang="en-US"/>
              <a:t>To generate ideas</a:t>
            </a:r>
          </a:p>
          <a:p>
            <a:r>
              <a:rPr lang="en-US"/>
              <a:t>To understand consumer vocabulary</a:t>
            </a:r>
          </a:p>
          <a:p>
            <a:r>
              <a:rPr lang="en-US"/>
              <a:t>To reveal consumer goods, motives, perceptions, and attitudes about products or services</a:t>
            </a:r>
          </a:p>
          <a:p>
            <a:r>
              <a:rPr lang="en-US"/>
              <a:t>To understand findings from quantitative studies</a:t>
            </a:r>
            <a:endParaRPr lang="en-US" dirty="0"/>
          </a:p>
        </p:txBody>
      </p:sp>
    </p:spTree>
    <p:extLst>
      <p:ext uri="{BB962C8B-B14F-4D97-AF65-F5344CB8AC3E}">
        <p14:creationId xmlns:p14="http://schemas.microsoft.com/office/powerpoint/2010/main" val="145071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normAutofit fontScale="90000"/>
          </a:bodyPr>
          <a:lstStyle/>
          <a:p>
            <a:r>
              <a:rPr lang="en-US" dirty="0"/>
              <a:t>Operational Aspects of Traditional Focus Groups</a:t>
            </a:r>
          </a:p>
        </p:txBody>
      </p:sp>
      <p:sp>
        <p:nvSpPr>
          <p:cNvPr id="59394" name="Content Placeholder 2"/>
          <p:cNvSpPr>
            <a:spLocks noGrp="1"/>
          </p:cNvSpPr>
          <p:nvPr>
            <p:ph idx="1"/>
          </p:nvPr>
        </p:nvSpPr>
        <p:spPr/>
        <p:txBody>
          <a:bodyPr/>
          <a:lstStyle/>
          <a:p>
            <a:r>
              <a:rPr lang="en-US" dirty="0"/>
              <a:t>How many focus groups should be conducted?</a:t>
            </a:r>
          </a:p>
          <a:p>
            <a:r>
              <a:rPr lang="en-US" dirty="0"/>
              <a:t>How many people should be in a focus group?  </a:t>
            </a:r>
          </a:p>
          <a:p>
            <a:r>
              <a:rPr lang="en-US" dirty="0"/>
              <a:t>Who should be in the focus group?</a:t>
            </a:r>
          </a:p>
          <a:p>
            <a:r>
              <a:rPr lang="en-US" dirty="0"/>
              <a:t>How should focus group participants be recruited and selected?</a:t>
            </a:r>
          </a:p>
        </p:txBody>
      </p:sp>
    </p:spTree>
    <p:extLst>
      <p:ext uri="{BB962C8B-B14F-4D97-AF65-F5344CB8AC3E}">
        <p14:creationId xmlns:p14="http://schemas.microsoft.com/office/powerpoint/2010/main" val="2238090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normAutofit fontScale="90000"/>
          </a:bodyPr>
          <a:lstStyle/>
          <a:p>
            <a:r>
              <a:rPr lang="en-US" dirty="0"/>
              <a:t>Operational Aspects of Traditional Focus Groups</a:t>
            </a:r>
          </a:p>
        </p:txBody>
      </p:sp>
      <p:sp>
        <p:nvSpPr>
          <p:cNvPr id="59394" name="Content Placeholder 2"/>
          <p:cNvSpPr>
            <a:spLocks noGrp="1"/>
          </p:cNvSpPr>
          <p:nvPr>
            <p:ph idx="1"/>
          </p:nvPr>
        </p:nvSpPr>
        <p:spPr/>
        <p:txBody>
          <a:bodyPr/>
          <a:lstStyle/>
          <a:p>
            <a:r>
              <a:rPr lang="en-US" dirty="0"/>
              <a:t>Where should a focus group meet?</a:t>
            </a:r>
          </a:p>
          <a:p>
            <a:r>
              <a:rPr lang="en-US" dirty="0"/>
              <a:t>When should the moderator become involved in the research project?</a:t>
            </a:r>
          </a:p>
          <a:p>
            <a:r>
              <a:rPr lang="en-US" dirty="0"/>
              <a:t>How are focus group results reported and used?</a:t>
            </a:r>
          </a:p>
          <a:p>
            <a:r>
              <a:rPr lang="en-US" dirty="0"/>
              <a:t>What other benefits do focus groups offer?</a:t>
            </a:r>
          </a:p>
          <a:p>
            <a:pPr lvl="1"/>
            <a:endParaRPr lang="en-US" dirty="0"/>
          </a:p>
          <a:p>
            <a:pPr lvl="1"/>
            <a:endParaRPr lang="en-US" dirty="0"/>
          </a:p>
        </p:txBody>
      </p:sp>
    </p:spTree>
    <p:extLst>
      <p:ext uri="{BB962C8B-B14F-4D97-AF65-F5344CB8AC3E}">
        <p14:creationId xmlns:p14="http://schemas.microsoft.com/office/powerpoint/2010/main" val="25902396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Marketing Research Online Communities</a:t>
            </a:r>
          </a:p>
        </p:txBody>
      </p:sp>
      <p:sp>
        <p:nvSpPr>
          <p:cNvPr id="3" name="Content Placeholder 2"/>
          <p:cNvSpPr>
            <a:spLocks noGrp="1"/>
          </p:cNvSpPr>
          <p:nvPr>
            <p:ph idx="1"/>
          </p:nvPr>
        </p:nvSpPr>
        <p:spPr/>
        <p:txBody>
          <a:bodyPr/>
          <a:lstStyle/>
          <a:p>
            <a:r>
              <a:rPr lang="en-US" dirty="0"/>
              <a:t>Marketing research online communities (MROCs) are groups of people that are brought together online to interact, provide ideas and opinions, and complete tasks.  </a:t>
            </a:r>
          </a:p>
          <a:p>
            <a:endParaRPr lang="en-US" dirty="0"/>
          </a:p>
        </p:txBody>
      </p:sp>
    </p:spTree>
    <p:extLst>
      <p:ext uri="{BB962C8B-B14F-4D97-AF65-F5344CB8AC3E}">
        <p14:creationId xmlns:p14="http://schemas.microsoft.com/office/powerpoint/2010/main" val="3677474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9914" y="1046886"/>
            <a:ext cx="5217645" cy="50033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51732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738" y="1338263"/>
            <a:ext cx="8010525" cy="418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11872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dirty="0"/>
              <a:t>Ethnographic Research</a:t>
            </a:r>
            <a:br>
              <a:rPr lang="en-US" dirty="0"/>
            </a:br>
            <a:endParaRPr lang="en-US" dirty="0"/>
          </a:p>
        </p:txBody>
      </p:sp>
      <p:sp>
        <p:nvSpPr>
          <p:cNvPr id="3" name="Content Placeholder 2"/>
          <p:cNvSpPr>
            <a:spLocks noGrp="1"/>
          </p:cNvSpPr>
          <p:nvPr>
            <p:ph idx="1"/>
          </p:nvPr>
        </p:nvSpPr>
        <p:spPr/>
        <p:txBody>
          <a:bodyPr/>
          <a:lstStyle/>
          <a:p>
            <a:r>
              <a:rPr lang="en-US" dirty="0"/>
              <a:t>Ethnographic research is a term borrowed from anthropology to describe a detailed, descriptive study of a group and its behavior, characteristics, culture, and so on.</a:t>
            </a:r>
          </a:p>
        </p:txBody>
      </p:sp>
    </p:spTree>
    <p:extLst>
      <p:ext uri="{BB962C8B-B14F-4D97-AF65-F5344CB8AC3E}">
        <p14:creationId xmlns:p14="http://schemas.microsoft.com/office/powerpoint/2010/main" val="9152440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lstStyle/>
          <a:p>
            <a:r>
              <a:rPr lang="en-IN" b="1" dirty="0" err="1"/>
              <a:t>Shopalongs</a:t>
            </a:r>
            <a:r>
              <a:rPr lang="en-IN" dirty="0"/>
              <a:t> are a types of research in which a researcher accompanies a shopper (with permission) on a shopping trip and observes and records the shopper’s activities</a:t>
            </a:r>
          </a:p>
          <a:p>
            <a:r>
              <a:rPr lang="en-IN" b="1" dirty="0"/>
              <a:t>Mobile ethnography</a:t>
            </a:r>
            <a:r>
              <a:rPr lang="en-IN" dirty="0"/>
              <a:t> is a type of marketing research in which respondents document their own experiences through their own mobile phones</a:t>
            </a:r>
          </a:p>
          <a:p>
            <a:r>
              <a:rPr lang="en-IN" b="1" dirty="0" err="1"/>
              <a:t>Netnography</a:t>
            </a:r>
            <a:r>
              <a:rPr lang="en-IN" b="1" dirty="0"/>
              <a:t> </a:t>
            </a:r>
            <a:r>
              <a:rPr lang="en-IN" dirty="0"/>
              <a:t>is the name for the ethnographic study of online activities. </a:t>
            </a:r>
            <a:endParaRPr lang="en-US" dirty="0"/>
          </a:p>
        </p:txBody>
      </p:sp>
    </p:spTree>
    <p:extLst>
      <p:ext uri="{BB962C8B-B14F-4D97-AF65-F5344CB8AC3E}">
        <p14:creationId xmlns:p14="http://schemas.microsoft.com/office/powerpoint/2010/main" val="36214980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a:t>Other Qualitative Techniques</a:t>
            </a:r>
            <a:endParaRPr lang="en-US" dirty="0"/>
          </a:p>
        </p:txBody>
      </p:sp>
      <p:sp>
        <p:nvSpPr>
          <p:cNvPr id="61442" name="Content Placeholder 2"/>
          <p:cNvSpPr>
            <a:spLocks noGrp="1"/>
          </p:cNvSpPr>
          <p:nvPr>
            <p:ph idx="1"/>
          </p:nvPr>
        </p:nvSpPr>
        <p:spPr/>
        <p:txBody>
          <a:bodyPr/>
          <a:lstStyle/>
          <a:p>
            <a:r>
              <a:rPr lang="en-US" b="1" dirty="0"/>
              <a:t>In-depth interview </a:t>
            </a:r>
            <a:r>
              <a:rPr lang="en-US" dirty="0"/>
              <a:t>(IDI) is a set of probing questions posed one-on-one to a subject by a trained interviewer so as to gain an idea of what the subject thinks about something or why he or she behaves a certain way.</a:t>
            </a:r>
          </a:p>
          <a:p>
            <a:r>
              <a:rPr lang="en-US" b="1" dirty="0"/>
              <a:t>Laddering </a:t>
            </a:r>
            <a:r>
              <a:rPr lang="en-US" dirty="0"/>
              <a:t>attempts to discover how product attributes are associated with consumer values.</a:t>
            </a:r>
          </a:p>
          <a:p>
            <a:pPr marL="0" indent="0">
              <a:buNone/>
            </a:pPr>
            <a:endParaRPr lang="en-US" dirty="0"/>
          </a:p>
        </p:txBody>
      </p:sp>
    </p:spTree>
    <p:extLst>
      <p:ext uri="{BB962C8B-B14F-4D97-AF65-F5344CB8AC3E}">
        <p14:creationId xmlns:p14="http://schemas.microsoft.com/office/powerpoint/2010/main" val="8826521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a:t>Other Qualitative Techniques</a:t>
            </a:r>
            <a:endParaRPr lang="en-US" dirty="0"/>
          </a:p>
        </p:txBody>
      </p:sp>
      <p:sp>
        <p:nvSpPr>
          <p:cNvPr id="63490" name="Content Placeholder 2"/>
          <p:cNvSpPr>
            <a:spLocks noGrp="1"/>
          </p:cNvSpPr>
          <p:nvPr>
            <p:ph idx="1"/>
          </p:nvPr>
        </p:nvSpPr>
        <p:spPr/>
        <p:txBody>
          <a:bodyPr/>
          <a:lstStyle/>
          <a:p>
            <a:r>
              <a:rPr lang="en-US" b="1" dirty="0"/>
              <a:t>Protocol analysis </a:t>
            </a:r>
            <a:r>
              <a:rPr lang="en-US" dirty="0"/>
              <a:t>involves placing a person in a decision-making situation and asking him or her to verbalize everything he or she considers when making a decision. </a:t>
            </a:r>
          </a:p>
          <a:p>
            <a:endParaRPr lang="en-US" dirty="0"/>
          </a:p>
        </p:txBody>
      </p:sp>
    </p:spTree>
    <p:extLst>
      <p:ext uri="{BB962C8B-B14F-4D97-AF65-F5344CB8AC3E}">
        <p14:creationId xmlns:p14="http://schemas.microsoft.com/office/powerpoint/2010/main" val="31760813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a:t>Other Qualitative Techniques</a:t>
            </a:r>
            <a:endParaRPr lang="en-US" dirty="0"/>
          </a:p>
        </p:txBody>
      </p:sp>
      <p:sp>
        <p:nvSpPr>
          <p:cNvPr id="65538" name="Content Placeholder 2"/>
          <p:cNvSpPr>
            <a:spLocks noGrp="1"/>
          </p:cNvSpPr>
          <p:nvPr>
            <p:ph idx="1"/>
          </p:nvPr>
        </p:nvSpPr>
        <p:spPr/>
        <p:txBody>
          <a:bodyPr/>
          <a:lstStyle/>
          <a:p>
            <a:r>
              <a:rPr lang="en-US" b="1" dirty="0"/>
              <a:t>Projective techniques </a:t>
            </a:r>
            <a:r>
              <a:rPr lang="en-US" dirty="0"/>
              <a:t>involve situations in which participants are placed in (projected into) simulated activities in the hopes that they will divulge things about themselves that they might not reveal under direct questioning</a:t>
            </a:r>
          </a:p>
          <a:p>
            <a:endParaRPr lang="en-US" dirty="0"/>
          </a:p>
        </p:txBody>
      </p:sp>
    </p:spTree>
    <p:extLst>
      <p:ext uri="{BB962C8B-B14F-4D97-AF65-F5344CB8AC3E}">
        <p14:creationId xmlns:p14="http://schemas.microsoft.com/office/powerpoint/2010/main" val="4937786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Five Common Projective Techniques</a:t>
            </a:r>
          </a:p>
        </p:txBody>
      </p:sp>
      <p:sp>
        <p:nvSpPr>
          <p:cNvPr id="3" name="Content Placeholder 2"/>
          <p:cNvSpPr>
            <a:spLocks noGrp="1"/>
          </p:cNvSpPr>
          <p:nvPr>
            <p:ph idx="1"/>
          </p:nvPr>
        </p:nvSpPr>
        <p:spPr/>
        <p:txBody>
          <a:bodyPr/>
          <a:lstStyle/>
          <a:p>
            <a:r>
              <a:rPr lang="en-IN" dirty="0"/>
              <a:t>Word-association test, </a:t>
            </a:r>
          </a:p>
          <a:p>
            <a:r>
              <a:rPr lang="en-IN" dirty="0"/>
              <a:t>Sentence completion test, </a:t>
            </a:r>
          </a:p>
          <a:p>
            <a:r>
              <a:rPr lang="en-IN" dirty="0"/>
              <a:t>Picture test, </a:t>
            </a:r>
          </a:p>
          <a:p>
            <a:r>
              <a:rPr lang="en-IN" dirty="0"/>
              <a:t>Cartoon or balloon test </a:t>
            </a:r>
          </a:p>
          <a:p>
            <a:r>
              <a:rPr lang="en-IN" dirty="0"/>
              <a:t>Role-playing activity</a:t>
            </a:r>
            <a:endParaRPr lang="en-US" dirty="0"/>
          </a:p>
        </p:txBody>
      </p:sp>
    </p:spTree>
    <p:extLst>
      <p:ext uri="{BB962C8B-B14F-4D97-AF65-F5344CB8AC3E}">
        <p14:creationId xmlns:p14="http://schemas.microsoft.com/office/powerpoint/2010/main" val="9412381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1171884"/>
            <a:ext cx="8889780" cy="412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84884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Neuromarketing</a:t>
            </a:r>
            <a:endParaRPr lang="en-US" dirty="0"/>
          </a:p>
        </p:txBody>
      </p:sp>
      <p:sp>
        <p:nvSpPr>
          <p:cNvPr id="3" name="Content Placeholder 2"/>
          <p:cNvSpPr>
            <a:spLocks noGrp="1"/>
          </p:cNvSpPr>
          <p:nvPr>
            <p:ph idx="1"/>
          </p:nvPr>
        </p:nvSpPr>
        <p:spPr/>
        <p:txBody>
          <a:bodyPr/>
          <a:lstStyle/>
          <a:p>
            <a:r>
              <a:rPr lang="en-US" dirty="0" err="1"/>
              <a:t>Neuromarketing</a:t>
            </a:r>
            <a:r>
              <a:rPr lang="en-US" dirty="0"/>
              <a:t> is the study of an individual’s involuntary responses to marketing stimuli, including eye movement, heart rate, skin conductance, breathing, and brain activity</a:t>
            </a:r>
          </a:p>
        </p:txBody>
      </p:sp>
    </p:spTree>
    <p:extLst>
      <p:ext uri="{BB962C8B-B14F-4D97-AF65-F5344CB8AC3E}">
        <p14:creationId xmlns:p14="http://schemas.microsoft.com/office/powerpoint/2010/main" val="38463240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a:t>
            </a:r>
            <a:r>
              <a:rPr lang="en-US" dirty="0" err="1"/>
              <a:t>Neuromarketing</a:t>
            </a:r>
            <a:endParaRPr lang="en-US" dirty="0"/>
          </a:p>
        </p:txBody>
      </p:sp>
      <p:sp>
        <p:nvSpPr>
          <p:cNvPr id="3" name="Content Placeholder 2"/>
          <p:cNvSpPr>
            <a:spLocks noGrp="1"/>
          </p:cNvSpPr>
          <p:nvPr>
            <p:ph idx="1"/>
          </p:nvPr>
        </p:nvSpPr>
        <p:spPr/>
        <p:txBody>
          <a:bodyPr/>
          <a:lstStyle/>
          <a:p>
            <a:r>
              <a:rPr lang="en-IN" b="1" dirty="0"/>
              <a:t>Neuroimaging</a:t>
            </a:r>
            <a:r>
              <a:rPr lang="en-IN" dirty="0"/>
              <a:t>, or viewing brain activity, may aid marketing researchers to better understand consumers’ unconscious emotions. </a:t>
            </a:r>
          </a:p>
          <a:p>
            <a:r>
              <a:rPr lang="en-IN" b="1" dirty="0"/>
              <a:t>Electroencephalography</a:t>
            </a:r>
            <a:r>
              <a:rPr lang="en-IN" dirty="0"/>
              <a:t> (EEG), or the measure of electrical activity in brains, is also used to measures consumers’ responses to products and advertising. </a:t>
            </a:r>
          </a:p>
          <a:p>
            <a:r>
              <a:rPr lang="en-IN" b="1" dirty="0"/>
              <a:t>Eye tracking </a:t>
            </a:r>
            <a:r>
              <a:rPr lang="en-IN" dirty="0"/>
              <a:t>is a technique for measuring eye positions and eye movement. </a:t>
            </a:r>
          </a:p>
          <a:p>
            <a:r>
              <a:rPr lang="en-US" b="1" dirty="0"/>
              <a:t>Facial coding </a:t>
            </a:r>
            <a:r>
              <a:rPr lang="en-US" dirty="0"/>
              <a:t>is a system that is used to measure universal expressions of emotions, such as happiness, sadness, fear, and surprise, by their appearance on faces.</a:t>
            </a:r>
          </a:p>
          <a:p>
            <a:endParaRPr lang="en-US" dirty="0"/>
          </a:p>
          <a:p>
            <a:endParaRPr lang="en-US" dirty="0"/>
          </a:p>
        </p:txBody>
      </p:sp>
    </p:spTree>
    <p:extLst>
      <p:ext uri="{BB962C8B-B14F-4D97-AF65-F5344CB8AC3E}">
        <p14:creationId xmlns:p14="http://schemas.microsoft.com/office/powerpoint/2010/main" val="853785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a:t>Categories of Research</a:t>
            </a:r>
            <a:endParaRPr lang="en-US" dirty="0"/>
          </a:p>
        </p:txBody>
      </p:sp>
      <p:sp>
        <p:nvSpPr>
          <p:cNvPr id="16386" name="Content Placeholder 2"/>
          <p:cNvSpPr>
            <a:spLocks noGrp="1"/>
          </p:cNvSpPr>
          <p:nvPr>
            <p:ph idx="1"/>
          </p:nvPr>
        </p:nvSpPr>
        <p:spPr/>
        <p:txBody>
          <a:bodyPr/>
          <a:lstStyle/>
          <a:p>
            <a:r>
              <a:rPr lang="en-US" b="1" dirty="0"/>
              <a:t>Quantitative research</a:t>
            </a:r>
            <a:r>
              <a:rPr lang="en-US" dirty="0"/>
              <a:t>: research involving the use of structured questions in which response options have been predetermined and a large number of respondents involved</a:t>
            </a:r>
          </a:p>
        </p:txBody>
      </p:sp>
    </p:spTree>
    <p:extLst>
      <p:ext uri="{BB962C8B-B14F-4D97-AF65-F5344CB8AC3E}">
        <p14:creationId xmlns:p14="http://schemas.microsoft.com/office/powerpoint/2010/main" val="22874678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a:t>Physiological Measurements</a:t>
            </a:r>
            <a:endParaRPr lang="en-US" dirty="0"/>
          </a:p>
        </p:txBody>
      </p:sp>
      <p:sp>
        <p:nvSpPr>
          <p:cNvPr id="71682" name="Content Placeholder 2"/>
          <p:cNvSpPr>
            <a:spLocks noGrp="1"/>
          </p:cNvSpPr>
          <p:nvPr>
            <p:ph idx="1"/>
          </p:nvPr>
        </p:nvSpPr>
        <p:spPr/>
        <p:txBody>
          <a:bodyPr>
            <a:normAutofit/>
          </a:bodyPr>
          <a:lstStyle/>
          <a:p>
            <a:r>
              <a:rPr lang="en-US" b="1" dirty="0"/>
              <a:t>Physiological measurements</a:t>
            </a:r>
            <a:r>
              <a:rPr lang="en-US" dirty="0"/>
              <a:t>: involves monitoring a respondent’</a:t>
            </a:r>
            <a:r>
              <a:rPr lang="en-US" altLang="ja-JP" dirty="0"/>
              <a:t>s involuntary responses to marketing stimuli via the use of electrodes and other equipment </a:t>
            </a:r>
          </a:p>
          <a:p>
            <a:pPr lvl="1">
              <a:buFont typeface="Arial" panose="020B0604020202020204" pitchFamily="34" charset="0"/>
              <a:buChar char="•"/>
            </a:pPr>
            <a:r>
              <a:rPr lang="en-US" sz="2400" b="1" dirty="0" err="1"/>
              <a:t>Pupilometer</a:t>
            </a:r>
            <a:r>
              <a:rPr lang="en-US" sz="2400" dirty="0"/>
              <a:t> -- determines interest by measuring amount of dilation of the pupil of the eye.</a:t>
            </a:r>
          </a:p>
          <a:p>
            <a:pPr lvl="1">
              <a:buFont typeface="Arial" panose="020B0604020202020204" pitchFamily="34" charset="0"/>
              <a:buChar char="•"/>
            </a:pPr>
            <a:r>
              <a:rPr lang="en-US" sz="2400" b="1" dirty="0"/>
              <a:t>Galvanometer</a:t>
            </a:r>
            <a:r>
              <a:rPr lang="en-US" sz="2400" dirty="0"/>
              <a:t> -- determines level of excitement by measuring electrical activity on respondents' skin.</a:t>
            </a:r>
          </a:p>
          <a:p>
            <a:endParaRPr lang="en-US" sz="2800" dirty="0"/>
          </a:p>
        </p:txBody>
      </p:sp>
    </p:spTree>
    <p:extLst>
      <p:ext uri="{BB962C8B-B14F-4D97-AF65-F5344CB8AC3E}">
        <p14:creationId xmlns:p14="http://schemas.microsoft.com/office/powerpoint/2010/main" val="13570779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4"/>
          <p:cNvSpPr>
            <a:spLocks noChangeArrowheads="1"/>
          </p:cNvSpPr>
          <p:nvPr/>
        </p:nvSpPr>
        <p:spPr bwMode="auto">
          <a:xfrm>
            <a:off x="-3725863" y="2297113"/>
            <a:ext cx="9144001" cy="0"/>
          </a:xfrm>
          <a:prstGeom prst="rect">
            <a:avLst/>
          </a:prstGeom>
          <a:noFill/>
          <a:ln w="25400">
            <a:noFill/>
            <a:miter lim="800000"/>
            <a:headEnd/>
            <a:tailEnd/>
          </a:ln>
        </p:spPr>
        <p:txBody>
          <a:bodyPr wrap="none" anchor="ctr">
            <a:spAutoFit/>
          </a:bodyPr>
          <a:lstStyle/>
          <a:p>
            <a:endParaRPr lang="en-US">
              <a:latin typeface="Calibri" charset="0"/>
            </a:endParaRPr>
          </a:p>
        </p:txBody>
      </p:sp>
      <p:pic>
        <p:nvPicPr>
          <p:cNvPr id="59395" name="Picture 5" descr="cid:3287383400_2177562"/>
          <p:cNvPicPr>
            <a:picLocks noChangeAspect="1" noChangeArrowheads="1"/>
          </p:cNvPicPr>
          <p:nvPr/>
        </p:nvPicPr>
        <p:blipFill>
          <a:blip r:embed="rId3" r:link="rId4" cstate="print"/>
          <a:srcRect/>
          <a:stretch>
            <a:fillRect/>
          </a:stretch>
        </p:blipFill>
        <p:spPr bwMode="auto">
          <a:xfrm>
            <a:off x="342900" y="971550"/>
            <a:ext cx="8423275" cy="2747963"/>
          </a:xfrm>
          <a:prstGeom prst="rect">
            <a:avLst/>
          </a:prstGeom>
          <a:solidFill>
            <a:schemeClr val="hlink"/>
          </a:solidFill>
          <a:ln w="9525">
            <a:solidFill>
              <a:schemeClr val="bg1"/>
            </a:solidFill>
            <a:miter lim="800000"/>
            <a:headEnd/>
            <a:tailEnd/>
          </a:ln>
        </p:spPr>
      </p:pic>
      <p:sp>
        <p:nvSpPr>
          <p:cNvPr id="59396" name="Rectangle 6"/>
          <p:cNvSpPr>
            <a:spLocks noChangeArrowheads="1"/>
          </p:cNvSpPr>
          <p:nvPr/>
        </p:nvSpPr>
        <p:spPr bwMode="auto">
          <a:xfrm>
            <a:off x="708025" y="3894138"/>
            <a:ext cx="7589838" cy="1069975"/>
          </a:xfrm>
          <a:prstGeom prst="rect">
            <a:avLst/>
          </a:prstGeom>
          <a:noFill/>
          <a:ln w="25400">
            <a:noFill/>
            <a:miter lim="800000"/>
            <a:headEnd/>
            <a:tailEnd/>
          </a:ln>
        </p:spPr>
        <p:txBody>
          <a:bodyPr anchor="ctr">
            <a:spAutoFit/>
          </a:bodyPr>
          <a:lstStyle/>
          <a:p>
            <a:pPr algn="ctr"/>
            <a:r>
              <a:rPr lang="en-US" sz="1600">
                <a:solidFill>
                  <a:srgbClr val="000000"/>
                </a:solidFill>
                <a:cs typeface="Times New Roman"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a:t>Categories of Research</a:t>
            </a:r>
            <a:endParaRPr lang="en-US" dirty="0"/>
          </a:p>
        </p:txBody>
      </p:sp>
      <p:sp>
        <p:nvSpPr>
          <p:cNvPr id="16386" name="Content Placeholder 2"/>
          <p:cNvSpPr>
            <a:spLocks noGrp="1"/>
          </p:cNvSpPr>
          <p:nvPr>
            <p:ph idx="1"/>
          </p:nvPr>
        </p:nvSpPr>
        <p:spPr/>
        <p:txBody>
          <a:bodyPr/>
          <a:lstStyle/>
          <a:p>
            <a:r>
              <a:rPr lang="en-US" b="1" dirty="0"/>
              <a:t>Qualitative research</a:t>
            </a:r>
            <a:r>
              <a:rPr lang="en-US" dirty="0"/>
              <a:t>: research involving collecting, analyzing, and interpreting data by observing what people do and say</a:t>
            </a:r>
          </a:p>
          <a:p>
            <a:pPr marL="0" indent="0">
              <a:buNone/>
            </a:pPr>
            <a:endParaRPr lang="en-US" dirty="0"/>
          </a:p>
        </p:txBody>
      </p:sp>
    </p:spTree>
    <p:extLst>
      <p:ext uri="{BB962C8B-B14F-4D97-AF65-F5344CB8AC3E}">
        <p14:creationId xmlns:p14="http://schemas.microsoft.com/office/powerpoint/2010/main" val="2551875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a:t>Categories of Research</a:t>
            </a:r>
            <a:endParaRPr lang="en-US" dirty="0"/>
          </a:p>
        </p:txBody>
      </p:sp>
      <p:sp>
        <p:nvSpPr>
          <p:cNvPr id="18434" name="Content Placeholder 2"/>
          <p:cNvSpPr>
            <a:spLocks noGrp="1"/>
          </p:cNvSpPr>
          <p:nvPr>
            <p:ph idx="1"/>
          </p:nvPr>
        </p:nvSpPr>
        <p:spPr/>
        <p:txBody>
          <a:bodyPr/>
          <a:lstStyle/>
          <a:p>
            <a:r>
              <a:rPr lang="en-US" b="1" dirty="0"/>
              <a:t>Mixed method research</a:t>
            </a:r>
            <a:r>
              <a:rPr lang="en-US" dirty="0"/>
              <a:t>: combination of both quantitative and qualitative research methods in order to gain the advantages of both</a:t>
            </a:r>
          </a:p>
          <a:p>
            <a:pPr marL="0" indent="0">
              <a:buNone/>
            </a:pPr>
            <a:endParaRPr lang="en-US" dirty="0"/>
          </a:p>
        </p:txBody>
      </p:sp>
    </p:spTree>
    <p:extLst>
      <p:ext uri="{BB962C8B-B14F-4D97-AF65-F5344CB8AC3E}">
        <p14:creationId xmlns:p14="http://schemas.microsoft.com/office/powerpoint/2010/main" val="4239361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a:t>Observation Techniques</a:t>
            </a:r>
            <a:endParaRPr lang="en-US" dirty="0"/>
          </a:p>
        </p:txBody>
      </p:sp>
      <p:sp>
        <p:nvSpPr>
          <p:cNvPr id="20482" name="Content Placeholder 2"/>
          <p:cNvSpPr>
            <a:spLocks noGrp="1"/>
          </p:cNvSpPr>
          <p:nvPr>
            <p:ph idx="1"/>
          </p:nvPr>
        </p:nvSpPr>
        <p:spPr/>
        <p:txBody>
          <a:bodyPr/>
          <a:lstStyle/>
          <a:p>
            <a:r>
              <a:rPr lang="en-US" b="1" dirty="0"/>
              <a:t>Observation methods</a:t>
            </a:r>
            <a:r>
              <a:rPr lang="en-US" dirty="0"/>
              <a:t>: techniques in which the researcher relies on his or her powers of observation rather than communicating with a person in order to obtain information</a:t>
            </a:r>
          </a:p>
          <a:p>
            <a:endParaRPr lang="en-US" dirty="0"/>
          </a:p>
        </p:txBody>
      </p:sp>
    </p:spTree>
    <p:extLst>
      <p:ext uri="{BB962C8B-B14F-4D97-AF65-F5344CB8AC3E}">
        <p14:creationId xmlns:p14="http://schemas.microsoft.com/office/powerpoint/2010/main" val="3093351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a:t>Observation Techniques</a:t>
            </a:r>
            <a:endParaRPr lang="en-US" dirty="0"/>
          </a:p>
        </p:txBody>
      </p:sp>
      <p:sp>
        <p:nvSpPr>
          <p:cNvPr id="22530" name="Content Placeholder 2"/>
          <p:cNvSpPr>
            <a:spLocks noGrp="1"/>
          </p:cNvSpPr>
          <p:nvPr>
            <p:ph idx="1"/>
          </p:nvPr>
        </p:nvSpPr>
        <p:spPr/>
        <p:txBody>
          <a:bodyPr/>
          <a:lstStyle/>
          <a:p>
            <a:pPr marL="0" indent="0">
              <a:buNone/>
            </a:pPr>
            <a:r>
              <a:rPr lang="en-US" dirty="0"/>
              <a:t>Types of observation: </a:t>
            </a:r>
          </a:p>
          <a:p>
            <a:pPr lvl="1">
              <a:buFont typeface="Arial" panose="020B0604020202020204" pitchFamily="34" charset="0"/>
              <a:buChar char="•"/>
            </a:pPr>
            <a:r>
              <a:rPr lang="en-US" sz="2400" dirty="0"/>
              <a:t>Direct versus indirect</a:t>
            </a:r>
          </a:p>
          <a:p>
            <a:pPr lvl="1">
              <a:buFont typeface="Arial" panose="020B0604020202020204" pitchFamily="34" charset="0"/>
              <a:buChar char="•"/>
            </a:pPr>
            <a:r>
              <a:rPr lang="en-US" sz="2400" dirty="0"/>
              <a:t>Overt versus covert</a:t>
            </a:r>
          </a:p>
          <a:p>
            <a:pPr lvl="1">
              <a:buFont typeface="Arial" panose="020B0604020202020204" pitchFamily="34" charset="0"/>
              <a:buChar char="•"/>
            </a:pPr>
            <a:r>
              <a:rPr lang="en-US" sz="2400" dirty="0"/>
              <a:t>Structured versus unstructured</a:t>
            </a:r>
          </a:p>
          <a:p>
            <a:pPr lvl="1">
              <a:buFont typeface="Arial" panose="020B0604020202020204" pitchFamily="34" charset="0"/>
              <a:buChar char="•"/>
            </a:pPr>
            <a:r>
              <a:rPr lang="en-US" sz="2400" dirty="0"/>
              <a:t>In situ versus invented</a:t>
            </a:r>
          </a:p>
          <a:p>
            <a:endParaRPr lang="en-US" dirty="0"/>
          </a:p>
        </p:txBody>
      </p:sp>
    </p:spTree>
    <p:extLst>
      <p:ext uri="{BB962C8B-B14F-4D97-AF65-F5344CB8AC3E}">
        <p14:creationId xmlns:p14="http://schemas.microsoft.com/office/powerpoint/2010/main" val="3450970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a:t>Observation Techniques</a:t>
            </a:r>
            <a:endParaRPr lang="en-US" dirty="0"/>
          </a:p>
        </p:txBody>
      </p:sp>
      <p:sp>
        <p:nvSpPr>
          <p:cNvPr id="24578" name="Content Placeholder 2"/>
          <p:cNvSpPr>
            <a:spLocks noGrp="1"/>
          </p:cNvSpPr>
          <p:nvPr>
            <p:ph idx="1"/>
          </p:nvPr>
        </p:nvSpPr>
        <p:spPr/>
        <p:txBody>
          <a:bodyPr>
            <a:normAutofit/>
          </a:bodyPr>
          <a:lstStyle/>
          <a:p>
            <a:r>
              <a:rPr lang="en-US" b="1" dirty="0"/>
              <a:t>Direct</a:t>
            </a:r>
            <a:r>
              <a:rPr lang="en-US" dirty="0"/>
              <a:t> observation: observing behavior as it occurs</a:t>
            </a:r>
          </a:p>
          <a:p>
            <a:r>
              <a:rPr lang="en-US" b="1" dirty="0"/>
              <a:t>Indirect</a:t>
            </a:r>
            <a:r>
              <a:rPr lang="en-US" dirty="0"/>
              <a:t> observation: observing the effects or results of the behavior rather than the behavior itself</a:t>
            </a:r>
          </a:p>
          <a:p>
            <a:pPr lvl="1">
              <a:buFont typeface="Arial" panose="020B0604020202020204" pitchFamily="34" charset="0"/>
              <a:buChar char="•"/>
            </a:pPr>
            <a:r>
              <a:rPr lang="en-US" sz="2400" dirty="0"/>
              <a:t>Archives:  secondary sources, such as historical records, that can be applied to the present problem</a:t>
            </a:r>
          </a:p>
          <a:p>
            <a:pPr lvl="1">
              <a:buFont typeface="Arial" panose="020B0604020202020204" pitchFamily="34" charset="0"/>
              <a:buChar char="•"/>
            </a:pPr>
            <a:r>
              <a:rPr lang="en-US" sz="2400" dirty="0"/>
              <a:t>Physical traces: tangible evidence of some past event</a:t>
            </a:r>
          </a:p>
          <a:p>
            <a:pPr lvl="1"/>
            <a:endParaRPr lang="en-US" sz="2400" dirty="0"/>
          </a:p>
          <a:p>
            <a:pPr lvl="1"/>
            <a:endParaRPr lang="en-US" dirty="0"/>
          </a:p>
          <a:p>
            <a:endParaRPr lang="en-US" dirty="0"/>
          </a:p>
        </p:txBody>
      </p:sp>
    </p:spTree>
    <p:extLst>
      <p:ext uri="{BB962C8B-B14F-4D97-AF65-F5344CB8AC3E}">
        <p14:creationId xmlns:p14="http://schemas.microsoft.com/office/powerpoint/2010/main" val="3038328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E24E5F0F-7F77-4CF8-9A03-C84A52AC3116}">
  <ds:schemaRefs>
    <ds:schemaRef ds:uri="ESRI.ArcGIS.Mapping.OfficeIntegration.PowerPointInfo"/>
  </ds:schemaRefs>
</ds:datastoreItem>
</file>

<file path=customXml/itemProps10.xml><?xml version="1.0" encoding="utf-8"?>
<ds:datastoreItem xmlns:ds="http://schemas.openxmlformats.org/officeDocument/2006/customXml" ds:itemID="{87114AB6-2871-417F-AC5E-A8E988E27D94}">
  <ds:schemaRefs>
    <ds:schemaRef ds:uri="ESRI.ArcGIS.Mapping.OfficeIntegration.PowerPointInfo"/>
  </ds:schemaRefs>
</ds:datastoreItem>
</file>

<file path=customXml/itemProps11.xml><?xml version="1.0" encoding="utf-8"?>
<ds:datastoreItem xmlns:ds="http://schemas.openxmlformats.org/officeDocument/2006/customXml" ds:itemID="{C00C9CAE-7B15-4EDE-9B58-BAFC7D9B89D7}">
  <ds:schemaRefs>
    <ds:schemaRef ds:uri="ESRI.ArcGIS.Mapping.OfficeIntegration.PowerPointInfo"/>
  </ds:schemaRefs>
</ds:datastoreItem>
</file>

<file path=customXml/itemProps12.xml><?xml version="1.0" encoding="utf-8"?>
<ds:datastoreItem xmlns:ds="http://schemas.openxmlformats.org/officeDocument/2006/customXml" ds:itemID="{1A758F5D-183E-48C5-BC16-612D814233E0}">
  <ds:schemaRefs>
    <ds:schemaRef ds:uri="ESRI.ArcGIS.Mapping.OfficeIntegration.PowerPointInfo"/>
  </ds:schemaRefs>
</ds:datastoreItem>
</file>

<file path=customXml/itemProps13.xml><?xml version="1.0" encoding="utf-8"?>
<ds:datastoreItem xmlns:ds="http://schemas.openxmlformats.org/officeDocument/2006/customXml" ds:itemID="{ADAA472E-7B73-4C50-B14A-925EA4A27FD2}">
  <ds:schemaRefs>
    <ds:schemaRef ds:uri="ESRI.ArcGIS.Mapping.OfficeIntegration.PowerPointInfo"/>
  </ds:schemaRefs>
</ds:datastoreItem>
</file>

<file path=customXml/itemProps14.xml><?xml version="1.0" encoding="utf-8"?>
<ds:datastoreItem xmlns:ds="http://schemas.openxmlformats.org/officeDocument/2006/customXml" ds:itemID="{F924ED7D-FA3A-4B4D-9629-10389A7D2C1D}">
  <ds:schemaRefs>
    <ds:schemaRef ds:uri="ESRI.ArcGIS.Mapping.OfficeIntegration.PowerPointInfo"/>
  </ds:schemaRefs>
</ds:datastoreItem>
</file>

<file path=customXml/itemProps15.xml><?xml version="1.0" encoding="utf-8"?>
<ds:datastoreItem xmlns:ds="http://schemas.openxmlformats.org/officeDocument/2006/customXml" ds:itemID="{59C0F87C-025D-4036-BE2C-EC2F1D4132E1}">
  <ds:schemaRefs>
    <ds:schemaRef ds:uri="ESRI.ArcGIS.Mapping.OfficeIntegration.PowerPointInfo"/>
  </ds:schemaRefs>
</ds:datastoreItem>
</file>

<file path=customXml/itemProps16.xml><?xml version="1.0" encoding="utf-8"?>
<ds:datastoreItem xmlns:ds="http://schemas.openxmlformats.org/officeDocument/2006/customXml" ds:itemID="{2EE7C742-6B42-453D-AF5F-19320D587351}">
  <ds:schemaRefs>
    <ds:schemaRef ds:uri="ESRI.ArcGIS.Mapping.OfficeIntegration.PowerPointInfo"/>
  </ds:schemaRefs>
</ds:datastoreItem>
</file>

<file path=customXml/itemProps17.xml><?xml version="1.0" encoding="utf-8"?>
<ds:datastoreItem xmlns:ds="http://schemas.openxmlformats.org/officeDocument/2006/customXml" ds:itemID="{4979978F-96A5-4C39-841F-12EF0840E68F}">
  <ds:schemaRefs>
    <ds:schemaRef ds:uri="ESRI.ArcGIS.Mapping.OfficeIntegration.PowerPointInfo"/>
  </ds:schemaRefs>
</ds:datastoreItem>
</file>

<file path=customXml/itemProps18.xml><?xml version="1.0" encoding="utf-8"?>
<ds:datastoreItem xmlns:ds="http://schemas.openxmlformats.org/officeDocument/2006/customXml" ds:itemID="{842D0943-42D8-4BA3-A7F8-2436D0152A7E}">
  <ds:schemaRefs>
    <ds:schemaRef ds:uri="ESRI.ArcGIS.Mapping.OfficeIntegration.PowerPointInfo"/>
  </ds:schemaRefs>
</ds:datastoreItem>
</file>

<file path=customXml/itemProps19.xml><?xml version="1.0" encoding="utf-8"?>
<ds:datastoreItem xmlns:ds="http://schemas.openxmlformats.org/officeDocument/2006/customXml" ds:itemID="{6B108F71-3C67-4CF2-9C36-707BA1575CAC}">
  <ds:schemaRefs>
    <ds:schemaRef ds:uri="ESRI.ArcGIS.Mapping.OfficeIntegration.PowerPointInfo"/>
  </ds:schemaRefs>
</ds:datastoreItem>
</file>

<file path=customXml/itemProps2.xml><?xml version="1.0" encoding="utf-8"?>
<ds:datastoreItem xmlns:ds="http://schemas.openxmlformats.org/officeDocument/2006/customXml" ds:itemID="{8D2FEF8B-F5EC-4607-B491-3DC80F6A8F97}">
  <ds:schemaRefs>
    <ds:schemaRef ds:uri="ESRI.ArcGIS.Mapping.OfficeIntegration.PowerPointInfo"/>
  </ds:schemaRefs>
</ds:datastoreItem>
</file>

<file path=customXml/itemProps20.xml><?xml version="1.0" encoding="utf-8"?>
<ds:datastoreItem xmlns:ds="http://schemas.openxmlformats.org/officeDocument/2006/customXml" ds:itemID="{C68BF597-2370-4668-9C56-967B3241D254}">
  <ds:schemaRefs>
    <ds:schemaRef ds:uri="ESRI.ArcGIS.Mapping.OfficeIntegration.PowerPointInfo"/>
  </ds:schemaRefs>
</ds:datastoreItem>
</file>

<file path=customXml/itemProps21.xml><?xml version="1.0" encoding="utf-8"?>
<ds:datastoreItem xmlns:ds="http://schemas.openxmlformats.org/officeDocument/2006/customXml" ds:itemID="{815A3B61-6CCE-475A-993C-0E08ED54B005}">
  <ds:schemaRefs>
    <ds:schemaRef ds:uri="ESRI.ArcGIS.Mapping.OfficeIntegration.PowerPointInfo"/>
  </ds:schemaRefs>
</ds:datastoreItem>
</file>

<file path=customXml/itemProps22.xml><?xml version="1.0" encoding="utf-8"?>
<ds:datastoreItem xmlns:ds="http://schemas.openxmlformats.org/officeDocument/2006/customXml" ds:itemID="{7410A7E3-D69A-490E-8ADC-83B26420BCB2}">
  <ds:schemaRefs>
    <ds:schemaRef ds:uri="ESRI.ArcGIS.Mapping.OfficeIntegration.PowerPointInfo"/>
  </ds:schemaRefs>
</ds:datastoreItem>
</file>

<file path=customXml/itemProps23.xml><?xml version="1.0" encoding="utf-8"?>
<ds:datastoreItem xmlns:ds="http://schemas.openxmlformats.org/officeDocument/2006/customXml" ds:itemID="{3A41493F-030E-4E82-9369-2DCFCA697672}">
  <ds:schemaRefs>
    <ds:schemaRef ds:uri="ESRI.ArcGIS.Mapping.OfficeIntegration.PowerPointInfo"/>
  </ds:schemaRefs>
</ds:datastoreItem>
</file>

<file path=customXml/itemProps24.xml><?xml version="1.0" encoding="utf-8"?>
<ds:datastoreItem xmlns:ds="http://schemas.openxmlformats.org/officeDocument/2006/customXml" ds:itemID="{09C76719-64B4-4094-BFC9-42C10E81FDAE}">
  <ds:schemaRefs>
    <ds:schemaRef ds:uri="ESRI.ArcGIS.Mapping.OfficeIntegration.PowerPointInfo"/>
  </ds:schemaRefs>
</ds:datastoreItem>
</file>

<file path=customXml/itemProps25.xml><?xml version="1.0" encoding="utf-8"?>
<ds:datastoreItem xmlns:ds="http://schemas.openxmlformats.org/officeDocument/2006/customXml" ds:itemID="{728493E1-D055-4EE4-8A70-894789DBA2BF}">
  <ds:schemaRefs>
    <ds:schemaRef ds:uri="ESRI.ArcGIS.Mapping.OfficeIntegration.PowerPointInfo"/>
  </ds:schemaRefs>
</ds:datastoreItem>
</file>

<file path=customXml/itemProps26.xml><?xml version="1.0" encoding="utf-8"?>
<ds:datastoreItem xmlns:ds="http://schemas.openxmlformats.org/officeDocument/2006/customXml" ds:itemID="{49AF32F1-42F2-484B-869E-F13051578F18}">
  <ds:schemaRefs>
    <ds:schemaRef ds:uri="ESRI.ArcGIS.Mapping.OfficeIntegration.PowerPointInfo"/>
  </ds:schemaRefs>
</ds:datastoreItem>
</file>

<file path=customXml/itemProps27.xml><?xml version="1.0" encoding="utf-8"?>
<ds:datastoreItem xmlns:ds="http://schemas.openxmlformats.org/officeDocument/2006/customXml" ds:itemID="{6CB8538F-78C8-4841-874D-A2BC54F4E20A}">
  <ds:schemaRefs>
    <ds:schemaRef ds:uri="ESRI.ArcGIS.Mapping.OfficeIntegration.PowerPointInfo"/>
  </ds:schemaRefs>
</ds:datastoreItem>
</file>

<file path=customXml/itemProps28.xml><?xml version="1.0" encoding="utf-8"?>
<ds:datastoreItem xmlns:ds="http://schemas.openxmlformats.org/officeDocument/2006/customXml" ds:itemID="{BD8E2C5C-0F84-427B-898A-45E1E28AA5B8}">
  <ds:schemaRefs>
    <ds:schemaRef ds:uri="ESRI.ArcGIS.Mapping.OfficeIntegration.PowerPointInfo"/>
  </ds:schemaRefs>
</ds:datastoreItem>
</file>

<file path=customXml/itemProps29.xml><?xml version="1.0" encoding="utf-8"?>
<ds:datastoreItem xmlns:ds="http://schemas.openxmlformats.org/officeDocument/2006/customXml" ds:itemID="{54A4ECB6-5840-4949-8879-0FBC7E80A1CD}">
  <ds:schemaRefs>
    <ds:schemaRef ds:uri="ESRI.ArcGIS.Mapping.OfficeIntegration.PowerPointInfo"/>
  </ds:schemaRefs>
</ds:datastoreItem>
</file>

<file path=customXml/itemProps3.xml><?xml version="1.0" encoding="utf-8"?>
<ds:datastoreItem xmlns:ds="http://schemas.openxmlformats.org/officeDocument/2006/customXml" ds:itemID="{04BFD005-04BA-40D8-A0DA-09BF81790E08}">
  <ds:schemaRefs>
    <ds:schemaRef ds:uri="ESRI.ArcGIS.Mapping.OfficeIntegration.PowerPointInfo"/>
  </ds:schemaRefs>
</ds:datastoreItem>
</file>

<file path=customXml/itemProps30.xml><?xml version="1.0" encoding="utf-8"?>
<ds:datastoreItem xmlns:ds="http://schemas.openxmlformats.org/officeDocument/2006/customXml" ds:itemID="{5994FA01-F437-43E3-BA59-89F6E4340699}">
  <ds:schemaRefs>
    <ds:schemaRef ds:uri="ESRI.ArcGIS.Mapping.OfficeIntegration.PowerPointInfo"/>
  </ds:schemaRefs>
</ds:datastoreItem>
</file>

<file path=customXml/itemProps31.xml><?xml version="1.0" encoding="utf-8"?>
<ds:datastoreItem xmlns:ds="http://schemas.openxmlformats.org/officeDocument/2006/customXml" ds:itemID="{4B965FF3-FAEF-45F4-B0F5-9CFEBFD5EBD6}">
  <ds:schemaRefs>
    <ds:schemaRef ds:uri="ESRI.ArcGIS.Mapping.OfficeIntegration.PowerPointInfo"/>
  </ds:schemaRefs>
</ds:datastoreItem>
</file>

<file path=customXml/itemProps4.xml><?xml version="1.0" encoding="utf-8"?>
<ds:datastoreItem xmlns:ds="http://schemas.openxmlformats.org/officeDocument/2006/customXml" ds:itemID="{45B00415-4A69-4635-B937-75939E89D4FE}">
  <ds:schemaRefs>
    <ds:schemaRef ds:uri="ESRI.ArcGIS.Mapping.OfficeIntegration.PowerPointInfo"/>
  </ds:schemaRefs>
</ds:datastoreItem>
</file>

<file path=customXml/itemProps5.xml><?xml version="1.0" encoding="utf-8"?>
<ds:datastoreItem xmlns:ds="http://schemas.openxmlformats.org/officeDocument/2006/customXml" ds:itemID="{3A7D1071-C9C2-444A-8F02-45F3F0AE4D2D}">
  <ds:schemaRefs>
    <ds:schemaRef ds:uri="ESRI.ArcGIS.Mapping.OfficeIntegration.PowerPointInfo"/>
  </ds:schemaRefs>
</ds:datastoreItem>
</file>

<file path=customXml/itemProps6.xml><?xml version="1.0" encoding="utf-8"?>
<ds:datastoreItem xmlns:ds="http://schemas.openxmlformats.org/officeDocument/2006/customXml" ds:itemID="{FEE1381F-4724-4CB7-A6B7-E3E6D176301F}">
  <ds:schemaRefs>
    <ds:schemaRef ds:uri="ESRI.ArcGIS.Mapping.OfficeIntegration.PowerPointInfo"/>
  </ds:schemaRefs>
</ds:datastoreItem>
</file>

<file path=customXml/itemProps7.xml><?xml version="1.0" encoding="utf-8"?>
<ds:datastoreItem xmlns:ds="http://schemas.openxmlformats.org/officeDocument/2006/customXml" ds:itemID="{CE983790-5EDE-4FBC-B990-2C615B1FE2D1}">
  <ds:schemaRefs>
    <ds:schemaRef ds:uri="ESRI.ArcGIS.Mapping.OfficeIntegration.PowerPointInfo"/>
  </ds:schemaRefs>
</ds:datastoreItem>
</file>

<file path=customXml/itemProps8.xml><?xml version="1.0" encoding="utf-8"?>
<ds:datastoreItem xmlns:ds="http://schemas.openxmlformats.org/officeDocument/2006/customXml" ds:itemID="{2705E916-1EA2-4346-BBD3-C95B65DB4C79}">
  <ds:schemaRefs>
    <ds:schemaRef ds:uri="ESRI.ArcGIS.Mapping.OfficeIntegration.PowerPointInfo"/>
  </ds:schemaRefs>
</ds:datastoreItem>
</file>

<file path=customXml/itemProps9.xml><?xml version="1.0" encoding="utf-8"?>
<ds:datastoreItem xmlns:ds="http://schemas.openxmlformats.org/officeDocument/2006/customXml" ds:itemID="{B0795484-9008-4536-A3F3-8230A2B442EA}">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Clarity</Template>
  <TotalTime>5769</TotalTime>
  <Words>1371</Words>
  <Application>Microsoft Office PowerPoint</Application>
  <PresentationFormat>On-screen Show (4:3)</PresentationFormat>
  <Paragraphs>163</Paragraphs>
  <Slides>41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ＭＳ Ｐゴシック</vt:lpstr>
      <vt:lpstr>Arial</vt:lpstr>
      <vt:lpstr>Calibri</vt:lpstr>
      <vt:lpstr>Times New Roman</vt:lpstr>
      <vt:lpstr>Clarity</vt:lpstr>
      <vt:lpstr>Chapter 6</vt:lpstr>
      <vt:lpstr>PowerPoint Presentation</vt:lpstr>
      <vt:lpstr>PowerPoint Presentation</vt:lpstr>
      <vt:lpstr>Categories of Research</vt:lpstr>
      <vt:lpstr>Categories of Research</vt:lpstr>
      <vt:lpstr>Categories of Research</vt:lpstr>
      <vt:lpstr>Observation Techniques</vt:lpstr>
      <vt:lpstr>Observation Techniques</vt:lpstr>
      <vt:lpstr>Observation Techniques</vt:lpstr>
      <vt:lpstr>Observation Techniques</vt:lpstr>
      <vt:lpstr>Observation Techniques</vt:lpstr>
      <vt:lpstr>Observation Techniques</vt:lpstr>
      <vt:lpstr>Observation Techniques</vt:lpstr>
      <vt:lpstr>Observation Techniques</vt:lpstr>
      <vt:lpstr>Observation Techniques</vt:lpstr>
      <vt:lpstr>Focus Groups</vt:lpstr>
      <vt:lpstr>Types of Focus Groups</vt:lpstr>
      <vt:lpstr>How a Focus Group Works</vt:lpstr>
      <vt:lpstr>Newer Focus Groups</vt:lpstr>
      <vt:lpstr>Online Focus Groups</vt:lpstr>
      <vt:lpstr>Online Focus Groups</vt:lpstr>
      <vt:lpstr>Advantages of Focus Groups</vt:lpstr>
      <vt:lpstr>Disadvantages of Focus Groups</vt:lpstr>
      <vt:lpstr>When Should Focus Groups Be Used?</vt:lpstr>
      <vt:lpstr>When Should Focus Groups Not Be Used?</vt:lpstr>
      <vt:lpstr>Some Objectives of Focus Groups</vt:lpstr>
      <vt:lpstr>Operational Aspects of Traditional Focus Groups</vt:lpstr>
      <vt:lpstr>Operational Aspects of Traditional Focus Groups</vt:lpstr>
      <vt:lpstr>Marketing Research Online Communities</vt:lpstr>
      <vt:lpstr>PowerPoint Presentation</vt:lpstr>
      <vt:lpstr> Ethnographic Research </vt:lpstr>
      <vt:lpstr>Examples</vt:lpstr>
      <vt:lpstr>Other Qualitative Techniques</vt:lpstr>
      <vt:lpstr>Other Qualitative Techniques</vt:lpstr>
      <vt:lpstr>Other Qualitative Techniques</vt:lpstr>
      <vt:lpstr>Five Common Projective Techniques</vt:lpstr>
      <vt:lpstr>PowerPoint Presentation</vt:lpstr>
      <vt:lpstr>Neuromarketing</vt:lpstr>
      <vt:lpstr>Example of Neuromarketing</vt:lpstr>
      <vt:lpstr>Physiological Measurements</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dc:creator>
  <cp:lastModifiedBy>Kim Norbuta</cp:lastModifiedBy>
  <cp:revision>199</cp:revision>
  <cp:lastPrinted>2012-12-24T17:26:07Z</cp:lastPrinted>
  <dcterms:created xsi:type="dcterms:W3CDTF">2012-12-10T07:00:45Z</dcterms:created>
  <dcterms:modified xsi:type="dcterms:W3CDTF">2016-04-05T04:05:29Z</dcterms:modified>
</cp:coreProperties>
</file>