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34"/>
  </p:sldMasterIdLst>
  <p:notesMasterIdLst>
    <p:notesMasterId r:id="rId70"/>
  </p:notesMasterIdLst>
  <p:handoutMasterIdLst>
    <p:handoutMasterId r:id="rId71"/>
  </p:handoutMasterIdLst>
  <p:sldIdLst>
    <p:sldId id="256" r:id="rId35"/>
    <p:sldId id="367" r:id="rId36"/>
    <p:sldId id="364" r:id="rId37"/>
    <p:sldId id="354" r:id="rId38"/>
    <p:sldId id="324" r:id="rId39"/>
    <p:sldId id="325" r:id="rId40"/>
    <p:sldId id="327" r:id="rId41"/>
    <p:sldId id="328" r:id="rId42"/>
    <p:sldId id="330" r:id="rId43"/>
    <p:sldId id="331" r:id="rId44"/>
    <p:sldId id="332" r:id="rId45"/>
    <p:sldId id="333" r:id="rId46"/>
    <p:sldId id="365" r:id="rId47"/>
    <p:sldId id="366" r:id="rId48"/>
    <p:sldId id="355" r:id="rId49"/>
    <p:sldId id="372" r:id="rId50"/>
    <p:sldId id="334" r:id="rId51"/>
    <p:sldId id="335" r:id="rId52"/>
    <p:sldId id="336" r:id="rId53"/>
    <p:sldId id="337" r:id="rId54"/>
    <p:sldId id="338" r:id="rId55"/>
    <p:sldId id="357" r:id="rId56"/>
    <p:sldId id="371" r:id="rId57"/>
    <p:sldId id="359" r:id="rId58"/>
    <p:sldId id="360" r:id="rId59"/>
    <p:sldId id="348" r:id="rId60"/>
    <p:sldId id="349" r:id="rId61"/>
    <p:sldId id="350" r:id="rId62"/>
    <p:sldId id="351" r:id="rId63"/>
    <p:sldId id="352" r:id="rId64"/>
    <p:sldId id="353" r:id="rId65"/>
    <p:sldId id="362" r:id="rId66"/>
    <p:sldId id="361" r:id="rId67"/>
    <p:sldId id="363" r:id="rId68"/>
    <p:sldId id="319" r:id="rId6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38">
          <p15:clr>
            <a:srgbClr val="A4A3A4"/>
          </p15:clr>
        </p15:guide>
        <p15:guide id="2" orient="horz" pos="702">
          <p15:clr>
            <a:srgbClr val="A4A3A4"/>
          </p15:clr>
        </p15:guide>
        <p15:guide id="3" orient="horz" pos="1228">
          <p15:clr>
            <a:srgbClr val="A4A3A4"/>
          </p15:clr>
        </p15:guide>
        <p15:guide id="4"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 Norbuta" initials="KN" lastIdx="2" clrIdx="0">
    <p:extLst>
      <p:ext uri="{19B8F6BF-5375-455C-9EA6-DF929625EA0E}">
        <p15:presenceInfo xmlns:p15="http://schemas.microsoft.com/office/powerpoint/2012/main" userId="edb308b6d251e9d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1" autoAdjust="0"/>
    <p:restoredTop sz="99880" autoAdjust="0"/>
  </p:normalViewPr>
  <p:slideViewPr>
    <p:cSldViewPr snapToGrid="0" showGuides="1">
      <p:cViewPr varScale="1">
        <p:scale>
          <a:sx n="56" d="100"/>
          <a:sy n="56" d="100"/>
        </p:scale>
        <p:origin x="78" y="426"/>
      </p:cViewPr>
      <p:guideLst>
        <p:guide orient="horz" pos="4038"/>
        <p:guide orient="horz" pos="702"/>
        <p:guide orient="horz" pos="1228"/>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5.xml"/><Relationship Id="rId21" Type="http://schemas.openxmlformats.org/officeDocument/2006/relationships/customXml" Target="../customXml/item21.xml"/><Relationship Id="rId34" Type="http://schemas.openxmlformats.org/officeDocument/2006/relationships/slideMaster" Target="slideMasters/slideMaster1.xml"/><Relationship Id="rId42" Type="http://schemas.openxmlformats.org/officeDocument/2006/relationships/slide" Target="slides/slide8.xml"/><Relationship Id="rId47" Type="http://schemas.openxmlformats.org/officeDocument/2006/relationships/slide" Target="slides/slide13.xml"/><Relationship Id="rId50" Type="http://schemas.openxmlformats.org/officeDocument/2006/relationships/slide" Target="slides/slide16.xml"/><Relationship Id="rId55" Type="http://schemas.openxmlformats.org/officeDocument/2006/relationships/slide" Target="slides/slide21.xml"/><Relationship Id="rId63" Type="http://schemas.openxmlformats.org/officeDocument/2006/relationships/slide" Target="slides/slide29.xml"/><Relationship Id="rId68" Type="http://schemas.openxmlformats.org/officeDocument/2006/relationships/slide" Target="slides/slide34.xml"/><Relationship Id="rId76" Type="http://schemas.openxmlformats.org/officeDocument/2006/relationships/tableStyles" Target="tableStyles.xml"/><Relationship Id="rId7" Type="http://schemas.openxmlformats.org/officeDocument/2006/relationships/customXml" Target="../customXml/item7.xml"/><Relationship Id="rId71"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slide" Target="slides/slide3.xml"/><Relationship Id="rId40" Type="http://schemas.openxmlformats.org/officeDocument/2006/relationships/slide" Target="slides/slide6.xml"/><Relationship Id="rId45" Type="http://schemas.openxmlformats.org/officeDocument/2006/relationships/slide" Target="slides/slide11.xml"/><Relationship Id="rId53" Type="http://schemas.openxmlformats.org/officeDocument/2006/relationships/slide" Target="slides/slide19.xml"/><Relationship Id="rId58" Type="http://schemas.openxmlformats.org/officeDocument/2006/relationships/slide" Target="slides/slide24.xml"/><Relationship Id="rId66" Type="http://schemas.openxmlformats.org/officeDocument/2006/relationships/slide" Target="slides/slide32.xml"/><Relationship Id="rId7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2.xml"/><Relationship Id="rId49" Type="http://schemas.openxmlformats.org/officeDocument/2006/relationships/slide" Target="slides/slide15.xml"/><Relationship Id="rId57" Type="http://schemas.openxmlformats.org/officeDocument/2006/relationships/slide" Target="slides/slide23.xml"/><Relationship Id="rId61" Type="http://schemas.openxmlformats.org/officeDocument/2006/relationships/slide" Target="slides/slide27.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10.xml"/><Relationship Id="rId52" Type="http://schemas.openxmlformats.org/officeDocument/2006/relationships/slide" Target="slides/slide18.xml"/><Relationship Id="rId60" Type="http://schemas.openxmlformats.org/officeDocument/2006/relationships/slide" Target="slides/slide26.xml"/><Relationship Id="rId65" Type="http://schemas.openxmlformats.org/officeDocument/2006/relationships/slide" Target="slides/slide31.xml"/><Relationship Id="rId73"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 Target="slides/slide1.xml"/><Relationship Id="rId43" Type="http://schemas.openxmlformats.org/officeDocument/2006/relationships/slide" Target="slides/slide9.xml"/><Relationship Id="rId48" Type="http://schemas.openxmlformats.org/officeDocument/2006/relationships/slide" Target="slides/slide14.xml"/><Relationship Id="rId56" Type="http://schemas.openxmlformats.org/officeDocument/2006/relationships/slide" Target="slides/slide22.xml"/><Relationship Id="rId64" Type="http://schemas.openxmlformats.org/officeDocument/2006/relationships/slide" Target="slides/slide30.xml"/><Relationship Id="rId69" Type="http://schemas.openxmlformats.org/officeDocument/2006/relationships/slide" Target="slides/slide35.xml"/><Relationship Id="rId8" Type="http://schemas.openxmlformats.org/officeDocument/2006/relationships/customXml" Target="../customXml/item8.xml"/><Relationship Id="rId51" Type="http://schemas.openxmlformats.org/officeDocument/2006/relationships/slide" Target="slides/slide17.xml"/><Relationship Id="rId72"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slide" Target="slides/slide4.xml"/><Relationship Id="rId46" Type="http://schemas.openxmlformats.org/officeDocument/2006/relationships/slide" Target="slides/slide12.xml"/><Relationship Id="rId59" Type="http://schemas.openxmlformats.org/officeDocument/2006/relationships/slide" Target="slides/slide25.xml"/><Relationship Id="rId67" Type="http://schemas.openxmlformats.org/officeDocument/2006/relationships/slide" Target="slides/slide33.xml"/><Relationship Id="rId20" Type="http://schemas.openxmlformats.org/officeDocument/2006/relationships/customXml" Target="../customXml/item20.xml"/><Relationship Id="rId41" Type="http://schemas.openxmlformats.org/officeDocument/2006/relationships/slide" Target="slides/slide7.xml"/><Relationship Id="rId54" Type="http://schemas.openxmlformats.org/officeDocument/2006/relationships/slide" Target="slides/slide20.xml"/><Relationship Id="rId62" Type="http://schemas.openxmlformats.org/officeDocument/2006/relationships/slide" Target="slides/slide28.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4-04T21:39:41.687" idx="1">
    <p:pos x="2064" y="999"/>
    <p:text>I don't think this table can be viewed as is...content need paraphrased or removed</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4-04T21:40:43.524" idx="2">
    <p:pos x="1678" y="427"/>
    <p:text>Same for this one</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ED470EB2-8C36-41ED-AD33-9FF245220DE3}" type="datetimeFigureOut">
              <a:rPr lang="en-US" smtClean="0"/>
              <a:t>4/4/2016</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C8C97D86-1F1A-4D72-87FF-61F55063ACCA}" type="slidenum">
              <a:rPr lang="en-US" smtClean="0"/>
              <a:t>‹#›</a:t>
            </a:fld>
            <a:endParaRPr lang="en-US"/>
          </a:p>
        </p:txBody>
      </p:sp>
    </p:spTree>
    <p:extLst>
      <p:ext uri="{BB962C8B-B14F-4D97-AF65-F5344CB8AC3E}">
        <p14:creationId xmlns:p14="http://schemas.microsoft.com/office/powerpoint/2010/main" val="3436927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2830" tIns="46415" rIns="92830" bIns="46415" numCol="1" anchor="t" anchorCtr="0" compatLnSpc="1">
            <a:prstTxWarp prst="textNoShape">
              <a:avLst/>
            </a:prstTxWarp>
          </a:bodyPr>
          <a:lstStyle>
            <a:lvl1pPr>
              <a:defRPr sz="120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2830" tIns="46415" rIns="92830" bIns="46415" numCol="1" anchor="t" anchorCtr="0" compatLnSpc="1">
            <a:prstTxWarp prst="textNoShape">
              <a:avLst/>
            </a:prstTxWarp>
          </a:bodyPr>
          <a:lstStyle>
            <a:lvl1pPr algn="r">
              <a:defRPr sz="1200">
                <a:latin typeface="Calibri" charset="0"/>
              </a:defRPr>
            </a:lvl1pPr>
          </a:lstStyle>
          <a:p>
            <a:pPr>
              <a:defRPr/>
            </a:pPr>
            <a:fld id="{92E21672-E2E5-4F29-8F29-B25C46FCB0F6}" type="datetime1">
              <a:rPr lang="en-US"/>
              <a:pPr>
                <a:defRPr/>
              </a:pPr>
              <a:t>4/4/2016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2830" tIns="46415" rIns="92830" bIns="46415"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1"/>
            <a:ext cx="5486400" cy="4183380"/>
          </a:xfrm>
          <a:prstGeom prst="rect">
            <a:avLst/>
          </a:prstGeom>
        </p:spPr>
        <p:txBody>
          <a:bodyPr vert="horz" wrap="square" lIns="92830" tIns="46415" rIns="92830" bIns="46415"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wrap="square" lIns="92830" tIns="46415" rIns="92830" bIns="46415" numCol="1" anchor="b" anchorCtr="0" compatLnSpc="1">
            <a:prstTxWarp prst="textNoShape">
              <a:avLst/>
            </a:prstTxWarp>
          </a:bodyPr>
          <a:lstStyle>
            <a:lvl1pPr>
              <a:defRPr sz="120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wrap="square" lIns="92830" tIns="46415" rIns="92830" bIns="46415" numCol="1" anchor="b" anchorCtr="0" compatLnSpc="1">
            <a:prstTxWarp prst="textNoShape">
              <a:avLst/>
            </a:prstTxWarp>
          </a:bodyPr>
          <a:lstStyle>
            <a:lvl1pPr algn="r">
              <a:defRPr sz="1200">
                <a:latin typeface="Calibri" charset="0"/>
              </a:defRPr>
            </a:lvl1pPr>
          </a:lstStyle>
          <a:p>
            <a:pPr>
              <a:defRPr/>
            </a:pPr>
            <a:fld id="{72B0AAB6-4273-4DD0-B470-7A1065AB71B6}" type="slidenum">
              <a:rPr lang="en-US"/>
              <a:pPr>
                <a:defRPr/>
              </a:pPr>
              <a:t>‹#›</a:t>
            </a:fld>
            <a:endParaRPr lang="en-US"/>
          </a:p>
        </p:txBody>
      </p:sp>
    </p:spTree>
    <p:extLst>
      <p:ext uri="{BB962C8B-B14F-4D97-AF65-F5344CB8AC3E}">
        <p14:creationId xmlns:p14="http://schemas.microsoft.com/office/powerpoint/2010/main" val="1649882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noFill/>
          <a:ln>
            <a:miter lim="800000"/>
            <a:headEnd/>
            <a:tailEnd/>
          </a:ln>
        </p:spPr>
        <p:txBody>
          <a:bodyPr/>
          <a:lstStyle/>
          <a:p>
            <a:fld id="{2C025A6D-FF51-4481-85B4-CDDDB8933B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724DFE-B954-4886-8C6C-DE4DF1138821}" type="slidenum">
              <a:rPr lang="en-US" smtClean="0"/>
              <a:pPr fontAlgn="base">
                <a:spcBef>
                  <a:spcPct val="0"/>
                </a:spcBef>
                <a:spcAft>
                  <a:spcPct val="0"/>
                </a:spcAft>
                <a:defRPr/>
              </a:pPr>
              <a:t>17</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8D22DB-8994-4F75-876A-61E7C78DB919}" type="slidenum">
              <a:rPr lang="en-US" smtClean="0"/>
              <a:pPr fontAlgn="base">
                <a:spcBef>
                  <a:spcPct val="0"/>
                </a:spcBef>
                <a:spcAft>
                  <a:spcPct val="0"/>
                </a:spcAft>
                <a:defRPr/>
              </a:pPr>
              <a:t>18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FB1F74-0569-43EB-9236-A4B25C6D3A25}" type="slidenum">
              <a:rPr lang="en-US" smtClean="0"/>
              <a:pPr fontAlgn="base">
                <a:spcBef>
                  <a:spcPct val="0"/>
                </a:spcBef>
                <a:spcAft>
                  <a:spcPct val="0"/>
                </a:spcAft>
                <a:defRPr/>
              </a:pPr>
              <a:t>19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379B64-467A-477E-8863-C317C715E1A3}" type="slidenum">
              <a:rPr lang="en-US" smtClean="0"/>
              <a:pPr fontAlgn="base">
                <a:spcBef>
                  <a:spcPct val="0"/>
                </a:spcBef>
                <a:spcAft>
                  <a:spcPct val="0"/>
                </a:spcAft>
                <a:defRPr/>
              </a:pPr>
              <a:t>20</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3F081B-D89E-4BCD-85F5-9C06D3AF8D74}" type="slidenum">
              <a:rPr lang="en-US" smtClean="0"/>
              <a:pPr fontAlgn="base">
                <a:spcBef>
                  <a:spcPct val="0"/>
                </a:spcBef>
                <a:spcAft>
                  <a:spcPct val="0"/>
                </a:spcAft>
                <a:defRPr/>
              </a:pPr>
              <a:t>21</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63ACB-5724-4362-9098-68F57F13EFB7}" type="slidenum">
              <a:rPr lang="en-US" smtClean="0"/>
              <a:pPr/>
              <a:t>23</a:t>
            </a:fld>
            <a:endParaRPr lang="en-US"/>
          </a:p>
        </p:txBody>
      </p:sp>
    </p:spTree>
    <p:extLst>
      <p:ext uri="{BB962C8B-B14F-4D97-AF65-F5344CB8AC3E}">
        <p14:creationId xmlns:p14="http://schemas.microsoft.com/office/powerpoint/2010/main" val="1553063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63ACB-5724-4362-9098-68F57F13EFB7}" type="slidenum">
              <a:rPr lang="en-US" smtClean="0"/>
              <a:pPr/>
              <a:t>26</a:t>
            </a:fld>
            <a:endParaRPr lang="en-US"/>
          </a:p>
        </p:txBody>
      </p:sp>
    </p:spTree>
    <p:extLst>
      <p:ext uri="{BB962C8B-B14F-4D97-AF65-F5344CB8AC3E}">
        <p14:creationId xmlns:p14="http://schemas.microsoft.com/office/powerpoint/2010/main" val="5913011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63ACB-5724-4362-9098-68F57F13EFB7}" type="slidenum">
              <a:rPr lang="en-US" smtClean="0"/>
              <a:pPr/>
              <a:t>27</a:t>
            </a:fld>
            <a:endParaRPr lang="en-US"/>
          </a:p>
        </p:txBody>
      </p:sp>
    </p:spTree>
    <p:extLst>
      <p:ext uri="{BB962C8B-B14F-4D97-AF65-F5344CB8AC3E}">
        <p14:creationId xmlns:p14="http://schemas.microsoft.com/office/powerpoint/2010/main" val="26504455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63ACB-5724-4362-9098-68F57F13EFB7}" type="slidenum">
              <a:rPr lang="en-US" smtClean="0"/>
              <a:pPr/>
              <a:t>28</a:t>
            </a:fld>
            <a:endParaRPr lang="en-US"/>
          </a:p>
        </p:txBody>
      </p:sp>
    </p:spTree>
    <p:extLst>
      <p:ext uri="{BB962C8B-B14F-4D97-AF65-F5344CB8AC3E}">
        <p14:creationId xmlns:p14="http://schemas.microsoft.com/office/powerpoint/2010/main" val="2325150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a:t>
            </a:r>
            <a:r>
              <a:rPr lang="en-US" dirty="0" err="1"/>
              <a:t>disadv</a:t>
            </a:r>
            <a:r>
              <a:rPr lang="en-US" baseline="0" dirty="0"/>
              <a:t> – </a:t>
            </a:r>
            <a:r>
              <a:rPr lang="en-US" baseline="0" dirty="0" err="1"/>
              <a:t>pg</a:t>
            </a:r>
            <a:r>
              <a:rPr lang="en-US" baseline="0" dirty="0"/>
              <a:t> 108</a:t>
            </a:r>
            <a:endParaRPr lang="en-US" dirty="0"/>
          </a:p>
        </p:txBody>
      </p:sp>
      <p:sp>
        <p:nvSpPr>
          <p:cNvPr id="4" name="Slide Number Placeholder 3"/>
          <p:cNvSpPr>
            <a:spLocks noGrp="1"/>
          </p:cNvSpPr>
          <p:nvPr>
            <p:ph type="sldNum" sz="quarter" idx="10"/>
          </p:nvPr>
        </p:nvSpPr>
        <p:spPr/>
        <p:txBody>
          <a:bodyPr/>
          <a:lstStyle/>
          <a:p>
            <a:fld id="{68463ACB-5724-4362-9098-68F57F13EFB7}" type="slidenum">
              <a:rPr lang="en-US" smtClean="0"/>
              <a:pPr/>
              <a:t>29</a:t>
            </a:fld>
            <a:endParaRPr lang="en-US"/>
          </a:p>
        </p:txBody>
      </p:sp>
    </p:spTree>
    <p:extLst>
      <p:ext uri="{BB962C8B-B14F-4D97-AF65-F5344CB8AC3E}">
        <p14:creationId xmlns:p14="http://schemas.microsoft.com/office/powerpoint/2010/main" val="3160781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EB75DD-59E8-44FA-8D2A-1FE8F7147978}" type="slidenum">
              <a:rPr lang="en-US" smtClean="0"/>
              <a:pPr fontAlgn="base">
                <a:spcBef>
                  <a:spcPct val="0"/>
                </a:spcBef>
                <a:spcAft>
                  <a:spcPct val="0"/>
                </a:spcAft>
                <a:defRPr/>
              </a:pPr>
              <a:t>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463ACB-5724-4362-9098-68F57F13EFB7}" type="slidenum">
              <a:rPr lang="en-US" smtClean="0"/>
              <a:pPr/>
              <a:t>30</a:t>
            </a:fld>
            <a:endParaRPr lang="en-US"/>
          </a:p>
        </p:txBody>
      </p:sp>
    </p:spTree>
    <p:extLst>
      <p:ext uri="{BB962C8B-B14F-4D97-AF65-F5344CB8AC3E}">
        <p14:creationId xmlns:p14="http://schemas.microsoft.com/office/powerpoint/2010/main" val="32506382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63ACB-5724-4362-9098-68F57F13EFB7}" type="slidenum">
              <a:rPr lang="en-US" smtClean="0"/>
              <a:pPr/>
              <a:t>31</a:t>
            </a:fld>
            <a:endParaRPr lang="en-US"/>
          </a:p>
        </p:txBody>
      </p:sp>
    </p:spTree>
    <p:extLst>
      <p:ext uri="{BB962C8B-B14F-4D97-AF65-F5344CB8AC3E}">
        <p14:creationId xmlns:p14="http://schemas.microsoft.com/office/powerpoint/2010/main" val="846858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14425" y="703263"/>
            <a:ext cx="4630738" cy="3473450"/>
          </a:xfrm>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a:lstStyle/>
          <a:p>
            <a:pPr eaLnBrk="1" hangingPunct="1">
              <a:spcBef>
                <a:spcPct val="0"/>
              </a:spcBef>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8BF396-1262-4A4C-94F2-40677DAA2F84}" type="slidenum">
              <a:rPr lang="en-US" smtClean="0"/>
              <a:pPr fontAlgn="base">
                <a:spcBef>
                  <a:spcPct val="0"/>
                </a:spcBef>
                <a:spcAft>
                  <a:spcPct val="0"/>
                </a:spcAft>
                <a:defRPr/>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5538DE-8359-4B6B-B43C-E78D13DDE671}" type="slidenum">
              <a:rPr lang="en-US" smtClean="0"/>
              <a:pPr fontAlgn="base">
                <a:spcBef>
                  <a:spcPct val="0"/>
                </a:spcBef>
                <a:spcAft>
                  <a:spcPct val="0"/>
                </a:spcAft>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t>definition</a:t>
            </a:r>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2289FB-2682-4886-96A6-5231CEFCC625}" type="slidenum">
              <a:rPr lang="en-US" smtClean="0"/>
              <a:pPr fontAlgn="base">
                <a:spcBef>
                  <a:spcPct val="0"/>
                </a:spcBef>
                <a:spcAft>
                  <a:spcPct val="0"/>
                </a:spcAft>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err="1"/>
              <a:t>datamining</a:t>
            </a:r>
            <a:endParaRPr lang="en-US" dirty="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A4C2C6-01F4-450F-BFE1-9570F4331E68}" type="slidenum">
              <a:rPr lang="en-US" smtClean="0"/>
              <a:pPr fontAlgn="base">
                <a:spcBef>
                  <a:spcPct val="0"/>
                </a:spcBef>
                <a:spcAft>
                  <a:spcPct val="0"/>
                </a:spcAft>
                <a:defRPr/>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63ACB-5724-4362-9098-68F57F13EFB7}" type="slidenum">
              <a:rPr lang="en-US" smtClean="0"/>
              <a:pPr/>
              <a:t>10</a:t>
            </a:fld>
            <a:endParaRPr lang="en-US"/>
          </a:p>
        </p:txBody>
      </p:sp>
    </p:spTree>
    <p:extLst>
      <p:ext uri="{BB962C8B-B14F-4D97-AF65-F5344CB8AC3E}">
        <p14:creationId xmlns:p14="http://schemas.microsoft.com/office/powerpoint/2010/main" val="2385757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t>Add definition</a:t>
            </a:r>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528096-7661-4F06-8078-24BA833F277D}" type="slidenum">
              <a:rPr lang="en-US" smtClean="0"/>
              <a:pPr fontAlgn="base">
                <a:spcBef>
                  <a:spcPct val="0"/>
                </a:spcBef>
                <a:spcAft>
                  <a:spcPct val="0"/>
                </a:spcAft>
                <a:defRPr/>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t>Add definition</a:t>
            </a:r>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528096-7661-4F06-8078-24BA833F277D}" type="slidenum">
              <a:rPr lang="en-US" smtClean="0"/>
              <a:pPr fontAlgn="base">
                <a:spcBef>
                  <a:spcPct val="0"/>
                </a:spcBef>
                <a:spcAft>
                  <a:spcPct val="0"/>
                </a:spcAft>
                <a:defRPr/>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6205A1-EF71-9942-97EE-313A0CC8CADC}"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1CCF8-9EA2-A449-B3CF-326B7D63510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B587FDE5-6BAB-4F6A-852B-900377903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0A9C9972-74E2-40BF-A6DC-28B92EE0737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302"/>
            <a:ext cx="8229600" cy="990600"/>
          </a:xfrm>
        </p:spPr>
        <p:txBody>
          <a:bodyPr/>
          <a:lstStyle/>
          <a:p>
            <a:r>
              <a:rPr lang="en-US"/>
              <a:t>Click to edit Master title style</a:t>
            </a:r>
          </a:p>
        </p:txBody>
      </p:sp>
      <p:sp>
        <p:nvSpPr>
          <p:cNvPr id="3" name="Content Placeholder 2"/>
          <p:cNvSpPr>
            <a:spLocks noGrp="1"/>
          </p:cNvSpPr>
          <p:nvPr>
            <p:ph idx="1"/>
          </p:nvPr>
        </p:nvSpPr>
        <p:spPr>
          <a:xfrm>
            <a:off x="457200" y="2291964"/>
            <a:ext cx="82296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136B64C4-73C1-4BAE-A759-40C7892A2EB0}"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F0C9991D-62AE-4207-9DAC-F7C30F52EE3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Ch 17</a:t>
            </a:r>
          </a:p>
        </p:txBody>
      </p:sp>
      <p:sp>
        <p:nvSpPr>
          <p:cNvPr id="8" name="Footer Placeholder 7"/>
          <p:cNvSpPr>
            <a:spLocks noGrp="1"/>
          </p:cNvSpPr>
          <p:nvPr>
            <p:ph type="ftr" sz="quarter" idx="11"/>
          </p:nvPr>
        </p:nvSpPr>
        <p:spPr/>
        <p:txBody>
          <a:bodyPr/>
          <a:lstStyle/>
          <a:p>
            <a:pPr>
              <a:defRPr/>
            </a:pPr>
            <a:r>
              <a:rPr lang="en-US"/>
              <a:t>Copyright © 2010 Pearson Education, Inc. publishing as Prentice Hall</a:t>
            </a:r>
          </a:p>
        </p:txBody>
      </p:sp>
      <p:sp>
        <p:nvSpPr>
          <p:cNvPr id="9" name="Slide Number Placeholder 8"/>
          <p:cNvSpPr>
            <a:spLocks noGrp="1"/>
          </p:cNvSpPr>
          <p:nvPr>
            <p:ph type="sldNum" sz="quarter" idx="12"/>
          </p:nvPr>
        </p:nvSpPr>
        <p:spPr/>
        <p:txBody>
          <a:bodyPr/>
          <a:lstStyle/>
          <a:p>
            <a:pPr>
              <a:defRPr/>
            </a:pPr>
            <a:r>
              <a:rPr lang="en-US"/>
              <a:t>17-</a:t>
            </a:r>
            <a:fld id="{C7F1D79F-B803-4D7C-9522-4C0CA6BD56FE}"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C60F12-13BC-4B4D-A4B8-2610AFDFBA57}" type="datetimeFigureOut">
              <a:rPr lang="en-US" smtClean="0"/>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7ECC6-B468-422A-BBB1-82908A28DF02}" type="slidenum">
              <a:rPr lang="en-US" smtClean="0"/>
              <a:t>‹#›</a:t>
            </a:fld>
            <a:endParaRPr lang="en-US"/>
          </a:p>
        </p:txBody>
      </p:sp>
      <p:sp>
        <p:nvSpPr>
          <p:cNvPr id="6"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2014 Pearson Education, Inc.</a:t>
            </a:r>
          </a:p>
        </p:txBody>
      </p:sp>
      <p:sp>
        <p:nvSpPr>
          <p:cNvPr id="7"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13-</a:t>
            </a:r>
            <a:fld id="{60A2C0AA-22B4-4467-8DD5-DFD71E9838E0}" type="slidenum">
              <a:rPr lang="en-US" sz="120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60F12-13BC-4B4D-A4B8-2610AFDFBA57}" type="datetimeFigureOut">
              <a:rPr lang="en-US" smtClean="0"/>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7ECC6-B468-422A-BBB1-82908A28DF02}" type="slidenum">
              <a:rPr lang="en-US" smtClean="0"/>
              <a:t>‹#›</a:t>
            </a:fld>
            <a:endParaRPr lang="en-US"/>
          </a:p>
        </p:txBody>
      </p:sp>
      <p:sp>
        <p:nvSpPr>
          <p:cNvPr id="5"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316E9826-F5D6-4824-B8D8-4F6A7E6768CA}"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BABC6260-9C45-4200-A2FF-54825FF257F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6205A1-EF71-9942-97EE-313A0CC8CADC}" type="datetimeFigureOut">
              <a:rPr lang="en-US" smtClean="0"/>
              <a:pPr/>
              <a:t>4/4/2016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C81CCF8-9EA2-A449-B3CF-326B7D63510C}" type="slidenum">
              <a:rPr lang="en-US" smtClean="0"/>
              <a:pPr/>
              <a:t>‹#›</a:t>
            </a:fld>
            <a:endParaRPr lang="en-US"/>
          </a:p>
        </p:txBody>
      </p:sp>
      <p:sp>
        <p:nvSpPr>
          <p:cNvPr id="9"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2017 Pearson Education, Inc.</a:t>
            </a:r>
          </a:p>
        </p:txBody>
      </p:sp>
      <p:sp>
        <p:nvSpPr>
          <p:cNvPr id="11"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5-</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cid:3287383400_217756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9"/>
          <p:cNvSpPr>
            <a:spLocks noGrp="1"/>
          </p:cNvSpPr>
          <p:nvPr>
            <p:ph type="ctrTitle"/>
          </p:nvPr>
        </p:nvSpPr>
        <p:spPr/>
        <p:txBody>
          <a:bodyPr/>
          <a:lstStyle/>
          <a:p>
            <a:r>
              <a:rPr lang="en-US" dirty="0"/>
              <a:t>Chapter 5</a:t>
            </a:r>
          </a:p>
        </p:txBody>
      </p:sp>
      <p:sp>
        <p:nvSpPr>
          <p:cNvPr id="6" name="Subtitle 5"/>
          <p:cNvSpPr>
            <a:spLocks noGrp="1"/>
          </p:cNvSpPr>
          <p:nvPr>
            <p:ph type="subTitle" idx="1"/>
          </p:nvPr>
        </p:nvSpPr>
        <p:spPr/>
        <p:txBody>
          <a:bodyPr/>
          <a:lstStyle/>
          <a:p>
            <a:r>
              <a:rPr lang="en-US" dirty="0"/>
              <a:t>Secondary Data and Packaged Information</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1237" y="526685"/>
            <a:ext cx="2071486" cy="24709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p:nvPr/>
        </p:nvPicPr>
        <p:blipFill>
          <a:blip r:embed="rId4"/>
          <a:stretch>
            <a:fillRect/>
          </a:stretch>
        </p:blipFill>
        <p:spPr>
          <a:xfrm>
            <a:off x="127220" y="5617994"/>
            <a:ext cx="8833899" cy="917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Ways Companies Use Databases</a:t>
            </a:r>
            <a:endParaRPr lang="en-US" dirty="0"/>
          </a:p>
        </p:txBody>
      </p:sp>
      <p:sp>
        <p:nvSpPr>
          <p:cNvPr id="3" name="Content Placeholder 2"/>
          <p:cNvSpPr>
            <a:spLocks noGrp="1"/>
          </p:cNvSpPr>
          <p:nvPr>
            <p:ph idx="1"/>
          </p:nvPr>
        </p:nvSpPr>
        <p:spPr/>
        <p:txBody>
          <a:bodyPr/>
          <a:lstStyle/>
          <a:p>
            <a:r>
              <a:rPr lang="en-US" dirty="0"/>
              <a:t>To identify prospects</a:t>
            </a:r>
          </a:p>
          <a:p>
            <a:r>
              <a:rPr lang="en-US" dirty="0"/>
              <a:t>To decide which customers should receive a particular offer</a:t>
            </a:r>
          </a:p>
          <a:p>
            <a:r>
              <a:rPr lang="en-US" dirty="0"/>
              <a:t>To deepen customer loyalty </a:t>
            </a:r>
          </a:p>
          <a:p>
            <a:r>
              <a:rPr lang="en-US" dirty="0"/>
              <a:t>To reactivate customer purchases</a:t>
            </a:r>
          </a:p>
          <a:p>
            <a:r>
              <a:rPr lang="en-US" dirty="0"/>
              <a:t>To avoid serious customer mistakes</a:t>
            </a:r>
          </a:p>
        </p:txBody>
      </p:sp>
    </p:spTree>
    <p:extLst>
      <p:ext uri="{BB962C8B-B14F-4D97-AF65-F5344CB8AC3E}">
        <p14:creationId xmlns:p14="http://schemas.microsoft.com/office/powerpoint/2010/main" val="159334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t>External Secondary Data</a:t>
            </a:r>
            <a:endParaRPr lang="en-US" dirty="0"/>
          </a:p>
        </p:txBody>
      </p:sp>
      <p:sp>
        <p:nvSpPr>
          <p:cNvPr id="23555" name="Content Placeholder 2"/>
          <p:cNvSpPr>
            <a:spLocks noGrp="1"/>
          </p:cNvSpPr>
          <p:nvPr>
            <p:ph idx="1"/>
          </p:nvPr>
        </p:nvSpPr>
        <p:spPr/>
        <p:txBody>
          <a:bodyPr>
            <a:normAutofit/>
          </a:bodyPr>
          <a:lstStyle/>
          <a:p>
            <a:pPr marL="0" indent="0">
              <a:buNone/>
            </a:pPr>
            <a:r>
              <a:rPr lang="en-US" b="1" dirty="0"/>
              <a:t>External databases </a:t>
            </a:r>
            <a:r>
              <a:rPr lang="en-US" dirty="0"/>
              <a:t>are databases supplied by organizations outside the firm:</a:t>
            </a:r>
          </a:p>
          <a:p>
            <a:pPr lvl="1"/>
            <a:r>
              <a:rPr lang="en-US" sz="2400" dirty="0"/>
              <a:t>Published sources</a:t>
            </a:r>
          </a:p>
          <a:p>
            <a:pPr lvl="1"/>
            <a:r>
              <a:rPr lang="en-US" sz="2400" dirty="0"/>
              <a:t>Official data</a:t>
            </a:r>
          </a:p>
          <a:p>
            <a:pPr lvl="1"/>
            <a:r>
              <a:rPr lang="en-US" sz="2400" dirty="0"/>
              <a:t>Data aggregators</a:t>
            </a:r>
          </a:p>
          <a:p>
            <a:pPr marL="0" indent="0">
              <a:buNone/>
            </a:pPr>
            <a:endParaRPr lang="en-US" dirty="0"/>
          </a:p>
          <a:p>
            <a:endParaRPr lang="en-US" dirty="0"/>
          </a:p>
        </p:txBody>
      </p:sp>
    </p:spTree>
    <p:extLst>
      <p:ext uri="{BB962C8B-B14F-4D97-AF65-F5344CB8AC3E}">
        <p14:creationId xmlns:p14="http://schemas.microsoft.com/office/powerpoint/2010/main" val="1286866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t>External Secondary Data</a:t>
            </a:r>
            <a:endParaRPr lang="en-US" dirty="0"/>
          </a:p>
        </p:txBody>
      </p:sp>
      <p:sp>
        <p:nvSpPr>
          <p:cNvPr id="23555" name="Content Placeholder 2"/>
          <p:cNvSpPr>
            <a:spLocks noGrp="1"/>
          </p:cNvSpPr>
          <p:nvPr>
            <p:ph idx="1"/>
          </p:nvPr>
        </p:nvSpPr>
        <p:spPr/>
        <p:txBody>
          <a:bodyPr>
            <a:normAutofit/>
          </a:bodyPr>
          <a:lstStyle/>
          <a:p>
            <a:r>
              <a:rPr lang="en-US" b="1" dirty="0"/>
              <a:t>Published sources</a:t>
            </a:r>
            <a:r>
              <a:rPr lang="en-US" dirty="0"/>
              <a:t>: sources of information prepared for public distribution and normally found in libraries or a variety of other entities, such as trade organizations.</a:t>
            </a:r>
          </a:p>
          <a:p>
            <a:endParaRPr lang="en-US" dirty="0"/>
          </a:p>
        </p:txBody>
      </p:sp>
    </p:spTree>
    <p:extLst>
      <p:ext uri="{BB962C8B-B14F-4D97-AF65-F5344CB8AC3E}">
        <p14:creationId xmlns:p14="http://schemas.microsoft.com/office/powerpoint/2010/main" val="5610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0275" y="600075"/>
            <a:ext cx="4743450" cy="565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6375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448" y="821912"/>
            <a:ext cx="5793923" cy="5440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1549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Official Statistics</a:t>
            </a:r>
            <a:endParaRPr lang="en-US" dirty="0"/>
          </a:p>
        </p:txBody>
      </p:sp>
      <p:sp>
        <p:nvSpPr>
          <p:cNvPr id="3" name="Content Placeholder 2"/>
          <p:cNvSpPr>
            <a:spLocks noGrp="1"/>
          </p:cNvSpPr>
          <p:nvPr>
            <p:ph idx="1"/>
          </p:nvPr>
        </p:nvSpPr>
        <p:spPr/>
        <p:txBody>
          <a:bodyPr/>
          <a:lstStyle/>
          <a:p>
            <a:r>
              <a:rPr lang="en-IN" b="1" dirty="0"/>
              <a:t>Official statistics </a:t>
            </a:r>
            <a:r>
              <a:rPr lang="en-IN" dirty="0"/>
              <a:t>are information published by public organizations, including government institutions and international organizations</a:t>
            </a:r>
            <a:endParaRPr lang="en-US" dirty="0"/>
          </a:p>
        </p:txBody>
      </p:sp>
    </p:spTree>
    <p:extLst>
      <p:ext uri="{BB962C8B-B14F-4D97-AF65-F5344CB8AC3E}">
        <p14:creationId xmlns:p14="http://schemas.microsoft.com/office/powerpoint/2010/main" val="1836895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Secondary Data</a:t>
            </a:r>
          </a:p>
        </p:txBody>
      </p:sp>
      <p:sp>
        <p:nvSpPr>
          <p:cNvPr id="3" name="Content Placeholder 2"/>
          <p:cNvSpPr>
            <a:spLocks noGrp="1"/>
          </p:cNvSpPr>
          <p:nvPr>
            <p:ph idx="1"/>
          </p:nvPr>
        </p:nvSpPr>
        <p:spPr/>
        <p:txBody>
          <a:bodyPr/>
          <a:lstStyle/>
          <a:p>
            <a:r>
              <a:rPr lang="en-IN" b="1" dirty="0"/>
              <a:t>Data aggregators </a:t>
            </a:r>
            <a:r>
              <a:rPr lang="en-IN" dirty="0"/>
              <a:t>are services or vendors that organize and package information on focused topics.</a:t>
            </a:r>
            <a:endParaRPr lang="en-US" dirty="0"/>
          </a:p>
        </p:txBody>
      </p:sp>
    </p:spTree>
    <p:extLst>
      <p:ext uri="{BB962C8B-B14F-4D97-AF65-F5344CB8AC3E}">
        <p14:creationId xmlns:p14="http://schemas.microsoft.com/office/powerpoint/2010/main" val="3172000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a:t>External Secondary Data</a:t>
            </a:r>
          </a:p>
        </p:txBody>
      </p:sp>
      <p:sp>
        <p:nvSpPr>
          <p:cNvPr id="24579" name="Content Placeholder 2"/>
          <p:cNvSpPr>
            <a:spLocks noGrp="1"/>
          </p:cNvSpPr>
          <p:nvPr>
            <p:ph idx="1"/>
          </p:nvPr>
        </p:nvSpPr>
        <p:spPr/>
        <p:txBody>
          <a:bodyPr/>
          <a:lstStyle/>
          <a:p>
            <a:r>
              <a:rPr lang="en-US" b="1" dirty="0"/>
              <a:t>Syndicated services data</a:t>
            </a:r>
            <a:r>
              <a:rPr lang="en-US" dirty="0"/>
              <a:t>: provided by firms that collect data in a standard format and make them available to subscribing firms – highly specialized and not available in libraries.  </a:t>
            </a:r>
          </a:p>
        </p:txBody>
      </p:sp>
    </p:spTree>
    <p:extLst>
      <p:ext uri="{BB962C8B-B14F-4D97-AF65-F5344CB8AC3E}">
        <p14:creationId xmlns:p14="http://schemas.microsoft.com/office/powerpoint/2010/main" val="3915667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t>External Secondary Data</a:t>
            </a:r>
            <a:endParaRPr lang="en-US" dirty="0"/>
          </a:p>
        </p:txBody>
      </p:sp>
      <p:sp>
        <p:nvSpPr>
          <p:cNvPr id="25603" name="Content Placeholder 2"/>
          <p:cNvSpPr>
            <a:spLocks noGrp="1"/>
          </p:cNvSpPr>
          <p:nvPr>
            <p:ph idx="1"/>
          </p:nvPr>
        </p:nvSpPr>
        <p:spPr/>
        <p:txBody>
          <a:bodyPr/>
          <a:lstStyle/>
          <a:p>
            <a:r>
              <a:rPr lang="en-US" b="1" dirty="0"/>
              <a:t>External databases</a:t>
            </a:r>
            <a:r>
              <a:rPr lang="en-US" dirty="0"/>
              <a:t>: databases supplied by organizations outside the firm such as online information databases.</a:t>
            </a:r>
          </a:p>
        </p:txBody>
      </p:sp>
    </p:spTree>
    <p:extLst>
      <p:ext uri="{BB962C8B-B14F-4D97-AF65-F5344CB8AC3E}">
        <p14:creationId xmlns:p14="http://schemas.microsoft.com/office/powerpoint/2010/main" val="809833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t>Advantages of Secondary Data</a:t>
            </a:r>
            <a:endParaRPr lang="en-US" dirty="0"/>
          </a:p>
        </p:txBody>
      </p:sp>
      <p:sp>
        <p:nvSpPr>
          <p:cNvPr id="26627" name="Content Placeholder 2"/>
          <p:cNvSpPr>
            <a:spLocks noGrp="1"/>
          </p:cNvSpPr>
          <p:nvPr>
            <p:ph idx="1"/>
          </p:nvPr>
        </p:nvSpPr>
        <p:spPr/>
        <p:txBody>
          <a:bodyPr/>
          <a:lstStyle/>
          <a:p>
            <a:r>
              <a:rPr lang="en-US"/>
              <a:t>Are obtained quickly</a:t>
            </a:r>
          </a:p>
          <a:p>
            <a:r>
              <a:rPr lang="en-US"/>
              <a:t>Are inexpensive</a:t>
            </a:r>
          </a:p>
          <a:p>
            <a:r>
              <a:rPr lang="en-US"/>
              <a:t>Are readilly available</a:t>
            </a:r>
          </a:p>
          <a:p>
            <a:r>
              <a:rPr lang="en-US"/>
              <a:t>Enhance existing primary data</a:t>
            </a:r>
          </a:p>
          <a:p>
            <a:r>
              <a:rPr lang="en-US"/>
              <a:t>May achieve research objective</a:t>
            </a:r>
          </a:p>
          <a:p>
            <a:endParaRPr lang="en-US" dirty="0"/>
          </a:p>
        </p:txBody>
      </p:sp>
    </p:spTree>
    <p:extLst>
      <p:ext uri="{BB962C8B-B14F-4D97-AF65-F5344CB8AC3E}">
        <p14:creationId xmlns:p14="http://schemas.microsoft.com/office/powerpoint/2010/main" val="2332272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6463" y="477623"/>
            <a:ext cx="4907994" cy="6021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1324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r>
              <a:rPr lang="en-US"/>
              <a:t>Disadvantages of Secondary Data</a:t>
            </a:r>
            <a:endParaRPr lang="en-US" dirty="0"/>
          </a:p>
        </p:txBody>
      </p:sp>
      <p:sp>
        <p:nvSpPr>
          <p:cNvPr id="27651" name="Content Placeholder 2"/>
          <p:cNvSpPr>
            <a:spLocks noGrp="1"/>
          </p:cNvSpPr>
          <p:nvPr>
            <p:ph idx="1"/>
          </p:nvPr>
        </p:nvSpPr>
        <p:spPr/>
        <p:txBody>
          <a:bodyPr/>
          <a:lstStyle/>
          <a:p>
            <a:r>
              <a:rPr lang="en-US"/>
              <a:t>Reporting units may be incompatible</a:t>
            </a:r>
          </a:p>
          <a:p>
            <a:r>
              <a:rPr lang="en-US"/>
              <a:t>Measurement units do not match</a:t>
            </a:r>
          </a:p>
          <a:p>
            <a:r>
              <a:rPr lang="en-US"/>
              <a:t>Class definitions are not usable</a:t>
            </a:r>
          </a:p>
          <a:p>
            <a:r>
              <a:rPr lang="en-US"/>
              <a:t>May be outdated</a:t>
            </a:r>
          </a:p>
          <a:p>
            <a:r>
              <a:rPr lang="en-US"/>
              <a:t>May not be credible</a:t>
            </a:r>
          </a:p>
          <a:p>
            <a:endParaRPr lang="en-US" dirty="0"/>
          </a:p>
        </p:txBody>
      </p:sp>
    </p:spTree>
    <p:extLst>
      <p:ext uri="{BB962C8B-B14F-4D97-AF65-F5344CB8AC3E}">
        <p14:creationId xmlns:p14="http://schemas.microsoft.com/office/powerpoint/2010/main" val="3370599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t>Evaluating Secondary Data</a:t>
            </a:r>
            <a:endParaRPr lang="en-US" dirty="0"/>
          </a:p>
        </p:txBody>
      </p:sp>
      <p:sp>
        <p:nvSpPr>
          <p:cNvPr id="29699" name="Content Placeholder 2"/>
          <p:cNvSpPr>
            <a:spLocks noGrp="1"/>
          </p:cNvSpPr>
          <p:nvPr>
            <p:ph idx="1"/>
          </p:nvPr>
        </p:nvSpPr>
        <p:spPr/>
        <p:txBody>
          <a:bodyPr/>
          <a:lstStyle/>
          <a:p>
            <a:r>
              <a:rPr lang="en-US"/>
              <a:t>What was the purpose of the study?</a:t>
            </a:r>
          </a:p>
          <a:p>
            <a:r>
              <a:rPr lang="en-US"/>
              <a:t>Who collected the information?</a:t>
            </a:r>
          </a:p>
          <a:p>
            <a:r>
              <a:rPr lang="en-US"/>
              <a:t>What information was collected?</a:t>
            </a:r>
          </a:p>
          <a:p>
            <a:r>
              <a:rPr lang="en-US"/>
              <a:t>How was the information attained?</a:t>
            </a:r>
          </a:p>
          <a:p>
            <a:r>
              <a:rPr lang="en-US"/>
              <a:t>How consistent is the information with other information?</a:t>
            </a:r>
          </a:p>
          <a:p>
            <a:endParaRPr lang="en-US" dirty="0"/>
          </a:p>
        </p:txBody>
      </p:sp>
    </p:spTree>
    <p:extLst>
      <p:ext uri="{BB962C8B-B14F-4D97-AF65-F5344CB8AC3E}">
        <p14:creationId xmlns:p14="http://schemas.microsoft.com/office/powerpoint/2010/main" val="3695307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 American Community Survey</a:t>
            </a:r>
            <a:endParaRPr lang="en-US" dirty="0"/>
          </a:p>
        </p:txBody>
      </p:sp>
      <p:sp>
        <p:nvSpPr>
          <p:cNvPr id="3" name="Content Placeholder 2"/>
          <p:cNvSpPr>
            <a:spLocks noGrp="1"/>
          </p:cNvSpPr>
          <p:nvPr>
            <p:ph idx="1"/>
          </p:nvPr>
        </p:nvSpPr>
        <p:spPr/>
        <p:txBody>
          <a:bodyPr/>
          <a:lstStyle/>
          <a:p>
            <a:r>
              <a:rPr lang="en-IN" b="1" dirty="0"/>
              <a:t>The American Community Survey </a:t>
            </a:r>
            <a:r>
              <a:rPr lang="en-IN" dirty="0"/>
              <a:t>is an example of an official external secondary data source that is available for free from the U.S. Census.</a:t>
            </a:r>
            <a:endParaRPr lang="en-US" dirty="0"/>
          </a:p>
        </p:txBody>
      </p:sp>
    </p:spTree>
    <p:extLst>
      <p:ext uri="{BB962C8B-B14F-4D97-AF65-F5344CB8AC3E}">
        <p14:creationId xmlns:p14="http://schemas.microsoft.com/office/powerpoint/2010/main" val="702974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t>What is Packaged Information?</a:t>
            </a:r>
            <a:endParaRPr lang="en-US" dirty="0"/>
          </a:p>
        </p:txBody>
      </p:sp>
      <p:sp>
        <p:nvSpPr>
          <p:cNvPr id="33795" name="Content Placeholder 2"/>
          <p:cNvSpPr>
            <a:spLocks noGrp="1"/>
          </p:cNvSpPr>
          <p:nvPr>
            <p:ph idx="1"/>
          </p:nvPr>
        </p:nvSpPr>
        <p:spPr>
          <a:xfrm>
            <a:off x="457200" y="2302850"/>
            <a:ext cx="8229600" cy="4876800"/>
          </a:xfrm>
        </p:spPr>
        <p:txBody>
          <a:bodyPr/>
          <a:lstStyle/>
          <a:p>
            <a:r>
              <a:rPr lang="en-US" b="1" dirty="0"/>
              <a:t>Packaged information </a:t>
            </a:r>
            <a:r>
              <a:rPr lang="en-US" dirty="0"/>
              <a:t>is a type of secondary data in which the data collected and/or the process of collecting the data are prepackaged for all users. </a:t>
            </a:r>
          </a:p>
          <a:p>
            <a:r>
              <a:rPr lang="en-US" dirty="0"/>
              <a:t>There are two broad classes of packaged information: </a:t>
            </a:r>
          </a:p>
          <a:p>
            <a:pPr lvl="1"/>
            <a:r>
              <a:rPr lang="en-US" sz="2400" b="1" dirty="0"/>
              <a:t>Syndicated data </a:t>
            </a:r>
          </a:p>
          <a:p>
            <a:pPr lvl="1"/>
            <a:r>
              <a:rPr lang="en-US" sz="2400" b="1" dirty="0"/>
              <a:t>Packaged services</a:t>
            </a:r>
          </a:p>
        </p:txBody>
      </p:sp>
    </p:spTree>
    <p:extLst>
      <p:ext uri="{BB962C8B-B14F-4D97-AF65-F5344CB8AC3E}">
        <p14:creationId xmlns:p14="http://schemas.microsoft.com/office/powerpoint/2010/main" val="1059342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Syndicated Data</a:t>
            </a:r>
            <a:endParaRPr lang="en-US" dirty="0"/>
          </a:p>
        </p:txBody>
      </p:sp>
      <p:sp>
        <p:nvSpPr>
          <p:cNvPr id="3" name="Content Placeholder 2"/>
          <p:cNvSpPr>
            <a:spLocks noGrp="1"/>
          </p:cNvSpPr>
          <p:nvPr>
            <p:ph idx="1"/>
          </p:nvPr>
        </p:nvSpPr>
        <p:spPr/>
        <p:txBody>
          <a:bodyPr/>
          <a:lstStyle/>
          <a:p>
            <a:r>
              <a:rPr lang="en-IN" b="1" dirty="0"/>
              <a:t>Syndicated data</a:t>
            </a:r>
            <a:r>
              <a:rPr lang="en-IN" dirty="0"/>
              <a:t> are a form of external, secondary data that are supplied from a common database to subscribers for a service fee</a:t>
            </a:r>
            <a:endParaRPr lang="en-US" dirty="0"/>
          </a:p>
        </p:txBody>
      </p:sp>
    </p:spTree>
    <p:extLst>
      <p:ext uri="{BB962C8B-B14F-4D97-AF65-F5344CB8AC3E}">
        <p14:creationId xmlns:p14="http://schemas.microsoft.com/office/powerpoint/2010/main" val="2381747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Packaged Services</a:t>
            </a:r>
            <a:endParaRPr lang="en-US" dirty="0"/>
          </a:p>
        </p:txBody>
      </p:sp>
      <p:sp>
        <p:nvSpPr>
          <p:cNvPr id="3" name="Content Placeholder 2"/>
          <p:cNvSpPr>
            <a:spLocks noGrp="1"/>
          </p:cNvSpPr>
          <p:nvPr>
            <p:ph idx="1"/>
          </p:nvPr>
        </p:nvSpPr>
        <p:spPr/>
        <p:txBody>
          <a:bodyPr/>
          <a:lstStyle/>
          <a:p>
            <a:r>
              <a:rPr lang="en-IN" b="1" dirty="0"/>
              <a:t>Packaged services </a:t>
            </a:r>
            <a:r>
              <a:rPr lang="en-IN" dirty="0"/>
              <a:t>refers to a </a:t>
            </a:r>
            <a:r>
              <a:rPr lang="en-IN" dirty="0" err="1"/>
              <a:t>prepackaged</a:t>
            </a:r>
            <a:r>
              <a:rPr lang="en-IN" dirty="0"/>
              <a:t> marketing research process that is used to generate information for a particular user</a:t>
            </a:r>
            <a:endParaRPr lang="en-US" dirty="0"/>
          </a:p>
        </p:txBody>
      </p:sp>
    </p:spTree>
    <p:extLst>
      <p:ext uri="{BB962C8B-B14F-4D97-AF65-F5344CB8AC3E}">
        <p14:creationId xmlns:p14="http://schemas.microsoft.com/office/powerpoint/2010/main" val="1244994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Advantages of Syndicated Data</a:t>
            </a:r>
            <a:endParaRPr lang="en-US" dirty="0"/>
          </a:p>
        </p:txBody>
      </p:sp>
      <p:sp>
        <p:nvSpPr>
          <p:cNvPr id="37891" name="Content Placeholder 2"/>
          <p:cNvSpPr>
            <a:spLocks noGrp="1"/>
          </p:cNvSpPr>
          <p:nvPr>
            <p:ph idx="1"/>
          </p:nvPr>
        </p:nvSpPr>
        <p:spPr/>
        <p:txBody>
          <a:bodyPr/>
          <a:lstStyle/>
          <a:p>
            <a:r>
              <a:rPr lang="en-US"/>
              <a:t>Shared costs</a:t>
            </a:r>
          </a:p>
          <a:p>
            <a:r>
              <a:rPr lang="en-US"/>
              <a:t>Quality of the data collected is typically very high</a:t>
            </a:r>
          </a:p>
          <a:p>
            <a:r>
              <a:rPr lang="en-US"/>
              <a:t>Speed</a:t>
            </a:r>
            <a:endParaRPr lang="en-US" dirty="0"/>
          </a:p>
        </p:txBody>
      </p:sp>
    </p:spTree>
    <p:extLst>
      <p:ext uri="{BB962C8B-B14F-4D97-AF65-F5344CB8AC3E}">
        <p14:creationId xmlns:p14="http://schemas.microsoft.com/office/powerpoint/2010/main" val="3079102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Disadvantages of Syndicated Data</a:t>
            </a:r>
            <a:endParaRPr lang="en-US" dirty="0"/>
          </a:p>
        </p:txBody>
      </p:sp>
      <p:sp>
        <p:nvSpPr>
          <p:cNvPr id="38915" name="Content Placeholder 2"/>
          <p:cNvSpPr>
            <a:spLocks noGrp="1"/>
          </p:cNvSpPr>
          <p:nvPr>
            <p:ph idx="1"/>
          </p:nvPr>
        </p:nvSpPr>
        <p:spPr/>
        <p:txBody>
          <a:bodyPr/>
          <a:lstStyle/>
          <a:p>
            <a:r>
              <a:rPr lang="en-US"/>
              <a:t>Buyers have little control over what information is collected</a:t>
            </a:r>
          </a:p>
          <a:p>
            <a:r>
              <a:rPr lang="en-US"/>
              <a:t>Firms often must commit to long-term contracts when buying syndicated data</a:t>
            </a:r>
          </a:p>
          <a:p>
            <a:r>
              <a:rPr lang="en-US"/>
              <a:t>No strategic information advantage in purchasing syndicated data</a:t>
            </a:r>
          </a:p>
          <a:p>
            <a:endParaRPr lang="en-US" dirty="0"/>
          </a:p>
        </p:txBody>
      </p:sp>
    </p:spTree>
    <p:extLst>
      <p:ext uri="{BB962C8B-B14F-4D97-AF65-F5344CB8AC3E}">
        <p14:creationId xmlns:p14="http://schemas.microsoft.com/office/powerpoint/2010/main" val="1468979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Advantages of Packaged Services</a:t>
            </a:r>
          </a:p>
        </p:txBody>
      </p:sp>
      <p:sp>
        <p:nvSpPr>
          <p:cNvPr id="3" name="Content Placeholder 2"/>
          <p:cNvSpPr>
            <a:spLocks noGrp="1"/>
          </p:cNvSpPr>
          <p:nvPr>
            <p:ph idx="1"/>
          </p:nvPr>
        </p:nvSpPr>
        <p:spPr/>
        <p:txBody>
          <a:bodyPr/>
          <a:lstStyle/>
          <a:p>
            <a:r>
              <a:rPr lang="en-US" dirty="0"/>
              <a:t>Advantage of the experience of the research firm offering the service</a:t>
            </a:r>
          </a:p>
          <a:p>
            <a:r>
              <a:rPr lang="en-US" dirty="0"/>
              <a:t>Reduced cost of the research</a:t>
            </a:r>
          </a:p>
          <a:p>
            <a:r>
              <a:rPr lang="en-US" dirty="0"/>
              <a:t>Speed of the research service</a:t>
            </a:r>
          </a:p>
          <a:p>
            <a:r>
              <a:rPr lang="en-IN" dirty="0"/>
              <a:t>Ability to obtain benchmarks for comparison</a:t>
            </a:r>
            <a:endParaRPr lang="en-US" dirty="0"/>
          </a:p>
        </p:txBody>
      </p:sp>
    </p:spTree>
    <p:extLst>
      <p:ext uri="{BB962C8B-B14F-4D97-AF65-F5344CB8AC3E}">
        <p14:creationId xmlns:p14="http://schemas.microsoft.com/office/powerpoint/2010/main" val="2593936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90269"/>
            <a:ext cx="8229600" cy="1143000"/>
          </a:xfrm>
        </p:spPr>
        <p:txBody>
          <a:bodyPr>
            <a:normAutofit/>
          </a:bodyPr>
          <a:lstStyle/>
          <a:p>
            <a:r>
              <a:rPr lang="en-US" dirty="0"/>
              <a:t>Disadvantages of Packaged Services</a:t>
            </a:r>
          </a:p>
        </p:txBody>
      </p:sp>
      <p:sp>
        <p:nvSpPr>
          <p:cNvPr id="3" name="Content Placeholder 2"/>
          <p:cNvSpPr>
            <a:spLocks noGrp="1"/>
          </p:cNvSpPr>
          <p:nvPr>
            <p:ph idx="1"/>
          </p:nvPr>
        </p:nvSpPr>
        <p:spPr>
          <a:xfrm>
            <a:off x="381000" y="2362200"/>
            <a:ext cx="8229600" cy="4389120"/>
          </a:xfrm>
        </p:spPr>
        <p:txBody>
          <a:bodyPr/>
          <a:lstStyle/>
          <a:p>
            <a:r>
              <a:rPr lang="en-US" dirty="0"/>
              <a:t>Inability to customize aspects of a project when using a packaged service.</a:t>
            </a:r>
          </a:p>
          <a:p>
            <a:r>
              <a:rPr lang="en-US" dirty="0"/>
              <a:t>The company providing the packaged service may not know the idiosyncrasies of a particular industry.</a:t>
            </a:r>
          </a:p>
        </p:txBody>
      </p:sp>
    </p:spTree>
    <p:extLst>
      <p:ext uri="{BB962C8B-B14F-4D97-AF65-F5344CB8AC3E}">
        <p14:creationId xmlns:p14="http://schemas.microsoft.com/office/powerpoint/2010/main" val="2294598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444" y="1230085"/>
            <a:ext cx="5331785" cy="45175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0872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15"/>
            <a:ext cx="8229600" cy="1143000"/>
          </a:xfrm>
        </p:spPr>
        <p:txBody>
          <a:bodyPr>
            <a:normAutofit fontScale="90000"/>
          </a:bodyPr>
          <a:lstStyle/>
          <a:p>
            <a:r>
              <a:rPr lang="en-US" dirty="0"/>
              <a:t>Marketing Applications of Packaged Information</a:t>
            </a:r>
          </a:p>
        </p:txBody>
      </p:sp>
      <p:sp>
        <p:nvSpPr>
          <p:cNvPr id="39939" name="Content Placeholder 2"/>
          <p:cNvSpPr>
            <a:spLocks noGrp="1"/>
          </p:cNvSpPr>
          <p:nvPr>
            <p:ph idx="1"/>
          </p:nvPr>
        </p:nvSpPr>
        <p:spPr>
          <a:xfrm>
            <a:off x="457200" y="2286000"/>
            <a:ext cx="8229600" cy="4389120"/>
          </a:xfrm>
        </p:spPr>
        <p:txBody>
          <a:bodyPr/>
          <a:lstStyle/>
          <a:p>
            <a:r>
              <a:rPr lang="en-US" dirty="0"/>
              <a:t>Measuring consumer attitudes and opinions</a:t>
            </a:r>
          </a:p>
          <a:p>
            <a:r>
              <a:rPr lang="en-US" dirty="0"/>
              <a:t>Market segmentation (often using </a:t>
            </a:r>
            <a:r>
              <a:rPr lang="en-US" dirty="0" err="1"/>
              <a:t>geodemographics</a:t>
            </a:r>
            <a:r>
              <a:rPr lang="en-US" dirty="0"/>
              <a:t>)</a:t>
            </a:r>
          </a:p>
          <a:p>
            <a:r>
              <a:rPr lang="en-US" dirty="0"/>
              <a:t>Monitoring media usage and promotion effectiveness</a:t>
            </a:r>
          </a:p>
          <a:p>
            <a:r>
              <a:rPr lang="en-US" dirty="0"/>
              <a:t>Market tracking studies</a:t>
            </a:r>
          </a:p>
          <a:p>
            <a:endParaRPr lang="en-US" dirty="0"/>
          </a:p>
        </p:txBody>
      </p:sp>
    </p:spTree>
    <p:extLst>
      <p:ext uri="{BB962C8B-B14F-4D97-AF65-F5344CB8AC3E}">
        <p14:creationId xmlns:p14="http://schemas.microsoft.com/office/powerpoint/2010/main" val="906906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268"/>
            <a:ext cx="8229600" cy="1143000"/>
          </a:xfrm>
        </p:spPr>
        <p:txBody>
          <a:bodyPr>
            <a:normAutofit/>
          </a:bodyPr>
          <a:lstStyle/>
          <a:p>
            <a:r>
              <a:rPr lang="en-US" dirty="0"/>
              <a:t>Social Media Data</a:t>
            </a:r>
          </a:p>
        </p:txBody>
      </p:sp>
      <p:sp>
        <p:nvSpPr>
          <p:cNvPr id="40963" name="Content Placeholder 2"/>
          <p:cNvSpPr>
            <a:spLocks noGrp="1"/>
          </p:cNvSpPr>
          <p:nvPr>
            <p:ph idx="1"/>
          </p:nvPr>
        </p:nvSpPr>
        <p:spPr>
          <a:xfrm>
            <a:off x="457200" y="2286000"/>
            <a:ext cx="8229600" cy="4389120"/>
          </a:xfrm>
        </p:spPr>
        <p:txBody>
          <a:bodyPr/>
          <a:lstStyle/>
          <a:p>
            <a:r>
              <a:rPr lang="en-IN" b="1" dirty="0"/>
              <a:t>Social media data</a:t>
            </a:r>
            <a:r>
              <a:rPr lang="en-IN" dirty="0"/>
              <a:t>, also termed </a:t>
            </a:r>
            <a:r>
              <a:rPr lang="en-IN" b="1" dirty="0"/>
              <a:t>user-generated content (UGC)</a:t>
            </a:r>
            <a:r>
              <a:rPr lang="en-IN" dirty="0"/>
              <a:t>, is any information that is created by users of online systems and intended to be shared with others</a:t>
            </a:r>
          </a:p>
          <a:p>
            <a:r>
              <a:rPr lang="en-IN" dirty="0"/>
              <a:t>Examples:</a:t>
            </a:r>
          </a:p>
          <a:p>
            <a:pPr lvl="1"/>
            <a:r>
              <a:rPr lang="en-IN" sz="2400" dirty="0"/>
              <a:t>Reviews</a:t>
            </a:r>
          </a:p>
          <a:p>
            <a:pPr lvl="1"/>
            <a:r>
              <a:rPr lang="en-IN" sz="2400" dirty="0"/>
              <a:t>Tips</a:t>
            </a:r>
          </a:p>
          <a:p>
            <a:pPr lvl="1"/>
            <a:r>
              <a:rPr lang="en-IN" sz="2400" dirty="0"/>
              <a:t>New uses</a:t>
            </a:r>
          </a:p>
          <a:p>
            <a:pPr lvl="1"/>
            <a:r>
              <a:rPr lang="en-IN" sz="2400" dirty="0"/>
              <a:t>Competitors</a:t>
            </a:r>
          </a:p>
          <a:p>
            <a:endParaRPr lang="en-US" dirty="0"/>
          </a:p>
        </p:txBody>
      </p:sp>
    </p:spTree>
    <p:extLst>
      <p:ext uri="{BB962C8B-B14F-4D97-AF65-F5344CB8AC3E}">
        <p14:creationId xmlns:p14="http://schemas.microsoft.com/office/powerpoint/2010/main" val="3733129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Monitoring Social Media</a:t>
            </a:r>
            <a:endParaRPr lang="en-US" dirty="0"/>
          </a:p>
        </p:txBody>
      </p:sp>
      <p:sp>
        <p:nvSpPr>
          <p:cNvPr id="3" name="Content Placeholder 2"/>
          <p:cNvSpPr>
            <a:spLocks noGrp="1"/>
          </p:cNvSpPr>
          <p:nvPr>
            <p:ph idx="1"/>
          </p:nvPr>
        </p:nvSpPr>
        <p:spPr/>
        <p:txBody>
          <a:bodyPr/>
          <a:lstStyle/>
          <a:p>
            <a:r>
              <a:rPr lang="en-IN" b="1" dirty="0"/>
              <a:t>Sentiment</a:t>
            </a:r>
            <a:r>
              <a:rPr lang="en-IN" dirty="0"/>
              <a:t> is the ratio of positive to negative comments posted about products and brands on the web.</a:t>
            </a:r>
            <a:endParaRPr lang="en-US" dirty="0"/>
          </a:p>
        </p:txBody>
      </p:sp>
    </p:spTree>
    <p:extLst>
      <p:ext uri="{BB962C8B-B14F-4D97-AF65-F5344CB8AC3E}">
        <p14:creationId xmlns:p14="http://schemas.microsoft.com/office/powerpoint/2010/main" val="1614548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Social Media Data</a:t>
            </a:r>
            <a:endParaRPr lang="en-US" dirty="0"/>
          </a:p>
        </p:txBody>
      </p:sp>
      <p:sp>
        <p:nvSpPr>
          <p:cNvPr id="3" name="Content Placeholder 2"/>
          <p:cNvSpPr>
            <a:spLocks noGrp="1"/>
          </p:cNvSpPr>
          <p:nvPr>
            <p:ph sz="half" idx="1"/>
          </p:nvPr>
        </p:nvSpPr>
        <p:spPr/>
        <p:txBody>
          <a:bodyPr/>
          <a:lstStyle/>
          <a:p>
            <a:pPr marL="0" indent="0">
              <a:buNone/>
            </a:pPr>
            <a:r>
              <a:rPr lang="en-US" b="1" dirty="0"/>
              <a:t>Advantages</a:t>
            </a:r>
          </a:p>
          <a:p>
            <a:pPr lvl="1"/>
            <a:r>
              <a:rPr lang="en-US" dirty="0"/>
              <a:t>Currency</a:t>
            </a:r>
          </a:p>
          <a:p>
            <a:pPr lvl="1"/>
            <a:r>
              <a:rPr lang="en-US" dirty="0"/>
              <a:t>Inexpensive</a:t>
            </a:r>
          </a:p>
          <a:p>
            <a:pPr lvl="1"/>
            <a:r>
              <a:rPr lang="en-US" dirty="0"/>
              <a:t>Unprompted</a:t>
            </a:r>
          </a:p>
          <a:p>
            <a:pPr lvl="1"/>
            <a:r>
              <a:rPr lang="en-US" dirty="0"/>
              <a:t>Can track trends</a:t>
            </a:r>
          </a:p>
          <a:p>
            <a:endParaRPr lang="en-US" dirty="0"/>
          </a:p>
          <a:p>
            <a:endParaRPr lang="en-US" dirty="0"/>
          </a:p>
        </p:txBody>
      </p:sp>
      <p:sp>
        <p:nvSpPr>
          <p:cNvPr id="6" name="Content Placeholder 5"/>
          <p:cNvSpPr>
            <a:spLocks noGrp="1"/>
          </p:cNvSpPr>
          <p:nvPr>
            <p:ph sz="half" idx="2"/>
          </p:nvPr>
        </p:nvSpPr>
        <p:spPr/>
        <p:txBody>
          <a:bodyPr/>
          <a:lstStyle/>
          <a:p>
            <a:pPr marL="0" indent="0">
              <a:buNone/>
            </a:pPr>
            <a:r>
              <a:rPr lang="en-US" b="1" dirty="0"/>
              <a:t>Disadvantages</a:t>
            </a:r>
          </a:p>
          <a:p>
            <a:pPr lvl="1"/>
            <a:r>
              <a:rPr lang="en-US" dirty="0"/>
              <a:t>Audience may not be representative</a:t>
            </a:r>
          </a:p>
          <a:p>
            <a:pPr lvl="1"/>
            <a:r>
              <a:rPr lang="en-US" dirty="0"/>
              <a:t>Consumers not identifiable</a:t>
            </a:r>
          </a:p>
          <a:p>
            <a:pPr lvl="1"/>
            <a:r>
              <a:rPr lang="en-US" dirty="0"/>
              <a:t>Review websites subject to manipulation</a:t>
            </a:r>
          </a:p>
          <a:p>
            <a:pPr lvl="1"/>
            <a:r>
              <a:rPr lang="en-US" dirty="0"/>
              <a:t>Shallow content</a:t>
            </a:r>
          </a:p>
          <a:p>
            <a:endParaRPr lang="en-US" dirty="0"/>
          </a:p>
        </p:txBody>
      </p:sp>
    </p:spTree>
    <p:extLst>
      <p:ext uri="{BB962C8B-B14F-4D97-AF65-F5344CB8AC3E}">
        <p14:creationId xmlns:p14="http://schemas.microsoft.com/office/powerpoint/2010/main" val="584114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Internet of Things</a:t>
            </a:r>
          </a:p>
        </p:txBody>
      </p:sp>
      <p:sp>
        <p:nvSpPr>
          <p:cNvPr id="3" name="Content Placeholder 2"/>
          <p:cNvSpPr>
            <a:spLocks noGrp="1"/>
          </p:cNvSpPr>
          <p:nvPr>
            <p:ph idx="1"/>
          </p:nvPr>
        </p:nvSpPr>
        <p:spPr/>
        <p:txBody>
          <a:bodyPr/>
          <a:lstStyle/>
          <a:p>
            <a:r>
              <a:rPr lang="en-US" b="1" dirty="0"/>
              <a:t>The Internet of Things </a:t>
            </a:r>
            <a:r>
              <a:rPr lang="en-US" dirty="0"/>
              <a:t>(</a:t>
            </a:r>
            <a:r>
              <a:rPr lang="en-US" dirty="0" err="1"/>
              <a:t>IoT</a:t>
            </a:r>
            <a:r>
              <a:rPr lang="en-US" dirty="0"/>
              <a:t>) is defined as the network of physical objects that are embedded with software or sensors that allow them to gather and distribute data.</a:t>
            </a:r>
          </a:p>
          <a:p>
            <a:r>
              <a:rPr lang="en-US" b="1" dirty="0"/>
              <a:t>Passive data </a:t>
            </a:r>
            <a:r>
              <a:rPr lang="en-US" dirty="0"/>
              <a:t>are information that is collected without overt consumer activity.</a:t>
            </a:r>
          </a:p>
          <a:p>
            <a:r>
              <a:rPr lang="en-IN" b="1" dirty="0"/>
              <a:t>Wearables</a:t>
            </a:r>
            <a:r>
              <a:rPr lang="en-IN" dirty="0"/>
              <a:t>, or wearable technology, are clothing or accessories that are equipped with computer technology or sensors that allow the collection and sharing of data. </a:t>
            </a:r>
            <a:endParaRPr lang="en-US" dirty="0"/>
          </a:p>
        </p:txBody>
      </p:sp>
    </p:spTree>
    <p:extLst>
      <p:ext uri="{BB962C8B-B14F-4D97-AF65-F5344CB8AC3E}">
        <p14:creationId xmlns:p14="http://schemas.microsoft.com/office/powerpoint/2010/main" val="3206992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en-US">
              <a:latin typeface="Calibri" charset="0"/>
            </a:endParaRPr>
          </a:p>
        </p:txBody>
      </p:sp>
      <p:pic>
        <p:nvPicPr>
          <p:cNvPr id="59395" name="Picture 5" descr="cid:3287383400_2177562"/>
          <p:cNvPicPr>
            <a:picLocks noChangeAspect="1" noChangeArrowheads="1"/>
          </p:cNvPicPr>
          <p:nvPr/>
        </p:nvPicPr>
        <p:blipFill>
          <a:blip r:embed="rId3" r:link="rId4" cstate="print"/>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59396"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“Big Data”?</a:t>
            </a:r>
          </a:p>
        </p:txBody>
      </p:sp>
      <p:sp>
        <p:nvSpPr>
          <p:cNvPr id="5" name="Content Placeholder 4"/>
          <p:cNvSpPr>
            <a:spLocks noGrp="1"/>
          </p:cNvSpPr>
          <p:nvPr>
            <p:ph idx="1"/>
          </p:nvPr>
        </p:nvSpPr>
        <p:spPr/>
        <p:txBody>
          <a:bodyPr/>
          <a:lstStyle/>
          <a:p>
            <a:r>
              <a:rPr lang="en-IN" b="1" dirty="0"/>
              <a:t>Big data </a:t>
            </a:r>
            <a:r>
              <a:rPr lang="en-IN" dirty="0"/>
              <a:t>can be defined simply as large amounts of data from multiple sources. </a:t>
            </a:r>
          </a:p>
          <a:p>
            <a:r>
              <a:rPr lang="en-IN" dirty="0"/>
              <a:t>The term has been popularized in recent years in response to the numerous types and huge amounts of data to which companies now have access in real time. </a:t>
            </a:r>
            <a:endParaRPr lang="en-US" dirty="0"/>
          </a:p>
        </p:txBody>
      </p:sp>
    </p:spTree>
    <p:extLst>
      <p:ext uri="{BB962C8B-B14F-4D97-AF65-F5344CB8AC3E}">
        <p14:creationId xmlns:p14="http://schemas.microsoft.com/office/powerpoint/2010/main" val="128437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t>Primary Versus Secondary Data</a:t>
            </a:r>
            <a:endParaRPr lang="en-US" dirty="0"/>
          </a:p>
        </p:txBody>
      </p:sp>
      <p:sp>
        <p:nvSpPr>
          <p:cNvPr id="15363" name="Content Placeholder 2"/>
          <p:cNvSpPr>
            <a:spLocks noGrp="1"/>
          </p:cNvSpPr>
          <p:nvPr>
            <p:ph idx="1"/>
          </p:nvPr>
        </p:nvSpPr>
        <p:spPr/>
        <p:txBody>
          <a:bodyPr/>
          <a:lstStyle/>
          <a:p>
            <a:r>
              <a:rPr lang="en-US" b="1" dirty="0"/>
              <a:t>Primary data</a:t>
            </a:r>
            <a:r>
              <a:rPr lang="en-US" dirty="0"/>
              <a:t>: information that is developed or gathered by the researcher specifically for the research project at hand.</a:t>
            </a:r>
          </a:p>
          <a:p>
            <a:r>
              <a:rPr lang="en-US" b="1" dirty="0"/>
              <a:t>Secondary data</a:t>
            </a:r>
            <a:r>
              <a:rPr lang="en-US" dirty="0"/>
              <a:t>: information that has previously been gathered by someone other than the researcher and/or for some other purpose than the research project at hand.</a:t>
            </a:r>
          </a:p>
          <a:p>
            <a:endParaRPr lang="en-US" dirty="0"/>
          </a:p>
        </p:txBody>
      </p:sp>
    </p:spTree>
    <p:extLst>
      <p:ext uri="{BB962C8B-B14F-4D97-AF65-F5344CB8AC3E}">
        <p14:creationId xmlns:p14="http://schemas.microsoft.com/office/powerpoint/2010/main" val="810145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t>Uses of Secondary Data</a:t>
            </a:r>
            <a:endParaRPr lang="en-US" dirty="0"/>
          </a:p>
        </p:txBody>
      </p:sp>
      <p:sp>
        <p:nvSpPr>
          <p:cNvPr id="16387" name="Content Placeholder 2"/>
          <p:cNvSpPr>
            <a:spLocks noGrp="1"/>
          </p:cNvSpPr>
          <p:nvPr>
            <p:ph idx="1"/>
          </p:nvPr>
        </p:nvSpPr>
        <p:spPr/>
        <p:txBody>
          <a:bodyPr/>
          <a:lstStyle/>
          <a:p>
            <a:r>
              <a:rPr lang="en-US"/>
              <a:t>Secondary data has many uses in marketing research and sometimes the entire research project may depend on the use of secondary data.</a:t>
            </a:r>
          </a:p>
          <a:p>
            <a:r>
              <a:rPr lang="en-US"/>
              <a:t>Applications include economic-trend forecasting, corporate intelligence, international data, public opinion, and historical data.</a:t>
            </a:r>
          </a:p>
          <a:p>
            <a:endParaRPr lang="en-US" dirty="0"/>
          </a:p>
        </p:txBody>
      </p:sp>
    </p:spTree>
    <p:extLst>
      <p:ext uri="{BB962C8B-B14F-4D97-AF65-F5344CB8AC3E}">
        <p14:creationId xmlns:p14="http://schemas.microsoft.com/office/powerpoint/2010/main" val="3012246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t>Classification of Secondary Data</a:t>
            </a:r>
            <a:endParaRPr lang="en-US" dirty="0"/>
          </a:p>
        </p:txBody>
      </p:sp>
      <p:sp>
        <p:nvSpPr>
          <p:cNvPr id="17411" name="Content Placeholder 2"/>
          <p:cNvSpPr>
            <a:spLocks noGrp="1"/>
          </p:cNvSpPr>
          <p:nvPr>
            <p:ph idx="1"/>
          </p:nvPr>
        </p:nvSpPr>
        <p:spPr/>
        <p:txBody>
          <a:bodyPr>
            <a:normAutofit/>
          </a:bodyPr>
          <a:lstStyle/>
          <a:p>
            <a:r>
              <a:rPr lang="en-US" b="1" dirty="0"/>
              <a:t>Internal secondary data </a:t>
            </a:r>
            <a:r>
              <a:rPr lang="en-US" dirty="0"/>
              <a:t>are data that have been collected within the firm, such as sales records, purchase requisitions, and invoices.</a:t>
            </a:r>
          </a:p>
          <a:p>
            <a:r>
              <a:rPr lang="en-US" dirty="0"/>
              <a:t>Internal secondary data is used for database marketing.</a:t>
            </a:r>
          </a:p>
          <a:p>
            <a:r>
              <a:rPr lang="en-US" b="1" dirty="0"/>
              <a:t>Database marketing </a:t>
            </a:r>
            <a:r>
              <a:rPr lang="en-US" dirty="0"/>
              <a:t>is the process of building, maintaining customer (internal) databases and other (internal) databases for the purpose of contacting, transacting, and building relationships.  Example: data mining.</a:t>
            </a:r>
          </a:p>
          <a:p>
            <a:pPr lvl="1"/>
            <a:endParaRPr lang="en-US" dirty="0"/>
          </a:p>
          <a:p>
            <a:endParaRPr lang="en-US" dirty="0"/>
          </a:p>
        </p:txBody>
      </p:sp>
    </p:spTree>
    <p:extLst>
      <p:ext uri="{BB962C8B-B14F-4D97-AF65-F5344CB8AC3E}">
        <p14:creationId xmlns:p14="http://schemas.microsoft.com/office/powerpoint/2010/main" val="2311730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t>Internal Databases</a:t>
            </a:r>
            <a:endParaRPr lang="en-US" dirty="0"/>
          </a:p>
        </p:txBody>
      </p:sp>
      <p:sp>
        <p:nvSpPr>
          <p:cNvPr id="20483" name="Content Placeholder 2"/>
          <p:cNvSpPr>
            <a:spLocks noGrp="1"/>
          </p:cNvSpPr>
          <p:nvPr>
            <p:ph idx="1"/>
          </p:nvPr>
        </p:nvSpPr>
        <p:spPr/>
        <p:txBody>
          <a:bodyPr/>
          <a:lstStyle/>
          <a:p>
            <a:r>
              <a:rPr lang="en-US" b="1" dirty="0"/>
              <a:t>Internal databases </a:t>
            </a:r>
            <a:r>
              <a:rPr lang="en-US" dirty="0"/>
              <a:t>consist of information gathered by a company, typically during the normal course of business transactions.</a:t>
            </a:r>
          </a:p>
          <a:p>
            <a:r>
              <a:rPr lang="en-US" dirty="0"/>
              <a:t>Companies use their internal databases for purposes of direct marketing and to strengthen relationships with customers, which is referred to as </a:t>
            </a:r>
            <a:r>
              <a:rPr lang="en-US" b="1" dirty="0"/>
              <a:t>customer relationship management</a:t>
            </a:r>
            <a:r>
              <a:rPr lang="en-US" dirty="0"/>
              <a:t> (CRM).</a:t>
            </a:r>
          </a:p>
        </p:txBody>
      </p:sp>
    </p:spTree>
    <p:extLst>
      <p:ext uri="{BB962C8B-B14F-4D97-AF65-F5344CB8AC3E}">
        <p14:creationId xmlns:p14="http://schemas.microsoft.com/office/powerpoint/2010/main" val="178641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Internal Databases</a:t>
            </a:r>
            <a:endParaRPr lang="en-US" dirty="0"/>
          </a:p>
        </p:txBody>
      </p:sp>
      <p:sp>
        <p:nvSpPr>
          <p:cNvPr id="21507" name="Content Placeholder 2"/>
          <p:cNvSpPr>
            <a:spLocks noGrp="1"/>
          </p:cNvSpPr>
          <p:nvPr>
            <p:ph idx="1"/>
          </p:nvPr>
        </p:nvSpPr>
        <p:spPr/>
        <p:txBody>
          <a:bodyPr/>
          <a:lstStyle/>
          <a:p>
            <a:r>
              <a:rPr lang="en-US" b="1" dirty="0"/>
              <a:t>Data mining</a:t>
            </a:r>
            <a:r>
              <a:rPr lang="en-US" dirty="0"/>
              <a:t> is the name for software that helps managers make sense out of seemingly senseless masses of information contained in databases.</a:t>
            </a:r>
          </a:p>
          <a:p>
            <a:r>
              <a:rPr lang="en-US" b="1" dirty="0"/>
              <a:t>Micromarketing</a:t>
            </a:r>
            <a:r>
              <a:rPr lang="en-US" dirty="0"/>
              <a:t> refers to using a differentiated marketing mix for specific customer segments, sometimes fine-tuned for the individual shopper.</a:t>
            </a:r>
          </a:p>
        </p:txBody>
      </p:sp>
    </p:spTree>
    <p:extLst>
      <p:ext uri="{BB962C8B-B14F-4D97-AF65-F5344CB8AC3E}">
        <p14:creationId xmlns:p14="http://schemas.microsoft.com/office/powerpoint/2010/main" val="13025497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9E38B345-0A98-498E-B2DF-70EA97AC7449}">
  <ds:schemaRefs>
    <ds:schemaRef ds:uri="ESRI.ArcGIS.Mapping.OfficeIntegration.PowerPointInfo"/>
  </ds:schemaRefs>
</ds:datastoreItem>
</file>

<file path=customXml/itemProps10.xml><?xml version="1.0" encoding="utf-8"?>
<ds:datastoreItem xmlns:ds="http://schemas.openxmlformats.org/officeDocument/2006/customXml" ds:itemID="{39D19995-96E8-4D39-A824-E84665B57258}">
  <ds:schemaRefs>
    <ds:schemaRef ds:uri="ESRI.ArcGIS.Mapping.OfficeIntegration.PowerPointInfo"/>
  </ds:schemaRefs>
</ds:datastoreItem>
</file>

<file path=customXml/itemProps11.xml><?xml version="1.0" encoding="utf-8"?>
<ds:datastoreItem xmlns:ds="http://schemas.openxmlformats.org/officeDocument/2006/customXml" ds:itemID="{6DD8C989-81BD-4BC0-8CD6-3FA1F0839741}">
  <ds:schemaRefs>
    <ds:schemaRef ds:uri="ESRI.ArcGIS.Mapping.OfficeIntegration.PowerPointInfo"/>
  </ds:schemaRefs>
</ds:datastoreItem>
</file>

<file path=customXml/itemProps12.xml><?xml version="1.0" encoding="utf-8"?>
<ds:datastoreItem xmlns:ds="http://schemas.openxmlformats.org/officeDocument/2006/customXml" ds:itemID="{6CB8538F-78C8-4841-874D-A2BC54F4E20A}">
  <ds:schemaRefs>
    <ds:schemaRef ds:uri="ESRI.ArcGIS.Mapping.OfficeIntegration.PowerPointInfo"/>
  </ds:schemaRefs>
</ds:datastoreItem>
</file>

<file path=customXml/itemProps13.xml><?xml version="1.0" encoding="utf-8"?>
<ds:datastoreItem xmlns:ds="http://schemas.openxmlformats.org/officeDocument/2006/customXml" ds:itemID="{4ED5E5C8-8887-40D4-AA48-D239B74B9C94}">
  <ds:schemaRefs>
    <ds:schemaRef ds:uri="ESRI.ArcGIS.Mapping.OfficeIntegration.PowerPointInfo"/>
  </ds:schemaRefs>
</ds:datastoreItem>
</file>

<file path=customXml/itemProps14.xml><?xml version="1.0" encoding="utf-8"?>
<ds:datastoreItem xmlns:ds="http://schemas.openxmlformats.org/officeDocument/2006/customXml" ds:itemID="{F6D78112-5045-4F4C-A774-B86E93594C67}">
  <ds:schemaRefs>
    <ds:schemaRef ds:uri="ESRI.ArcGIS.Mapping.OfficeIntegration.PowerPointInfo"/>
  </ds:schemaRefs>
</ds:datastoreItem>
</file>

<file path=customXml/itemProps15.xml><?xml version="1.0" encoding="utf-8"?>
<ds:datastoreItem xmlns:ds="http://schemas.openxmlformats.org/officeDocument/2006/customXml" ds:itemID="{5994FA01-F437-43E3-BA59-89F6E4340699}">
  <ds:schemaRefs>
    <ds:schemaRef ds:uri="ESRI.ArcGIS.Mapping.OfficeIntegration.PowerPointInfo"/>
  </ds:schemaRefs>
</ds:datastoreItem>
</file>

<file path=customXml/itemProps16.xml><?xml version="1.0" encoding="utf-8"?>
<ds:datastoreItem xmlns:ds="http://schemas.openxmlformats.org/officeDocument/2006/customXml" ds:itemID="{FEE1381F-4724-4CB7-A6B7-E3E6D176301F}">
  <ds:schemaRefs>
    <ds:schemaRef ds:uri="ESRI.ArcGIS.Mapping.OfficeIntegration.PowerPointInfo"/>
  </ds:schemaRefs>
</ds:datastoreItem>
</file>

<file path=customXml/itemProps17.xml><?xml version="1.0" encoding="utf-8"?>
<ds:datastoreItem xmlns:ds="http://schemas.openxmlformats.org/officeDocument/2006/customXml" ds:itemID="{815A3B61-6CCE-475A-993C-0E08ED54B005}">
  <ds:schemaRefs>
    <ds:schemaRef ds:uri="ESRI.ArcGIS.Mapping.OfficeIntegration.PowerPointInfo"/>
  </ds:schemaRefs>
</ds:datastoreItem>
</file>

<file path=customXml/itemProps18.xml><?xml version="1.0" encoding="utf-8"?>
<ds:datastoreItem xmlns:ds="http://schemas.openxmlformats.org/officeDocument/2006/customXml" ds:itemID="{AD0E76CA-EF79-4C7E-A37B-260428C1C7DE}">
  <ds:schemaRefs>
    <ds:schemaRef ds:uri="ESRI.ArcGIS.Mapping.OfficeIntegration.PowerPointInfo"/>
  </ds:schemaRefs>
</ds:datastoreItem>
</file>

<file path=customXml/itemProps19.xml><?xml version="1.0" encoding="utf-8"?>
<ds:datastoreItem xmlns:ds="http://schemas.openxmlformats.org/officeDocument/2006/customXml" ds:itemID="{E24E5F0F-7F77-4CF8-9A03-C84A52AC3116}">
  <ds:schemaRefs>
    <ds:schemaRef ds:uri="ESRI.ArcGIS.Mapping.OfficeIntegration.PowerPointInfo"/>
  </ds:schemaRefs>
</ds:datastoreItem>
</file>

<file path=customXml/itemProps2.xml><?xml version="1.0" encoding="utf-8"?>
<ds:datastoreItem xmlns:ds="http://schemas.openxmlformats.org/officeDocument/2006/customXml" ds:itemID="{ADAA472E-7B73-4C50-B14A-925EA4A27FD2}">
  <ds:schemaRefs>
    <ds:schemaRef ds:uri="ESRI.ArcGIS.Mapping.OfficeIntegration.PowerPointInfo"/>
  </ds:schemaRefs>
</ds:datastoreItem>
</file>

<file path=customXml/itemProps20.xml><?xml version="1.0" encoding="utf-8"?>
<ds:datastoreItem xmlns:ds="http://schemas.openxmlformats.org/officeDocument/2006/customXml" ds:itemID="{11C1DC33-81F7-4DC5-8A71-6062B7EA40AF}">
  <ds:schemaRefs>
    <ds:schemaRef ds:uri="ESRI.ArcGIS.Mapping.OfficeIntegration.PowerPointInfo"/>
  </ds:schemaRefs>
</ds:datastoreItem>
</file>

<file path=customXml/itemProps21.xml><?xml version="1.0" encoding="utf-8"?>
<ds:datastoreItem xmlns:ds="http://schemas.openxmlformats.org/officeDocument/2006/customXml" ds:itemID="{F924ED7D-FA3A-4B4D-9629-10389A7D2C1D}">
  <ds:schemaRefs>
    <ds:schemaRef ds:uri="ESRI.ArcGIS.Mapping.OfficeIntegration.PowerPointInfo"/>
  </ds:schemaRefs>
</ds:datastoreItem>
</file>

<file path=customXml/itemProps22.xml><?xml version="1.0" encoding="utf-8"?>
<ds:datastoreItem xmlns:ds="http://schemas.openxmlformats.org/officeDocument/2006/customXml" ds:itemID="{2705E916-1EA2-4346-BBD3-C95B65DB4C79}">
  <ds:schemaRefs>
    <ds:schemaRef ds:uri="ESRI.ArcGIS.Mapping.OfficeIntegration.PowerPointInfo"/>
  </ds:schemaRefs>
</ds:datastoreItem>
</file>

<file path=customXml/itemProps23.xml><?xml version="1.0" encoding="utf-8"?>
<ds:datastoreItem xmlns:ds="http://schemas.openxmlformats.org/officeDocument/2006/customXml" ds:itemID="{A4D6356E-29A2-4DAF-9B9F-2A5FFBE307D8}">
  <ds:schemaRefs>
    <ds:schemaRef ds:uri="ESRI.ArcGIS.Mapping.OfficeIntegration.PowerPointInfo"/>
  </ds:schemaRefs>
</ds:datastoreItem>
</file>

<file path=customXml/itemProps24.xml><?xml version="1.0" encoding="utf-8"?>
<ds:datastoreItem xmlns:ds="http://schemas.openxmlformats.org/officeDocument/2006/customXml" ds:itemID="{475FEC36-4EDC-4C05-90A9-A0407BB3881D}">
  <ds:schemaRefs>
    <ds:schemaRef ds:uri="ESRI.ArcGIS.Mapping.OfficeIntegration.PowerPointInfo"/>
  </ds:schemaRefs>
</ds:datastoreItem>
</file>

<file path=customXml/itemProps25.xml><?xml version="1.0" encoding="utf-8"?>
<ds:datastoreItem xmlns:ds="http://schemas.openxmlformats.org/officeDocument/2006/customXml" ds:itemID="{6B108F71-3C67-4CF2-9C36-707BA1575CAC}">
  <ds:schemaRefs>
    <ds:schemaRef ds:uri="ESRI.ArcGIS.Mapping.OfficeIntegration.PowerPointInfo"/>
  </ds:schemaRefs>
</ds:datastoreItem>
</file>

<file path=customXml/itemProps26.xml><?xml version="1.0" encoding="utf-8"?>
<ds:datastoreItem xmlns:ds="http://schemas.openxmlformats.org/officeDocument/2006/customXml" ds:itemID="{BD8E2C5C-0F84-427B-898A-45E1E28AA5B8}">
  <ds:schemaRefs>
    <ds:schemaRef ds:uri="ESRI.ArcGIS.Mapping.OfficeIntegration.PowerPointInfo"/>
  </ds:schemaRefs>
</ds:datastoreItem>
</file>

<file path=customXml/itemProps27.xml><?xml version="1.0" encoding="utf-8"?>
<ds:datastoreItem xmlns:ds="http://schemas.openxmlformats.org/officeDocument/2006/customXml" ds:itemID="{3A7D1071-C9C2-444A-8F02-45F3F0AE4D2D}">
  <ds:schemaRefs>
    <ds:schemaRef ds:uri="ESRI.ArcGIS.Mapping.OfficeIntegration.PowerPointInfo"/>
  </ds:schemaRefs>
</ds:datastoreItem>
</file>

<file path=customXml/itemProps28.xml><?xml version="1.0" encoding="utf-8"?>
<ds:datastoreItem xmlns:ds="http://schemas.openxmlformats.org/officeDocument/2006/customXml" ds:itemID="{3A41493F-030E-4E82-9369-2DCFCA697672}">
  <ds:schemaRefs>
    <ds:schemaRef ds:uri="ESRI.ArcGIS.Mapping.OfficeIntegration.PowerPointInfo"/>
  </ds:schemaRefs>
</ds:datastoreItem>
</file>

<file path=customXml/itemProps29.xml><?xml version="1.0" encoding="utf-8"?>
<ds:datastoreItem xmlns:ds="http://schemas.openxmlformats.org/officeDocument/2006/customXml" ds:itemID="{EF456D59-6382-4ACF-AF24-67783F5F1711}">
  <ds:schemaRefs>
    <ds:schemaRef ds:uri="ESRI.ArcGIS.Mapping.OfficeIntegration.PowerPointInfo"/>
  </ds:schemaRefs>
</ds:datastoreItem>
</file>

<file path=customXml/itemProps3.xml><?xml version="1.0" encoding="utf-8"?>
<ds:datastoreItem xmlns:ds="http://schemas.openxmlformats.org/officeDocument/2006/customXml" ds:itemID="{63E7CB69-1DAB-4F4C-BF75-86C90C897070}">
  <ds:schemaRefs>
    <ds:schemaRef ds:uri="ESRI.ArcGIS.Mapping.OfficeIntegration.PowerPointInfo"/>
  </ds:schemaRefs>
</ds:datastoreItem>
</file>

<file path=customXml/itemProps30.xml><?xml version="1.0" encoding="utf-8"?>
<ds:datastoreItem xmlns:ds="http://schemas.openxmlformats.org/officeDocument/2006/customXml" ds:itemID="{CE983790-5EDE-4FBC-B990-2C615B1FE2D1}">
  <ds:schemaRefs>
    <ds:schemaRef ds:uri="ESRI.ArcGIS.Mapping.OfficeIntegration.PowerPointInfo"/>
  </ds:schemaRefs>
</ds:datastoreItem>
</file>

<file path=customXml/itemProps31.xml><?xml version="1.0" encoding="utf-8"?>
<ds:datastoreItem xmlns:ds="http://schemas.openxmlformats.org/officeDocument/2006/customXml" ds:itemID="{4979978F-96A5-4C39-841F-12EF0840E68F}">
  <ds:schemaRefs>
    <ds:schemaRef ds:uri="ESRI.ArcGIS.Mapping.OfficeIntegration.PowerPointInfo"/>
  </ds:schemaRefs>
</ds:datastoreItem>
</file>

<file path=customXml/itemProps32.xml><?xml version="1.0" encoding="utf-8"?>
<ds:datastoreItem xmlns:ds="http://schemas.openxmlformats.org/officeDocument/2006/customXml" ds:itemID="{1A758F5D-183E-48C5-BC16-612D814233E0}">
  <ds:schemaRefs>
    <ds:schemaRef ds:uri="ESRI.ArcGIS.Mapping.OfficeIntegration.PowerPointInfo"/>
  </ds:schemaRefs>
</ds:datastoreItem>
</file>

<file path=customXml/itemProps33.xml><?xml version="1.0" encoding="utf-8"?>
<ds:datastoreItem xmlns:ds="http://schemas.openxmlformats.org/officeDocument/2006/customXml" ds:itemID="{2EEC714A-0607-4BDA-B500-55651CB5EE52}">
  <ds:schemaRefs>
    <ds:schemaRef ds:uri="ESRI.ArcGIS.Mapping.OfficeIntegration.PowerPointInfo"/>
  </ds:schemaRefs>
</ds:datastoreItem>
</file>

<file path=customXml/itemProps4.xml><?xml version="1.0" encoding="utf-8"?>
<ds:datastoreItem xmlns:ds="http://schemas.openxmlformats.org/officeDocument/2006/customXml" ds:itemID="{88F30BC1-4BA2-41DD-A084-7DF014C13EAA}">
  <ds:schemaRefs>
    <ds:schemaRef ds:uri="ESRI.ArcGIS.Mapping.OfficeIntegration.PowerPointInfo"/>
  </ds:schemaRefs>
</ds:datastoreItem>
</file>

<file path=customXml/itemProps5.xml><?xml version="1.0" encoding="utf-8"?>
<ds:datastoreItem xmlns:ds="http://schemas.openxmlformats.org/officeDocument/2006/customXml" ds:itemID="{54A4ECB6-5840-4949-8879-0FBC7E80A1CD}">
  <ds:schemaRefs>
    <ds:schemaRef ds:uri="ESRI.ArcGIS.Mapping.OfficeIntegration.PowerPointInfo"/>
  </ds:schemaRefs>
</ds:datastoreItem>
</file>

<file path=customXml/itemProps6.xml><?xml version="1.0" encoding="utf-8"?>
<ds:datastoreItem xmlns:ds="http://schemas.openxmlformats.org/officeDocument/2006/customXml" ds:itemID="{842D0943-42D8-4BA3-A7F8-2436D0152A7E}">
  <ds:schemaRefs>
    <ds:schemaRef ds:uri="ESRI.ArcGIS.Mapping.OfficeIntegration.PowerPointInfo"/>
  </ds:schemaRefs>
</ds:datastoreItem>
</file>

<file path=customXml/itemProps7.xml><?xml version="1.0" encoding="utf-8"?>
<ds:datastoreItem xmlns:ds="http://schemas.openxmlformats.org/officeDocument/2006/customXml" ds:itemID="{49AF32F1-42F2-484B-869E-F13051578F18}">
  <ds:schemaRefs>
    <ds:schemaRef ds:uri="ESRI.ArcGIS.Mapping.OfficeIntegration.PowerPointInfo"/>
  </ds:schemaRefs>
</ds:datastoreItem>
</file>

<file path=customXml/itemProps8.xml><?xml version="1.0" encoding="utf-8"?>
<ds:datastoreItem xmlns:ds="http://schemas.openxmlformats.org/officeDocument/2006/customXml" ds:itemID="{983847AE-873C-4E22-9259-5489FC123907}">
  <ds:schemaRefs>
    <ds:schemaRef ds:uri="ESRI.ArcGIS.Mapping.OfficeIntegration.PowerPointInfo"/>
  </ds:schemaRefs>
</ds:datastoreItem>
</file>

<file path=customXml/itemProps9.xml><?xml version="1.0" encoding="utf-8"?>
<ds:datastoreItem xmlns:ds="http://schemas.openxmlformats.org/officeDocument/2006/customXml" ds:itemID="{45B00415-4A69-4635-B937-75939E89D4FE}">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Clarity</Template>
  <TotalTime>5756</TotalTime>
  <Words>1076</Words>
  <Application>Microsoft Office PowerPoint</Application>
  <PresentationFormat>On-screen Show (4:3)</PresentationFormat>
  <Paragraphs>143</Paragraphs>
  <Slides>35</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ＭＳ Ｐゴシック</vt:lpstr>
      <vt:lpstr>Arial</vt:lpstr>
      <vt:lpstr>Calibri</vt:lpstr>
      <vt:lpstr>Times New Roman</vt:lpstr>
      <vt:lpstr>Clarity</vt:lpstr>
      <vt:lpstr>Chapter 5</vt:lpstr>
      <vt:lpstr>PowerPoint Presentation</vt:lpstr>
      <vt:lpstr>PowerPoint Presentation</vt:lpstr>
      <vt:lpstr>What is “Big Data”?</vt:lpstr>
      <vt:lpstr>Primary Versus Secondary Data</vt:lpstr>
      <vt:lpstr>Uses of Secondary Data</vt:lpstr>
      <vt:lpstr>Classification of Secondary Data</vt:lpstr>
      <vt:lpstr>Internal Databases</vt:lpstr>
      <vt:lpstr>Internal Databases</vt:lpstr>
      <vt:lpstr>Ways Companies Use Databases</vt:lpstr>
      <vt:lpstr>External Secondary Data</vt:lpstr>
      <vt:lpstr>External Secondary Data</vt:lpstr>
      <vt:lpstr>PowerPoint Presentation</vt:lpstr>
      <vt:lpstr>PowerPoint Presentation</vt:lpstr>
      <vt:lpstr>Official Statistics</vt:lpstr>
      <vt:lpstr>External Secondary Data</vt:lpstr>
      <vt:lpstr>External Secondary Data</vt:lpstr>
      <vt:lpstr>External Secondary Data</vt:lpstr>
      <vt:lpstr>Advantages of Secondary Data</vt:lpstr>
      <vt:lpstr>Disadvantages of Secondary Data</vt:lpstr>
      <vt:lpstr>Evaluating Secondary Data</vt:lpstr>
      <vt:lpstr>The American Community Survey</vt:lpstr>
      <vt:lpstr>What is Packaged Information?</vt:lpstr>
      <vt:lpstr>Syndicated Data</vt:lpstr>
      <vt:lpstr>Packaged Services</vt:lpstr>
      <vt:lpstr>Advantages of Syndicated Data</vt:lpstr>
      <vt:lpstr>Disadvantages of Syndicated Data</vt:lpstr>
      <vt:lpstr>Advantages of Packaged Services</vt:lpstr>
      <vt:lpstr>Disadvantages of Packaged Services</vt:lpstr>
      <vt:lpstr>Marketing Applications of Packaged Information</vt:lpstr>
      <vt:lpstr>Social Media Data</vt:lpstr>
      <vt:lpstr>Monitoring Social Media</vt:lpstr>
      <vt:lpstr>Social Media Data</vt:lpstr>
      <vt:lpstr>The Internet of Things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dc:creator>
  <cp:lastModifiedBy>Kim Norbuta</cp:lastModifiedBy>
  <cp:revision>201</cp:revision>
  <cp:lastPrinted>2012-12-24T17:26:07Z</cp:lastPrinted>
  <dcterms:created xsi:type="dcterms:W3CDTF">2012-12-10T07:00:45Z</dcterms:created>
  <dcterms:modified xsi:type="dcterms:W3CDTF">2016-04-05T03:29:19Z</dcterms:modified>
</cp:coreProperties>
</file>