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34"/>
  </p:sldMasterIdLst>
  <p:notesMasterIdLst>
    <p:notesMasterId r:id="rId65"/>
  </p:notesMasterIdLst>
  <p:handoutMasterIdLst>
    <p:handoutMasterId r:id="rId66"/>
  </p:handoutMasterIdLst>
  <p:sldIdLst>
    <p:sldId id="256" r:id="rId35"/>
    <p:sldId id="370" r:id="rId36"/>
    <p:sldId id="365" r:id="rId37"/>
    <p:sldId id="326" r:id="rId38"/>
    <p:sldId id="372" r:id="rId39"/>
    <p:sldId id="327" r:id="rId40"/>
    <p:sldId id="328" r:id="rId41"/>
    <p:sldId id="329" r:id="rId42"/>
    <p:sldId id="331" r:id="rId43"/>
    <p:sldId id="332" r:id="rId44"/>
    <p:sldId id="334" r:id="rId45"/>
    <p:sldId id="335" r:id="rId46"/>
    <p:sldId id="336" r:id="rId47"/>
    <p:sldId id="338" r:id="rId48"/>
    <p:sldId id="339" r:id="rId49"/>
    <p:sldId id="340" r:id="rId50"/>
    <p:sldId id="341" r:id="rId51"/>
    <p:sldId id="343" r:id="rId52"/>
    <p:sldId id="344" r:id="rId53"/>
    <p:sldId id="345" r:id="rId54"/>
    <p:sldId id="367" r:id="rId55"/>
    <p:sldId id="346" r:id="rId56"/>
    <p:sldId id="347" r:id="rId57"/>
    <p:sldId id="368" r:id="rId58"/>
    <p:sldId id="369" r:id="rId59"/>
    <p:sldId id="348" r:id="rId60"/>
    <p:sldId id="373" r:id="rId61"/>
    <p:sldId id="374" r:id="rId62"/>
    <p:sldId id="375" r:id="rId63"/>
    <p:sldId id="319" r:id="rId6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4038">
          <p15:clr>
            <a:srgbClr val="A4A3A4"/>
          </p15:clr>
        </p15:guide>
        <p15:guide id="2" orient="horz" pos="702">
          <p15:clr>
            <a:srgbClr val="A4A3A4"/>
          </p15:clr>
        </p15:guide>
        <p15:guide id="3" orient="horz" pos="1228">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1" autoAdjust="0"/>
    <p:restoredTop sz="99880" autoAdjust="0"/>
  </p:normalViewPr>
  <p:slideViewPr>
    <p:cSldViewPr snapToGrid="0" showGuides="1">
      <p:cViewPr>
        <p:scale>
          <a:sx n="81" d="100"/>
          <a:sy n="81" d="100"/>
        </p:scale>
        <p:origin x="-1074" y="-72"/>
      </p:cViewPr>
      <p:guideLst>
        <p:guide orient="horz" pos="4038"/>
        <p:guide orient="horz" pos="702"/>
        <p:guide orient="horz" pos="1228"/>
        <p:guide pos="2880"/>
      </p:guideLst>
    </p:cSldViewPr>
  </p:slideViewPr>
  <p:notesTextViewPr>
    <p:cViewPr>
      <p:scale>
        <a:sx n="100" d="100"/>
        <a:sy n="100" d="100"/>
      </p:scale>
      <p:origin x="0" y="0"/>
    </p:cViewPr>
  </p:notesTextViewPr>
  <p:sorterViewPr>
    <p:cViewPr>
      <p:scale>
        <a:sx n="110" d="100"/>
        <a:sy n="110" d="100"/>
      </p:scale>
      <p:origin x="0" y="586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5.xml"/><Relationship Id="rId21" Type="http://schemas.openxmlformats.org/officeDocument/2006/relationships/customXml" Target="../customXml/item21.xml"/><Relationship Id="rId34" Type="http://schemas.openxmlformats.org/officeDocument/2006/relationships/slideMaster" Target="slideMasters/slideMaster1.xml"/><Relationship Id="rId42" Type="http://schemas.openxmlformats.org/officeDocument/2006/relationships/slide" Target="slides/slide8.xml"/><Relationship Id="rId47" Type="http://schemas.openxmlformats.org/officeDocument/2006/relationships/slide" Target="slides/slide13.xml"/><Relationship Id="rId50" Type="http://schemas.openxmlformats.org/officeDocument/2006/relationships/slide" Target="slides/slide16.xml"/><Relationship Id="rId55" Type="http://schemas.openxmlformats.org/officeDocument/2006/relationships/slide" Target="slides/slide21.xml"/><Relationship Id="rId63" Type="http://schemas.openxmlformats.org/officeDocument/2006/relationships/slide" Target="slides/slide29.xml"/><Relationship Id="rId68" Type="http://schemas.openxmlformats.org/officeDocument/2006/relationships/viewProps" Target="viewProps.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slide" Target="slides/slide3.xml"/><Relationship Id="rId40" Type="http://schemas.openxmlformats.org/officeDocument/2006/relationships/slide" Target="slides/slide6.xml"/><Relationship Id="rId45" Type="http://schemas.openxmlformats.org/officeDocument/2006/relationships/slide" Target="slides/slide11.xml"/><Relationship Id="rId53" Type="http://schemas.openxmlformats.org/officeDocument/2006/relationships/slide" Target="slides/slide19.xml"/><Relationship Id="rId58" Type="http://schemas.openxmlformats.org/officeDocument/2006/relationships/slide" Target="slides/slide24.xml"/><Relationship Id="rId66"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2.xml"/><Relationship Id="rId49" Type="http://schemas.openxmlformats.org/officeDocument/2006/relationships/slide" Target="slides/slide15.xml"/><Relationship Id="rId57" Type="http://schemas.openxmlformats.org/officeDocument/2006/relationships/slide" Target="slides/slide23.xml"/><Relationship Id="rId61" Type="http://schemas.openxmlformats.org/officeDocument/2006/relationships/slide" Target="slides/slide27.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10.xml"/><Relationship Id="rId52" Type="http://schemas.openxmlformats.org/officeDocument/2006/relationships/slide" Target="slides/slide18.xml"/><Relationship Id="rId60" Type="http://schemas.openxmlformats.org/officeDocument/2006/relationships/slide" Target="slides/slide26.xml"/><Relationship Id="rId65"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 Target="slides/slide1.xml"/><Relationship Id="rId43" Type="http://schemas.openxmlformats.org/officeDocument/2006/relationships/slide" Target="slides/slide9.xml"/><Relationship Id="rId48" Type="http://schemas.openxmlformats.org/officeDocument/2006/relationships/slide" Target="slides/slide14.xml"/><Relationship Id="rId56" Type="http://schemas.openxmlformats.org/officeDocument/2006/relationships/slide" Target="slides/slide22.xml"/><Relationship Id="rId64" Type="http://schemas.openxmlformats.org/officeDocument/2006/relationships/slide" Target="slides/slide30.xml"/><Relationship Id="rId69" Type="http://schemas.openxmlformats.org/officeDocument/2006/relationships/theme" Target="theme/theme1.xml"/><Relationship Id="rId8" Type="http://schemas.openxmlformats.org/officeDocument/2006/relationships/customXml" Target="../customXml/item8.xml"/><Relationship Id="rId51" Type="http://schemas.openxmlformats.org/officeDocument/2006/relationships/slide" Target="slides/slide17.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slide" Target="slides/slide4.xml"/><Relationship Id="rId46" Type="http://schemas.openxmlformats.org/officeDocument/2006/relationships/slide" Target="slides/slide12.xml"/><Relationship Id="rId59" Type="http://schemas.openxmlformats.org/officeDocument/2006/relationships/slide" Target="slides/slide25.xml"/><Relationship Id="rId67" Type="http://schemas.openxmlformats.org/officeDocument/2006/relationships/presProps" Target="presProps.xml"/><Relationship Id="rId20" Type="http://schemas.openxmlformats.org/officeDocument/2006/relationships/customXml" Target="../customXml/item20.xml"/><Relationship Id="rId41" Type="http://schemas.openxmlformats.org/officeDocument/2006/relationships/slide" Target="slides/slide7.xml"/><Relationship Id="rId54" Type="http://schemas.openxmlformats.org/officeDocument/2006/relationships/slide" Target="slides/slide20.xml"/><Relationship Id="rId62" Type="http://schemas.openxmlformats.org/officeDocument/2006/relationships/slide" Target="slides/slide28.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ED470EB2-8C36-41ED-AD33-9FF245220DE3}" type="datetimeFigureOut">
              <a:rPr lang="en-US" smtClean="0"/>
              <a:t>4/13/2016</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C8C97D86-1F1A-4D72-87FF-61F55063ACCA}" type="slidenum">
              <a:rPr lang="en-US" smtClean="0"/>
              <a:t>‹#›</a:t>
            </a:fld>
            <a:endParaRPr lang="en-US"/>
          </a:p>
        </p:txBody>
      </p:sp>
    </p:spTree>
    <p:extLst>
      <p:ext uri="{BB962C8B-B14F-4D97-AF65-F5344CB8AC3E}">
        <p14:creationId xmlns:p14="http://schemas.microsoft.com/office/powerpoint/2010/main" val="3436927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2830" tIns="46415" rIns="92830" bIns="46415" numCol="1" anchor="t" anchorCtr="0" compatLnSpc="1">
            <a:prstTxWarp prst="textNoShape">
              <a:avLst/>
            </a:prstTxWarp>
          </a:bodyPr>
          <a:lstStyle>
            <a:lvl1pPr>
              <a:defRPr sz="120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2830" tIns="46415" rIns="92830" bIns="46415" numCol="1" anchor="t" anchorCtr="0" compatLnSpc="1">
            <a:prstTxWarp prst="textNoShape">
              <a:avLst/>
            </a:prstTxWarp>
          </a:bodyPr>
          <a:lstStyle>
            <a:lvl1pPr algn="r">
              <a:defRPr sz="1200">
                <a:latin typeface="Calibri" charset="0"/>
              </a:defRPr>
            </a:lvl1pPr>
          </a:lstStyle>
          <a:p>
            <a:pPr>
              <a:defRPr/>
            </a:pPr>
            <a:fld id="{92E21672-E2E5-4F29-8F29-B25C46FCB0F6}" type="datetime1">
              <a:rPr lang="en-US"/>
              <a:pPr>
                <a:defRPr/>
              </a:pPr>
              <a:t>4/13/2016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2830" tIns="46415" rIns="92830" bIns="46415"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1"/>
            <a:ext cx="5486400" cy="4183380"/>
          </a:xfrm>
          <a:prstGeom prst="rect">
            <a:avLst/>
          </a:prstGeom>
        </p:spPr>
        <p:txBody>
          <a:bodyPr vert="horz" wrap="square" lIns="92830" tIns="46415" rIns="92830" bIns="46415"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wrap="square" lIns="92830" tIns="46415" rIns="92830" bIns="46415" numCol="1" anchor="b" anchorCtr="0" compatLnSpc="1">
            <a:prstTxWarp prst="textNoShape">
              <a:avLst/>
            </a:prstTxWarp>
          </a:bodyPr>
          <a:lstStyle>
            <a:lvl1pPr>
              <a:defRPr sz="120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wrap="square" lIns="92830" tIns="46415" rIns="92830" bIns="46415" numCol="1" anchor="b" anchorCtr="0" compatLnSpc="1">
            <a:prstTxWarp prst="textNoShape">
              <a:avLst/>
            </a:prstTxWarp>
          </a:bodyPr>
          <a:lstStyle>
            <a:lvl1pPr algn="r">
              <a:defRPr sz="1200">
                <a:latin typeface="Calibri" charset="0"/>
              </a:defRPr>
            </a:lvl1pPr>
          </a:lstStyle>
          <a:p>
            <a:pPr>
              <a:defRPr/>
            </a:pPr>
            <a:fld id="{72B0AAB6-4273-4DD0-B470-7A1065AB71B6}" type="slidenum">
              <a:rPr lang="en-US"/>
              <a:pPr>
                <a:defRPr/>
              </a:pPr>
              <a:t>‹#›</a:t>
            </a:fld>
            <a:endParaRPr lang="en-US"/>
          </a:p>
        </p:txBody>
      </p:sp>
    </p:spTree>
    <p:extLst>
      <p:ext uri="{BB962C8B-B14F-4D97-AF65-F5344CB8AC3E}">
        <p14:creationId xmlns:p14="http://schemas.microsoft.com/office/powerpoint/2010/main" val="1649882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noFill/>
          <a:ln>
            <a:miter lim="800000"/>
            <a:headEnd/>
            <a:tailEnd/>
          </a:ln>
        </p:spPr>
        <p:txBody>
          <a:bodyPr/>
          <a:lstStyle/>
          <a:p>
            <a:fld id="{2C025A6D-FF51-4481-85B4-CDDDB8933B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9BA343-2C3A-4038-BE09-E35D242335BB}" type="slidenum">
              <a:rPr lang="en-US" smtClean="0"/>
              <a:pPr fontAlgn="base">
                <a:spcBef>
                  <a:spcPct val="0"/>
                </a:spcBef>
                <a:spcAft>
                  <a:spcPct val="0"/>
                </a:spcAft>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CC579B-9D36-4732-8693-4DE510294D99}" type="slidenum">
              <a:rPr lang="en-US" smtClean="0"/>
              <a:pPr fontAlgn="base">
                <a:spcBef>
                  <a:spcPct val="0"/>
                </a:spcBef>
                <a:spcAft>
                  <a:spcPct val="0"/>
                </a:spcAft>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B4061B-7DC4-4D50-8B2C-E1046828441C}" type="slidenum">
              <a:rPr lang="en-US" smtClean="0"/>
              <a:pPr fontAlgn="base">
                <a:spcBef>
                  <a:spcPct val="0"/>
                </a:spcBef>
                <a:spcAft>
                  <a:spcPct val="0"/>
                </a:spcAft>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E10041-2BF2-4BD0-AE6C-C506662044E3}" type="slidenum">
              <a:rPr lang="en-US" smtClean="0"/>
              <a:pPr fontAlgn="base">
                <a:spcBef>
                  <a:spcPct val="0"/>
                </a:spcBef>
                <a:spcAft>
                  <a:spcPct val="0"/>
                </a:spcAft>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57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2842AF-1AAF-4742-9634-B506928CD9DC}" type="slidenum">
              <a:rPr lang="en-US" smtClean="0"/>
              <a:pPr fontAlgn="base">
                <a:spcBef>
                  <a:spcPct val="0"/>
                </a:spcBef>
                <a:spcAft>
                  <a:spcPct val="0"/>
                </a:spcAft>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Check for new </a:t>
            </a:r>
            <a:r>
              <a:rPr lang="en-US" dirty="0" err="1"/>
              <a:t>spss</a:t>
            </a:r>
            <a:r>
              <a:rPr lang="en-US" dirty="0"/>
              <a:t> image</a:t>
            </a:r>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EA97DD-D663-4A4A-9469-02DA767AD052}" type="slidenum">
              <a:rPr lang="en-US" smtClean="0"/>
              <a:pPr fontAlgn="base">
                <a:spcBef>
                  <a:spcPct val="0"/>
                </a:spcBef>
                <a:spcAft>
                  <a:spcPct val="0"/>
                </a:spcAft>
                <a:defRPr/>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4445BB-8722-47EE-86EF-2C4FCED93F68}" type="slidenum">
              <a:rPr lang="en-US" smtClean="0"/>
              <a:pPr fontAlgn="base">
                <a:spcBef>
                  <a:spcPct val="0"/>
                </a:spcBef>
                <a:spcAft>
                  <a:spcPct val="0"/>
                </a:spcAft>
                <a:defRPr/>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4445BB-8722-47EE-86EF-2C4FCED93F68}" type="slidenum">
              <a:rPr lang="en-US" smtClean="0"/>
              <a:pPr fontAlgn="base">
                <a:spcBef>
                  <a:spcPct val="0"/>
                </a:spcBef>
                <a:spcAft>
                  <a:spcPct val="0"/>
                </a:spcAft>
                <a:defRPr/>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FEB2EE-46DA-4429-85CB-3C6F90932984}" type="slidenum">
              <a:rPr lang="en-US" smtClean="0"/>
              <a:pPr/>
              <a:t>22</a:t>
            </a:fld>
            <a:endParaRPr lang="en-US"/>
          </a:p>
        </p:txBody>
      </p:sp>
    </p:spTree>
    <p:extLst>
      <p:ext uri="{BB962C8B-B14F-4D97-AF65-F5344CB8AC3E}">
        <p14:creationId xmlns:p14="http://schemas.microsoft.com/office/powerpoint/2010/main" val="2650464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FEB2EE-46DA-4429-85CB-3C6F90932984}" type="slidenum">
              <a:rPr lang="en-US" smtClean="0"/>
              <a:pPr/>
              <a:t>23</a:t>
            </a:fld>
            <a:endParaRPr lang="en-US"/>
          </a:p>
        </p:txBody>
      </p:sp>
    </p:spTree>
    <p:extLst>
      <p:ext uri="{BB962C8B-B14F-4D97-AF65-F5344CB8AC3E}">
        <p14:creationId xmlns:p14="http://schemas.microsoft.com/office/powerpoint/2010/main" val="2948118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Change title</a:t>
            </a:r>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0C3E62-4CC7-432B-80BB-E7ED25951164}" type="slidenum">
              <a:rPr lang="en-US" smtClean="0"/>
              <a:pPr fontAlgn="base">
                <a:spcBef>
                  <a:spcPct val="0"/>
                </a:spcBef>
                <a:spcAft>
                  <a:spcPct val="0"/>
                </a:spcAft>
                <a:defRPr/>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FEB2EE-46DA-4429-85CB-3C6F90932984}" type="slidenum">
              <a:rPr lang="en-US" smtClean="0"/>
              <a:pPr/>
              <a:t>26</a:t>
            </a:fld>
            <a:endParaRPr lang="en-US"/>
          </a:p>
        </p:txBody>
      </p:sp>
    </p:spTree>
    <p:extLst>
      <p:ext uri="{BB962C8B-B14F-4D97-AF65-F5344CB8AC3E}">
        <p14:creationId xmlns:p14="http://schemas.microsoft.com/office/powerpoint/2010/main" val="2175259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FEB2EE-46DA-4429-85CB-3C6F90932984}" type="slidenum">
              <a:rPr lang="en-US" smtClean="0"/>
              <a:pPr/>
              <a:t>27</a:t>
            </a:fld>
            <a:endParaRPr lang="en-US"/>
          </a:p>
        </p:txBody>
      </p:sp>
    </p:spTree>
    <p:extLst>
      <p:ext uri="{BB962C8B-B14F-4D97-AF65-F5344CB8AC3E}">
        <p14:creationId xmlns:p14="http://schemas.microsoft.com/office/powerpoint/2010/main" val="11915741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FEB2EE-46DA-4429-85CB-3C6F90932984}" type="slidenum">
              <a:rPr lang="en-US" smtClean="0"/>
              <a:pPr/>
              <a:t>28</a:t>
            </a:fld>
            <a:endParaRPr lang="en-US"/>
          </a:p>
        </p:txBody>
      </p:sp>
    </p:spTree>
    <p:extLst>
      <p:ext uri="{BB962C8B-B14F-4D97-AF65-F5344CB8AC3E}">
        <p14:creationId xmlns:p14="http://schemas.microsoft.com/office/powerpoint/2010/main" val="3857777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FEB2EE-46DA-4429-85CB-3C6F90932984}" type="slidenum">
              <a:rPr lang="en-US" smtClean="0"/>
              <a:pPr/>
              <a:t>29</a:t>
            </a:fld>
            <a:endParaRPr lang="en-US"/>
          </a:p>
        </p:txBody>
      </p:sp>
    </p:spTree>
    <p:extLst>
      <p:ext uri="{BB962C8B-B14F-4D97-AF65-F5344CB8AC3E}">
        <p14:creationId xmlns:p14="http://schemas.microsoft.com/office/powerpoint/2010/main" val="37855368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14425" y="703263"/>
            <a:ext cx="4630738" cy="3473450"/>
          </a:xfrm>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a:lstStyle/>
          <a:p>
            <a:pPr eaLnBrk="1" hangingPunct="1">
              <a:spcBef>
                <a:spcPct val="0"/>
              </a:spcBef>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A9B5FF-3DB7-417C-B0B1-541D524C4D5E}" type="slidenum">
              <a:rPr lang="en-US" smtClean="0"/>
              <a:pPr fontAlgn="base">
                <a:spcBef>
                  <a:spcPct val="0"/>
                </a:spcBef>
                <a:spcAft>
                  <a:spcPct val="0"/>
                </a:spcAft>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F783AA-F43B-4D67-8187-7341331B1CDE}" type="slidenum">
              <a:rPr lang="en-US" smtClean="0"/>
              <a:pPr fontAlgn="base">
                <a:spcBef>
                  <a:spcPct val="0"/>
                </a:spcBef>
                <a:spcAft>
                  <a:spcPct val="0"/>
                </a:spcAft>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12D4D2-4E57-4E35-9E28-C2684CADEC26}" type="slidenum">
              <a:rPr lang="en-US" smtClean="0"/>
              <a:pPr fontAlgn="base">
                <a:spcBef>
                  <a:spcPct val="0"/>
                </a:spcBef>
                <a:spcAft>
                  <a:spcPct val="0"/>
                </a:spcAft>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35152C-8786-440E-B145-90723E4DDC64}" type="slidenum">
              <a:rPr lang="en-US" smtClean="0"/>
              <a:pPr fontAlgn="base">
                <a:spcBef>
                  <a:spcPct val="0"/>
                </a:spcBef>
                <a:spcAft>
                  <a:spcPct val="0"/>
                </a:spcAft>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DBDE7F-D9CF-41B4-8D45-481A45C2BCAF}" type="slidenum">
              <a:rPr lang="en-US" smtClean="0"/>
              <a:pPr fontAlgn="base">
                <a:spcBef>
                  <a:spcPct val="0"/>
                </a:spcBef>
                <a:spcAft>
                  <a:spcPct val="0"/>
                </a:spcAft>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2C51BC9-9BE7-4024-87EF-12C28D416873}" type="slidenum">
              <a:rPr lang="en-US" smtClean="0"/>
              <a:pPr>
                <a:defRPr/>
              </a:pPr>
              <a:t>11</a:t>
            </a:fld>
            <a:endParaRPr lang="en-US"/>
          </a:p>
        </p:txBody>
      </p:sp>
    </p:spTree>
    <p:extLst>
      <p:ext uri="{BB962C8B-B14F-4D97-AF65-F5344CB8AC3E}">
        <p14:creationId xmlns:p14="http://schemas.microsoft.com/office/powerpoint/2010/main" val="3523720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6E85CD-1E19-4E25-BC1C-C941A2C34483}" type="slidenum">
              <a:rPr lang="en-US" smtClean="0"/>
              <a:pPr fontAlgn="base">
                <a:spcBef>
                  <a:spcPct val="0"/>
                </a:spcBef>
                <a:spcAft>
                  <a:spcPct val="0"/>
                </a:spcAft>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6205A1-EF71-9942-97EE-313A0CC8CADC}"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1CCF8-9EA2-A449-B3CF-326B7D63510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B587FDE5-6BAB-4F6A-852B-900377903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0A9C9972-74E2-40BF-A6DC-28B92EE0737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302"/>
            <a:ext cx="8229600" cy="990600"/>
          </a:xfrm>
        </p:spPr>
        <p:txBody>
          <a:bodyPr/>
          <a:lstStyle/>
          <a:p>
            <a:r>
              <a:rPr lang="en-US"/>
              <a:t>Click to edit Master title style</a:t>
            </a:r>
          </a:p>
        </p:txBody>
      </p:sp>
      <p:sp>
        <p:nvSpPr>
          <p:cNvPr id="3" name="Content Placeholder 2"/>
          <p:cNvSpPr>
            <a:spLocks noGrp="1"/>
          </p:cNvSpPr>
          <p:nvPr>
            <p:ph idx="1"/>
          </p:nvPr>
        </p:nvSpPr>
        <p:spPr>
          <a:xfrm>
            <a:off x="457200" y="2291964"/>
            <a:ext cx="82296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136B64C4-73C1-4BAE-A759-40C7892A2EB0}"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F0C9991D-62AE-4207-9DAC-F7C30F52EE3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Ch 17</a:t>
            </a:r>
          </a:p>
        </p:txBody>
      </p:sp>
      <p:sp>
        <p:nvSpPr>
          <p:cNvPr id="8" name="Footer Placeholder 7"/>
          <p:cNvSpPr>
            <a:spLocks noGrp="1"/>
          </p:cNvSpPr>
          <p:nvPr>
            <p:ph type="ftr" sz="quarter" idx="11"/>
          </p:nvPr>
        </p:nvSpPr>
        <p:spPr/>
        <p:txBody>
          <a:bodyPr/>
          <a:lstStyle/>
          <a:p>
            <a:pPr>
              <a:defRPr/>
            </a:pPr>
            <a:r>
              <a:rPr lang="en-US"/>
              <a:t>Copyright © 2010 Pearson Education, Inc. publishing as Prentice Hall</a:t>
            </a:r>
          </a:p>
        </p:txBody>
      </p:sp>
      <p:sp>
        <p:nvSpPr>
          <p:cNvPr id="9" name="Slide Number Placeholder 8"/>
          <p:cNvSpPr>
            <a:spLocks noGrp="1"/>
          </p:cNvSpPr>
          <p:nvPr>
            <p:ph type="sldNum" sz="quarter" idx="12"/>
          </p:nvPr>
        </p:nvSpPr>
        <p:spPr/>
        <p:txBody>
          <a:bodyPr/>
          <a:lstStyle/>
          <a:p>
            <a:pPr>
              <a:defRPr/>
            </a:pPr>
            <a:r>
              <a:rPr lang="en-US"/>
              <a:t>17-</a:t>
            </a:r>
            <a:fld id="{C7F1D79F-B803-4D7C-9522-4C0CA6BD56FE}"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C60F12-13BC-4B4D-A4B8-2610AFDFBA57}" type="datetimeFigureOut">
              <a:rPr lang="en-US" smtClean="0"/>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7ECC6-B468-422A-BBB1-82908A28DF02}" type="slidenum">
              <a:rPr lang="en-US" smtClean="0"/>
              <a:t>‹#›</a:t>
            </a:fld>
            <a:endParaRPr lang="en-US"/>
          </a:p>
        </p:txBody>
      </p:sp>
      <p:sp>
        <p:nvSpPr>
          <p:cNvPr id="6"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2014 Pearson Education, Inc.</a:t>
            </a:r>
          </a:p>
        </p:txBody>
      </p:sp>
      <p:sp>
        <p:nvSpPr>
          <p:cNvPr id="7"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13-</a:t>
            </a:r>
            <a:fld id="{60A2C0AA-22B4-4467-8DD5-DFD71E9838E0}" type="slidenum">
              <a:rPr lang="en-US" sz="120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60F12-13BC-4B4D-A4B8-2610AFDFBA57}" type="datetimeFigureOut">
              <a:rPr lang="en-US" smtClean="0"/>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7ECC6-B468-422A-BBB1-82908A28DF02}" type="slidenum">
              <a:rPr lang="en-US" smtClean="0"/>
              <a:t>‹#›</a:t>
            </a:fld>
            <a:endParaRPr lang="en-US"/>
          </a:p>
        </p:txBody>
      </p:sp>
      <p:sp>
        <p:nvSpPr>
          <p:cNvPr id="5"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316E9826-F5D6-4824-B8D8-4F6A7E6768CA}"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BABC6260-9C45-4200-A2FF-54825FF257F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6205A1-EF71-9942-97EE-313A0CC8CADC}" type="datetimeFigureOut">
              <a:rPr lang="en-US" smtClean="0"/>
              <a:pPr/>
              <a:t>4/13/2016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C81CCF8-9EA2-A449-B3CF-326B7D63510C}" type="slidenum">
              <a:rPr lang="en-US" smtClean="0"/>
              <a:pPr/>
              <a:t>‹#›</a:t>
            </a:fld>
            <a:endParaRPr lang="en-US"/>
          </a:p>
        </p:txBody>
      </p:sp>
      <p:sp>
        <p:nvSpPr>
          <p:cNvPr id="9"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2017 Pearson Education, Inc.</a:t>
            </a:r>
          </a:p>
        </p:txBody>
      </p:sp>
      <p:sp>
        <p:nvSpPr>
          <p:cNvPr id="11"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3-</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cid:3287383400_217756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9"/>
          <p:cNvSpPr>
            <a:spLocks noGrp="1"/>
          </p:cNvSpPr>
          <p:nvPr>
            <p:ph type="ctrTitle"/>
          </p:nvPr>
        </p:nvSpPr>
        <p:spPr/>
        <p:txBody>
          <a:bodyPr/>
          <a:lstStyle/>
          <a:p>
            <a:r>
              <a:rPr lang="en-US" dirty="0"/>
              <a:t>Chapter 3</a:t>
            </a:r>
          </a:p>
        </p:txBody>
      </p:sp>
      <p:sp>
        <p:nvSpPr>
          <p:cNvPr id="6" name="Subtitle 5"/>
          <p:cNvSpPr>
            <a:spLocks noGrp="1"/>
          </p:cNvSpPr>
          <p:nvPr>
            <p:ph type="subTitle" idx="1"/>
          </p:nvPr>
        </p:nvSpPr>
        <p:spPr/>
        <p:txBody>
          <a:bodyPr/>
          <a:lstStyle/>
          <a:p>
            <a:r>
              <a:rPr lang="en-US" dirty="0"/>
              <a:t>The Marketing Research Process and </a:t>
            </a:r>
          </a:p>
          <a:p>
            <a:r>
              <a:rPr lang="en-US" dirty="0"/>
              <a:t>Defining the Problem and Research Objectives</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1237" y="526685"/>
            <a:ext cx="2071486" cy="24709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p:nvPr/>
        </p:nvPicPr>
        <p:blipFill>
          <a:blip r:embed="rId4"/>
          <a:stretch>
            <a:fillRect/>
          </a:stretch>
        </p:blipFill>
        <p:spPr>
          <a:xfrm>
            <a:off x="127220" y="5617994"/>
            <a:ext cx="8833899" cy="917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t>Step 3: Establish Objectives</a:t>
            </a:r>
            <a:endParaRPr lang="en-US" dirty="0"/>
          </a:p>
        </p:txBody>
      </p:sp>
      <p:sp>
        <p:nvSpPr>
          <p:cNvPr id="22531" name="Content Placeholder 2"/>
          <p:cNvSpPr>
            <a:spLocks noGrp="1"/>
          </p:cNvSpPr>
          <p:nvPr>
            <p:ph idx="1"/>
          </p:nvPr>
        </p:nvSpPr>
        <p:spPr/>
        <p:txBody>
          <a:bodyPr/>
          <a:lstStyle/>
          <a:p>
            <a:r>
              <a:rPr lang="en-US" dirty="0"/>
              <a:t>Research objectives state what the researchers must do.</a:t>
            </a:r>
          </a:p>
          <a:p>
            <a:r>
              <a:rPr lang="en-US" dirty="0"/>
              <a:t>Research objectives, when achieved, provide the information necessary to solve the problem identified in step 2.</a:t>
            </a:r>
          </a:p>
          <a:p>
            <a:endParaRPr lang="en-US" dirty="0"/>
          </a:p>
        </p:txBody>
      </p:sp>
    </p:spTree>
    <p:extLst>
      <p:ext uri="{BB962C8B-B14F-4D97-AF65-F5344CB8AC3E}">
        <p14:creationId xmlns:p14="http://schemas.microsoft.com/office/powerpoint/2010/main" val="2396028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t>Step 4: Determine Research Design</a:t>
            </a:r>
            <a:endParaRPr lang="en-US" dirty="0"/>
          </a:p>
        </p:txBody>
      </p:sp>
      <p:sp>
        <p:nvSpPr>
          <p:cNvPr id="3" name="Content Placeholder 2"/>
          <p:cNvSpPr>
            <a:spLocks noGrp="1"/>
          </p:cNvSpPr>
          <p:nvPr>
            <p:ph idx="1"/>
          </p:nvPr>
        </p:nvSpPr>
        <p:spPr/>
        <p:txBody>
          <a:bodyPr/>
          <a:lstStyle/>
          <a:p>
            <a:r>
              <a:rPr lang="en-US" b="1" dirty="0"/>
              <a:t>Exploratory Research</a:t>
            </a:r>
            <a:r>
              <a:rPr lang="en-US" dirty="0"/>
              <a:t>: collecting information in an unstructured and informal manner.</a:t>
            </a:r>
          </a:p>
          <a:p>
            <a:r>
              <a:rPr lang="en-US" b="1" dirty="0"/>
              <a:t>Descriptive research</a:t>
            </a:r>
            <a:r>
              <a:rPr lang="en-US" dirty="0"/>
              <a:t>: research that describes the phenomena of interest.</a:t>
            </a:r>
          </a:p>
          <a:p>
            <a:r>
              <a:rPr lang="en-US" b="1" dirty="0"/>
              <a:t>Causal studies</a:t>
            </a:r>
            <a:r>
              <a:rPr lang="en-US" dirty="0"/>
              <a:t>: attempt to uncover what factor or factors cause some event.</a:t>
            </a:r>
          </a:p>
          <a:p>
            <a:endParaRPr lang="en-US" dirty="0"/>
          </a:p>
        </p:txBody>
      </p:sp>
      <p:sp>
        <p:nvSpPr>
          <p:cNvPr id="6" name="Title 1"/>
          <p:cNvSpPr txBox="1">
            <a:spLocks/>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97500"/>
          </a:bodyPr>
          <a:lstStyle>
            <a:lvl1pPr algn="ctr" rtl="0" eaLnBrk="0" fontAlgn="base" hangingPunct="0">
              <a:spcBef>
                <a:spcPct val="0"/>
              </a:spcBef>
              <a:spcAft>
                <a:spcPct val="0"/>
              </a:spcAft>
              <a:defRPr sz="4000" kern="1200" baseline="0">
                <a:solidFill>
                  <a:schemeClr val="tx1"/>
                </a:solidFill>
                <a:latin typeface="Trebuchet MS"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p>
        </p:txBody>
      </p:sp>
    </p:spTree>
    <p:extLst>
      <p:ext uri="{BB962C8B-B14F-4D97-AF65-F5344CB8AC3E}">
        <p14:creationId xmlns:p14="http://schemas.microsoft.com/office/powerpoint/2010/main" val="420450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dirty="0"/>
              <a:t>Step 5: Identify Information Types and Sources</a:t>
            </a:r>
          </a:p>
        </p:txBody>
      </p:sp>
      <p:sp>
        <p:nvSpPr>
          <p:cNvPr id="25603" name="Content Placeholder 2"/>
          <p:cNvSpPr>
            <a:spLocks noGrp="1"/>
          </p:cNvSpPr>
          <p:nvPr>
            <p:ph idx="1"/>
          </p:nvPr>
        </p:nvSpPr>
        <p:spPr/>
        <p:txBody>
          <a:bodyPr/>
          <a:lstStyle/>
          <a:p>
            <a:r>
              <a:rPr lang="en-US" b="1" dirty="0"/>
              <a:t>Primary information</a:t>
            </a:r>
            <a:r>
              <a:rPr lang="en-US" dirty="0"/>
              <a:t>: information collected specifically for the problem at hand</a:t>
            </a:r>
          </a:p>
          <a:p>
            <a:r>
              <a:rPr lang="en-US" b="1" dirty="0"/>
              <a:t>Secondary information</a:t>
            </a:r>
            <a:r>
              <a:rPr lang="en-US" dirty="0"/>
              <a:t>: information already collected</a:t>
            </a:r>
          </a:p>
          <a:p>
            <a:endParaRPr lang="en-US" dirty="0"/>
          </a:p>
        </p:txBody>
      </p:sp>
    </p:spTree>
    <p:extLst>
      <p:ext uri="{BB962C8B-B14F-4D97-AF65-F5344CB8AC3E}">
        <p14:creationId xmlns:p14="http://schemas.microsoft.com/office/powerpoint/2010/main" val="4283191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r>
              <a:rPr lang="en-US" dirty="0"/>
              <a:t>Step 6: Determine Methods of Accessing Data</a:t>
            </a:r>
          </a:p>
        </p:txBody>
      </p:sp>
      <p:sp>
        <p:nvSpPr>
          <p:cNvPr id="26627" name="Content Placeholder 2"/>
          <p:cNvSpPr>
            <a:spLocks noGrp="1"/>
          </p:cNvSpPr>
          <p:nvPr>
            <p:ph idx="1"/>
          </p:nvPr>
        </p:nvSpPr>
        <p:spPr/>
        <p:txBody>
          <a:bodyPr/>
          <a:lstStyle/>
          <a:p>
            <a:r>
              <a:rPr lang="en-US" b="1" dirty="0"/>
              <a:t>Secondary data </a:t>
            </a:r>
            <a:r>
              <a:rPr lang="en-US" dirty="0"/>
              <a:t>is relatively easy to access</a:t>
            </a:r>
          </a:p>
          <a:p>
            <a:r>
              <a:rPr lang="en-US" b="1" dirty="0"/>
              <a:t>Primary data </a:t>
            </a:r>
            <a:r>
              <a:rPr lang="en-US" dirty="0"/>
              <a:t>is more complex</a:t>
            </a:r>
          </a:p>
        </p:txBody>
      </p:sp>
    </p:spTree>
    <p:extLst>
      <p:ext uri="{BB962C8B-B14F-4D97-AF65-F5344CB8AC3E}">
        <p14:creationId xmlns:p14="http://schemas.microsoft.com/office/powerpoint/2010/main" val="2927399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r>
              <a:rPr lang="en-US" dirty="0"/>
              <a:t>Step 7: Design Data Collection Forms</a:t>
            </a:r>
          </a:p>
        </p:txBody>
      </p:sp>
      <p:sp>
        <p:nvSpPr>
          <p:cNvPr id="28675" name="Content Placeholder 2"/>
          <p:cNvSpPr>
            <a:spLocks noGrp="1"/>
          </p:cNvSpPr>
          <p:nvPr>
            <p:ph idx="1"/>
          </p:nvPr>
        </p:nvSpPr>
        <p:spPr/>
        <p:txBody>
          <a:bodyPr/>
          <a:lstStyle/>
          <a:p>
            <a:r>
              <a:rPr lang="en-US" dirty="0"/>
              <a:t>The</a:t>
            </a:r>
            <a:r>
              <a:rPr lang="en-US" b="1" dirty="0"/>
              <a:t> questionnaire</a:t>
            </a:r>
            <a:r>
              <a:rPr lang="en-US" dirty="0"/>
              <a:t> must be worded objectively, clearly, and without bias in order to communicate with respondents.</a:t>
            </a:r>
          </a:p>
          <a:p>
            <a:r>
              <a:rPr lang="en-US" dirty="0"/>
              <a:t>If a focus group is used, a </a:t>
            </a:r>
            <a:r>
              <a:rPr lang="en-US" b="1" dirty="0"/>
              <a:t>focus group guide </a:t>
            </a:r>
            <a:r>
              <a:rPr lang="en-US" dirty="0"/>
              <a:t>must be developed.</a:t>
            </a:r>
          </a:p>
          <a:p>
            <a:r>
              <a:rPr lang="en-US" dirty="0"/>
              <a:t>If we observe respondents, the form is called an </a:t>
            </a:r>
            <a:r>
              <a:rPr lang="en-US" b="1" dirty="0"/>
              <a:t>observation form</a:t>
            </a:r>
            <a:r>
              <a:rPr lang="en-US" dirty="0"/>
              <a:t>.</a:t>
            </a:r>
          </a:p>
          <a:p>
            <a:pPr marL="0" indent="0">
              <a:buNone/>
            </a:pPr>
            <a:endParaRPr lang="en-US" dirty="0"/>
          </a:p>
        </p:txBody>
      </p:sp>
    </p:spTree>
    <p:extLst>
      <p:ext uri="{BB962C8B-B14F-4D97-AF65-F5344CB8AC3E}">
        <p14:creationId xmlns:p14="http://schemas.microsoft.com/office/powerpoint/2010/main" val="1381280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r>
              <a:rPr lang="en-US" dirty="0"/>
              <a:t>Step 7: Design Data </a:t>
            </a:r>
            <a:br>
              <a:rPr lang="en-US" dirty="0"/>
            </a:br>
            <a:r>
              <a:rPr lang="en-US" dirty="0"/>
              <a:t>Collection Forms</a:t>
            </a:r>
          </a:p>
        </p:txBody>
      </p:sp>
      <p:sp>
        <p:nvSpPr>
          <p:cNvPr id="29699" name="Content Placeholder 2"/>
          <p:cNvSpPr>
            <a:spLocks noGrp="1"/>
          </p:cNvSpPr>
          <p:nvPr>
            <p:ph idx="1"/>
          </p:nvPr>
        </p:nvSpPr>
        <p:spPr/>
        <p:txBody>
          <a:bodyPr/>
          <a:lstStyle/>
          <a:p>
            <a:r>
              <a:rPr lang="en-US" dirty="0"/>
              <a:t>Software programs are available to assist marketing researchers in preparing data collection forms.</a:t>
            </a:r>
          </a:p>
          <a:p>
            <a:pPr marL="0" indent="0">
              <a:buNone/>
            </a:pPr>
            <a:endParaRPr lang="en-US" dirty="0"/>
          </a:p>
        </p:txBody>
      </p:sp>
    </p:spTree>
    <p:extLst>
      <p:ext uri="{BB962C8B-B14F-4D97-AF65-F5344CB8AC3E}">
        <p14:creationId xmlns:p14="http://schemas.microsoft.com/office/powerpoint/2010/main" val="2232686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dirty="0"/>
              <a:t>Step 8: Determine Sample </a:t>
            </a:r>
            <a:br>
              <a:rPr lang="en-US" dirty="0"/>
            </a:br>
            <a:r>
              <a:rPr lang="en-US" dirty="0"/>
              <a:t>Plan and Size</a:t>
            </a:r>
          </a:p>
        </p:txBody>
      </p:sp>
      <p:sp>
        <p:nvSpPr>
          <p:cNvPr id="30723" name="Content Placeholder 2"/>
          <p:cNvSpPr>
            <a:spLocks noGrp="1"/>
          </p:cNvSpPr>
          <p:nvPr>
            <p:ph idx="1"/>
          </p:nvPr>
        </p:nvSpPr>
        <p:spPr/>
        <p:txBody>
          <a:bodyPr/>
          <a:lstStyle/>
          <a:p>
            <a:r>
              <a:rPr lang="en-US" dirty="0"/>
              <a:t>A </a:t>
            </a:r>
            <a:r>
              <a:rPr lang="en-US" b="1" dirty="0"/>
              <a:t>sample</a:t>
            </a:r>
            <a:r>
              <a:rPr lang="en-US" dirty="0"/>
              <a:t> is drawn from an entire group or </a:t>
            </a:r>
            <a:r>
              <a:rPr lang="en-US" b="1" dirty="0"/>
              <a:t>population</a:t>
            </a:r>
            <a:r>
              <a:rPr lang="en-US" dirty="0"/>
              <a:t>. The </a:t>
            </a:r>
            <a:r>
              <a:rPr lang="en-US" b="1" dirty="0"/>
              <a:t>sample plan </a:t>
            </a:r>
            <a:r>
              <a:rPr lang="en-US" dirty="0"/>
              <a:t>describes how each sample element, or unit, is to be drawn from the total population. Gives you representativeness!</a:t>
            </a:r>
          </a:p>
          <a:p>
            <a:r>
              <a:rPr lang="en-US" b="1" dirty="0"/>
              <a:t>Sample size </a:t>
            </a:r>
            <a:r>
              <a:rPr lang="en-US" dirty="0"/>
              <a:t>refers to determining how many elements of the population should be included in the sample.  Gives you accuracy!</a:t>
            </a:r>
          </a:p>
          <a:p>
            <a:endParaRPr lang="en-US" dirty="0"/>
          </a:p>
          <a:p>
            <a:endParaRPr lang="en-US" dirty="0"/>
          </a:p>
        </p:txBody>
      </p:sp>
    </p:spTree>
    <p:extLst>
      <p:ext uri="{BB962C8B-B14F-4D97-AF65-F5344CB8AC3E}">
        <p14:creationId xmlns:p14="http://schemas.microsoft.com/office/powerpoint/2010/main" val="2682295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t>Step 9: Collect Data</a:t>
            </a:r>
            <a:endParaRPr lang="en-US" dirty="0"/>
          </a:p>
        </p:txBody>
      </p:sp>
      <p:sp>
        <p:nvSpPr>
          <p:cNvPr id="32771" name="Content Placeholder 2"/>
          <p:cNvSpPr>
            <a:spLocks noGrp="1"/>
          </p:cNvSpPr>
          <p:nvPr>
            <p:ph idx="1"/>
          </p:nvPr>
        </p:nvSpPr>
        <p:spPr/>
        <p:txBody>
          <a:bodyPr/>
          <a:lstStyle/>
          <a:p>
            <a:r>
              <a:rPr lang="en-US" b="1" dirty="0" err="1"/>
              <a:t>Nonsampling</a:t>
            </a:r>
            <a:r>
              <a:rPr lang="en-US" b="1" dirty="0"/>
              <a:t> errors </a:t>
            </a:r>
            <a:r>
              <a:rPr lang="en-US" dirty="0"/>
              <a:t>in data collection will occur, so researchers must know the sources of these errors and implement controls to minimize them. </a:t>
            </a:r>
          </a:p>
          <a:p>
            <a:r>
              <a:rPr lang="en-US" dirty="0"/>
              <a:t>Researchers aim to minimize this possibility by undertaking a control referred to as </a:t>
            </a:r>
            <a:r>
              <a:rPr lang="en-US" b="1" dirty="0"/>
              <a:t>validation</a:t>
            </a:r>
            <a:r>
              <a:rPr lang="en-US" dirty="0"/>
              <a:t>.</a:t>
            </a:r>
          </a:p>
          <a:p>
            <a:r>
              <a:rPr lang="en-US" dirty="0"/>
              <a:t>Companies that specialize in data collection are referred to as </a:t>
            </a:r>
            <a:r>
              <a:rPr lang="en-US" b="1" dirty="0"/>
              <a:t>field service firms</a:t>
            </a:r>
            <a:r>
              <a:rPr lang="en-US" dirty="0"/>
              <a:t>.</a:t>
            </a:r>
          </a:p>
        </p:txBody>
      </p:sp>
    </p:spTree>
    <p:extLst>
      <p:ext uri="{BB962C8B-B14F-4D97-AF65-F5344CB8AC3E}">
        <p14:creationId xmlns:p14="http://schemas.microsoft.com/office/powerpoint/2010/main" val="2430600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t>Step 10: Analyze Data</a:t>
            </a:r>
            <a:endParaRPr lang="en-US" dirty="0"/>
          </a:p>
        </p:txBody>
      </p:sp>
      <p:sp>
        <p:nvSpPr>
          <p:cNvPr id="34819" name="Content Placeholder 2"/>
          <p:cNvSpPr>
            <a:spLocks noGrp="1"/>
          </p:cNvSpPr>
          <p:nvPr>
            <p:ph idx="1"/>
          </p:nvPr>
        </p:nvSpPr>
        <p:spPr/>
        <p:txBody>
          <a:bodyPr/>
          <a:lstStyle/>
          <a:p>
            <a:r>
              <a:rPr lang="en-US" b="1" dirty="0"/>
              <a:t>Data analysis </a:t>
            </a:r>
            <a:r>
              <a:rPr lang="en-US" dirty="0"/>
              <a:t>involves entering data into computer files, inspecting data for errors, and running tabulations and various statistical tests.</a:t>
            </a:r>
          </a:p>
        </p:txBody>
      </p:sp>
    </p:spTree>
    <p:extLst>
      <p:ext uri="{BB962C8B-B14F-4D97-AF65-F5344CB8AC3E}">
        <p14:creationId xmlns:p14="http://schemas.microsoft.com/office/powerpoint/2010/main" val="3605737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r>
              <a:rPr lang="en-US" dirty="0"/>
              <a:t>Step 11: Prepare and Present the Final Research Report</a:t>
            </a:r>
          </a:p>
        </p:txBody>
      </p:sp>
      <p:sp>
        <p:nvSpPr>
          <p:cNvPr id="36867" name="Content Placeholder 2"/>
          <p:cNvSpPr>
            <a:spLocks noGrp="1"/>
          </p:cNvSpPr>
          <p:nvPr>
            <p:ph idx="1"/>
          </p:nvPr>
        </p:nvSpPr>
        <p:spPr/>
        <p:txBody>
          <a:bodyPr/>
          <a:lstStyle/>
          <a:p>
            <a:r>
              <a:rPr lang="en-US" b="1" dirty="0"/>
              <a:t>Reporting</a:t>
            </a:r>
            <a:r>
              <a:rPr lang="en-US" dirty="0"/>
              <a:t>, the last step, is one of the most important phases of marketing research.</a:t>
            </a:r>
          </a:p>
          <a:p>
            <a:r>
              <a:rPr lang="en-US" dirty="0"/>
              <a:t>Its importance cannot be overstated because it is the report, or its presentation, that properly communicates the results to the client.</a:t>
            </a:r>
          </a:p>
          <a:p>
            <a:pPr marL="0" indent="0">
              <a:buNone/>
            </a:pPr>
            <a:endParaRPr lang="en-US" dirty="0"/>
          </a:p>
        </p:txBody>
      </p:sp>
    </p:spTree>
    <p:extLst>
      <p:ext uri="{BB962C8B-B14F-4D97-AF65-F5344CB8AC3E}">
        <p14:creationId xmlns:p14="http://schemas.microsoft.com/office/powerpoint/2010/main" val="1341303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1020" y="1123950"/>
            <a:ext cx="6120786" cy="4562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4696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t>Defining the Problem</a:t>
            </a:r>
            <a:endParaRPr lang="en-US" dirty="0"/>
          </a:p>
        </p:txBody>
      </p:sp>
      <p:sp>
        <p:nvSpPr>
          <p:cNvPr id="36867" name="Content Placeholder 2"/>
          <p:cNvSpPr>
            <a:spLocks noGrp="1"/>
          </p:cNvSpPr>
          <p:nvPr>
            <p:ph idx="1"/>
          </p:nvPr>
        </p:nvSpPr>
        <p:spPr/>
        <p:txBody>
          <a:bodyPr/>
          <a:lstStyle/>
          <a:p>
            <a:r>
              <a:rPr lang="en-US" b="1" dirty="0"/>
              <a:t>Problems</a:t>
            </a:r>
            <a:r>
              <a:rPr lang="en-US" dirty="0"/>
              <a:t> are situations calling for managers to make choices among decision alternatives.</a:t>
            </a:r>
          </a:p>
        </p:txBody>
      </p:sp>
    </p:spTree>
    <p:extLst>
      <p:ext uri="{BB962C8B-B14F-4D97-AF65-F5344CB8AC3E}">
        <p14:creationId xmlns:p14="http://schemas.microsoft.com/office/powerpoint/2010/main" val="994133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3688" y="561975"/>
            <a:ext cx="3476625" cy="573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5750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Research Objective</a:t>
            </a:r>
            <a:endParaRPr lang="en-US" dirty="0"/>
          </a:p>
        </p:txBody>
      </p:sp>
      <p:sp>
        <p:nvSpPr>
          <p:cNvPr id="3" name="Content Placeholder 2"/>
          <p:cNvSpPr>
            <a:spLocks noGrp="1"/>
          </p:cNvSpPr>
          <p:nvPr>
            <p:ph idx="1"/>
          </p:nvPr>
        </p:nvSpPr>
        <p:spPr/>
        <p:txBody>
          <a:bodyPr/>
          <a:lstStyle/>
          <a:p>
            <a:r>
              <a:rPr lang="en-US" b="1" dirty="0"/>
              <a:t>Research objectives </a:t>
            </a:r>
            <a:r>
              <a:rPr lang="en-US" dirty="0"/>
              <a:t>are specific and tell the researcher exactly what information must be collected to solve the problem by facilitating selection of an alternative.</a:t>
            </a:r>
          </a:p>
        </p:txBody>
      </p:sp>
    </p:spTree>
    <p:extLst>
      <p:ext uri="{BB962C8B-B14F-4D97-AF65-F5344CB8AC3E}">
        <p14:creationId xmlns:p14="http://schemas.microsoft.com/office/powerpoint/2010/main" val="75659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Research Objective</a:t>
            </a:r>
            <a:endParaRPr lang="en-US" dirty="0"/>
          </a:p>
        </p:txBody>
      </p:sp>
      <p:sp>
        <p:nvSpPr>
          <p:cNvPr id="3" name="Content Placeholder 2"/>
          <p:cNvSpPr>
            <a:spLocks noGrp="1"/>
          </p:cNvSpPr>
          <p:nvPr>
            <p:ph idx="1"/>
          </p:nvPr>
        </p:nvSpPr>
        <p:spPr/>
        <p:txBody>
          <a:bodyPr/>
          <a:lstStyle/>
          <a:p>
            <a:r>
              <a:rPr lang="en-US" dirty="0"/>
              <a:t>Specify from whom information is to be gathered</a:t>
            </a:r>
          </a:p>
          <a:p>
            <a:r>
              <a:rPr lang="en-US" dirty="0"/>
              <a:t>Specify what information is needed</a:t>
            </a:r>
          </a:p>
          <a:p>
            <a:r>
              <a:rPr lang="en-US" dirty="0"/>
              <a:t>Specify the unit of measurement used to gather information</a:t>
            </a:r>
          </a:p>
          <a:p>
            <a:r>
              <a:rPr lang="en-US" dirty="0"/>
              <a:t>Word questions used to gather information using the respondents’ frame of reference</a:t>
            </a:r>
          </a:p>
          <a:p>
            <a:endParaRPr lang="en-US" dirty="0"/>
          </a:p>
        </p:txBody>
      </p:sp>
    </p:spTree>
    <p:extLst>
      <p:ext uri="{BB962C8B-B14F-4D97-AF65-F5344CB8AC3E}">
        <p14:creationId xmlns:p14="http://schemas.microsoft.com/office/powerpoint/2010/main" val="1076395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59" y="1143000"/>
            <a:ext cx="8977356" cy="3986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894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Hypotheses and Constructs</a:t>
            </a:r>
          </a:p>
        </p:txBody>
      </p:sp>
      <p:sp>
        <p:nvSpPr>
          <p:cNvPr id="5" name="Content Placeholder 4"/>
          <p:cNvSpPr>
            <a:spLocks noGrp="1"/>
          </p:cNvSpPr>
          <p:nvPr>
            <p:ph idx="1"/>
          </p:nvPr>
        </p:nvSpPr>
        <p:spPr/>
        <p:txBody>
          <a:bodyPr/>
          <a:lstStyle/>
          <a:p>
            <a:r>
              <a:rPr lang="en-US" b="1" dirty="0"/>
              <a:t>Hypotheses </a:t>
            </a:r>
            <a:r>
              <a:rPr lang="en-US" dirty="0"/>
              <a:t>are statements that are taken as true for the purposes of argument or investigation.</a:t>
            </a:r>
          </a:p>
          <a:p>
            <a:r>
              <a:rPr lang="en-US" dirty="0"/>
              <a:t>A </a:t>
            </a:r>
            <a:r>
              <a:rPr lang="en-US" b="1" dirty="0"/>
              <a:t>construct </a:t>
            </a:r>
            <a:r>
              <a:rPr lang="en-US" dirty="0"/>
              <a:t>is an abstract idea or concept composed of a set of attitudes or behaviors that are thought to be related.</a:t>
            </a:r>
          </a:p>
          <a:p>
            <a:pPr lvl="1"/>
            <a:r>
              <a:rPr lang="en-US" sz="2400" dirty="0"/>
              <a:t>What is the unit of measurement?</a:t>
            </a:r>
          </a:p>
          <a:p>
            <a:pPr lvl="1"/>
            <a:r>
              <a:rPr lang="en-US" sz="2400" dirty="0"/>
              <a:t>What is the proper frame of reference?</a:t>
            </a:r>
          </a:p>
        </p:txBody>
      </p:sp>
      <p:sp>
        <p:nvSpPr>
          <p:cNvPr id="3" name="Slide Number Placeholder 2"/>
          <p:cNvSpPr>
            <a:spLocks noGrp="1"/>
          </p:cNvSpPr>
          <p:nvPr>
            <p:ph type="sldNum" sz="quarter" idx="4294967295"/>
          </p:nvPr>
        </p:nvSpPr>
        <p:spPr>
          <a:xfrm>
            <a:off x="8077200" y="19050"/>
            <a:ext cx="1066800" cy="328613"/>
          </a:xfrm>
        </p:spPr>
        <p:txBody>
          <a:bodyPr/>
          <a:lstStyle/>
          <a:p>
            <a:fld id="{A3F7ECC6-B468-422A-BBB1-82908A28DF02}" type="slidenum">
              <a:rPr lang="en-US" smtClean="0"/>
              <a:t>25</a:t>
            </a:fld>
            <a:endParaRPr lang="en-US"/>
          </a:p>
        </p:txBody>
      </p:sp>
    </p:spTree>
    <p:extLst>
      <p:ext uri="{BB962C8B-B14F-4D97-AF65-F5344CB8AC3E}">
        <p14:creationId xmlns:p14="http://schemas.microsoft.com/office/powerpoint/2010/main" val="1044090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Importance of Properly Defining the Problem</a:t>
            </a:r>
          </a:p>
        </p:txBody>
      </p:sp>
      <p:sp>
        <p:nvSpPr>
          <p:cNvPr id="3" name="Content Placeholder 2"/>
          <p:cNvSpPr>
            <a:spLocks noGrp="1"/>
          </p:cNvSpPr>
          <p:nvPr>
            <p:ph idx="1"/>
          </p:nvPr>
        </p:nvSpPr>
        <p:spPr/>
        <p:txBody>
          <a:bodyPr/>
          <a:lstStyle/>
          <a:p>
            <a:r>
              <a:rPr lang="en-US" dirty="0"/>
              <a:t>When you define a problem incorrectly, there is nothing you can do in the research process to overcome this error. </a:t>
            </a:r>
          </a:p>
          <a:p>
            <a:r>
              <a:rPr lang="en-US" dirty="0"/>
              <a:t>This makes defining the problem and research objectives the most important step in the marketing research process.</a:t>
            </a:r>
          </a:p>
        </p:txBody>
      </p:sp>
    </p:spTree>
    <p:extLst>
      <p:ext uri="{BB962C8B-B14F-4D97-AF65-F5344CB8AC3E}">
        <p14:creationId xmlns:p14="http://schemas.microsoft.com/office/powerpoint/2010/main" val="104516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Action Standards</a:t>
            </a:r>
            <a:endParaRPr lang="en-US" dirty="0"/>
          </a:p>
        </p:txBody>
      </p:sp>
      <p:sp>
        <p:nvSpPr>
          <p:cNvPr id="3" name="Content Placeholder 2"/>
          <p:cNvSpPr>
            <a:spLocks noGrp="1"/>
          </p:cNvSpPr>
          <p:nvPr>
            <p:ph idx="1"/>
          </p:nvPr>
        </p:nvSpPr>
        <p:spPr/>
        <p:txBody>
          <a:bodyPr/>
          <a:lstStyle/>
          <a:p>
            <a:r>
              <a:rPr lang="en-US" dirty="0"/>
              <a:t>An </a:t>
            </a:r>
            <a:r>
              <a:rPr lang="en-US" b="1" dirty="0"/>
              <a:t>action standard </a:t>
            </a:r>
            <a:r>
              <a:rPr lang="en-US" dirty="0"/>
              <a:t>is a predesignation of some quantity of a measured attribute or characteristic that must be achieved for a research objective for a predetermined action to take place.</a:t>
            </a:r>
          </a:p>
        </p:txBody>
      </p:sp>
    </p:spTree>
    <p:extLst>
      <p:ext uri="{BB962C8B-B14F-4D97-AF65-F5344CB8AC3E}">
        <p14:creationId xmlns:p14="http://schemas.microsoft.com/office/powerpoint/2010/main" val="1211874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Market Research Proposal</a:t>
            </a:r>
          </a:p>
        </p:txBody>
      </p:sp>
      <p:sp>
        <p:nvSpPr>
          <p:cNvPr id="3" name="Content Placeholder 2"/>
          <p:cNvSpPr>
            <a:spLocks noGrp="1"/>
          </p:cNvSpPr>
          <p:nvPr>
            <p:ph idx="1"/>
          </p:nvPr>
        </p:nvSpPr>
        <p:spPr/>
        <p:txBody>
          <a:bodyPr/>
          <a:lstStyle/>
          <a:p>
            <a:r>
              <a:rPr lang="en-US" dirty="0"/>
              <a:t>The </a:t>
            </a:r>
            <a:r>
              <a:rPr lang="en-US" b="1" dirty="0"/>
              <a:t>marketing research proposal </a:t>
            </a:r>
            <a:r>
              <a:rPr lang="en-US" dirty="0"/>
              <a:t>serves as the basis of a contract as it documents what the marketing researcher proposes to deliver to the client for some consideration, typically a fee.</a:t>
            </a:r>
          </a:p>
          <a:p>
            <a:r>
              <a:rPr lang="en-US" dirty="0"/>
              <a:t>When a client first contacts a marketing research supplier to conduct research, the client will generally request a proposal prior to agreeing to work with the firm in a process called an </a:t>
            </a:r>
            <a:r>
              <a:rPr lang="en-US" b="1" dirty="0"/>
              <a:t>invitation to bid (ITB) </a:t>
            </a:r>
            <a:r>
              <a:rPr lang="en-US" dirty="0"/>
              <a:t>or </a:t>
            </a:r>
            <a:r>
              <a:rPr lang="en-US" b="1" dirty="0"/>
              <a:t>request for proposal (RFP) </a:t>
            </a:r>
            <a:r>
              <a:rPr lang="en-US" dirty="0"/>
              <a:t>.</a:t>
            </a:r>
          </a:p>
        </p:txBody>
      </p:sp>
    </p:spTree>
    <p:extLst>
      <p:ext uri="{BB962C8B-B14F-4D97-AF65-F5344CB8AC3E}">
        <p14:creationId xmlns:p14="http://schemas.microsoft.com/office/powerpoint/2010/main" val="592040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a:t>The Market Research Proposal</a:t>
            </a:r>
          </a:p>
        </p:txBody>
      </p:sp>
      <p:sp>
        <p:nvSpPr>
          <p:cNvPr id="3" name="Content Placeholder 2"/>
          <p:cNvSpPr>
            <a:spLocks noGrp="1"/>
          </p:cNvSpPr>
          <p:nvPr>
            <p:ph idx="1"/>
          </p:nvPr>
        </p:nvSpPr>
        <p:spPr>
          <a:xfrm>
            <a:off x="457200" y="2291964"/>
            <a:ext cx="8229600" cy="3946911"/>
          </a:xfrm>
        </p:spPr>
        <p:txBody>
          <a:bodyPr/>
          <a:lstStyle/>
          <a:p>
            <a:pPr marL="0" indent="0">
              <a:buNone/>
            </a:pPr>
            <a:r>
              <a:rPr lang="en-US" dirty="0"/>
              <a:t>Elements include:</a:t>
            </a:r>
          </a:p>
          <a:p>
            <a:r>
              <a:rPr lang="en-US" dirty="0"/>
              <a:t>Statement of the problem</a:t>
            </a:r>
          </a:p>
          <a:p>
            <a:r>
              <a:rPr lang="en-US" dirty="0"/>
              <a:t>The research objectives</a:t>
            </a:r>
          </a:p>
          <a:p>
            <a:r>
              <a:rPr lang="en-US" dirty="0"/>
              <a:t>The research method </a:t>
            </a:r>
          </a:p>
          <a:p>
            <a:r>
              <a:rPr lang="en-US" dirty="0"/>
              <a:t>Statement of deliverables</a:t>
            </a:r>
          </a:p>
          <a:p>
            <a:r>
              <a:rPr lang="en-US" dirty="0"/>
              <a:t>Costs</a:t>
            </a:r>
          </a:p>
          <a:p>
            <a:r>
              <a:rPr lang="en-US" dirty="0"/>
              <a:t>Timetable</a:t>
            </a:r>
          </a:p>
        </p:txBody>
      </p:sp>
    </p:spTree>
    <p:extLst>
      <p:ext uri="{BB962C8B-B14F-4D97-AF65-F5344CB8AC3E}">
        <p14:creationId xmlns:p14="http://schemas.microsoft.com/office/powerpoint/2010/main" val="808944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292" y="685801"/>
            <a:ext cx="8660763" cy="564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3183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en-US">
              <a:latin typeface="Calibri" charset="0"/>
            </a:endParaRPr>
          </a:p>
        </p:txBody>
      </p:sp>
      <p:pic>
        <p:nvPicPr>
          <p:cNvPr id="59395" name="Picture 5" descr="cid:3287383400_2177562"/>
          <p:cNvPicPr>
            <a:picLocks noChangeAspect="1" noChangeArrowheads="1"/>
          </p:cNvPicPr>
          <p:nvPr/>
        </p:nvPicPr>
        <p:blipFill>
          <a:blip r:embed="rId3" r:link="rId4" cstate="print"/>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59396"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Marketing Research Process:</a:t>
            </a:r>
            <a:br>
              <a:rPr lang="en-US" dirty="0"/>
            </a:br>
            <a:r>
              <a:rPr lang="en-US" dirty="0"/>
              <a:t>Caveats to a Step-by-Step Process</a:t>
            </a:r>
          </a:p>
        </p:txBody>
      </p:sp>
      <p:sp>
        <p:nvSpPr>
          <p:cNvPr id="16387" name="Content Placeholder 2"/>
          <p:cNvSpPr>
            <a:spLocks noGrp="1"/>
          </p:cNvSpPr>
          <p:nvPr>
            <p:ph idx="1"/>
          </p:nvPr>
        </p:nvSpPr>
        <p:spPr/>
        <p:txBody>
          <a:bodyPr/>
          <a:lstStyle/>
          <a:p>
            <a:pPr marL="0" indent="0">
              <a:buNone/>
            </a:pPr>
            <a:r>
              <a:rPr lang="en-US" dirty="0"/>
              <a:t>The “Step-by-Step Process”</a:t>
            </a:r>
          </a:p>
          <a:p>
            <a:pPr lvl="1"/>
            <a:r>
              <a:rPr lang="en-US" sz="2400" dirty="0"/>
              <a:t>Not always presented as an 11-step process </a:t>
            </a:r>
          </a:p>
          <a:p>
            <a:pPr lvl="1"/>
            <a:r>
              <a:rPr lang="en-US" sz="2400" dirty="0"/>
              <a:t>Not all studies use all 11 steps</a:t>
            </a:r>
          </a:p>
          <a:p>
            <a:pPr lvl="1"/>
            <a:r>
              <a:rPr lang="en-US" sz="2400" dirty="0"/>
              <a:t>Few studies follow the steps in order</a:t>
            </a:r>
          </a:p>
          <a:p>
            <a:pPr lvl="1"/>
            <a:endParaRPr lang="en-US" sz="2400" dirty="0"/>
          </a:p>
        </p:txBody>
      </p:sp>
    </p:spTree>
    <p:extLst>
      <p:ext uri="{BB962C8B-B14F-4D97-AF65-F5344CB8AC3E}">
        <p14:creationId xmlns:p14="http://schemas.microsoft.com/office/powerpoint/2010/main" val="1638105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3888" y="581892"/>
            <a:ext cx="5415112" cy="5780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6073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dirty="0"/>
              <a:t>Step 1: Establish the Need for Marketing Research</a:t>
            </a:r>
          </a:p>
        </p:txBody>
      </p:sp>
      <p:sp>
        <p:nvSpPr>
          <p:cNvPr id="3" name="Content Placeholder 2"/>
          <p:cNvSpPr>
            <a:spLocks noGrp="1"/>
          </p:cNvSpPr>
          <p:nvPr>
            <p:ph idx="1"/>
          </p:nvPr>
        </p:nvSpPr>
        <p:spPr/>
        <p:txBody>
          <a:bodyPr/>
          <a:lstStyle/>
          <a:p>
            <a:r>
              <a:rPr lang="en-US" dirty="0"/>
              <a:t>Is there a real need for marketing research? </a:t>
            </a:r>
          </a:p>
          <a:p>
            <a:r>
              <a:rPr lang="en-US" dirty="0"/>
              <a:t>Research takes time and costs money  </a:t>
            </a:r>
          </a:p>
          <a:p>
            <a:r>
              <a:rPr lang="en-US" dirty="0"/>
              <a:t>Cost of information may outweigh value of information</a:t>
            </a:r>
          </a:p>
          <a:p>
            <a:endParaRPr lang="en-US" dirty="0"/>
          </a:p>
        </p:txBody>
      </p:sp>
    </p:spTree>
    <p:extLst>
      <p:ext uri="{BB962C8B-B14F-4D97-AF65-F5344CB8AC3E}">
        <p14:creationId xmlns:p14="http://schemas.microsoft.com/office/powerpoint/2010/main" val="1353212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r>
              <a:rPr lang="en-US" dirty="0"/>
              <a:t>Step 1: Establish the Need for Marketing Research</a:t>
            </a:r>
          </a:p>
        </p:txBody>
      </p:sp>
      <p:sp>
        <p:nvSpPr>
          <p:cNvPr id="3" name="Content Placeholder 2"/>
          <p:cNvSpPr>
            <a:spLocks noGrp="1"/>
          </p:cNvSpPr>
          <p:nvPr>
            <p:ph idx="1"/>
          </p:nvPr>
        </p:nvSpPr>
        <p:spPr/>
        <p:txBody>
          <a:bodyPr/>
          <a:lstStyle/>
          <a:p>
            <a:pPr marL="0" indent="0">
              <a:buNone/>
            </a:pPr>
            <a:r>
              <a:rPr lang="en-US" dirty="0"/>
              <a:t>Is there a real need for marketing research? </a:t>
            </a:r>
          </a:p>
          <a:p>
            <a:r>
              <a:rPr lang="en-US" dirty="0"/>
              <a:t>Marketing research is not always needed.</a:t>
            </a:r>
          </a:p>
          <a:p>
            <a:r>
              <a:rPr lang="en-US" dirty="0"/>
              <a:t>We often have the information</a:t>
            </a:r>
          </a:p>
        </p:txBody>
      </p:sp>
    </p:spTree>
    <p:extLst>
      <p:ext uri="{BB962C8B-B14F-4D97-AF65-F5344CB8AC3E}">
        <p14:creationId xmlns:p14="http://schemas.microsoft.com/office/powerpoint/2010/main" val="3742905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en-US" dirty="0"/>
              <a:t>Step 1: Establish the Need for Marketing Research</a:t>
            </a:r>
          </a:p>
        </p:txBody>
      </p:sp>
      <p:sp>
        <p:nvSpPr>
          <p:cNvPr id="19459" name="Content Placeholder 2"/>
          <p:cNvSpPr>
            <a:spLocks noGrp="1"/>
          </p:cNvSpPr>
          <p:nvPr>
            <p:ph idx="1"/>
          </p:nvPr>
        </p:nvSpPr>
        <p:spPr/>
        <p:txBody>
          <a:bodyPr/>
          <a:lstStyle/>
          <a:p>
            <a:pPr marL="0" indent="0">
              <a:buNone/>
            </a:pPr>
            <a:r>
              <a:rPr lang="en-US" dirty="0"/>
              <a:t>When is marketing research NOT needed?</a:t>
            </a:r>
          </a:p>
          <a:p>
            <a:r>
              <a:rPr lang="en-US" dirty="0"/>
              <a:t>The information is already available</a:t>
            </a:r>
          </a:p>
          <a:p>
            <a:r>
              <a:rPr lang="en-US" dirty="0"/>
              <a:t>The timing is wrong to conduct marketing research</a:t>
            </a:r>
          </a:p>
          <a:p>
            <a:r>
              <a:rPr lang="en-US" dirty="0"/>
              <a:t>Funds are not available for marketing research</a:t>
            </a:r>
          </a:p>
          <a:p>
            <a:r>
              <a:rPr lang="en-US" dirty="0"/>
              <a:t>Costs outweigh the value of marketing research</a:t>
            </a:r>
          </a:p>
          <a:p>
            <a:endParaRPr lang="en-US" dirty="0"/>
          </a:p>
        </p:txBody>
      </p:sp>
    </p:spTree>
    <p:extLst>
      <p:ext uri="{BB962C8B-B14F-4D97-AF65-F5344CB8AC3E}">
        <p14:creationId xmlns:p14="http://schemas.microsoft.com/office/powerpoint/2010/main" val="2096414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Step 2: Define the Problem</a:t>
            </a:r>
            <a:endParaRPr lang="en-US" dirty="0"/>
          </a:p>
        </p:txBody>
      </p:sp>
      <p:sp>
        <p:nvSpPr>
          <p:cNvPr id="21507" name="Content Placeholder 2"/>
          <p:cNvSpPr>
            <a:spLocks noGrp="1"/>
          </p:cNvSpPr>
          <p:nvPr>
            <p:ph idx="1"/>
          </p:nvPr>
        </p:nvSpPr>
        <p:spPr/>
        <p:txBody>
          <a:bodyPr/>
          <a:lstStyle/>
          <a:p>
            <a:r>
              <a:rPr lang="en-US"/>
              <a:t>The need to make a decision requires decision alternatives. If there are no alternatives, no decision is necessary.</a:t>
            </a:r>
            <a:endParaRPr lang="en-US" dirty="0"/>
          </a:p>
        </p:txBody>
      </p:sp>
    </p:spTree>
    <p:extLst>
      <p:ext uri="{BB962C8B-B14F-4D97-AF65-F5344CB8AC3E}">
        <p14:creationId xmlns:p14="http://schemas.microsoft.com/office/powerpoint/2010/main" val="13122570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A758F5D-183E-48C5-BC16-612D814233E0}">
  <ds:schemaRefs>
    <ds:schemaRef ds:uri="ESRI.ArcGIS.Mapping.OfficeIntegration.PowerPointInfo"/>
  </ds:schemaRefs>
</ds:datastoreItem>
</file>

<file path=customXml/itemProps10.xml><?xml version="1.0" encoding="utf-8"?>
<ds:datastoreItem xmlns:ds="http://schemas.openxmlformats.org/officeDocument/2006/customXml" ds:itemID="{632F2A88-7051-4809-9AA8-F4708B49B09C}">
  <ds:schemaRefs>
    <ds:schemaRef ds:uri="ESRI.ArcGIS.Mapping.OfficeIntegration.PowerPointInfo"/>
  </ds:schemaRefs>
</ds:datastoreItem>
</file>

<file path=customXml/itemProps11.xml><?xml version="1.0" encoding="utf-8"?>
<ds:datastoreItem xmlns:ds="http://schemas.openxmlformats.org/officeDocument/2006/customXml" ds:itemID="{3A41493F-030E-4E82-9369-2DCFCA697672}">
  <ds:schemaRefs>
    <ds:schemaRef ds:uri="ESRI.ArcGIS.Mapping.OfficeIntegration.PowerPointInfo"/>
  </ds:schemaRefs>
</ds:datastoreItem>
</file>

<file path=customXml/itemProps12.xml><?xml version="1.0" encoding="utf-8"?>
<ds:datastoreItem xmlns:ds="http://schemas.openxmlformats.org/officeDocument/2006/customXml" ds:itemID="{6CB8538F-78C8-4841-874D-A2BC54F4E20A}">
  <ds:schemaRefs>
    <ds:schemaRef ds:uri="ESRI.ArcGIS.Mapping.OfficeIntegration.PowerPointInfo"/>
  </ds:schemaRefs>
</ds:datastoreItem>
</file>

<file path=customXml/itemProps13.xml><?xml version="1.0" encoding="utf-8"?>
<ds:datastoreItem xmlns:ds="http://schemas.openxmlformats.org/officeDocument/2006/customXml" ds:itemID="{842D0943-42D8-4BA3-A7F8-2436D0152A7E}">
  <ds:schemaRefs>
    <ds:schemaRef ds:uri="ESRI.ArcGIS.Mapping.OfficeIntegration.PowerPointInfo"/>
  </ds:schemaRefs>
</ds:datastoreItem>
</file>

<file path=customXml/itemProps14.xml><?xml version="1.0" encoding="utf-8"?>
<ds:datastoreItem xmlns:ds="http://schemas.openxmlformats.org/officeDocument/2006/customXml" ds:itemID="{4979978F-96A5-4C39-841F-12EF0840E68F}">
  <ds:schemaRefs>
    <ds:schemaRef ds:uri="ESRI.ArcGIS.Mapping.OfficeIntegration.PowerPointInfo"/>
  </ds:schemaRefs>
</ds:datastoreItem>
</file>

<file path=customXml/itemProps15.xml><?xml version="1.0" encoding="utf-8"?>
<ds:datastoreItem xmlns:ds="http://schemas.openxmlformats.org/officeDocument/2006/customXml" ds:itemID="{59C0F87C-025D-4036-BE2C-EC2F1D4132E1}">
  <ds:schemaRefs>
    <ds:schemaRef ds:uri="ESRI.ArcGIS.Mapping.OfficeIntegration.PowerPointInfo"/>
  </ds:schemaRefs>
</ds:datastoreItem>
</file>

<file path=customXml/itemProps16.xml><?xml version="1.0" encoding="utf-8"?>
<ds:datastoreItem xmlns:ds="http://schemas.openxmlformats.org/officeDocument/2006/customXml" ds:itemID="{5994FA01-F437-43E3-BA59-89F6E4340699}">
  <ds:schemaRefs>
    <ds:schemaRef ds:uri="ESRI.ArcGIS.Mapping.OfficeIntegration.PowerPointInfo"/>
  </ds:schemaRefs>
</ds:datastoreItem>
</file>

<file path=customXml/itemProps17.xml><?xml version="1.0" encoding="utf-8"?>
<ds:datastoreItem xmlns:ds="http://schemas.openxmlformats.org/officeDocument/2006/customXml" ds:itemID="{BC43C783-3929-481C-A6C2-2594CDD2D5EC}">
  <ds:schemaRefs>
    <ds:schemaRef ds:uri="ESRI.ArcGIS.Mapping.OfficeIntegration.PowerPointInfo"/>
  </ds:schemaRefs>
</ds:datastoreItem>
</file>

<file path=customXml/itemProps18.xml><?xml version="1.0" encoding="utf-8"?>
<ds:datastoreItem xmlns:ds="http://schemas.openxmlformats.org/officeDocument/2006/customXml" ds:itemID="{ADAA472E-7B73-4C50-B14A-925EA4A27FD2}">
  <ds:schemaRefs>
    <ds:schemaRef ds:uri="ESRI.ArcGIS.Mapping.OfficeIntegration.PowerPointInfo"/>
  </ds:schemaRefs>
</ds:datastoreItem>
</file>

<file path=customXml/itemProps19.xml><?xml version="1.0" encoding="utf-8"?>
<ds:datastoreItem xmlns:ds="http://schemas.openxmlformats.org/officeDocument/2006/customXml" ds:itemID="{5A364398-F3D0-494A-8166-19699AA1A334}">
  <ds:schemaRefs>
    <ds:schemaRef ds:uri="ESRI.ArcGIS.Mapping.OfficeIntegration.PowerPointInfo"/>
  </ds:schemaRefs>
</ds:datastoreItem>
</file>

<file path=customXml/itemProps2.xml><?xml version="1.0" encoding="utf-8"?>
<ds:datastoreItem xmlns:ds="http://schemas.openxmlformats.org/officeDocument/2006/customXml" ds:itemID="{C6FD8E98-85A0-4B7D-B553-3C032D5D6F06}">
  <ds:schemaRefs>
    <ds:schemaRef ds:uri="ESRI.ArcGIS.Mapping.OfficeIntegration.PowerPointInfo"/>
  </ds:schemaRefs>
</ds:datastoreItem>
</file>

<file path=customXml/itemProps20.xml><?xml version="1.0" encoding="utf-8"?>
<ds:datastoreItem xmlns:ds="http://schemas.openxmlformats.org/officeDocument/2006/customXml" ds:itemID="{ABAD1EA6-B771-4151-8E24-BB557F211A3D}">
  <ds:schemaRefs>
    <ds:schemaRef ds:uri="ESRI.ArcGIS.Mapping.OfficeIntegration.PowerPointInfo"/>
  </ds:schemaRefs>
</ds:datastoreItem>
</file>

<file path=customXml/itemProps21.xml><?xml version="1.0" encoding="utf-8"?>
<ds:datastoreItem xmlns:ds="http://schemas.openxmlformats.org/officeDocument/2006/customXml" ds:itemID="{6B108F71-3C67-4CF2-9C36-707BA1575CAC}">
  <ds:schemaRefs>
    <ds:schemaRef ds:uri="ESRI.ArcGIS.Mapping.OfficeIntegration.PowerPointInfo"/>
  </ds:schemaRefs>
</ds:datastoreItem>
</file>

<file path=customXml/itemProps22.xml><?xml version="1.0" encoding="utf-8"?>
<ds:datastoreItem xmlns:ds="http://schemas.openxmlformats.org/officeDocument/2006/customXml" ds:itemID="{E24E5F0F-7F77-4CF8-9A03-C84A52AC3116}">
  <ds:schemaRefs>
    <ds:schemaRef ds:uri="ESRI.ArcGIS.Mapping.OfficeIntegration.PowerPointInfo"/>
  </ds:schemaRefs>
</ds:datastoreItem>
</file>

<file path=customXml/itemProps23.xml><?xml version="1.0" encoding="utf-8"?>
<ds:datastoreItem xmlns:ds="http://schemas.openxmlformats.org/officeDocument/2006/customXml" ds:itemID="{815A3B61-6CCE-475A-993C-0E08ED54B005}">
  <ds:schemaRefs>
    <ds:schemaRef ds:uri="ESRI.ArcGIS.Mapping.OfficeIntegration.PowerPointInfo"/>
  </ds:schemaRefs>
</ds:datastoreItem>
</file>

<file path=customXml/itemProps24.xml><?xml version="1.0" encoding="utf-8"?>
<ds:datastoreItem xmlns:ds="http://schemas.openxmlformats.org/officeDocument/2006/customXml" ds:itemID="{090446B0-BAEC-4908-8210-DE8FDE56146C}">
  <ds:schemaRefs>
    <ds:schemaRef ds:uri="ESRI.ArcGIS.Mapping.OfficeIntegration.PowerPointInfo"/>
  </ds:schemaRefs>
</ds:datastoreItem>
</file>

<file path=customXml/itemProps25.xml><?xml version="1.0" encoding="utf-8"?>
<ds:datastoreItem xmlns:ds="http://schemas.openxmlformats.org/officeDocument/2006/customXml" ds:itemID="{88F30BC1-4BA2-41DD-A084-7DF014C13EAA}">
  <ds:schemaRefs>
    <ds:schemaRef ds:uri="ESRI.ArcGIS.Mapping.OfficeIntegration.PowerPointInfo"/>
  </ds:schemaRefs>
</ds:datastoreItem>
</file>

<file path=customXml/itemProps26.xml><?xml version="1.0" encoding="utf-8"?>
<ds:datastoreItem xmlns:ds="http://schemas.openxmlformats.org/officeDocument/2006/customXml" ds:itemID="{8D2FEF8B-F5EC-4607-B491-3DC80F6A8F97}">
  <ds:schemaRefs>
    <ds:schemaRef ds:uri="ESRI.ArcGIS.Mapping.OfficeIntegration.PowerPointInfo"/>
  </ds:schemaRefs>
</ds:datastoreItem>
</file>

<file path=customXml/itemProps27.xml><?xml version="1.0" encoding="utf-8"?>
<ds:datastoreItem xmlns:ds="http://schemas.openxmlformats.org/officeDocument/2006/customXml" ds:itemID="{DD703498-B10F-4C3E-BFC4-D33B4161CEC4}">
  <ds:schemaRefs>
    <ds:schemaRef ds:uri="ESRI.ArcGIS.Mapping.OfficeIntegration.PowerPointInfo"/>
  </ds:schemaRefs>
</ds:datastoreItem>
</file>

<file path=customXml/itemProps28.xml><?xml version="1.0" encoding="utf-8"?>
<ds:datastoreItem xmlns:ds="http://schemas.openxmlformats.org/officeDocument/2006/customXml" ds:itemID="{EE975E19-7CD5-4603-8256-F8C510EC66E5}">
  <ds:schemaRefs>
    <ds:schemaRef ds:uri="ESRI.ArcGIS.Mapping.OfficeIntegration.PowerPointInfo"/>
  </ds:schemaRefs>
</ds:datastoreItem>
</file>

<file path=customXml/itemProps29.xml><?xml version="1.0" encoding="utf-8"?>
<ds:datastoreItem xmlns:ds="http://schemas.openxmlformats.org/officeDocument/2006/customXml" ds:itemID="{373D7965-41DE-4D14-8880-0F18496F9F30}">
  <ds:schemaRefs>
    <ds:schemaRef ds:uri="ESRI.ArcGIS.Mapping.OfficeIntegration.PowerPointInfo"/>
  </ds:schemaRefs>
</ds:datastoreItem>
</file>

<file path=customXml/itemProps3.xml><?xml version="1.0" encoding="utf-8"?>
<ds:datastoreItem xmlns:ds="http://schemas.openxmlformats.org/officeDocument/2006/customXml" ds:itemID="{3A7D1071-C9C2-444A-8F02-45F3F0AE4D2D}">
  <ds:schemaRefs>
    <ds:schemaRef ds:uri="ESRI.ArcGIS.Mapping.OfficeIntegration.PowerPointInfo"/>
  </ds:schemaRefs>
</ds:datastoreItem>
</file>

<file path=customXml/itemProps30.xml><?xml version="1.0" encoding="utf-8"?>
<ds:datastoreItem xmlns:ds="http://schemas.openxmlformats.org/officeDocument/2006/customXml" ds:itemID="{CE983790-5EDE-4FBC-B990-2C615B1FE2D1}">
  <ds:schemaRefs>
    <ds:schemaRef ds:uri="ESRI.ArcGIS.Mapping.OfficeIntegration.PowerPointInfo"/>
  </ds:schemaRefs>
</ds:datastoreItem>
</file>

<file path=customXml/itemProps31.xml><?xml version="1.0" encoding="utf-8"?>
<ds:datastoreItem xmlns:ds="http://schemas.openxmlformats.org/officeDocument/2006/customXml" ds:itemID="{0F917E95-54CA-4048-A0B4-92ACE5F0D1B0}">
  <ds:schemaRefs>
    <ds:schemaRef ds:uri="ESRI.ArcGIS.Mapping.OfficeIntegration.PowerPointInfo"/>
  </ds:schemaRefs>
</ds:datastoreItem>
</file>

<file path=customXml/itemProps32.xml><?xml version="1.0" encoding="utf-8"?>
<ds:datastoreItem xmlns:ds="http://schemas.openxmlformats.org/officeDocument/2006/customXml" ds:itemID="{93E6A529-6FCA-4448-8AE3-D059E56690D4}">
  <ds:schemaRefs>
    <ds:schemaRef ds:uri="ESRI.ArcGIS.Mapping.OfficeIntegration.PowerPointInfo"/>
  </ds:schemaRefs>
</ds:datastoreItem>
</file>

<file path=customXml/itemProps33.xml><?xml version="1.0" encoding="utf-8"?>
<ds:datastoreItem xmlns:ds="http://schemas.openxmlformats.org/officeDocument/2006/customXml" ds:itemID="{49AF32F1-42F2-484B-869E-F13051578F18}">
  <ds:schemaRefs>
    <ds:schemaRef ds:uri="ESRI.ArcGIS.Mapping.OfficeIntegration.PowerPointInfo"/>
  </ds:schemaRefs>
</ds:datastoreItem>
</file>

<file path=customXml/itemProps4.xml><?xml version="1.0" encoding="utf-8"?>
<ds:datastoreItem xmlns:ds="http://schemas.openxmlformats.org/officeDocument/2006/customXml" ds:itemID="{45B00415-4A69-4635-B937-75939E89D4FE}">
  <ds:schemaRefs>
    <ds:schemaRef ds:uri="ESRI.ArcGIS.Mapping.OfficeIntegration.PowerPointInfo"/>
  </ds:schemaRefs>
</ds:datastoreItem>
</file>

<file path=customXml/itemProps5.xml><?xml version="1.0" encoding="utf-8"?>
<ds:datastoreItem xmlns:ds="http://schemas.openxmlformats.org/officeDocument/2006/customXml" ds:itemID="{8AD0C909-07D8-4478-B5C3-AFB12E4680E2}">
  <ds:schemaRefs>
    <ds:schemaRef ds:uri="ESRI.ArcGIS.Mapping.OfficeIntegration.PowerPointInfo"/>
  </ds:schemaRefs>
</ds:datastoreItem>
</file>

<file path=customXml/itemProps6.xml><?xml version="1.0" encoding="utf-8"?>
<ds:datastoreItem xmlns:ds="http://schemas.openxmlformats.org/officeDocument/2006/customXml" ds:itemID="{09C76719-64B4-4094-BFC9-42C10E81FDAE}">
  <ds:schemaRefs>
    <ds:schemaRef ds:uri="ESRI.ArcGIS.Mapping.OfficeIntegration.PowerPointInfo"/>
  </ds:schemaRefs>
</ds:datastoreItem>
</file>

<file path=customXml/itemProps7.xml><?xml version="1.0" encoding="utf-8"?>
<ds:datastoreItem xmlns:ds="http://schemas.openxmlformats.org/officeDocument/2006/customXml" ds:itemID="{54A4ECB6-5840-4949-8879-0FBC7E80A1CD}">
  <ds:schemaRefs>
    <ds:schemaRef ds:uri="ESRI.ArcGIS.Mapping.OfficeIntegration.PowerPointInfo"/>
  </ds:schemaRefs>
</ds:datastoreItem>
</file>

<file path=customXml/itemProps8.xml><?xml version="1.0" encoding="utf-8"?>
<ds:datastoreItem xmlns:ds="http://schemas.openxmlformats.org/officeDocument/2006/customXml" ds:itemID="{FEE1381F-4724-4CB7-A6B7-E3E6D176301F}">
  <ds:schemaRefs>
    <ds:schemaRef ds:uri="ESRI.ArcGIS.Mapping.OfficeIntegration.PowerPointInfo"/>
  </ds:schemaRefs>
</ds:datastoreItem>
</file>

<file path=customXml/itemProps9.xml><?xml version="1.0" encoding="utf-8"?>
<ds:datastoreItem xmlns:ds="http://schemas.openxmlformats.org/officeDocument/2006/customXml" ds:itemID="{728493E1-D055-4EE4-8A70-894789DBA2BF}">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Clarity</Template>
  <TotalTime>5349</TotalTime>
  <Words>982</Words>
  <Application>Microsoft Office PowerPoint</Application>
  <PresentationFormat>On-screen Show (4:3)</PresentationFormat>
  <Paragraphs>112</Paragraphs>
  <Slides>30</Slides>
  <Notes>24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Clarity</vt:lpstr>
      <vt:lpstr>Chapter 3</vt:lpstr>
      <vt:lpstr>PowerPoint Presentation</vt:lpstr>
      <vt:lpstr>PowerPoint Presentation</vt:lpstr>
      <vt:lpstr>The Marketing Research Process: Caveats to a Step-by-Step Process</vt:lpstr>
      <vt:lpstr>PowerPoint Presentation</vt:lpstr>
      <vt:lpstr>Step 1: Establish the Need for Marketing Research</vt:lpstr>
      <vt:lpstr>Step 1: Establish the Need for Marketing Research</vt:lpstr>
      <vt:lpstr>Step 1: Establish the Need for Marketing Research</vt:lpstr>
      <vt:lpstr>Step 2: Define the Problem</vt:lpstr>
      <vt:lpstr>Step 3: Establish Objectives</vt:lpstr>
      <vt:lpstr>Step 4: Determine Research Design</vt:lpstr>
      <vt:lpstr>Step 5: Identify Information Types and Sources</vt:lpstr>
      <vt:lpstr>Step 6: Determine Methods of Accessing Data</vt:lpstr>
      <vt:lpstr>Step 7: Design Data Collection Forms</vt:lpstr>
      <vt:lpstr>Step 7: Design Data  Collection Forms</vt:lpstr>
      <vt:lpstr>Step 8: Determine Sample  Plan and Size</vt:lpstr>
      <vt:lpstr>Step 9: Collect Data</vt:lpstr>
      <vt:lpstr>Step 10: Analyze Data</vt:lpstr>
      <vt:lpstr>Step 11: Prepare and Present the Final Research Report</vt:lpstr>
      <vt:lpstr>Defining the Problem</vt:lpstr>
      <vt:lpstr>PowerPoint Presentation</vt:lpstr>
      <vt:lpstr>The Research Objective</vt:lpstr>
      <vt:lpstr>The Research Objective</vt:lpstr>
      <vt:lpstr>PowerPoint Presentation</vt:lpstr>
      <vt:lpstr>Hypotheses and Constructs</vt:lpstr>
      <vt:lpstr>The Importance of Properly Defining the Problem</vt:lpstr>
      <vt:lpstr>Action Standards</vt:lpstr>
      <vt:lpstr>The Market Research Proposal</vt:lpstr>
      <vt:lpstr>The Market Research Proposal</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dc:creator>
  <cp:lastModifiedBy>don</cp:lastModifiedBy>
  <cp:revision>199</cp:revision>
  <cp:lastPrinted>2012-12-24T17:26:07Z</cp:lastPrinted>
  <dcterms:created xsi:type="dcterms:W3CDTF">2012-12-10T07:00:45Z</dcterms:created>
  <dcterms:modified xsi:type="dcterms:W3CDTF">2016-04-14T00:50:45Z</dcterms:modified>
</cp:coreProperties>
</file>