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1" r:id="rId27"/>
  </p:sldMasterIdLst>
  <p:notesMasterIdLst>
    <p:notesMasterId r:id="rId47"/>
  </p:notesMasterIdLst>
  <p:handoutMasterIdLst>
    <p:handoutMasterId r:id="rId48"/>
  </p:handoutMasterIdLst>
  <p:sldIdLst>
    <p:sldId id="256" r:id="rId28"/>
    <p:sldId id="368" r:id="rId29"/>
    <p:sldId id="351" r:id="rId30"/>
    <p:sldId id="352" r:id="rId31"/>
    <p:sldId id="353" r:id="rId32"/>
    <p:sldId id="354" r:id="rId33"/>
    <p:sldId id="355" r:id="rId34"/>
    <p:sldId id="356" r:id="rId35"/>
    <p:sldId id="357" r:id="rId36"/>
    <p:sldId id="358" r:id="rId37"/>
    <p:sldId id="359" r:id="rId38"/>
    <p:sldId id="360" r:id="rId39"/>
    <p:sldId id="361" r:id="rId40"/>
    <p:sldId id="362" r:id="rId41"/>
    <p:sldId id="363" r:id="rId42"/>
    <p:sldId id="364" r:id="rId43"/>
    <p:sldId id="365" r:id="rId44"/>
    <p:sldId id="367" r:id="rId45"/>
    <p:sldId id="319" r:id="rId4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038">
          <p15:clr>
            <a:srgbClr val="A4A3A4"/>
          </p15:clr>
        </p15:guide>
        <p15:guide id="2" orient="horz" pos="702">
          <p15:clr>
            <a:srgbClr val="A4A3A4"/>
          </p15:clr>
        </p15:guide>
        <p15:guide id="3" orient="horz" pos="1228">
          <p15:clr>
            <a:srgbClr val="A4A3A4"/>
          </p15:clr>
        </p15:guide>
        <p15:guide id="4"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72" autoAdjust="0"/>
    <p:restoredTop sz="85978" autoAdjust="0"/>
  </p:normalViewPr>
  <p:slideViewPr>
    <p:cSldViewPr snapToGrid="0" showGuides="1">
      <p:cViewPr varScale="1">
        <p:scale>
          <a:sx n="62" d="100"/>
          <a:sy n="62" d="100"/>
        </p:scale>
        <p:origin x="1476" y="72"/>
      </p:cViewPr>
      <p:guideLst>
        <p:guide orient="horz" pos="4038"/>
        <p:guide orient="horz" pos="702"/>
        <p:guide orient="horz" pos="122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customXml" Target="../customXml/item18.xml"/><Relationship Id="rId26" Type="http://schemas.openxmlformats.org/officeDocument/2006/relationships/customXml" Target="../customXml/item26.xml"/><Relationship Id="rId39"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customXml" Target="../customXml/item21.xml"/><Relationship Id="rId34" Type="http://schemas.openxmlformats.org/officeDocument/2006/relationships/slide" Target="slides/slide7.xml"/><Relationship Id="rId42" Type="http://schemas.openxmlformats.org/officeDocument/2006/relationships/slide" Target="slides/slide15.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customXml" Target="../customXml/item7.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slide" Target="slides/slide6.xml"/><Relationship Id="rId38" Type="http://schemas.openxmlformats.org/officeDocument/2006/relationships/slide" Target="slides/slide11.xml"/><Relationship Id="rId46"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customXml" Target="../customXml/item20.xml"/><Relationship Id="rId29" Type="http://schemas.openxmlformats.org/officeDocument/2006/relationships/slide" Target="slides/slide2.xml"/><Relationship Id="rId41"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slide" Target="slides/slide5.xml"/><Relationship Id="rId37" Type="http://schemas.openxmlformats.org/officeDocument/2006/relationships/slide" Target="slides/slide10.xml"/><Relationship Id="rId40" Type="http://schemas.openxmlformats.org/officeDocument/2006/relationships/slide" Target="slides/slide13.xml"/><Relationship Id="rId45" Type="http://schemas.openxmlformats.org/officeDocument/2006/relationships/slide" Target="slides/slide18.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slide" Target="slides/slide1.xml"/><Relationship Id="rId36" Type="http://schemas.openxmlformats.org/officeDocument/2006/relationships/slide" Target="slides/slide9.xml"/><Relationship Id="rId49" Type="http://schemas.openxmlformats.org/officeDocument/2006/relationships/presProps" Target="presProps.xml"/><Relationship Id="rId10" Type="http://schemas.openxmlformats.org/officeDocument/2006/relationships/customXml" Target="../customXml/item10.xml"/><Relationship Id="rId19" Type="http://schemas.openxmlformats.org/officeDocument/2006/relationships/customXml" Target="../customXml/item19.xml"/><Relationship Id="rId31" Type="http://schemas.openxmlformats.org/officeDocument/2006/relationships/slide" Target="slides/slide4.xml"/><Relationship Id="rId44" Type="http://schemas.openxmlformats.org/officeDocument/2006/relationships/slide" Target="slides/slide17.xml"/><Relationship Id="rId5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slideMaster" Target="slideMasters/slideMaster1.xml"/><Relationship Id="rId30" Type="http://schemas.openxmlformats.org/officeDocument/2006/relationships/slide" Target="slides/slide3.xml"/><Relationship Id="rId35" Type="http://schemas.openxmlformats.org/officeDocument/2006/relationships/slide" Target="slides/slide8.xml"/><Relationship Id="rId43" Type="http://schemas.openxmlformats.org/officeDocument/2006/relationships/slide" Target="slides/slide16.xml"/><Relationship Id="rId48" Type="http://schemas.openxmlformats.org/officeDocument/2006/relationships/handoutMaster" Target="handoutMasters/handoutMaster1.xml"/><Relationship Id="rId8" Type="http://schemas.openxmlformats.org/officeDocument/2006/relationships/customXml" Target="../customXml/item8.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ED470EB2-8C36-41ED-AD33-9FF245220DE3}" type="datetimeFigureOut">
              <a:rPr lang="en-US" smtClean="0"/>
              <a:t>4/4/2016</a:t>
            </a:fld>
            <a:endParaRPr lang="en-US"/>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C8C97D86-1F1A-4D72-87FF-61F55063ACCA}" type="slidenum">
              <a:rPr lang="en-US" smtClean="0"/>
              <a:t>‹#›</a:t>
            </a:fld>
            <a:endParaRPr lang="en-US"/>
          </a:p>
        </p:txBody>
      </p:sp>
    </p:spTree>
    <p:extLst>
      <p:ext uri="{BB962C8B-B14F-4D97-AF65-F5344CB8AC3E}">
        <p14:creationId xmlns:p14="http://schemas.microsoft.com/office/powerpoint/2010/main" val="3436927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wrap="square" lIns="92830" tIns="46415" rIns="92830" bIns="46415" numCol="1" anchor="t" anchorCtr="0" compatLnSpc="1">
            <a:prstTxWarp prst="textNoShape">
              <a:avLst/>
            </a:prstTxWarp>
          </a:bodyPr>
          <a:lstStyle>
            <a:lvl1pPr>
              <a:defRPr sz="1200">
                <a:latin typeface="Calibri" charset="0"/>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wrap="square" lIns="92830" tIns="46415" rIns="92830" bIns="46415" numCol="1" anchor="t" anchorCtr="0" compatLnSpc="1">
            <a:prstTxWarp prst="textNoShape">
              <a:avLst/>
            </a:prstTxWarp>
          </a:bodyPr>
          <a:lstStyle>
            <a:lvl1pPr algn="r">
              <a:defRPr sz="1200">
                <a:latin typeface="Calibri" charset="0"/>
              </a:defRPr>
            </a:lvl1pPr>
          </a:lstStyle>
          <a:p>
            <a:pPr>
              <a:defRPr/>
            </a:pPr>
            <a:fld id="{92E21672-E2E5-4F29-8F29-B25C46FCB0F6}" type="datetime1">
              <a:rPr lang="en-US"/>
              <a:pPr>
                <a:defRPr/>
              </a:pPr>
              <a:t>4/4/2016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wrap="square" lIns="92830" tIns="46415" rIns="92830" bIns="46415"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415791"/>
            <a:ext cx="5486400" cy="4183380"/>
          </a:xfrm>
          <a:prstGeom prst="rect">
            <a:avLst/>
          </a:prstGeom>
        </p:spPr>
        <p:txBody>
          <a:bodyPr vert="horz" wrap="square" lIns="92830" tIns="46415" rIns="92830" bIns="46415"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6"/>
            <a:ext cx="2971800" cy="464820"/>
          </a:xfrm>
          <a:prstGeom prst="rect">
            <a:avLst/>
          </a:prstGeom>
        </p:spPr>
        <p:txBody>
          <a:bodyPr vert="horz" wrap="square" lIns="92830" tIns="46415" rIns="92830" bIns="46415" numCol="1" anchor="b" anchorCtr="0" compatLnSpc="1">
            <a:prstTxWarp prst="textNoShape">
              <a:avLst/>
            </a:prstTxWarp>
          </a:bodyPr>
          <a:lstStyle>
            <a:lvl1pPr>
              <a:defRPr sz="1200">
                <a:latin typeface="Calibri" charset="0"/>
              </a:defRPr>
            </a:lvl1pPr>
          </a:lstStyle>
          <a:p>
            <a:pPr>
              <a:defRPr/>
            </a:pPr>
            <a:endParaRPr lang="en-US"/>
          </a:p>
        </p:txBody>
      </p:sp>
      <p:sp>
        <p:nvSpPr>
          <p:cNvPr id="7" name="Slide Number Placeholder 6"/>
          <p:cNvSpPr>
            <a:spLocks noGrp="1"/>
          </p:cNvSpPr>
          <p:nvPr>
            <p:ph type="sldNum" sz="quarter" idx="5"/>
          </p:nvPr>
        </p:nvSpPr>
        <p:spPr>
          <a:xfrm>
            <a:off x="3884613" y="8829966"/>
            <a:ext cx="2971800" cy="464820"/>
          </a:xfrm>
          <a:prstGeom prst="rect">
            <a:avLst/>
          </a:prstGeom>
        </p:spPr>
        <p:txBody>
          <a:bodyPr vert="horz" wrap="square" lIns="92830" tIns="46415" rIns="92830" bIns="46415" numCol="1" anchor="b" anchorCtr="0" compatLnSpc="1">
            <a:prstTxWarp prst="textNoShape">
              <a:avLst/>
            </a:prstTxWarp>
          </a:bodyPr>
          <a:lstStyle>
            <a:lvl1pPr algn="r">
              <a:defRPr sz="1200">
                <a:latin typeface="Calibri" charset="0"/>
              </a:defRPr>
            </a:lvl1pPr>
          </a:lstStyle>
          <a:p>
            <a:pPr>
              <a:defRPr/>
            </a:pPr>
            <a:fld id="{72B0AAB6-4273-4DD0-B470-7A1065AB71B6}" type="slidenum">
              <a:rPr lang="en-US"/>
              <a:pPr>
                <a:defRPr/>
              </a:pPr>
              <a:t>‹#›</a:t>
            </a:fld>
            <a:endParaRPr lang="en-US"/>
          </a:p>
        </p:txBody>
      </p:sp>
    </p:spTree>
    <p:extLst>
      <p:ext uri="{BB962C8B-B14F-4D97-AF65-F5344CB8AC3E}">
        <p14:creationId xmlns:p14="http://schemas.microsoft.com/office/powerpoint/2010/main" val="16498824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a:lstStyle/>
          <a:p>
            <a:pPr eaLnBrk="1" hangingPunct="1">
              <a:spcBef>
                <a:spcPct val="0"/>
              </a:spcBef>
            </a:pPr>
            <a:endParaRPr lang="en-US"/>
          </a:p>
        </p:txBody>
      </p:sp>
      <p:sp>
        <p:nvSpPr>
          <p:cNvPr id="61444" name="Slide Number Placeholder 3"/>
          <p:cNvSpPr>
            <a:spLocks noGrp="1"/>
          </p:cNvSpPr>
          <p:nvPr>
            <p:ph type="sldNum" sz="quarter" idx="5"/>
          </p:nvPr>
        </p:nvSpPr>
        <p:spPr bwMode="auto">
          <a:noFill/>
          <a:ln>
            <a:miter lim="800000"/>
            <a:headEnd/>
            <a:tailEnd/>
          </a:ln>
        </p:spPr>
        <p:txBody>
          <a:bodyPr/>
          <a:lstStyle/>
          <a:p>
            <a:fld id="{2C025A6D-FF51-4481-85B4-CDDDB8933BC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7EF38E-E9AF-49E2-83CD-FD24FAEF7F4D}" type="slidenum">
              <a:rPr lang="en-US">
                <a:ea typeface="ＭＳ Ｐゴシック" pitchFamily="-72" charset="-128"/>
                <a:cs typeface="ＭＳ Ｐゴシック" pitchFamily="-72" charset="-128"/>
              </a:rPr>
              <a:pPr fontAlgn="base">
                <a:spcBef>
                  <a:spcPct val="0"/>
                </a:spcBef>
                <a:spcAft>
                  <a:spcPct val="0"/>
                </a:spcAft>
                <a:defRPr/>
              </a:pPr>
              <a:t>11</a:t>
            </a:fld>
            <a:endParaRPr lang="en-US">
              <a:ea typeface="ＭＳ Ｐゴシック" pitchFamily="-72" charset="-128"/>
              <a:cs typeface="ＭＳ Ｐゴシック" pitchFamily="-72"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9E181B-7948-4560-9D55-6776F193677F}" type="slidenum">
              <a:rPr lang="en-US">
                <a:ea typeface="ＭＳ Ｐゴシック" pitchFamily="-72" charset="-128"/>
                <a:cs typeface="ＭＳ Ｐゴシック" pitchFamily="-72" charset="-128"/>
              </a:rPr>
              <a:pPr fontAlgn="base">
                <a:spcBef>
                  <a:spcPct val="0"/>
                </a:spcBef>
                <a:spcAft>
                  <a:spcPct val="0"/>
                </a:spcAft>
                <a:defRPr/>
              </a:pPr>
              <a:t>12</a:t>
            </a:fld>
            <a:endParaRPr lang="en-US">
              <a:ea typeface="ＭＳ Ｐゴシック" pitchFamily="-72" charset="-128"/>
              <a:cs typeface="ＭＳ Ｐゴシック" pitchFamily="-72"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B84199-99F8-4F5B-B2D3-9935189FBD09}" type="slidenum">
              <a:rPr lang="en-US">
                <a:ea typeface="ＭＳ Ｐゴシック" pitchFamily="-72" charset="-128"/>
                <a:cs typeface="ＭＳ Ｐゴシック" pitchFamily="-72" charset="-128"/>
              </a:rPr>
              <a:pPr fontAlgn="base">
                <a:spcBef>
                  <a:spcPct val="0"/>
                </a:spcBef>
                <a:spcAft>
                  <a:spcPct val="0"/>
                </a:spcAft>
                <a:defRPr/>
              </a:pPr>
              <a:t>13</a:t>
            </a:fld>
            <a:endParaRPr lang="en-US">
              <a:ea typeface="ＭＳ Ｐゴシック" pitchFamily="-72" charset="-128"/>
              <a:cs typeface="ＭＳ Ｐゴシック" pitchFamily="-72"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D0EB28-D2C3-4B5E-BC8E-412B89B5B819}" type="slidenum">
              <a:rPr lang="en-US">
                <a:ea typeface="ＭＳ Ｐゴシック" pitchFamily="-72" charset="-128"/>
                <a:cs typeface="ＭＳ Ｐゴシック" pitchFamily="-72" charset="-128"/>
              </a:rPr>
              <a:pPr fontAlgn="base">
                <a:spcBef>
                  <a:spcPct val="0"/>
                </a:spcBef>
                <a:spcAft>
                  <a:spcPct val="0"/>
                </a:spcAft>
                <a:defRPr/>
              </a:pPr>
              <a:t>14</a:t>
            </a:fld>
            <a:endParaRPr lang="en-US">
              <a:ea typeface="ＭＳ Ｐゴシック" pitchFamily="-72" charset="-128"/>
              <a:cs typeface="ＭＳ Ｐゴシック" pitchFamily="-72"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16C5BE-FA49-4553-B0F5-A37FF2166C12}" type="slidenum">
              <a:rPr lang="en-US">
                <a:ea typeface="ＭＳ Ｐゴシック" pitchFamily="-72" charset="-128"/>
                <a:cs typeface="ＭＳ Ｐゴシック" pitchFamily="-72" charset="-128"/>
              </a:rPr>
              <a:pPr fontAlgn="base">
                <a:spcBef>
                  <a:spcPct val="0"/>
                </a:spcBef>
                <a:spcAft>
                  <a:spcPct val="0"/>
                </a:spcAft>
                <a:defRPr/>
              </a:pPr>
              <a:t>15</a:t>
            </a:fld>
            <a:endParaRPr lang="en-US">
              <a:ea typeface="ＭＳ Ｐゴシック" pitchFamily="-72" charset="-128"/>
              <a:cs typeface="ＭＳ Ｐゴシック" pitchFamily="-72"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F5E1E2-B261-4334-91A3-B220F12322ED}" type="slidenum">
              <a:rPr lang="en-US">
                <a:ea typeface="ＭＳ Ｐゴシック" pitchFamily="-72" charset="-128"/>
                <a:cs typeface="ＭＳ Ｐゴシック" pitchFamily="-72" charset="-128"/>
              </a:rPr>
              <a:pPr fontAlgn="base">
                <a:spcBef>
                  <a:spcPct val="0"/>
                </a:spcBef>
                <a:spcAft>
                  <a:spcPct val="0"/>
                </a:spcAft>
                <a:defRPr/>
              </a:pPr>
              <a:t>16</a:t>
            </a:fld>
            <a:endParaRPr lang="en-US">
              <a:ea typeface="ＭＳ Ｐゴシック" pitchFamily="-72" charset="-128"/>
              <a:cs typeface="ＭＳ Ｐゴシック" pitchFamily="-72"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AE2A5E-F58E-4273-85EA-E57F47FB388A}" type="slidenum">
              <a:rPr lang="en-US">
                <a:ea typeface="ＭＳ Ｐゴシック" pitchFamily="-72" charset="-128"/>
                <a:cs typeface="ＭＳ Ｐゴシック" pitchFamily="-72" charset="-128"/>
              </a:rPr>
              <a:pPr fontAlgn="base">
                <a:spcBef>
                  <a:spcPct val="0"/>
                </a:spcBef>
                <a:spcAft>
                  <a:spcPct val="0"/>
                </a:spcAft>
                <a:defRPr/>
              </a:pPr>
              <a:t>17</a:t>
            </a:fld>
            <a:endParaRPr lang="en-US">
              <a:ea typeface="ＭＳ Ｐゴシック" pitchFamily="-72" charset="-128"/>
              <a:cs typeface="ＭＳ Ｐゴシック" pitchFamily="-72"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22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185849-FB3F-43A9-AC33-8B30C4AC91F4}" type="slidenum">
              <a:rPr lang="en-US">
                <a:ea typeface="ＭＳ Ｐゴシック" pitchFamily="-72" charset="-128"/>
                <a:cs typeface="ＭＳ Ｐゴシック" pitchFamily="-72" charset="-128"/>
              </a:rPr>
              <a:pPr fontAlgn="base">
                <a:spcBef>
                  <a:spcPct val="0"/>
                </a:spcBef>
                <a:spcAft>
                  <a:spcPct val="0"/>
                </a:spcAft>
                <a:defRPr/>
              </a:pPr>
              <a:t>18</a:t>
            </a:fld>
            <a:endParaRPr lang="en-US">
              <a:ea typeface="ＭＳ Ｐゴシック" pitchFamily="-72" charset="-128"/>
              <a:cs typeface="ＭＳ Ｐゴシック" pitchFamily="-72"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bwMode="auto">
          <a:xfrm>
            <a:off x="1114425" y="703263"/>
            <a:ext cx="4630738" cy="3473450"/>
          </a:xfrm>
          <a:noFill/>
          <a:ln>
            <a:solidFill>
              <a:srgbClr val="000000"/>
            </a:solidFill>
            <a:miter lim="800000"/>
            <a:headEnd/>
            <a:tailEnd/>
          </a:ln>
        </p:spPr>
      </p:sp>
      <p:sp>
        <p:nvSpPr>
          <p:cNvPr id="107523" name="Rectangle 3"/>
          <p:cNvSpPr>
            <a:spLocks noGrp="1" noChangeArrowheads="1"/>
          </p:cNvSpPr>
          <p:nvPr>
            <p:ph type="body" idx="1"/>
          </p:nvPr>
        </p:nvSpPr>
        <p:spPr bwMode="auto">
          <a:noFill/>
        </p:spPr>
        <p:txBody>
          <a:bodyPr/>
          <a:lstStyle/>
          <a:p>
            <a:pPr eaLnBrk="1" hangingPunct="1">
              <a:spcBef>
                <a:spcPct val="0"/>
              </a:spcBef>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Please change definition to match ED 7</a:t>
            </a:r>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283A24-E382-4AD2-8644-A4B78A66027A}" type="slidenum">
              <a:rPr lang="en-US">
                <a:ea typeface="ＭＳ Ｐゴシック" pitchFamily="-72" charset="-128"/>
                <a:cs typeface="ＭＳ Ｐゴシック" pitchFamily="-72" charset="-128"/>
              </a:rPr>
              <a:pPr fontAlgn="base">
                <a:spcBef>
                  <a:spcPct val="0"/>
                </a:spcBef>
                <a:spcAft>
                  <a:spcPct val="0"/>
                </a:spcAft>
                <a:defRPr/>
              </a:pPr>
              <a:t>3</a:t>
            </a:fld>
            <a:endParaRPr lang="en-US">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331346-4239-435B-AA44-219348BB94F7}" type="slidenum">
              <a:rPr lang="en-US">
                <a:ea typeface="ＭＳ Ｐゴシック" pitchFamily="-72" charset="-128"/>
                <a:cs typeface="ＭＳ Ｐゴシック" pitchFamily="-72" charset="-128"/>
              </a:rPr>
              <a:pPr fontAlgn="base">
                <a:spcBef>
                  <a:spcPct val="0"/>
                </a:spcBef>
                <a:spcAft>
                  <a:spcPct val="0"/>
                </a:spcAft>
                <a:defRPr/>
              </a:pPr>
              <a:t>4</a:t>
            </a:fld>
            <a:endParaRPr lang="en-US">
              <a:ea typeface="ＭＳ Ｐゴシック" pitchFamily="-72" charset="-128"/>
              <a:cs typeface="ＭＳ Ｐゴシック" pitchFamily="-7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3FEDDB8-A7F2-436E-9BA5-434B779856B8}" type="slidenum">
              <a:rPr lang="en-US">
                <a:ea typeface="ＭＳ Ｐゴシック" pitchFamily="-72" charset="-128"/>
                <a:cs typeface="ＭＳ Ｐゴシック" pitchFamily="-72" charset="-128"/>
              </a:rPr>
              <a:pPr fontAlgn="base">
                <a:spcBef>
                  <a:spcPct val="0"/>
                </a:spcBef>
                <a:spcAft>
                  <a:spcPct val="0"/>
                </a:spcAft>
                <a:defRPr/>
              </a:pPr>
              <a:t>5</a:t>
            </a:fld>
            <a:endParaRPr lang="en-US">
              <a:ea typeface="ＭＳ Ｐゴシック" pitchFamily="-72" charset="-128"/>
              <a:cs typeface="ＭＳ Ｐゴシック" pitchFamily="-7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D29323B9-AA87-4310-8712-92795E0221A0}"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B46A39BD-571D-44F9-995C-5EB60DF7FB4E}"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634F2C6E-F913-4F7A-BE88-751FD112CD37}"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p>
        </p:txBody>
      </p:sp>
      <p:sp>
        <p:nvSpPr>
          <p:cNvPr id="4" name="Slide Number Placeholder 3"/>
          <p:cNvSpPr>
            <a:spLocks noGrp="1"/>
          </p:cNvSpPr>
          <p:nvPr>
            <p:ph type="sldNum" sz="quarter" idx="5"/>
          </p:nvPr>
        </p:nvSpPr>
        <p:spPr/>
        <p:txBody>
          <a:bodyPr/>
          <a:lstStyle/>
          <a:p>
            <a:pPr>
              <a:defRPr/>
            </a:pPr>
            <a:fld id="{ACD7B4F2-547B-4411-93D5-34545B079A1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788D8B-8D07-45C7-836A-7640F873B437}" type="slidenum">
              <a:rPr lang="en-US">
                <a:ea typeface="ＭＳ Ｐゴシック" pitchFamily="-72" charset="-128"/>
                <a:cs typeface="ＭＳ Ｐゴシック" pitchFamily="-72" charset="-128"/>
              </a:rPr>
              <a:pPr fontAlgn="base">
                <a:spcBef>
                  <a:spcPct val="0"/>
                </a:spcBef>
                <a:spcAft>
                  <a:spcPct val="0"/>
                </a:spcAft>
                <a:defRPr/>
              </a:pPr>
              <a:t>10</a:t>
            </a:fld>
            <a:endParaRPr lang="en-US">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6205A1-EF71-9942-97EE-313A0CC8CADC}" type="datetimeFigureOut">
              <a:rPr lang="en-US" smtClean="0"/>
              <a:pPr/>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81CCF8-9EA2-A449-B3CF-326B7D63510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B587FDE5-6BAB-4F6A-852B-900377903E6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0A9C9972-74E2-40BF-A6DC-28B92EE07377}"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49302"/>
            <a:ext cx="8229600" cy="990600"/>
          </a:xfrm>
        </p:spPr>
        <p:txBody>
          <a:bodyPr/>
          <a:lstStyle/>
          <a:p>
            <a:r>
              <a:rPr lang="en-US"/>
              <a:t>Click to edit Master title style</a:t>
            </a:r>
          </a:p>
        </p:txBody>
      </p:sp>
      <p:sp>
        <p:nvSpPr>
          <p:cNvPr id="3" name="Content Placeholder 2"/>
          <p:cNvSpPr>
            <a:spLocks noGrp="1"/>
          </p:cNvSpPr>
          <p:nvPr>
            <p:ph idx="1"/>
          </p:nvPr>
        </p:nvSpPr>
        <p:spPr>
          <a:xfrm>
            <a:off x="457200" y="2291964"/>
            <a:ext cx="8229600" cy="4876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r>
              <a:rPr lang="en-US"/>
              <a:t>Ch 17</a:t>
            </a:r>
          </a:p>
        </p:txBody>
      </p:sp>
      <p:sp>
        <p:nvSpPr>
          <p:cNvPr id="5" name="Footer Placeholder 4"/>
          <p:cNvSpPr>
            <a:spLocks noGrp="1"/>
          </p:cNvSpPr>
          <p:nvPr>
            <p:ph type="ftr" sz="quarter" idx="11"/>
          </p:nvPr>
        </p:nvSpPr>
        <p:spPr/>
        <p:txBody>
          <a:bodyPr/>
          <a:lstStyle/>
          <a:p>
            <a:pPr>
              <a:defRPr/>
            </a:pPr>
            <a:r>
              <a:rPr lang="en-US"/>
              <a:t>Copyright © 2010 Pearson Education, Inc. publishing as Prentice Hall</a:t>
            </a:r>
          </a:p>
        </p:txBody>
      </p:sp>
      <p:sp>
        <p:nvSpPr>
          <p:cNvPr id="6" name="Slide Number Placeholder 5"/>
          <p:cNvSpPr>
            <a:spLocks noGrp="1"/>
          </p:cNvSpPr>
          <p:nvPr>
            <p:ph type="sldNum" sz="quarter" idx="12"/>
          </p:nvPr>
        </p:nvSpPr>
        <p:spPr/>
        <p:txBody>
          <a:bodyPr/>
          <a:lstStyle/>
          <a:p>
            <a:pPr>
              <a:defRPr/>
            </a:pPr>
            <a:r>
              <a:rPr lang="en-US"/>
              <a:t>17-</a:t>
            </a:r>
            <a:fld id="{136B64C4-73C1-4BAE-A759-40C7892A2EB0}"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F0C9991D-62AE-4207-9DAC-F7C30F52EE35}"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Ch 17</a:t>
            </a:r>
          </a:p>
        </p:txBody>
      </p:sp>
      <p:sp>
        <p:nvSpPr>
          <p:cNvPr id="8" name="Footer Placeholder 7"/>
          <p:cNvSpPr>
            <a:spLocks noGrp="1"/>
          </p:cNvSpPr>
          <p:nvPr>
            <p:ph type="ftr" sz="quarter" idx="11"/>
          </p:nvPr>
        </p:nvSpPr>
        <p:spPr/>
        <p:txBody>
          <a:bodyPr/>
          <a:lstStyle/>
          <a:p>
            <a:pPr>
              <a:defRPr/>
            </a:pPr>
            <a:r>
              <a:rPr lang="en-US"/>
              <a:t>Copyright © 2010 Pearson Education, Inc. publishing as Prentice Hall</a:t>
            </a:r>
          </a:p>
        </p:txBody>
      </p:sp>
      <p:sp>
        <p:nvSpPr>
          <p:cNvPr id="9" name="Slide Number Placeholder 8"/>
          <p:cNvSpPr>
            <a:spLocks noGrp="1"/>
          </p:cNvSpPr>
          <p:nvPr>
            <p:ph type="sldNum" sz="quarter" idx="12"/>
          </p:nvPr>
        </p:nvSpPr>
        <p:spPr/>
        <p:txBody>
          <a:bodyPr/>
          <a:lstStyle/>
          <a:p>
            <a:pPr>
              <a:defRPr/>
            </a:pPr>
            <a:r>
              <a:rPr lang="en-US"/>
              <a:t>17-</a:t>
            </a:r>
            <a:fld id="{C7F1D79F-B803-4D7C-9522-4C0CA6BD56FE}" type="slidenum">
              <a:rPr lang="en-US"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C60F12-13BC-4B4D-A4B8-2610AFDFBA57}" type="datetimeFigureOut">
              <a:rPr lang="en-US" smtClean="0"/>
              <a:t>4/4/2016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F7ECC6-B468-422A-BBB1-82908A28DF02}" type="slidenum">
              <a:rPr lang="en-US" smtClean="0"/>
              <a:t>‹#›</a:t>
            </a:fld>
            <a:endParaRPr lang="en-US"/>
          </a:p>
        </p:txBody>
      </p:sp>
      <p:sp>
        <p:nvSpPr>
          <p:cNvPr id="6" name="Footer Placeholder 4"/>
          <p:cNvSpPr txBox="1">
            <a:spLocks/>
          </p:cNvSpPr>
          <p:nvPr userDrawn="1"/>
        </p:nvSpPr>
        <p:spPr>
          <a:xfrm>
            <a:off x="2895600" y="6416675"/>
            <a:ext cx="3352800" cy="365125"/>
          </a:xfrm>
          <a:prstGeom prst="rect">
            <a:avLst/>
          </a:prstGeom>
        </p:spPr>
        <p:txBody>
          <a:bodyPr lIns="0" tIns="0" rIns="0" bIns="0" anchor="b"/>
          <a:lstStyle/>
          <a:p>
            <a:pPr algn="ctr" fontAlgn="auto">
              <a:spcBef>
                <a:spcPts val="0"/>
              </a:spcBef>
              <a:spcAft>
                <a:spcPts val="0"/>
              </a:spcAft>
              <a:defRPr/>
            </a:pPr>
            <a:endParaRPr lang="en-US" sz="1200" dirty="0">
              <a:solidFill>
                <a:schemeClr val="tx2">
                  <a:shade val="90000"/>
                </a:schemeClr>
              </a:solidFill>
              <a:latin typeface="+mn-lt"/>
              <a:cs typeface="+mn-cs"/>
            </a:endParaRPr>
          </a:p>
          <a:p>
            <a:pPr algn="ctr" fontAlgn="auto">
              <a:spcBef>
                <a:spcPts val="0"/>
              </a:spcBef>
              <a:spcAft>
                <a:spcPts val="0"/>
              </a:spcAft>
              <a:defRPr/>
            </a:pPr>
            <a:r>
              <a:rPr lang="en-US" sz="1200" dirty="0">
                <a:solidFill>
                  <a:schemeClr val="tx2">
                    <a:shade val="90000"/>
                  </a:schemeClr>
                </a:solidFill>
                <a:latin typeface="+mn-lt"/>
                <a:cs typeface="+mn-cs"/>
              </a:rPr>
              <a:t>Copyright © 2014 Pearson Education, Inc.</a:t>
            </a:r>
          </a:p>
        </p:txBody>
      </p:sp>
      <p:sp>
        <p:nvSpPr>
          <p:cNvPr id="7"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13-</a:t>
            </a:r>
            <a:fld id="{60A2C0AA-22B4-4467-8DD5-DFD71E9838E0}" type="slidenum">
              <a:rPr lang="en-US" sz="120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60F12-13BC-4B4D-A4B8-2610AFDFBA57}" type="datetimeFigureOut">
              <a:rPr lang="en-US" smtClean="0"/>
              <a:t>4/4/2016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7ECC6-B468-422A-BBB1-82908A28DF02}" type="slidenum">
              <a:rPr lang="en-US" smtClean="0"/>
              <a:t>‹#›</a:t>
            </a:fld>
            <a:endParaRPr lang="en-US"/>
          </a:p>
        </p:txBody>
      </p:sp>
      <p:sp>
        <p:nvSpPr>
          <p:cNvPr id="5"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a:t>
            </a:r>
            <a:fld id="{60A2C0AA-22B4-4467-8DD5-DFD71E9838E0}" type="slidenum">
              <a:rPr lang="en-US" sz="1200" smtClean="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316E9826-F5D6-4824-B8D8-4F6A7E6768CA}" type="slidenum">
              <a:rPr lang="en-US"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r>
              <a:rPr lang="en-US"/>
              <a:t>Ch 17</a:t>
            </a:r>
          </a:p>
        </p:txBody>
      </p:sp>
      <p:sp>
        <p:nvSpPr>
          <p:cNvPr id="6" name="Footer Placeholder 5"/>
          <p:cNvSpPr>
            <a:spLocks noGrp="1"/>
          </p:cNvSpPr>
          <p:nvPr>
            <p:ph type="ftr" sz="quarter" idx="11"/>
          </p:nvPr>
        </p:nvSpPr>
        <p:spPr/>
        <p:txBody>
          <a:bodyPr/>
          <a:lstStyle/>
          <a:p>
            <a:pPr>
              <a:defRPr/>
            </a:pPr>
            <a:r>
              <a:rPr lang="en-US"/>
              <a:t>Copyright © 2010 Pearson Education, Inc. publishing as Prentice Hall</a:t>
            </a:r>
          </a:p>
        </p:txBody>
      </p:sp>
      <p:sp>
        <p:nvSpPr>
          <p:cNvPr id="7" name="Slide Number Placeholder 6"/>
          <p:cNvSpPr>
            <a:spLocks noGrp="1"/>
          </p:cNvSpPr>
          <p:nvPr>
            <p:ph type="sldNum" sz="quarter" idx="12"/>
          </p:nvPr>
        </p:nvSpPr>
        <p:spPr/>
        <p:txBody>
          <a:bodyPr/>
          <a:lstStyle/>
          <a:p>
            <a:pPr>
              <a:defRPr/>
            </a:pPr>
            <a:r>
              <a:rPr lang="en-US"/>
              <a:t>17-</a:t>
            </a:r>
            <a:fld id="{BABC6260-9C45-4200-A2FF-54825FF257F5}"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06205A1-EF71-9942-97EE-313A0CC8CADC}" type="datetimeFigureOut">
              <a:rPr lang="en-US" smtClean="0"/>
              <a:pPr/>
              <a:t>4/4/2016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C81CCF8-9EA2-A449-B3CF-326B7D63510C}" type="slidenum">
              <a:rPr lang="en-US" smtClean="0"/>
              <a:pPr/>
              <a:t>‹#›</a:t>
            </a:fld>
            <a:endParaRPr lang="en-US"/>
          </a:p>
        </p:txBody>
      </p:sp>
      <p:sp>
        <p:nvSpPr>
          <p:cNvPr id="9" name="Footer Placeholder 4"/>
          <p:cNvSpPr txBox="1">
            <a:spLocks/>
          </p:cNvSpPr>
          <p:nvPr userDrawn="1"/>
        </p:nvSpPr>
        <p:spPr>
          <a:xfrm>
            <a:off x="2895600" y="6416675"/>
            <a:ext cx="3352800" cy="365125"/>
          </a:xfrm>
          <a:prstGeom prst="rect">
            <a:avLst/>
          </a:prstGeom>
        </p:spPr>
        <p:txBody>
          <a:bodyPr lIns="0" tIns="0" rIns="0" bIns="0" anchor="b"/>
          <a:lstStyle/>
          <a:p>
            <a:pPr algn="ctr" fontAlgn="auto">
              <a:spcBef>
                <a:spcPts val="0"/>
              </a:spcBef>
              <a:spcAft>
                <a:spcPts val="0"/>
              </a:spcAft>
              <a:defRPr/>
            </a:pPr>
            <a:endParaRPr lang="en-US" sz="1200" dirty="0">
              <a:solidFill>
                <a:schemeClr val="tx2">
                  <a:shade val="90000"/>
                </a:schemeClr>
              </a:solidFill>
              <a:latin typeface="+mn-lt"/>
              <a:cs typeface="+mn-cs"/>
            </a:endParaRPr>
          </a:p>
          <a:p>
            <a:pPr algn="ctr" fontAlgn="auto">
              <a:spcBef>
                <a:spcPts val="0"/>
              </a:spcBef>
              <a:spcAft>
                <a:spcPts val="0"/>
              </a:spcAft>
              <a:defRPr/>
            </a:pPr>
            <a:r>
              <a:rPr lang="en-US" sz="1200" dirty="0">
                <a:solidFill>
                  <a:schemeClr val="tx2">
                    <a:shade val="90000"/>
                  </a:schemeClr>
                </a:solidFill>
                <a:latin typeface="+mn-lt"/>
                <a:cs typeface="+mn-cs"/>
              </a:rPr>
              <a:t>Copyright © 2017 Pearson Education, Inc.</a:t>
            </a:r>
          </a:p>
        </p:txBody>
      </p:sp>
      <p:sp>
        <p:nvSpPr>
          <p:cNvPr id="11" name="Slide Number Placeholder 5"/>
          <p:cNvSpPr txBox="1">
            <a:spLocks/>
          </p:cNvSpPr>
          <p:nvPr userDrawn="1"/>
        </p:nvSpPr>
        <p:spPr>
          <a:xfrm>
            <a:off x="7944265" y="6423302"/>
            <a:ext cx="762000" cy="365125"/>
          </a:xfrm>
          <a:prstGeom prst="rect">
            <a:avLst/>
          </a:prstGeom>
        </p:spPr>
        <p:txBody>
          <a:bodyPr lIns="0" tIns="0" rIns="0" bIns="0" anchor="b"/>
          <a:lstStyle/>
          <a:p>
            <a:pPr algn="r" fontAlgn="auto">
              <a:spcBef>
                <a:spcPts val="0"/>
              </a:spcBef>
              <a:spcAft>
                <a:spcPts val="0"/>
              </a:spcAft>
              <a:defRPr/>
            </a:pPr>
            <a:r>
              <a:rPr lang="en-US" sz="1200" dirty="0">
                <a:solidFill>
                  <a:schemeClr val="tx2">
                    <a:shade val="90000"/>
                  </a:schemeClr>
                </a:solidFill>
                <a:latin typeface="+mn-lt"/>
                <a:cs typeface="+mn-cs"/>
              </a:rPr>
              <a:t>1-</a:t>
            </a:r>
            <a:fld id="{60A2C0AA-22B4-4467-8DD5-DFD71E9838E0}" type="slidenum">
              <a:rPr lang="en-US" sz="1200">
                <a:solidFill>
                  <a:schemeClr val="tx2">
                    <a:shade val="90000"/>
                  </a:schemeClr>
                </a:solidFill>
                <a:latin typeface="+mn-lt"/>
                <a:cs typeface="+mn-cs"/>
              </a:rPr>
              <a:pPr algn="r" fontAlgn="auto">
                <a:spcBef>
                  <a:spcPts val="0"/>
                </a:spcBef>
                <a:spcAft>
                  <a:spcPts val="0"/>
                </a:spcAft>
                <a:defRPr/>
              </a:pPr>
              <a:t>‹#›</a:t>
            </a:fld>
            <a:endParaRPr lang="en-US" sz="1200" dirty="0">
              <a:solidFill>
                <a:schemeClr val="tx2">
                  <a:shade val="90000"/>
                </a:schemeClr>
              </a:solidFill>
              <a:latin typeface="+mn-lt"/>
              <a:cs typeface="+mn-cs"/>
            </a:endParaRPr>
          </a:p>
        </p:txBody>
      </p:sp>
    </p:spTree>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cid:3287383400_2177562"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9"/>
          <p:cNvSpPr>
            <a:spLocks noGrp="1"/>
          </p:cNvSpPr>
          <p:nvPr>
            <p:ph type="ctrTitle"/>
          </p:nvPr>
        </p:nvSpPr>
        <p:spPr/>
        <p:txBody>
          <a:bodyPr/>
          <a:lstStyle/>
          <a:p>
            <a:r>
              <a:rPr lang="en-US" dirty="0"/>
              <a:t>Chapter 1</a:t>
            </a:r>
          </a:p>
        </p:txBody>
      </p:sp>
      <p:sp>
        <p:nvSpPr>
          <p:cNvPr id="6" name="Subtitle 5"/>
          <p:cNvSpPr>
            <a:spLocks noGrp="1"/>
          </p:cNvSpPr>
          <p:nvPr>
            <p:ph type="subTitle" idx="1"/>
          </p:nvPr>
        </p:nvSpPr>
        <p:spPr/>
        <p:txBody>
          <a:bodyPr/>
          <a:lstStyle/>
          <a:p>
            <a:r>
              <a:rPr lang="en-US" dirty="0"/>
              <a:t>Introduction to Marketing Research</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1237" y="526685"/>
            <a:ext cx="2071486" cy="24709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p:nvPr/>
        </p:nvPicPr>
        <p:blipFill>
          <a:blip r:embed="rId4"/>
          <a:stretch>
            <a:fillRect/>
          </a:stretch>
        </p:blipFill>
        <p:spPr>
          <a:xfrm>
            <a:off x="127220" y="5617994"/>
            <a:ext cx="8833899" cy="9175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rmAutofit/>
          </a:bodyPr>
          <a:lstStyle/>
          <a:p>
            <a:pPr eaLnBrk="1" fontAlgn="auto" hangingPunct="1">
              <a:spcAft>
                <a:spcPts val="0"/>
              </a:spcAft>
              <a:defRPr/>
            </a:pPr>
            <a:r>
              <a:rPr lang="en-US" dirty="0">
                <a:ea typeface="+mj-ea"/>
                <a:cs typeface="+mj-cs"/>
              </a:rPr>
              <a:t>Uses of Marketing Research</a:t>
            </a:r>
          </a:p>
        </p:txBody>
      </p:sp>
      <p:sp>
        <p:nvSpPr>
          <p:cNvPr id="35842" name="Content Placeholder 2"/>
          <p:cNvSpPr>
            <a:spLocks noGrp="1"/>
          </p:cNvSpPr>
          <p:nvPr>
            <p:ph idx="1"/>
          </p:nvPr>
        </p:nvSpPr>
        <p:spPr/>
        <p:txBody>
          <a:bodyPr/>
          <a:lstStyle/>
          <a:p>
            <a:pPr eaLnBrk="1" hangingPunct="1">
              <a:buSzPct val="125000"/>
            </a:pPr>
            <a:r>
              <a:rPr lang="en-US" dirty="0"/>
              <a:t>Identify marketing opportunities and problems</a:t>
            </a:r>
          </a:p>
          <a:p>
            <a:pPr eaLnBrk="1" hangingPunct="1">
              <a:buSzPct val="125000"/>
            </a:pPr>
            <a:r>
              <a:rPr lang="en-US" dirty="0"/>
              <a:t>Generate, refine, and evaluate potential marketing actions</a:t>
            </a:r>
          </a:p>
          <a:p>
            <a:pPr eaLnBrk="1" hangingPunct="1">
              <a:buSzPct val="125000"/>
            </a:pPr>
            <a:r>
              <a:rPr lang="en-US" dirty="0"/>
              <a:t>Monitor marketing performance</a:t>
            </a:r>
          </a:p>
        </p:txBody>
      </p:sp>
    </p:spTree>
    <p:extLst>
      <p:ext uri="{BB962C8B-B14F-4D97-AF65-F5344CB8AC3E}">
        <p14:creationId xmlns:p14="http://schemas.microsoft.com/office/powerpoint/2010/main" val="4063043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hangingPunct="1"/>
            <a:r>
              <a:rPr lang="en-US" dirty="0"/>
              <a:t>Identifying Market Opportunities and Problems</a:t>
            </a:r>
          </a:p>
        </p:txBody>
      </p:sp>
      <p:sp>
        <p:nvSpPr>
          <p:cNvPr id="37890" name="Content Placeholder 2"/>
          <p:cNvSpPr>
            <a:spLocks noGrp="1"/>
          </p:cNvSpPr>
          <p:nvPr>
            <p:ph idx="1"/>
          </p:nvPr>
        </p:nvSpPr>
        <p:spPr/>
        <p:txBody>
          <a:bodyPr/>
          <a:lstStyle/>
          <a:p>
            <a:pPr marL="0" indent="0" eaLnBrk="1" hangingPunct="1">
              <a:buFont typeface="Wingdings 2" pitchFamily="-72" charset="2"/>
              <a:buNone/>
            </a:pPr>
            <a:r>
              <a:rPr lang="en-US" dirty="0"/>
              <a:t>Some marketing research studies are designed to find out what consumers’ problems are and to assess the suitability of different proposed methods of resolving those problems.</a:t>
            </a:r>
          </a:p>
        </p:txBody>
      </p:sp>
    </p:spTree>
    <p:extLst>
      <p:ext uri="{BB962C8B-B14F-4D97-AF65-F5344CB8AC3E}">
        <p14:creationId xmlns:p14="http://schemas.microsoft.com/office/powerpoint/2010/main" val="2040157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fontAlgn="auto" hangingPunct="1">
              <a:spcAft>
                <a:spcPts val="0"/>
              </a:spcAft>
              <a:defRPr/>
            </a:pPr>
            <a:r>
              <a:rPr lang="en-US" dirty="0">
                <a:ea typeface="+mj-ea"/>
                <a:cs typeface="+mj-cs"/>
              </a:rPr>
              <a:t>Generate, Refine and Evaluate Potential Marketing Actions</a:t>
            </a:r>
          </a:p>
        </p:txBody>
      </p:sp>
      <p:sp>
        <p:nvSpPr>
          <p:cNvPr id="3" name="Content Placeholder 2"/>
          <p:cNvSpPr>
            <a:spLocks noGrp="1"/>
          </p:cNvSpPr>
          <p:nvPr>
            <p:ph idx="1"/>
          </p:nvPr>
        </p:nvSpPr>
        <p:spPr/>
        <p:txBody>
          <a:bodyPr>
            <a:normAutofit/>
          </a:bodyPr>
          <a:lstStyle/>
          <a:p>
            <a:pPr>
              <a:buSzPct val="125000"/>
              <a:defRPr/>
            </a:pPr>
            <a:r>
              <a:rPr lang="en-US" dirty="0">
                <a:ea typeface="+mn-ea"/>
                <a:cs typeface="+mn-cs"/>
              </a:rPr>
              <a:t>Selecting target markets</a:t>
            </a:r>
          </a:p>
          <a:p>
            <a:pPr>
              <a:buSzPct val="125000"/>
              <a:defRPr/>
            </a:pPr>
            <a:r>
              <a:rPr lang="en-US" dirty="0">
                <a:ea typeface="+mn-ea"/>
                <a:cs typeface="+mn-cs"/>
              </a:rPr>
              <a:t>Product research</a:t>
            </a:r>
          </a:p>
          <a:p>
            <a:pPr>
              <a:buSzPct val="125000"/>
              <a:defRPr/>
            </a:pPr>
            <a:r>
              <a:rPr lang="en-US" dirty="0">
                <a:ea typeface="+mn-ea"/>
                <a:cs typeface="+mn-cs"/>
              </a:rPr>
              <a:t>Pricing research</a:t>
            </a:r>
          </a:p>
          <a:p>
            <a:pPr>
              <a:buSzPct val="125000"/>
              <a:defRPr/>
            </a:pPr>
            <a:r>
              <a:rPr lang="en-US" dirty="0">
                <a:ea typeface="+mn-ea"/>
                <a:cs typeface="+mn-cs"/>
              </a:rPr>
              <a:t>Promotion research</a:t>
            </a:r>
          </a:p>
          <a:p>
            <a:pPr>
              <a:buSzPct val="125000"/>
              <a:defRPr/>
            </a:pPr>
            <a:r>
              <a:rPr lang="en-US" dirty="0">
                <a:ea typeface="+mn-ea"/>
                <a:cs typeface="+mn-cs"/>
              </a:rPr>
              <a:t>Distribution research</a:t>
            </a:r>
          </a:p>
          <a:p>
            <a:pPr>
              <a:buSzPct val="125000"/>
              <a:defRPr/>
            </a:pPr>
            <a:endParaRPr lang="en-US" dirty="0">
              <a:ea typeface="+mn-ea"/>
              <a:cs typeface="+mn-cs"/>
            </a:endParaRPr>
          </a:p>
        </p:txBody>
      </p:sp>
    </p:spTree>
    <p:extLst>
      <p:ext uri="{BB962C8B-B14F-4D97-AF65-F5344CB8AC3E}">
        <p14:creationId xmlns:p14="http://schemas.microsoft.com/office/powerpoint/2010/main" val="2439136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a:ea typeface="+mj-ea"/>
                <a:cs typeface="+mj-cs"/>
              </a:rPr>
              <a:t>Monitor Marketing Performance</a:t>
            </a:r>
          </a:p>
        </p:txBody>
      </p:sp>
      <p:sp>
        <p:nvSpPr>
          <p:cNvPr id="41986" name="Content Placeholder 2"/>
          <p:cNvSpPr>
            <a:spLocks noGrp="1"/>
          </p:cNvSpPr>
          <p:nvPr>
            <p:ph idx="1"/>
          </p:nvPr>
        </p:nvSpPr>
        <p:spPr/>
        <p:txBody>
          <a:bodyPr/>
          <a:lstStyle/>
          <a:p>
            <a:pPr eaLnBrk="1" hangingPunct="1">
              <a:buSzPct val="125000"/>
            </a:pPr>
            <a:r>
              <a:rPr lang="en-US" dirty="0"/>
              <a:t>Tracking data collected at point-of-sale terminals as consumer packages goods are scanned in grocery stores, mass-merchandisers, and convenience stores</a:t>
            </a:r>
          </a:p>
          <a:p>
            <a:pPr eaLnBrk="1" hangingPunct="1">
              <a:buSzPct val="125000"/>
            </a:pPr>
            <a:r>
              <a:rPr lang="en-US" dirty="0"/>
              <a:t> Tracking social media</a:t>
            </a:r>
          </a:p>
        </p:txBody>
      </p:sp>
    </p:spTree>
    <p:extLst>
      <p:ext uri="{BB962C8B-B14F-4D97-AF65-F5344CB8AC3E}">
        <p14:creationId xmlns:p14="http://schemas.microsoft.com/office/powerpoint/2010/main" val="3246531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US"/>
              <a:t>Improve Marketing as a Process</a:t>
            </a:r>
          </a:p>
        </p:txBody>
      </p:sp>
      <p:sp>
        <p:nvSpPr>
          <p:cNvPr id="44034" name="Content Placeholder 2"/>
          <p:cNvSpPr>
            <a:spLocks noGrp="1"/>
          </p:cNvSpPr>
          <p:nvPr>
            <p:ph idx="1"/>
          </p:nvPr>
        </p:nvSpPr>
        <p:spPr/>
        <p:txBody>
          <a:bodyPr/>
          <a:lstStyle/>
          <a:p>
            <a:pPr eaLnBrk="1" hangingPunct="1">
              <a:buSzPct val="125000"/>
            </a:pPr>
            <a:r>
              <a:rPr lang="en-US" b="1" dirty="0"/>
              <a:t>Basic research </a:t>
            </a:r>
            <a:r>
              <a:rPr lang="en-US" dirty="0"/>
              <a:t>is conducted to expand our knowledge rather than to solve a specific problem.</a:t>
            </a:r>
          </a:p>
          <a:p>
            <a:pPr eaLnBrk="1" hangingPunct="1">
              <a:buSzPct val="125000"/>
            </a:pPr>
            <a:r>
              <a:rPr lang="en-US" b="1" dirty="0"/>
              <a:t>Applied research </a:t>
            </a:r>
            <a:r>
              <a:rPr lang="en-US" dirty="0"/>
              <a:t>is conducted to solve specific problems.</a:t>
            </a:r>
          </a:p>
        </p:txBody>
      </p:sp>
    </p:spTree>
    <p:extLst>
      <p:ext uri="{BB962C8B-B14F-4D97-AF65-F5344CB8AC3E}">
        <p14:creationId xmlns:p14="http://schemas.microsoft.com/office/powerpoint/2010/main" val="2073661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hangingPunct="1"/>
            <a:r>
              <a:rPr lang="en-US" dirty="0"/>
              <a:t>Marketing Research is Sometimes </a:t>
            </a:r>
            <a:br>
              <a:rPr lang="en-US" dirty="0"/>
            </a:br>
            <a:r>
              <a:rPr lang="en-US" dirty="0"/>
              <a:t>Wrong</a:t>
            </a:r>
          </a:p>
        </p:txBody>
      </p:sp>
      <p:sp>
        <p:nvSpPr>
          <p:cNvPr id="46082" name="Content Placeholder 2"/>
          <p:cNvSpPr>
            <a:spLocks noGrp="1"/>
          </p:cNvSpPr>
          <p:nvPr>
            <p:ph idx="1"/>
          </p:nvPr>
        </p:nvSpPr>
        <p:spPr/>
        <p:txBody>
          <a:bodyPr/>
          <a:lstStyle/>
          <a:p>
            <a:pPr marL="0" indent="0" eaLnBrk="1" hangingPunct="1">
              <a:buFont typeface="Wingdings 2" pitchFamily="-72" charset="2"/>
              <a:buNone/>
            </a:pPr>
            <a:r>
              <a:rPr lang="en-US" dirty="0"/>
              <a:t>Most marketing research studies are trying to understand and predict consumer behavior, which is a difficult task.</a:t>
            </a:r>
          </a:p>
        </p:txBody>
      </p:sp>
    </p:spTree>
    <p:extLst>
      <p:ext uri="{BB962C8B-B14F-4D97-AF65-F5344CB8AC3E}">
        <p14:creationId xmlns:p14="http://schemas.microsoft.com/office/powerpoint/2010/main" val="424947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pPr eaLnBrk="1" fontAlgn="auto" hangingPunct="1">
              <a:spcAft>
                <a:spcPts val="0"/>
              </a:spcAft>
              <a:defRPr/>
            </a:pPr>
            <a:r>
              <a:rPr lang="en-US">
                <a:ea typeface="+mj-ea"/>
                <a:cs typeface="+mj-cs"/>
              </a:rPr>
              <a:t>The Marketing Information System</a:t>
            </a:r>
          </a:p>
        </p:txBody>
      </p:sp>
      <p:sp>
        <p:nvSpPr>
          <p:cNvPr id="48130" name="Content Placeholder 2"/>
          <p:cNvSpPr>
            <a:spLocks noGrp="1"/>
          </p:cNvSpPr>
          <p:nvPr>
            <p:ph idx="1"/>
          </p:nvPr>
        </p:nvSpPr>
        <p:spPr/>
        <p:txBody>
          <a:bodyPr/>
          <a:lstStyle/>
          <a:p>
            <a:pPr marL="0" indent="0" eaLnBrk="1" hangingPunct="1">
              <a:buFont typeface="Arial" pitchFamily="-72" charset="0"/>
              <a:buNone/>
            </a:pPr>
            <a:r>
              <a:rPr lang="en-US"/>
              <a:t>A </a:t>
            </a:r>
            <a:r>
              <a:rPr lang="en-US" b="1"/>
              <a:t>MIS</a:t>
            </a:r>
            <a:r>
              <a:rPr lang="en-US"/>
              <a:t> is a structure consisting of people, equipment, and procedures to gather, sort, analyze, evaluate, and distribute needed, timely, and accurate information to marketing decision makers.</a:t>
            </a:r>
          </a:p>
        </p:txBody>
      </p:sp>
    </p:spTree>
    <p:extLst>
      <p:ext uri="{BB962C8B-B14F-4D97-AF65-F5344CB8AC3E}">
        <p14:creationId xmlns:p14="http://schemas.microsoft.com/office/powerpoint/2010/main" val="1792724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eaLnBrk="1" hangingPunct="1"/>
            <a:r>
              <a:rPr lang="en-US"/>
              <a:t>Components of an MIS</a:t>
            </a:r>
          </a:p>
        </p:txBody>
      </p:sp>
      <p:sp>
        <p:nvSpPr>
          <p:cNvPr id="50178" name="Content Placeholder 2"/>
          <p:cNvSpPr>
            <a:spLocks noGrp="1"/>
          </p:cNvSpPr>
          <p:nvPr>
            <p:ph idx="1"/>
          </p:nvPr>
        </p:nvSpPr>
        <p:spPr/>
        <p:txBody>
          <a:bodyPr/>
          <a:lstStyle/>
          <a:p>
            <a:pPr eaLnBrk="1" hangingPunct="1">
              <a:buSzPct val="125000"/>
            </a:pPr>
            <a:r>
              <a:rPr lang="en-US" dirty="0"/>
              <a:t>Internal Reports System</a:t>
            </a:r>
          </a:p>
          <a:p>
            <a:pPr eaLnBrk="1" hangingPunct="1">
              <a:buSzPct val="125000"/>
            </a:pPr>
            <a:r>
              <a:rPr lang="en-US" dirty="0"/>
              <a:t>Marketing Intelligence System</a:t>
            </a:r>
          </a:p>
          <a:p>
            <a:pPr eaLnBrk="1" hangingPunct="1">
              <a:buSzPct val="125000"/>
            </a:pPr>
            <a:r>
              <a:rPr lang="en-US" dirty="0"/>
              <a:t>Marketing Decision Support System (DSS)</a:t>
            </a:r>
          </a:p>
          <a:p>
            <a:pPr eaLnBrk="1" hangingPunct="1">
              <a:buSzPct val="125000"/>
            </a:pPr>
            <a:r>
              <a:rPr lang="en-US" dirty="0"/>
              <a:t>Marketing Research System</a:t>
            </a:r>
          </a:p>
        </p:txBody>
      </p:sp>
    </p:spTree>
    <p:extLst>
      <p:ext uri="{BB962C8B-B14F-4D97-AF65-F5344CB8AC3E}">
        <p14:creationId xmlns:p14="http://schemas.microsoft.com/office/powerpoint/2010/main" val="1629792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pPr eaLnBrk="1" hangingPunct="1"/>
            <a:r>
              <a:rPr lang="en-US"/>
              <a:t>Marketing Research System</a:t>
            </a:r>
          </a:p>
        </p:txBody>
      </p:sp>
      <p:sp>
        <p:nvSpPr>
          <p:cNvPr id="54274" name="Content Placeholder 2"/>
          <p:cNvSpPr>
            <a:spLocks noGrp="1"/>
          </p:cNvSpPr>
          <p:nvPr>
            <p:ph idx="1"/>
          </p:nvPr>
        </p:nvSpPr>
        <p:spPr/>
        <p:txBody>
          <a:bodyPr/>
          <a:lstStyle/>
          <a:p>
            <a:pPr eaLnBrk="1" hangingPunct="1">
              <a:buSzPct val="125000"/>
            </a:pPr>
            <a:r>
              <a:rPr lang="en-US" dirty="0"/>
              <a:t>It gathers information for a specific situation -- not gathered by the other MIS component subsystems.</a:t>
            </a:r>
          </a:p>
          <a:p>
            <a:pPr eaLnBrk="1" hangingPunct="1">
              <a:buSzPct val="125000"/>
            </a:pPr>
            <a:r>
              <a:rPr lang="en-US" dirty="0"/>
              <a:t>Marketing research projects are not </a:t>
            </a:r>
            <a:r>
              <a:rPr lang="en-US"/>
              <a:t>continuous -- </a:t>
            </a:r>
            <a:r>
              <a:rPr lang="en-US" dirty="0"/>
              <a:t>they have a beginning and an end.</a:t>
            </a:r>
          </a:p>
        </p:txBody>
      </p:sp>
    </p:spTree>
    <p:extLst>
      <p:ext uri="{BB962C8B-B14F-4D97-AF65-F5344CB8AC3E}">
        <p14:creationId xmlns:p14="http://schemas.microsoft.com/office/powerpoint/2010/main" val="3296935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4"/>
          <p:cNvSpPr>
            <a:spLocks noChangeArrowheads="1"/>
          </p:cNvSpPr>
          <p:nvPr/>
        </p:nvSpPr>
        <p:spPr bwMode="auto">
          <a:xfrm>
            <a:off x="-3725863" y="2297113"/>
            <a:ext cx="9144001" cy="0"/>
          </a:xfrm>
          <a:prstGeom prst="rect">
            <a:avLst/>
          </a:prstGeom>
          <a:noFill/>
          <a:ln w="25400">
            <a:noFill/>
            <a:miter lim="800000"/>
            <a:headEnd/>
            <a:tailEnd/>
          </a:ln>
        </p:spPr>
        <p:txBody>
          <a:bodyPr wrap="none" anchor="ctr">
            <a:spAutoFit/>
          </a:bodyPr>
          <a:lstStyle/>
          <a:p>
            <a:endParaRPr lang="en-US">
              <a:latin typeface="Calibri" charset="0"/>
            </a:endParaRPr>
          </a:p>
        </p:txBody>
      </p:sp>
      <p:pic>
        <p:nvPicPr>
          <p:cNvPr id="59395" name="Picture 5" descr="cid:3287383400_2177562"/>
          <p:cNvPicPr>
            <a:picLocks noChangeAspect="1" noChangeArrowheads="1"/>
          </p:cNvPicPr>
          <p:nvPr/>
        </p:nvPicPr>
        <p:blipFill>
          <a:blip r:embed="rId3" r:link="rId4" cstate="print"/>
          <a:srcRect/>
          <a:stretch>
            <a:fillRect/>
          </a:stretch>
        </p:blipFill>
        <p:spPr bwMode="auto">
          <a:xfrm>
            <a:off x="342900" y="971550"/>
            <a:ext cx="8423275" cy="2747963"/>
          </a:xfrm>
          <a:prstGeom prst="rect">
            <a:avLst/>
          </a:prstGeom>
          <a:solidFill>
            <a:schemeClr val="hlink"/>
          </a:solidFill>
          <a:ln w="9525">
            <a:solidFill>
              <a:schemeClr val="bg1"/>
            </a:solidFill>
            <a:miter lim="800000"/>
            <a:headEnd/>
            <a:tailEnd/>
          </a:ln>
        </p:spPr>
      </p:pic>
      <p:sp>
        <p:nvSpPr>
          <p:cNvPr id="59396" name="Rectangle 6"/>
          <p:cNvSpPr>
            <a:spLocks noChangeArrowheads="1"/>
          </p:cNvSpPr>
          <p:nvPr/>
        </p:nvSpPr>
        <p:spPr bwMode="auto">
          <a:xfrm>
            <a:off x="708025" y="3894138"/>
            <a:ext cx="7589838" cy="1069975"/>
          </a:xfrm>
          <a:prstGeom prst="rect">
            <a:avLst/>
          </a:prstGeom>
          <a:noFill/>
          <a:ln w="25400">
            <a:noFill/>
            <a:miter lim="800000"/>
            <a:headEnd/>
            <a:tailEnd/>
          </a:ln>
        </p:spPr>
        <p:txBody>
          <a:bodyPr anchor="ctr">
            <a:spAutoFit/>
          </a:bodyPr>
          <a:lstStyle/>
          <a:p>
            <a:pPr algn="ctr"/>
            <a:r>
              <a:rPr lang="en-US" sz="1600">
                <a:solidFill>
                  <a:srgbClr val="000000"/>
                </a:solidFill>
                <a:cs typeface="Times New Roman"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6979" y="857249"/>
            <a:ext cx="5725482" cy="4781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0690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a:t>What is Marketing?</a:t>
            </a:r>
          </a:p>
        </p:txBody>
      </p:sp>
      <p:sp>
        <p:nvSpPr>
          <p:cNvPr id="21506" name="Content Placeholder 2"/>
          <p:cNvSpPr>
            <a:spLocks noGrp="1"/>
          </p:cNvSpPr>
          <p:nvPr>
            <p:ph idx="1"/>
          </p:nvPr>
        </p:nvSpPr>
        <p:spPr/>
        <p:txBody>
          <a:bodyPr/>
          <a:lstStyle/>
          <a:p>
            <a:pPr marL="0" indent="0" eaLnBrk="1" hangingPunct="1">
              <a:buFont typeface="Arial" pitchFamily="-72" charset="0"/>
              <a:buNone/>
            </a:pPr>
            <a:r>
              <a:rPr lang="en-US" b="1"/>
              <a:t>Marketing</a:t>
            </a:r>
            <a:r>
              <a:rPr lang="en-US"/>
              <a:t> is the activity, set of institutions, and processes for creating, communicating, delivering, and exchanging offerings that have value for customers, clients, partners, and society at large.</a:t>
            </a:r>
          </a:p>
          <a:p>
            <a:pPr marL="0" indent="0" eaLnBrk="1" hangingPunct="1">
              <a:buFont typeface="Wingdings 2" pitchFamily="-72" charset="2"/>
              <a:buNone/>
            </a:pPr>
            <a:endParaRPr lang="en-US"/>
          </a:p>
        </p:txBody>
      </p:sp>
    </p:spTree>
    <p:extLst>
      <p:ext uri="{BB962C8B-B14F-4D97-AF65-F5344CB8AC3E}">
        <p14:creationId xmlns:p14="http://schemas.microsoft.com/office/powerpoint/2010/main" val="4023346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pPr eaLnBrk="1" fontAlgn="auto" hangingPunct="1">
              <a:spcAft>
                <a:spcPts val="0"/>
              </a:spcAft>
              <a:defRPr/>
            </a:pPr>
            <a:r>
              <a:rPr lang="en-US" dirty="0">
                <a:ea typeface="+mj-ea"/>
                <a:cs typeface="+mj-cs"/>
              </a:rPr>
              <a:t>What is the Marketing Concept?</a:t>
            </a:r>
          </a:p>
        </p:txBody>
      </p:sp>
      <p:sp>
        <p:nvSpPr>
          <p:cNvPr id="3" name="Content Placeholder 2"/>
          <p:cNvSpPr>
            <a:spLocks noGrp="1"/>
          </p:cNvSpPr>
          <p:nvPr>
            <p:ph idx="1"/>
          </p:nvPr>
        </p:nvSpPr>
        <p:spPr/>
        <p:txBody>
          <a:bodyPr rtlCol="0">
            <a:normAutofit/>
          </a:bodyPr>
          <a:lstStyle/>
          <a:p>
            <a:pPr marL="0" indent="0" eaLnBrk="1" fontAlgn="auto" hangingPunct="1">
              <a:spcAft>
                <a:spcPts val="0"/>
              </a:spcAft>
              <a:buClr>
                <a:schemeClr val="accent3"/>
              </a:buClr>
              <a:buFont typeface="Arial" pitchFamily="34" charset="0"/>
              <a:buNone/>
              <a:defRPr/>
            </a:pPr>
            <a:r>
              <a:rPr lang="en-US" dirty="0">
                <a:ea typeface="+mn-ea"/>
                <a:cs typeface="+mn-cs"/>
              </a:rPr>
              <a:t>The </a:t>
            </a:r>
            <a:r>
              <a:rPr lang="en-US" b="1" dirty="0">
                <a:ea typeface="+mn-ea"/>
                <a:cs typeface="+mn-cs"/>
              </a:rPr>
              <a:t>marketing concept </a:t>
            </a:r>
            <a:r>
              <a:rPr lang="en-US" dirty="0">
                <a:ea typeface="+mn-ea"/>
                <a:cs typeface="+mn-cs"/>
              </a:rPr>
              <a:t>is a business philosophy that holds that the key to achieving organizational goals consists of the company’s being more effective than competitors in creating, delivering, and communicating customer value to its chosen target markets. </a:t>
            </a:r>
          </a:p>
          <a:p>
            <a:pPr marL="274320" indent="-274320" eaLnBrk="1" fontAlgn="auto" hangingPunct="1">
              <a:spcAft>
                <a:spcPts val="0"/>
              </a:spcAft>
              <a:buClr>
                <a:schemeClr val="accent3"/>
              </a:buClr>
              <a:buFont typeface="Arial" pitchFamily="34" charset="0"/>
              <a:buChar char="•"/>
              <a:defRPr/>
            </a:pPr>
            <a:endParaRPr lang="en-US" dirty="0">
              <a:ea typeface="+mn-ea"/>
              <a:cs typeface="+mn-cs"/>
            </a:endParaRPr>
          </a:p>
        </p:txBody>
      </p:sp>
    </p:spTree>
    <p:extLst>
      <p:ext uri="{BB962C8B-B14F-4D97-AF65-F5344CB8AC3E}">
        <p14:creationId xmlns:p14="http://schemas.microsoft.com/office/powerpoint/2010/main" val="2777626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dirty="0"/>
              <a:t>What is a Marketing Strategy?</a:t>
            </a:r>
          </a:p>
        </p:txBody>
      </p:sp>
      <p:sp>
        <p:nvSpPr>
          <p:cNvPr id="25602" name="Content Placeholder 2"/>
          <p:cNvSpPr>
            <a:spLocks noGrp="1"/>
          </p:cNvSpPr>
          <p:nvPr>
            <p:ph idx="1"/>
          </p:nvPr>
        </p:nvSpPr>
        <p:spPr/>
        <p:txBody>
          <a:bodyPr/>
          <a:lstStyle/>
          <a:p>
            <a:pPr eaLnBrk="1" hangingPunct="1">
              <a:buFont typeface="Arial" pitchFamily="-72" charset="0"/>
              <a:buNone/>
            </a:pPr>
            <a:r>
              <a:rPr lang="en-US" dirty="0"/>
              <a:t>	A </a:t>
            </a:r>
            <a:r>
              <a:rPr lang="en-US" b="1" dirty="0"/>
              <a:t>marketing strategy </a:t>
            </a:r>
            <a:r>
              <a:rPr lang="en-US" dirty="0"/>
              <a:t>consists of selecting a segment of the market as the company’s target market and designing the proper “mix” of the product/service, price, promotion, and distribution system to meet the wants and needs of the consumers within the target market.</a:t>
            </a:r>
          </a:p>
          <a:p>
            <a:pPr eaLnBrk="1" hangingPunct="1"/>
            <a:endParaRPr lang="en-US" dirty="0"/>
          </a:p>
        </p:txBody>
      </p:sp>
    </p:spTree>
    <p:extLst>
      <p:ext uri="{BB962C8B-B14F-4D97-AF65-F5344CB8AC3E}">
        <p14:creationId xmlns:p14="http://schemas.microsoft.com/office/powerpoint/2010/main" val="1576539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a:t>What is Marketing Research?</a:t>
            </a:r>
          </a:p>
        </p:txBody>
      </p:sp>
      <p:sp>
        <p:nvSpPr>
          <p:cNvPr id="3" name="Content Placeholder 2"/>
          <p:cNvSpPr>
            <a:spLocks noGrp="1"/>
          </p:cNvSpPr>
          <p:nvPr>
            <p:ph idx="1"/>
          </p:nvPr>
        </p:nvSpPr>
        <p:spPr/>
        <p:txBody>
          <a:bodyPr/>
          <a:lstStyle/>
          <a:p>
            <a:pPr marL="0" indent="0" eaLnBrk="1" hangingPunct="1">
              <a:buFont typeface="Wingdings 2" pitchFamily="-72" charset="2"/>
              <a:buNone/>
              <a:defRPr/>
            </a:pPr>
            <a:r>
              <a:rPr lang="en-US" b="1" dirty="0"/>
              <a:t>Marketing research </a:t>
            </a:r>
            <a:r>
              <a:rPr lang="en-US" dirty="0"/>
              <a:t>is the process of designing, gathering, analyzing, and reporting information that may be used to solve a specific marketing problem.</a:t>
            </a:r>
          </a:p>
          <a:p>
            <a:pPr eaLnBrk="1" hangingPunct="1">
              <a:defRPr/>
            </a:pPr>
            <a:endParaRPr lang="en-US" dirty="0"/>
          </a:p>
        </p:txBody>
      </p:sp>
      <p:sp>
        <p:nvSpPr>
          <p:cNvPr id="4" name="Footer Placeholder 3"/>
          <p:cNvSpPr>
            <a:spLocks noGrp="1"/>
          </p:cNvSpPr>
          <p:nvPr>
            <p:ph type="ftr" sz="quarter" idx="4294967295"/>
          </p:nvPr>
        </p:nvSpPr>
        <p:spPr>
          <a:xfrm>
            <a:off x="5029200" y="19050"/>
            <a:ext cx="4114800" cy="328613"/>
          </a:xfrm>
        </p:spPr>
        <p:txBody>
          <a:bodyPr/>
          <a:lstStyle/>
          <a:p>
            <a:pPr>
              <a:defRPr/>
            </a:pPr>
            <a:endParaRPr lang="en-US"/>
          </a:p>
          <a:p>
            <a:pPr>
              <a:defRPr/>
            </a:pPr>
            <a:endParaRPr lang="en-US"/>
          </a:p>
          <a:p>
            <a:pPr>
              <a:defRPr/>
            </a:pPr>
            <a:endParaRPr lang="en-US"/>
          </a:p>
          <a:p>
            <a:pPr>
              <a:defRPr/>
            </a:pPr>
            <a:endParaRPr lang="en-US"/>
          </a:p>
          <a:p>
            <a:pPr>
              <a:defRPr/>
            </a:pPr>
            <a:endParaRPr lang="en-US"/>
          </a:p>
          <a:p>
            <a:pPr>
              <a:defRPr/>
            </a:pPr>
            <a:endParaRPr lang="en-US"/>
          </a:p>
          <a:p>
            <a:pPr>
              <a:defRPr/>
            </a:pPr>
            <a:r>
              <a:rPr lang="en-US"/>
              <a:t>Copyright © 2014 Pearson Education, Inc. </a:t>
            </a:r>
          </a:p>
          <a:p>
            <a:pPr>
              <a:defRPr/>
            </a:pPr>
            <a:r>
              <a:rPr lang="en-US"/>
              <a:t> </a:t>
            </a:r>
          </a:p>
        </p:txBody>
      </p:sp>
    </p:spTree>
    <p:extLst>
      <p:ext uri="{BB962C8B-B14F-4D97-AF65-F5344CB8AC3E}">
        <p14:creationId xmlns:p14="http://schemas.microsoft.com/office/powerpoint/2010/main" val="1247182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dirty="0"/>
              <a:t>AMA Definition</a:t>
            </a:r>
          </a:p>
        </p:txBody>
      </p:sp>
      <p:sp>
        <p:nvSpPr>
          <p:cNvPr id="29698" name="Content Placeholder 2"/>
          <p:cNvSpPr>
            <a:spLocks noGrp="1"/>
          </p:cNvSpPr>
          <p:nvPr>
            <p:ph idx="1"/>
          </p:nvPr>
        </p:nvSpPr>
        <p:spPr/>
        <p:txBody>
          <a:bodyPr/>
          <a:lstStyle/>
          <a:p>
            <a:pPr marL="0" indent="0" eaLnBrk="1" hangingPunct="1">
              <a:buFont typeface="Wingdings 2" pitchFamily="-72" charset="2"/>
              <a:buNone/>
            </a:pPr>
            <a:r>
              <a:rPr lang="en-US" b="1"/>
              <a:t>Marketing research</a:t>
            </a:r>
            <a:r>
              <a:rPr lang="en-US"/>
              <a:t>:  the function that links the consumer, customer, and public to the marketer through information – information used to identify and define marketing opportunities and problems; generate, refine, and evaluate marketing actions; monitor marketing performance; and improve the understanding of marketing as a process</a:t>
            </a:r>
          </a:p>
        </p:txBody>
      </p:sp>
      <p:sp>
        <p:nvSpPr>
          <p:cNvPr id="4" name="Footer Placeholder 3"/>
          <p:cNvSpPr>
            <a:spLocks noGrp="1"/>
          </p:cNvSpPr>
          <p:nvPr>
            <p:ph type="ftr" sz="quarter" idx="4294967295"/>
          </p:nvPr>
        </p:nvSpPr>
        <p:spPr>
          <a:xfrm>
            <a:off x="3429000" y="18288"/>
            <a:ext cx="4114800" cy="329184"/>
          </a:xfrm>
        </p:spPr>
        <p:txBody>
          <a:bodyPr/>
          <a:lstStyle/>
          <a:p>
            <a:pPr>
              <a:defRPr/>
            </a:pPr>
            <a:endParaRPr lang="en-US"/>
          </a:p>
          <a:p>
            <a:pPr>
              <a:defRPr/>
            </a:pPr>
            <a:endParaRPr lang="en-US"/>
          </a:p>
          <a:p>
            <a:pPr>
              <a:defRPr/>
            </a:pPr>
            <a:endParaRPr lang="en-US"/>
          </a:p>
          <a:p>
            <a:pPr>
              <a:defRPr/>
            </a:pPr>
            <a:endParaRPr lang="en-US"/>
          </a:p>
          <a:p>
            <a:pPr>
              <a:defRPr/>
            </a:pPr>
            <a:endParaRPr lang="en-US"/>
          </a:p>
          <a:p>
            <a:pPr>
              <a:defRPr/>
            </a:pPr>
            <a:endParaRPr lang="en-US"/>
          </a:p>
          <a:p>
            <a:pPr>
              <a:defRPr/>
            </a:pPr>
            <a:r>
              <a:rPr lang="en-US"/>
              <a:t>Copyright © 2014 Pearson Education, Inc. </a:t>
            </a:r>
          </a:p>
          <a:p>
            <a:pPr>
              <a:defRPr/>
            </a:pPr>
            <a:r>
              <a:rPr lang="en-US"/>
              <a:t> </a:t>
            </a:r>
          </a:p>
        </p:txBody>
      </p:sp>
    </p:spTree>
    <p:extLst>
      <p:ext uri="{BB962C8B-B14F-4D97-AF65-F5344CB8AC3E}">
        <p14:creationId xmlns:p14="http://schemas.microsoft.com/office/powerpoint/2010/main" val="3761154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dirty="0"/>
              <a:t>Market</a:t>
            </a:r>
            <a:r>
              <a:rPr lang="en-US" i="1" u="sng" dirty="0"/>
              <a:t>ing</a:t>
            </a:r>
            <a:r>
              <a:rPr lang="en-US" dirty="0"/>
              <a:t> or Market Research?</a:t>
            </a:r>
          </a:p>
        </p:txBody>
      </p:sp>
      <p:sp>
        <p:nvSpPr>
          <p:cNvPr id="31746" name="Content Placeholder 2"/>
          <p:cNvSpPr>
            <a:spLocks noGrp="1"/>
          </p:cNvSpPr>
          <p:nvPr>
            <p:ph idx="1"/>
          </p:nvPr>
        </p:nvSpPr>
        <p:spPr/>
        <p:txBody>
          <a:bodyPr/>
          <a:lstStyle/>
          <a:p>
            <a:pPr eaLnBrk="1" hangingPunct="1">
              <a:buSzPct val="120000"/>
            </a:pPr>
            <a:r>
              <a:rPr lang="en-US" b="1" i="1" dirty="0"/>
              <a:t>Marketing research</a:t>
            </a:r>
            <a:r>
              <a:rPr lang="en-US" i="1" dirty="0"/>
              <a:t>:  </a:t>
            </a:r>
            <a:r>
              <a:rPr lang="en-US" dirty="0"/>
              <a:t>a process used by businesses to collect, analyze, and interpret information used to make sound business decisions and successfully manage the business</a:t>
            </a:r>
          </a:p>
          <a:p>
            <a:pPr eaLnBrk="1" hangingPunct="1">
              <a:buSzPct val="120000"/>
            </a:pPr>
            <a:r>
              <a:rPr lang="en-US" b="1" i="1" dirty="0"/>
              <a:t>Market research</a:t>
            </a:r>
            <a:r>
              <a:rPr lang="en-US" i="1" dirty="0"/>
              <a:t>: </a:t>
            </a:r>
            <a:r>
              <a:rPr lang="en-US" dirty="0"/>
              <a:t>a process used to define the size, location, and/or makeup of the market for a product or service</a:t>
            </a:r>
            <a:endParaRPr lang="en-US" i="1" dirty="0"/>
          </a:p>
          <a:p>
            <a:pPr eaLnBrk="1" hangingPunct="1"/>
            <a:endParaRPr lang="en-US" dirty="0"/>
          </a:p>
        </p:txBody>
      </p:sp>
      <p:sp>
        <p:nvSpPr>
          <p:cNvPr id="4" name="Footer Placeholder 3"/>
          <p:cNvSpPr>
            <a:spLocks noGrp="1"/>
          </p:cNvSpPr>
          <p:nvPr>
            <p:ph type="ftr" sz="quarter" idx="4294967295"/>
          </p:nvPr>
        </p:nvSpPr>
        <p:spPr>
          <a:xfrm>
            <a:off x="5029200" y="19050"/>
            <a:ext cx="4114800" cy="328613"/>
          </a:xfrm>
        </p:spPr>
        <p:txBody>
          <a:bodyPr/>
          <a:lstStyle/>
          <a:p>
            <a:pPr>
              <a:defRPr/>
            </a:pPr>
            <a:endParaRPr lang="en-US"/>
          </a:p>
          <a:p>
            <a:pPr>
              <a:defRPr/>
            </a:pPr>
            <a:endParaRPr lang="en-US"/>
          </a:p>
          <a:p>
            <a:pPr>
              <a:defRPr/>
            </a:pPr>
            <a:endParaRPr lang="en-US"/>
          </a:p>
          <a:p>
            <a:pPr>
              <a:defRPr/>
            </a:pPr>
            <a:endParaRPr lang="en-US"/>
          </a:p>
          <a:p>
            <a:pPr>
              <a:defRPr/>
            </a:pPr>
            <a:endParaRPr lang="en-US"/>
          </a:p>
          <a:p>
            <a:pPr>
              <a:defRPr/>
            </a:pPr>
            <a:endParaRPr lang="en-US"/>
          </a:p>
          <a:p>
            <a:pPr>
              <a:defRPr/>
            </a:pPr>
            <a:r>
              <a:rPr lang="en-US"/>
              <a:t>Copyright © 2014 Pearson Education, Inc. </a:t>
            </a:r>
          </a:p>
          <a:p>
            <a:pPr>
              <a:defRPr/>
            </a:pPr>
            <a:r>
              <a:rPr lang="en-US"/>
              <a:t> </a:t>
            </a:r>
          </a:p>
        </p:txBody>
      </p:sp>
    </p:spTree>
    <p:extLst>
      <p:ext uri="{BB962C8B-B14F-4D97-AF65-F5344CB8AC3E}">
        <p14:creationId xmlns:p14="http://schemas.microsoft.com/office/powerpoint/2010/main" val="3949431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normAutofit/>
          </a:bodyPr>
          <a:lstStyle/>
          <a:p>
            <a:pPr eaLnBrk="1" hangingPunct="1"/>
            <a:r>
              <a:rPr lang="en-US" dirty="0"/>
              <a:t>Marketing Research Function </a:t>
            </a:r>
          </a:p>
        </p:txBody>
      </p:sp>
      <p:sp>
        <p:nvSpPr>
          <p:cNvPr id="33794" name="Content Placeholder 2"/>
          <p:cNvSpPr>
            <a:spLocks noGrp="1"/>
          </p:cNvSpPr>
          <p:nvPr>
            <p:ph idx="1"/>
          </p:nvPr>
        </p:nvSpPr>
        <p:spPr/>
        <p:txBody>
          <a:bodyPr/>
          <a:lstStyle/>
          <a:p>
            <a:pPr eaLnBrk="1" hangingPunct="1">
              <a:buSzPct val="125000"/>
            </a:pPr>
            <a:r>
              <a:rPr lang="en-US" b="1" dirty="0"/>
              <a:t>Marketing research links</a:t>
            </a:r>
            <a:r>
              <a:rPr lang="en-US" dirty="0"/>
              <a:t> the consumer to the marketer by providing information that can be used in making marketing decisions </a:t>
            </a:r>
          </a:p>
          <a:p>
            <a:pPr eaLnBrk="1" hangingPunct="1"/>
            <a:endParaRPr lang="en-US" dirty="0"/>
          </a:p>
        </p:txBody>
      </p:sp>
      <p:sp>
        <p:nvSpPr>
          <p:cNvPr id="4" name="Footer Placeholder 3"/>
          <p:cNvSpPr>
            <a:spLocks noGrp="1"/>
          </p:cNvSpPr>
          <p:nvPr>
            <p:ph type="ftr" sz="quarter" idx="4294967295"/>
          </p:nvPr>
        </p:nvSpPr>
        <p:spPr>
          <a:xfrm>
            <a:off x="5029200" y="19050"/>
            <a:ext cx="4114800" cy="328613"/>
          </a:xfrm>
        </p:spPr>
        <p:txBody>
          <a:bodyPr/>
          <a:lstStyle/>
          <a:p>
            <a:pPr>
              <a:defRPr/>
            </a:pPr>
            <a:endParaRPr lang="en-US"/>
          </a:p>
          <a:p>
            <a:pPr>
              <a:defRPr/>
            </a:pPr>
            <a:endParaRPr lang="en-US"/>
          </a:p>
          <a:p>
            <a:pPr>
              <a:defRPr/>
            </a:pPr>
            <a:endParaRPr lang="en-US"/>
          </a:p>
          <a:p>
            <a:pPr>
              <a:defRPr/>
            </a:pPr>
            <a:endParaRPr lang="en-US"/>
          </a:p>
          <a:p>
            <a:pPr>
              <a:defRPr/>
            </a:pPr>
            <a:endParaRPr lang="en-US"/>
          </a:p>
          <a:p>
            <a:pPr>
              <a:defRPr/>
            </a:pPr>
            <a:endParaRPr lang="en-US"/>
          </a:p>
          <a:p>
            <a:pPr>
              <a:defRPr/>
            </a:pPr>
            <a:r>
              <a:rPr lang="en-US"/>
              <a:t>Copyright © 2014 Pearson Education, Inc. </a:t>
            </a:r>
          </a:p>
          <a:p>
            <a:pPr>
              <a:defRPr/>
            </a:pPr>
            <a:r>
              <a:rPr lang="en-US"/>
              <a:t> </a:t>
            </a:r>
          </a:p>
        </p:txBody>
      </p:sp>
    </p:spTree>
    <p:extLst>
      <p:ext uri="{BB962C8B-B14F-4D97-AF65-F5344CB8AC3E}">
        <p14:creationId xmlns:p14="http://schemas.microsoft.com/office/powerpoint/2010/main" val="41678888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815A3B61-6CCE-475A-993C-0E08ED54B005}">
  <ds:schemaRefs>
    <ds:schemaRef ds:uri="ESRI.ArcGIS.Mapping.OfficeIntegration.PowerPointInfo"/>
  </ds:schemaRefs>
</ds:datastoreItem>
</file>

<file path=customXml/itemProps10.xml><?xml version="1.0" encoding="utf-8"?>
<ds:datastoreItem xmlns:ds="http://schemas.openxmlformats.org/officeDocument/2006/customXml" ds:itemID="{3A7D1071-C9C2-444A-8F02-45F3F0AE4D2D}">
  <ds:schemaRefs>
    <ds:schemaRef ds:uri="ESRI.ArcGIS.Mapping.OfficeIntegration.PowerPointInfo"/>
  </ds:schemaRefs>
</ds:datastoreItem>
</file>

<file path=customXml/itemProps11.xml><?xml version="1.0" encoding="utf-8"?>
<ds:datastoreItem xmlns:ds="http://schemas.openxmlformats.org/officeDocument/2006/customXml" ds:itemID="{59C0F87C-025D-4036-BE2C-EC2F1D4132E1}">
  <ds:schemaRefs>
    <ds:schemaRef ds:uri="ESRI.ArcGIS.Mapping.OfficeIntegration.PowerPointInfo"/>
  </ds:schemaRefs>
</ds:datastoreItem>
</file>

<file path=customXml/itemProps12.xml><?xml version="1.0" encoding="utf-8"?>
<ds:datastoreItem xmlns:ds="http://schemas.openxmlformats.org/officeDocument/2006/customXml" ds:itemID="{373D7965-41DE-4D14-8880-0F18496F9F30}">
  <ds:schemaRefs>
    <ds:schemaRef ds:uri="ESRI.ArcGIS.Mapping.OfficeIntegration.PowerPointInfo"/>
  </ds:schemaRefs>
</ds:datastoreItem>
</file>

<file path=customXml/itemProps13.xml><?xml version="1.0" encoding="utf-8"?>
<ds:datastoreItem xmlns:ds="http://schemas.openxmlformats.org/officeDocument/2006/customXml" ds:itemID="{ADAA472E-7B73-4C50-B14A-925EA4A27FD2}">
  <ds:schemaRefs>
    <ds:schemaRef ds:uri="ESRI.ArcGIS.Mapping.OfficeIntegration.PowerPointInfo"/>
  </ds:schemaRefs>
</ds:datastoreItem>
</file>

<file path=customXml/itemProps14.xml><?xml version="1.0" encoding="utf-8"?>
<ds:datastoreItem xmlns:ds="http://schemas.openxmlformats.org/officeDocument/2006/customXml" ds:itemID="{54A4ECB6-5840-4949-8879-0FBC7E80A1CD}">
  <ds:schemaRefs>
    <ds:schemaRef ds:uri="ESRI.ArcGIS.Mapping.OfficeIntegration.PowerPointInfo"/>
  </ds:schemaRefs>
</ds:datastoreItem>
</file>

<file path=customXml/itemProps15.xml><?xml version="1.0" encoding="utf-8"?>
<ds:datastoreItem xmlns:ds="http://schemas.openxmlformats.org/officeDocument/2006/customXml" ds:itemID="{633BDD1B-49E5-4539-84EC-A9435F5E3A49}">
  <ds:schemaRefs>
    <ds:schemaRef ds:uri="ESRI.ArcGIS.Mapping.OfficeIntegration.PowerPointInfo"/>
  </ds:schemaRefs>
</ds:datastoreItem>
</file>

<file path=customXml/itemProps16.xml><?xml version="1.0" encoding="utf-8"?>
<ds:datastoreItem xmlns:ds="http://schemas.openxmlformats.org/officeDocument/2006/customXml" ds:itemID="{CE983790-5EDE-4FBC-B990-2C615B1FE2D1}">
  <ds:schemaRefs>
    <ds:schemaRef ds:uri="ESRI.ArcGIS.Mapping.OfficeIntegration.PowerPointInfo"/>
  </ds:schemaRefs>
</ds:datastoreItem>
</file>

<file path=customXml/itemProps17.xml><?xml version="1.0" encoding="utf-8"?>
<ds:datastoreItem xmlns:ds="http://schemas.openxmlformats.org/officeDocument/2006/customXml" ds:itemID="{4979978F-96A5-4C39-841F-12EF0840E68F}">
  <ds:schemaRefs>
    <ds:schemaRef ds:uri="ESRI.ArcGIS.Mapping.OfficeIntegration.PowerPointInfo"/>
  </ds:schemaRefs>
</ds:datastoreItem>
</file>

<file path=customXml/itemProps18.xml><?xml version="1.0" encoding="utf-8"?>
<ds:datastoreItem xmlns:ds="http://schemas.openxmlformats.org/officeDocument/2006/customXml" ds:itemID="{ABAD1EA6-B771-4151-8E24-BB557F211A3D}">
  <ds:schemaRefs>
    <ds:schemaRef ds:uri="ESRI.ArcGIS.Mapping.OfficeIntegration.PowerPointInfo"/>
  </ds:schemaRefs>
</ds:datastoreItem>
</file>

<file path=customXml/itemProps19.xml><?xml version="1.0" encoding="utf-8"?>
<ds:datastoreItem xmlns:ds="http://schemas.openxmlformats.org/officeDocument/2006/customXml" ds:itemID="{090446B0-BAEC-4908-8210-DE8FDE56146C}">
  <ds:schemaRefs>
    <ds:schemaRef ds:uri="ESRI.ArcGIS.Mapping.OfficeIntegration.PowerPointInfo"/>
  </ds:schemaRefs>
</ds:datastoreItem>
</file>

<file path=customXml/itemProps2.xml><?xml version="1.0" encoding="utf-8"?>
<ds:datastoreItem xmlns:ds="http://schemas.openxmlformats.org/officeDocument/2006/customXml" ds:itemID="{5994FA01-F437-43E3-BA59-89F6E4340699}">
  <ds:schemaRefs>
    <ds:schemaRef ds:uri="ESRI.ArcGIS.Mapping.OfficeIntegration.PowerPointInfo"/>
  </ds:schemaRefs>
</ds:datastoreItem>
</file>

<file path=customXml/itemProps20.xml><?xml version="1.0" encoding="utf-8"?>
<ds:datastoreItem xmlns:ds="http://schemas.openxmlformats.org/officeDocument/2006/customXml" ds:itemID="{8D2FEF8B-F5EC-4607-B491-3DC80F6A8F97}">
  <ds:schemaRefs>
    <ds:schemaRef ds:uri="ESRI.ArcGIS.Mapping.OfficeIntegration.PowerPointInfo"/>
  </ds:schemaRefs>
</ds:datastoreItem>
</file>

<file path=customXml/itemProps21.xml><?xml version="1.0" encoding="utf-8"?>
<ds:datastoreItem xmlns:ds="http://schemas.openxmlformats.org/officeDocument/2006/customXml" ds:itemID="{728493E1-D055-4EE4-8A70-894789DBA2BF}">
  <ds:schemaRefs>
    <ds:schemaRef ds:uri="ESRI.ArcGIS.Mapping.OfficeIntegration.PowerPointInfo"/>
  </ds:schemaRefs>
</ds:datastoreItem>
</file>

<file path=customXml/itemProps22.xml><?xml version="1.0" encoding="utf-8"?>
<ds:datastoreItem xmlns:ds="http://schemas.openxmlformats.org/officeDocument/2006/customXml" ds:itemID="{3A41493F-030E-4E82-9369-2DCFCA697672}">
  <ds:schemaRefs>
    <ds:schemaRef ds:uri="ESRI.ArcGIS.Mapping.OfficeIntegration.PowerPointInfo"/>
  </ds:schemaRefs>
</ds:datastoreItem>
</file>

<file path=customXml/itemProps23.xml><?xml version="1.0" encoding="utf-8"?>
<ds:datastoreItem xmlns:ds="http://schemas.openxmlformats.org/officeDocument/2006/customXml" ds:itemID="{88762EA9-6760-4380-A14F-679926DAFB2F}">
  <ds:schemaRefs>
    <ds:schemaRef ds:uri="ESRI.ArcGIS.Mapping.OfficeIntegration.PowerPointInfo"/>
  </ds:schemaRefs>
</ds:datastoreItem>
</file>

<file path=customXml/itemProps24.xml><?xml version="1.0" encoding="utf-8"?>
<ds:datastoreItem xmlns:ds="http://schemas.openxmlformats.org/officeDocument/2006/customXml" ds:itemID="{BD8E2C5C-0F84-427B-898A-45E1E28AA5B8}">
  <ds:schemaRefs>
    <ds:schemaRef ds:uri="ESRI.ArcGIS.Mapping.OfficeIntegration.PowerPointInfo"/>
  </ds:schemaRefs>
</ds:datastoreItem>
</file>

<file path=customXml/itemProps25.xml><?xml version="1.0" encoding="utf-8"?>
<ds:datastoreItem xmlns:ds="http://schemas.openxmlformats.org/officeDocument/2006/customXml" ds:itemID="{45B00415-4A69-4635-B937-75939E89D4FE}">
  <ds:schemaRefs>
    <ds:schemaRef ds:uri="ESRI.ArcGIS.Mapping.OfficeIntegration.PowerPointInfo"/>
  </ds:schemaRefs>
</ds:datastoreItem>
</file>

<file path=customXml/itemProps26.xml><?xml version="1.0" encoding="utf-8"?>
<ds:datastoreItem xmlns:ds="http://schemas.openxmlformats.org/officeDocument/2006/customXml" ds:itemID="{88F30BC1-4BA2-41DD-A084-7DF014C13EAA}">
  <ds:schemaRefs>
    <ds:schemaRef ds:uri="ESRI.ArcGIS.Mapping.OfficeIntegration.PowerPointInfo"/>
  </ds:schemaRefs>
</ds:datastoreItem>
</file>

<file path=customXml/itemProps3.xml><?xml version="1.0" encoding="utf-8"?>
<ds:datastoreItem xmlns:ds="http://schemas.openxmlformats.org/officeDocument/2006/customXml" ds:itemID="{6B108F71-3C67-4CF2-9C36-707BA1575CAC}">
  <ds:schemaRefs>
    <ds:schemaRef ds:uri="ESRI.ArcGIS.Mapping.OfficeIntegration.PowerPointInfo"/>
  </ds:schemaRefs>
</ds:datastoreItem>
</file>

<file path=customXml/itemProps4.xml><?xml version="1.0" encoding="utf-8"?>
<ds:datastoreItem xmlns:ds="http://schemas.openxmlformats.org/officeDocument/2006/customXml" ds:itemID="{1A758F5D-183E-48C5-BC16-612D814233E0}">
  <ds:schemaRefs>
    <ds:schemaRef ds:uri="ESRI.ArcGIS.Mapping.OfficeIntegration.PowerPointInfo"/>
  </ds:schemaRefs>
</ds:datastoreItem>
</file>

<file path=customXml/itemProps5.xml><?xml version="1.0" encoding="utf-8"?>
<ds:datastoreItem xmlns:ds="http://schemas.openxmlformats.org/officeDocument/2006/customXml" ds:itemID="{6CB8538F-78C8-4841-874D-A2BC54F4E20A}">
  <ds:schemaRefs>
    <ds:schemaRef ds:uri="ESRI.ArcGIS.Mapping.OfficeIntegration.PowerPointInfo"/>
  </ds:schemaRefs>
</ds:datastoreItem>
</file>

<file path=customXml/itemProps6.xml><?xml version="1.0" encoding="utf-8"?>
<ds:datastoreItem xmlns:ds="http://schemas.openxmlformats.org/officeDocument/2006/customXml" ds:itemID="{8AD0C909-07D8-4478-B5C3-AFB12E4680E2}">
  <ds:schemaRefs>
    <ds:schemaRef ds:uri="ESRI.ArcGIS.Mapping.OfficeIntegration.PowerPointInfo"/>
  </ds:schemaRefs>
</ds:datastoreItem>
</file>

<file path=customXml/itemProps7.xml><?xml version="1.0" encoding="utf-8"?>
<ds:datastoreItem xmlns:ds="http://schemas.openxmlformats.org/officeDocument/2006/customXml" ds:itemID="{4A8BD0CE-30A2-4269-93E8-2650DE3AC7DB}">
  <ds:schemaRefs>
    <ds:schemaRef ds:uri="ESRI.ArcGIS.Mapping.OfficeIntegration.PowerPointInfo"/>
  </ds:schemaRefs>
</ds:datastoreItem>
</file>

<file path=customXml/itemProps8.xml><?xml version="1.0" encoding="utf-8"?>
<ds:datastoreItem xmlns:ds="http://schemas.openxmlformats.org/officeDocument/2006/customXml" ds:itemID="{E3193A5F-B112-446C-9AB2-E39DD67ACDCD}">
  <ds:schemaRefs>
    <ds:schemaRef ds:uri="ESRI.ArcGIS.Mapping.OfficeIntegration.PowerPointInfo"/>
  </ds:schemaRefs>
</ds:datastoreItem>
</file>

<file path=customXml/itemProps9.xml><?xml version="1.0" encoding="utf-8"?>
<ds:datastoreItem xmlns:ds="http://schemas.openxmlformats.org/officeDocument/2006/customXml" ds:itemID="{E24E5F0F-7F77-4CF8-9A03-C84A52AC3116}">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Clarity</Template>
  <TotalTime>5230</TotalTime>
  <Words>628</Words>
  <Application>Microsoft Office PowerPoint</Application>
  <PresentationFormat>On-screen Show (4:3)</PresentationFormat>
  <Paragraphs>98</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ＭＳ Ｐゴシック</vt:lpstr>
      <vt:lpstr>Arial</vt:lpstr>
      <vt:lpstr>Calibri</vt:lpstr>
      <vt:lpstr>Times New Roman</vt:lpstr>
      <vt:lpstr>Wingdings 2</vt:lpstr>
      <vt:lpstr>Clarity</vt:lpstr>
      <vt:lpstr>Chapter 1</vt:lpstr>
      <vt:lpstr>PowerPoint Presentation</vt:lpstr>
      <vt:lpstr>What is Marketing?</vt:lpstr>
      <vt:lpstr>What is the Marketing Concept?</vt:lpstr>
      <vt:lpstr>What is a Marketing Strategy?</vt:lpstr>
      <vt:lpstr>What is Marketing Research?</vt:lpstr>
      <vt:lpstr>AMA Definition</vt:lpstr>
      <vt:lpstr>Marketing or Market Research?</vt:lpstr>
      <vt:lpstr>Marketing Research Function </vt:lpstr>
      <vt:lpstr>Uses of Marketing Research</vt:lpstr>
      <vt:lpstr>Identifying Market Opportunities and Problems</vt:lpstr>
      <vt:lpstr>Generate, Refine and Evaluate Potential Marketing Actions</vt:lpstr>
      <vt:lpstr>Monitor Marketing Performance</vt:lpstr>
      <vt:lpstr>Improve Marketing as a Process</vt:lpstr>
      <vt:lpstr>Marketing Research is Sometimes  Wrong</vt:lpstr>
      <vt:lpstr>The Marketing Information System</vt:lpstr>
      <vt:lpstr>Components of an MIS</vt:lpstr>
      <vt:lpstr>Marketing Research System</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Heather</dc:creator>
  <cp:lastModifiedBy>Kim Norbuta</cp:lastModifiedBy>
  <cp:revision>185</cp:revision>
  <cp:lastPrinted>2012-12-24T17:26:07Z</cp:lastPrinted>
  <dcterms:created xsi:type="dcterms:W3CDTF">2012-12-10T07:00:45Z</dcterms:created>
  <dcterms:modified xsi:type="dcterms:W3CDTF">2016-04-04T19:33:56Z</dcterms:modified>
</cp:coreProperties>
</file>