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67" r:id="rId11"/>
    <p:sldId id="268" r:id="rId12"/>
    <p:sldId id="273" r:id="rId13"/>
    <p:sldId id="269" r:id="rId14"/>
    <p:sldId id="272" r:id="rId15"/>
    <p:sldId id="274" r:id="rId16"/>
    <p:sldId id="270" r:id="rId17"/>
    <p:sldId id="275" r:id="rId18"/>
    <p:sldId id="278" r:id="rId19"/>
    <p:sldId id="276" r:id="rId20"/>
    <p:sldId id="26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327BC6-FB80-4E30-B2DD-0988575D65CB}">
          <p14:sldIdLst>
            <p14:sldId id="256"/>
            <p14:sldId id="257"/>
            <p14:sldId id="258"/>
          </p14:sldIdLst>
        </p14:section>
        <p14:section name="Untitled Section" id="{37516A74-1924-4158-95AA-122797701EAB}">
          <p14:sldIdLst>
            <p14:sldId id="259"/>
            <p14:sldId id="260"/>
            <p14:sldId id="261"/>
            <p14:sldId id="262"/>
            <p14:sldId id="264"/>
            <p14:sldId id="265"/>
            <p14:sldId id="267"/>
            <p14:sldId id="268"/>
            <p14:sldId id="273"/>
            <p14:sldId id="269"/>
            <p14:sldId id="272"/>
            <p14:sldId id="274"/>
            <p14:sldId id="270"/>
            <p14:sldId id="275"/>
            <p14:sldId id="278"/>
            <p14:sldId id="276"/>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74" d="100"/>
          <a:sy n="74" d="100"/>
        </p:scale>
        <p:origin x="90" y="7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9/15/2014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9/15/2014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9/15/2014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9/15/2014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9/15/2014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9/15/2014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9/15/2014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9/15/2014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9/15/2014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9/15/2014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9/15/2014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9/15/2014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9/15/2014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9/15/2014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9/15/2014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9/15/2014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9/15/2014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9/15/2014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CJt7XySKqYI"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20.xml.rels><?xml version="1.0" encoding="UTF-8" standalone="yes"?>
<Relationships xmlns="http://schemas.openxmlformats.org/package/2006/relationships"><Relationship Id="rId2" Type="http://schemas.openxmlformats.org/officeDocument/2006/relationships/hyperlink" Target="http://www.woundcarecenters.org/wound-types/burns.html#ixzz2vXqUzfl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woundcarecenters.org/wound-types/radiation-injury.html" TargetMode="External"/><Relationship Id="rId2" Type="http://schemas.openxmlformats.org/officeDocument/2006/relationships/hyperlink" Target="http://www.woundcarecenters.org/wound-types/soft-tissue-radionecrosi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jdd-xgeCJ_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89000"/>
              </a:schemeClr>
            </a:gs>
            <a:gs pos="23000">
              <a:schemeClr val="accent6">
                <a:lumMod val="89000"/>
              </a:schemeClr>
            </a:gs>
            <a:gs pos="69000">
              <a:schemeClr val="accent6">
                <a:lumMod val="75000"/>
              </a:schemeClr>
            </a:gs>
            <a:gs pos="97000">
              <a:schemeClr val="accent6">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Burns management </a:t>
            </a:r>
            <a:endParaRPr lang="en-US" dirty="0"/>
          </a:p>
        </p:txBody>
      </p:sp>
      <p:sp>
        <p:nvSpPr>
          <p:cNvPr id="3" name="Subtitle 2"/>
          <p:cNvSpPr>
            <a:spLocks noGrp="1"/>
          </p:cNvSpPr>
          <p:nvPr>
            <p:ph type="subTitle" idx="1"/>
          </p:nvPr>
        </p:nvSpPr>
        <p:spPr/>
        <p:txBody>
          <a:bodyPr/>
          <a:lstStyle/>
          <a:p>
            <a:r>
              <a:rPr lang="en-US" dirty="0" smtClean="0"/>
              <a:t>Ruqayah A Al Hajji </a:t>
            </a:r>
            <a:endParaRPr lang="en-US" dirty="0"/>
          </a:p>
        </p:txBody>
      </p:sp>
    </p:spTree>
    <p:extLst>
      <p:ext uri="{BB962C8B-B14F-4D97-AF65-F5344CB8AC3E}">
        <p14:creationId xmlns:p14="http://schemas.microsoft.com/office/powerpoint/2010/main" val="1002869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52064" y="403112"/>
            <a:ext cx="4923518" cy="6454888"/>
          </a:xfrm>
        </p:spPr>
      </p:pic>
    </p:spTree>
    <p:extLst>
      <p:ext uri="{BB962C8B-B14F-4D97-AF65-F5344CB8AC3E}">
        <p14:creationId xmlns:p14="http://schemas.microsoft.com/office/powerpoint/2010/main" val="3404742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Cool the burn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5143" y="2019640"/>
            <a:ext cx="4965700" cy="4656462"/>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64703" y="2342518"/>
            <a:ext cx="4988440" cy="4010706"/>
          </a:xfrm>
          <a:prstGeom prst="rect">
            <a:avLst/>
          </a:prstGeom>
        </p:spPr>
      </p:pic>
      <p:cxnSp>
        <p:nvCxnSpPr>
          <p:cNvPr id="8" name="Straight Connector 7"/>
          <p:cNvCxnSpPr/>
          <p:nvPr/>
        </p:nvCxnSpPr>
        <p:spPr>
          <a:xfrm>
            <a:off x="5861957" y="2220686"/>
            <a:ext cx="4800600" cy="3739243"/>
          </a:xfrm>
          <a:prstGeom prst="line">
            <a:avLst/>
          </a:prstGeom>
          <a:ln w="371475" cap="rnd"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5861957" y="2342518"/>
            <a:ext cx="5191186" cy="3617411"/>
          </a:xfrm>
          <a:prstGeom prst="line">
            <a:avLst/>
          </a:prstGeom>
          <a:ln w="349250" cap="rnd">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6197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31028" y="487740"/>
            <a:ext cx="4777695" cy="6255960"/>
          </a:xfrm>
        </p:spPr>
      </p:pic>
    </p:spTree>
    <p:extLst>
      <p:ext uri="{BB962C8B-B14F-4D97-AF65-F5344CB8AC3E}">
        <p14:creationId xmlns:p14="http://schemas.microsoft.com/office/powerpoint/2010/main" val="3188556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65161" y="1415484"/>
            <a:ext cx="8211248" cy="5099617"/>
          </a:xfrm>
        </p:spPr>
      </p:pic>
    </p:spTree>
    <p:extLst>
      <p:ext uri="{BB962C8B-B14F-4D97-AF65-F5344CB8AC3E}">
        <p14:creationId xmlns:p14="http://schemas.microsoft.com/office/powerpoint/2010/main" val="317871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0321" y="489858"/>
            <a:ext cx="9769965" cy="6368142"/>
          </a:xfrm>
        </p:spPr>
      </p:pic>
    </p:spTree>
    <p:extLst>
      <p:ext uri="{BB962C8B-B14F-4D97-AF65-F5344CB8AC3E}">
        <p14:creationId xmlns:p14="http://schemas.microsoft.com/office/powerpoint/2010/main" val="62384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971" y="0"/>
            <a:ext cx="4434058" cy="6858000"/>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3619" y="0"/>
            <a:ext cx="4500563" cy="6858000"/>
          </a:xfrm>
          <a:prstGeom prst="rect">
            <a:avLst/>
          </a:prstGeom>
        </p:spPr>
      </p:pic>
      <p:cxnSp>
        <p:nvCxnSpPr>
          <p:cNvPr id="7" name="Straight Connector 6"/>
          <p:cNvCxnSpPr/>
          <p:nvPr/>
        </p:nvCxnSpPr>
        <p:spPr>
          <a:xfrm flipH="1">
            <a:off x="5861957" y="2342518"/>
            <a:ext cx="5191186" cy="3617411"/>
          </a:xfrm>
          <a:prstGeom prst="line">
            <a:avLst/>
          </a:prstGeom>
          <a:ln w="34925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861957" y="2220686"/>
            <a:ext cx="4800600" cy="3739243"/>
          </a:xfrm>
          <a:prstGeom prst="line">
            <a:avLst/>
          </a:prstGeom>
          <a:ln w="371475" cap="rnd" cmpd="sng">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7400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72027" y="1293697"/>
            <a:ext cx="6678158" cy="4732781"/>
          </a:xfrm>
        </p:spPr>
      </p:pic>
    </p:spTree>
    <p:extLst>
      <p:ext uri="{BB962C8B-B14F-4D97-AF65-F5344CB8AC3E}">
        <p14:creationId xmlns:p14="http://schemas.microsoft.com/office/powerpoint/2010/main" val="1570419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2229" y="1053815"/>
            <a:ext cx="3220718" cy="480814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6623" y="1834166"/>
            <a:ext cx="4966941" cy="3759031"/>
          </a:xfrm>
          <a:prstGeom prst="rect">
            <a:avLst/>
          </a:prstGeom>
        </p:spPr>
      </p:pic>
    </p:spTree>
    <p:extLst>
      <p:ext uri="{BB962C8B-B14F-4D97-AF65-F5344CB8AC3E}">
        <p14:creationId xmlns:p14="http://schemas.microsoft.com/office/powerpoint/2010/main" val="3090670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Rectangle 1"/>
          <p:cNvSpPr>
            <a:spLocks noGrp="1" noChangeArrowheads="1"/>
          </p:cNvSpPr>
          <p:nvPr>
            <p:ph idx="1"/>
          </p:nvPr>
        </p:nvSpPr>
        <p:spPr bwMode="auto">
          <a:xfrm>
            <a:off x="680321" y="3813365"/>
            <a:ext cx="51925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anose="020B0604020202020204" pitchFamily="34" charset="0"/>
                <a:hlinkClick r:id="rId2"/>
              </a:rPr>
              <a:t>https://www.youtube.com/watch?v=CJt7XySKqYI</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910464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Burns Complications </a:t>
            </a:r>
            <a:endParaRPr lang="en-US" dirty="0"/>
          </a:p>
        </p:txBody>
      </p:sp>
      <p:sp>
        <p:nvSpPr>
          <p:cNvPr id="3" name="Content Placeholder 2"/>
          <p:cNvSpPr>
            <a:spLocks noGrp="1"/>
          </p:cNvSpPr>
          <p:nvPr>
            <p:ph idx="1"/>
          </p:nvPr>
        </p:nvSpPr>
        <p:spPr/>
        <p:txBody>
          <a:bodyPr/>
          <a:lstStyle/>
          <a:p>
            <a:r>
              <a:rPr lang="en-US" dirty="0">
                <a:solidFill>
                  <a:schemeClr val="bg1"/>
                </a:solidFill>
              </a:rPr>
              <a:t>Burns can cause fluid loss, and may result in decreased blood volume (hypovolemia) if the affected area is large</a:t>
            </a:r>
            <a:r>
              <a:rPr lang="en-US" dirty="0" smtClean="0">
                <a:solidFill>
                  <a:schemeClr val="bg1"/>
                </a:solidFill>
              </a:rPr>
              <a:t>.</a:t>
            </a:r>
          </a:p>
          <a:p>
            <a:endParaRPr lang="en-US" dirty="0">
              <a:solidFill>
                <a:schemeClr val="bg1"/>
              </a:solidFill>
            </a:endParaRPr>
          </a:p>
          <a:p>
            <a:endParaRPr lang="en-US" dirty="0" smtClean="0">
              <a:solidFill>
                <a:schemeClr val="bg1"/>
              </a:solidFill>
            </a:endParaRPr>
          </a:p>
          <a:p>
            <a:r>
              <a:rPr lang="en-US" dirty="0" smtClean="0">
                <a:solidFill>
                  <a:schemeClr val="bg1"/>
                </a:solidFill>
              </a:rPr>
              <a:t> </a:t>
            </a:r>
            <a:r>
              <a:rPr lang="en-US" dirty="0">
                <a:solidFill>
                  <a:schemeClr val="bg1"/>
                </a:solidFill>
              </a:rPr>
              <a:t>Infection is </a:t>
            </a:r>
            <a:r>
              <a:rPr lang="en-US" dirty="0" smtClean="0">
                <a:solidFill>
                  <a:schemeClr val="bg1"/>
                </a:solidFill>
              </a:rPr>
              <a:t>due </a:t>
            </a:r>
            <a:r>
              <a:rPr lang="en-US" dirty="0">
                <a:solidFill>
                  <a:schemeClr val="bg1"/>
                </a:solidFill>
              </a:rPr>
              <a:t>to the loss of integrity of the epidermal barrier</a:t>
            </a:r>
            <a:br>
              <a:rPr lang="en-US" dirty="0">
                <a:solidFill>
                  <a:schemeClr val="bg1"/>
                </a:solidFill>
              </a:rPr>
            </a:br>
            <a:r>
              <a:rPr lang="en-US" dirty="0"/>
              <a:t/>
            </a:r>
            <a:br>
              <a:rPr lang="en-US" dirty="0"/>
            </a:br>
            <a:endParaRPr lang="en-US" dirty="0"/>
          </a:p>
        </p:txBody>
      </p:sp>
    </p:spTree>
    <p:extLst>
      <p:ext uri="{BB962C8B-B14F-4D97-AF65-F5344CB8AC3E}">
        <p14:creationId xmlns:p14="http://schemas.microsoft.com/office/powerpoint/2010/main" val="12717345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
            <a:ext cx="3526971" cy="6858001"/>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1886" y="0"/>
            <a:ext cx="4180114" cy="69723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39935" y="0"/>
            <a:ext cx="3858986" cy="6972300"/>
          </a:xfrm>
          <a:prstGeom prst="rect">
            <a:avLst/>
          </a:prstGeom>
        </p:spPr>
      </p:pic>
    </p:spTree>
    <p:extLst>
      <p:ext uri="{BB962C8B-B14F-4D97-AF65-F5344CB8AC3E}">
        <p14:creationId xmlns:p14="http://schemas.microsoft.com/office/powerpoint/2010/main" val="39912476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 more &gt;&gt;</a:t>
            </a:r>
            <a:endParaRPr lang="en-US" dirty="0"/>
          </a:p>
        </p:txBody>
      </p:sp>
      <p:sp>
        <p:nvSpPr>
          <p:cNvPr id="3" name="Content Placeholder 2"/>
          <p:cNvSpPr>
            <a:spLocks noGrp="1"/>
          </p:cNvSpPr>
          <p:nvPr>
            <p:ph idx="1"/>
          </p:nvPr>
        </p:nvSpPr>
        <p:spPr/>
        <p:txBody>
          <a:bodyPr/>
          <a:lstStyle/>
          <a:p>
            <a:r>
              <a:rPr lang="en-US" dirty="0">
                <a:hlinkClick r:id="rId2"/>
              </a:rPr>
              <a:t>http://www.woundcarecenters.org/wound-types/burns.html#ixzz2vXqUzfll</a:t>
            </a:r>
            <a:endParaRPr lang="en-US" dirty="0"/>
          </a:p>
        </p:txBody>
      </p:sp>
    </p:spTree>
    <p:extLst>
      <p:ext uri="{BB962C8B-B14F-4D97-AF65-F5344CB8AC3E}">
        <p14:creationId xmlns:p14="http://schemas.microsoft.com/office/powerpoint/2010/main" val="25346211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Burns definition </a:t>
            </a:r>
            <a:endParaRPr lang="en-US" dirty="0"/>
          </a:p>
        </p:txBody>
      </p:sp>
      <p:sp>
        <p:nvSpPr>
          <p:cNvPr id="3" name="Content Placeholder 2"/>
          <p:cNvSpPr>
            <a:spLocks noGrp="1"/>
          </p:cNvSpPr>
          <p:nvPr>
            <p:ph idx="1"/>
          </p:nvPr>
        </p:nvSpPr>
        <p:spPr/>
        <p:txBody>
          <a:bodyPr/>
          <a:lstStyle/>
          <a:p>
            <a:r>
              <a:rPr lang="en-US" dirty="0">
                <a:solidFill>
                  <a:schemeClr val="bg1"/>
                </a:solidFill>
              </a:rPr>
              <a:t>A burn refers to any </a:t>
            </a:r>
            <a:r>
              <a:rPr lang="en-US" dirty="0">
                <a:solidFill>
                  <a:schemeClr val="bg1"/>
                </a:solidFill>
                <a:hlinkClick r:id="rId2"/>
              </a:rPr>
              <a:t>damage to body tissue</a:t>
            </a:r>
            <a:r>
              <a:rPr lang="en-US" dirty="0">
                <a:solidFill>
                  <a:schemeClr val="bg1"/>
                </a:solidFill>
              </a:rPr>
              <a:t> due to heat, chemicals, </a:t>
            </a:r>
            <a:r>
              <a:rPr lang="en-US" dirty="0">
                <a:solidFill>
                  <a:schemeClr val="bg1"/>
                </a:solidFill>
                <a:hlinkClick r:id="rId3"/>
              </a:rPr>
              <a:t>radiation</a:t>
            </a:r>
            <a:r>
              <a:rPr lang="en-US" dirty="0">
                <a:solidFill>
                  <a:schemeClr val="bg1"/>
                </a:solidFill>
              </a:rPr>
              <a:t> or electricity</a:t>
            </a:r>
            <a:br>
              <a:rPr lang="en-US" dirty="0">
                <a:solidFill>
                  <a:schemeClr val="bg1"/>
                </a:solidFill>
              </a:rPr>
            </a:br>
            <a:r>
              <a:rPr lang="en-US" dirty="0">
                <a:solidFill>
                  <a:schemeClr val="bg1"/>
                </a:solidFill>
              </a:rPr>
              <a:t/>
            </a:r>
            <a:br>
              <a:rPr lang="en-US"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2756999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Thermal burns</a:t>
            </a:r>
          </a:p>
        </p:txBody>
      </p:sp>
      <p:sp>
        <p:nvSpPr>
          <p:cNvPr id="3" name="Content Placeholder 2"/>
          <p:cNvSpPr>
            <a:spLocks noGrp="1"/>
          </p:cNvSpPr>
          <p:nvPr>
            <p:ph idx="1"/>
          </p:nvPr>
        </p:nvSpPr>
        <p:spPr/>
        <p:txBody>
          <a:bodyPr>
            <a:normAutofit/>
          </a:bodyPr>
          <a:lstStyle/>
          <a:p>
            <a:r>
              <a:rPr lang="en-US" dirty="0" smtClean="0">
                <a:solidFill>
                  <a:schemeClr val="bg1"/>
                </a:solidFill>
              </a:rPr>
              <a:t>are </a:t>
            </a:r>
            <a:r>
              <a:rPr lang="en-US" dirty="0">
                <a:solidFill>
                  <a:schemeClr val="bg1"/>
                </a:solidFill>
              </a:rPr>
              <a:t>caused by direct contact with an external heat source such as fire, hot liquids (scalding), hot objects or steam. </a:t>
            </a:r>
          </a:p>
        </p:txBody>
      </p:sp>
    </p:spTree>
    <p:extLst>
      <p:ext uri="{BB962C8B-B14F-4D97-AF65-F5344CB8AC3E}">
        <p14:creationId xmlns:p14="http://schemas.microsoft.com/office/powerpoint/2010/main" val="24053707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Radiation burns</a:t>
            </a:r>
          </a:p>
        </p:txBody>
      </p:sp>
      <p:sp>
        <p:nvSpPr>
          <p:cNvPr id="3" name="Content Placeholder 2"/>
          <p:cNvSpPr>
            <a:spLocks noGrp="1"/>
          </p:cNvSpPr>
          <p:nvPr>
            <p:ph idx="1"/>
          </p:nvPr>
        </p:nvSpPr>
        <p:spPr/>
        <p:txBody>
          <a:bodyPr>
            <a:normAutofit/>
          </a:bodyPr>
          <a:lstStyle/>
          <a:p>
            <a:r>
              <a:rPr lang="en-US" dirty="0" smtClean="0">
                <a:solidFill>
                  <a:schemeClr val="bg1"/>
                </a:solidFill>
              </a:rPr>
              <a:t>are </a:t>
            </a:r>
            <a:r>
              <a:rPr lang="en-US" dirty="0">
                <a:solidFill>
                  <a:schemeClr val="bg1"/>
                </a:solidFill>
              </a:rPr>
              <a:t>caused by sunlight or artificial sources such as radiation therapy or tanning beds. </a:t>
            </a:r>
          </a:p>
        </p:txBody>
      </p:sp>
    </p:spTree>
    <p:extLst>
      <p:ext uri="{BB962C8B-B14F-4D97-AF65-F5344CB8AC3E}">
        <p14:creationId xmlns:p14="http://schemas.microsoft.com/office/powerpoint/2010/main" val="780030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Chemical burns</a:t>
            </a:r>
          </a:p>
        </p:txBody>
      </p:sp>
      <p:sp>
        <p:nvSpPr>
          <p:cNvPr id="3" name="Content Placeholder 2"/>
          <p:cNvSpPr>
            <a:spLocks noGrp="1"/>
          </p:cNvSpPr>
          <p:nvPr>
            <p:ph idx="1"/>
          </p:nvPr>
        </p:nvSpPr>
        <p:spPr/>
        <p:txBody>
          <a:bodyPr/>
          <a:lstStyle/>
          <a:p>
            <a:r>
              <a:rPr lang="en-US" dirty="0" smtClean="0">
                <a:solidFill>
                  <a:schemeClr val="bg1"/>
                </a:solidFill>
              </a:rPr>
              <a:t>are </a:t>
            </a:r>
            <a:r>
              <a:rPr lang="en-US" dirty="0">
                <a:solidFill>
                  <a:schemeClr val="bg1"/>
                </a:solidFill>
              </a:rPr>
              <a:t>caused by chemicals such as strong acids (hydrochloric or sulfuric acid) or </a:t>
            </a:r>
            <a:r>
              <a:rPr lang="en-US" dirty="0" smtClean="0">
                <a:solidFill>
                  <a:schemeClr val="bg1"/>
                </a:solidFill>
              </a:rPr>
              <a:t>alkalis.</a:t>
            </a:r>
            <a:endParaRPr lang="en-US" dirty="0">
              <a:solidFill>
                <a:schemeClr val="bg1"/>
              </a:solidFill>
            </a:endParaRPr>
          </a:p>
        </p:txBody>
      </p:sp>
    </p:spTree>
    <p:extLst>
      <p:ext uri="{BB962C8B-B14F-4D97-AF65-F5344CB8AC3E}">
        <p14:creationId xmlns:p14="http://schemas.microsoft.com/office/powerpoint/2010/main" val="1228501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Electric shock</a:t>
            </a:r>
          </a:p>
        </p:txBody>
      </p:sp>
      <p:sp>
        <p:nvSpPr>
          <p:cNvPr id="3" name="Content Placeholder 2"/>
          <p:cNvSpPr>
            <a:spLocks noGrp="1"/>
          </p:cNvSpPr>
          <p:nvPr>
            <p:ph idx="1"/>
          </p:nvPr>
        </p:nvSpPr>
        <p:spPr/>
        <p:txBody>
          <a:bodyPr/>
          <a:lstStyle/>
          <a:p>
            <a:pPr marL="0" indent="0">
              <a:buNone/>
            </a:pPr>
            <a:r>
              <a:rPr lang="en-US" dirty="0" smtClean="0">
                <a:solidFill>
                  <a:schemeClr val="bg1"/>
                </a:solidFill>
              </a:rPr>
              <a:t>can </a:t>
            </a:r>
            <a:r>
              <a:rPr lang="en-US" dirty="0">
                <a:solidFill>
                  <a:schemeClr val="bg1"/>
                </a:solidFill>
              </a:rPr>
              <a:t>cause burns due to the massive amount of electricity which passes through the body. Electrical burns may involve deeper areas of the body such as the internal organs, muscles and nerves without obvious damage to the skin.</a:t>
            </a:r>
            <a:br>
              <a:rPr lang="en-US" dirty="0">
                <a:solidFill>
                  <a:schemeClr val="bg1"/>
                </a:solidFill>
              </a:rPr>
            </a:br>
            <a:r>
              <a:rPr lang="en-US" dirty="0">
                <a:solidFill>
                  <a:schemeClr val="bg1"/>
                </a:solidFill>
              </a:rPr>
              <a:t/>
            </a:r>
            <a:br>
              <a:rPr lang="en-US"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39135650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Burns </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64024" y="588168"/>
            <a:ext cx="7927975" cy="6269832"/>
          </a:xfrm>
        </p:spPr>
      </p:pic>
    </p:spTree>
    <p:extLst>
      <p:ext uri="{BB962C8B-B14F-4D97-AF65-F5344CB8AC3E}">
        <p14:creationId xmlns:p14="http://schemas.microsoft.com/office/powerpoint/2010/main" val="1994547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When is Emergency Treatment Needed for Burns?</a:t>
            </a:r>
            <a:endParaRPr lang="en-US" dirty="0"/>
          </a:p>
        </p:txBody>
      </p:sp>
      <p:sp>
        <p:nvSpPr>
          <p:cNvPr id="4" name="Rectangle 1"/>
          <p:cNvSpPr>
            <a:spLocks noGrp="1" noChangeArrowheads="1"/>
          </p:cNvSpPr>
          <p:nvPr>
            <p:ph idx="1"/>
          </p:nvPr>
        </p:nvSpPr>
        <p:spPr bwMode="auto">
          <a:xfrm>
            <a:off x="680321" y="3813365"/>
            <a:ext cx="511556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anose="020B0604020202020204" pitchFamily="34" charset="0"/>
                <a:hlinkClick r:id="rId2"/>
              </a:rPr>
              <a:t>https://www.youtube.com/watch?v=jdd-xgeCJ_Y</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88332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TC104033917[[fn=Berlin]]</Template>
  <TotalTime>127</TotalTime>
  <Words>195</Words>
  <Application>Microsoft Office PowerPoint</Application>
  <PresentationFormat>Widescreen</PresentationFormat>
  <Paragraphs>26</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Trebuchet MS</vt:lpstr>
      <vt:lpstr>Berlin</vt:lpstr>
      <vt:lpstr>Burns management </vt:lpstr>
      <vt:lpstr>PowerPoint Presentation</vt:lpstr>
      <vt:lpstr>Burns definition </vt:lpstr>
      <vt:lpstr>Thermal burns</vt:lpstr>
      <vt:lpstr>Radiation burns</vt:lpstr>
      <vt:lpstr>Chemical burns</vt:lpstr>
      <vt:lpstr>Electric shock</vt:lpstr>
      <vt:lpstr>Types of Burns </vt:lpstr>
      <vt:lpstr>When is Emergency Treatment Needed for Burns?</vt:lpstr>
      <vt:lpstr>PowerPoint Presentation</vt:lpstr>
      <vt:lpstr>Cool the burn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Burns Complications </vt:lpstr>
      <vt:lpstr>Read more &gt;&gt;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Burns management</dc:title>
  <dc:creator>ruqayah</dc:creator>
  <cp:lastModifiedBy>ruqayah</cp:lastModifiedBy>
  <cp:revision>13</cp:revision>
  <dcterms:created xsi:type="dcterms:W3CDTF">2014-03-10T07:53:16Z</dcterms:created>
  <dcterms:modified xsi:type="dcterms:W3CDTF">2014-09-15T07:56:54Z</dcterms:modified>
</cp:coreProperties>
</file>