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9"/>
  </p:notesMasterIdLst>
  <p:sldIdLst>
    <p:sldId id="293" r:id="rId2"/>
    <p:sldId id="294" r:id="rId3"/>
    <p:sldId id="298" r:id="rId4"/>
    <p:sldId id="300" r:id="rId5"/>
    <p:sldId id="299" r:id="rId6"/>
    <p:sldId id="272" r:id="rId7"/>
    <p:sldId id="301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ED9FFF"/>
    <a:srgbClr val="6ADF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DEF5365-99DC-427E-89E5-F989A9B19117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1014043-D8E9-4C65-9CEA-356E09854518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19/04/35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 descr="imagesCABPXV7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9" name="عنوان 1"/>
          <p:cNvSpPr txBox="1">
            <a:spLocks/>
          </p:cNvSpPr>
          <p:nvPr/>
        </p:nvSpPr>
        <p:spPr>
          <a:xfrm>
            <a:off x="0" y="2130425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8800" b="1" i="0" u="none" strike="noStrike" kern="1200" cap="none" spc="0" normalizeH="0" baseline="0" noProof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Diwani Letter" pitchFamily="2" charset="-78"/>
              </a:rPr>
              <a:t>مقدمة في </a:t>
            </a:r>
            <a:r>
              <a:rPr kumimoji="0" lang="ar-SA" sz="8800" b="1" i="0" u="none" strike="noStrike" kern="1200" cap="none" spc="0" normalizeH="0" baseline="0" noProof="0" dirty="0" err="1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Diwani Letter" pitchFamily="2" charset="-78"/>
              </a:rPr>
              <a:t>ميكروبيولوجيا</a:t>
            </a:r>
            <a:endParaRPr kumimoji="0" lang="ar-SA" sz="8800" b="1" i="0" u="none" strike="noStrike" kern="1200" cap="none" spc="0" normalizeH="0" baseline="0" noProof="0" dirty="0" smtClean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2000" dir="5400000" algn="tl">
                  <a:srgbClr val="000000">
                    <a:alpha val="30000"/>
                  </a:srgbClr>
                </a:outerShdw>
              </a:effectLst>
              <a:uLnTx/>
              <a:uFillTx/>
              <a:latin typeface="Tw Cen MT Condensed Extra Bold" pitchFamily="34" charset="0"/>
              <a:ea typeface="+mj-ea"/>
              <a:cs typeface="Diwani Letter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8800" b="1" i="0" u="none" strike="noStrike" kern="1200" cap="none" spc="0" normalizeH="0" baseline="0" noProof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Diwani Letter" pitchFamily="2" charset="-78"/>
              </a:rPr>
              <a:t> البترول</a:t>
            </a:r>
            <a:br>
              <a:rPr kumimoji="0" lang="ar-SA" sz="8800" b="1" i="0" u="none" strike="noStrike" kern="1200" cap="none" spc="0" normalizeH="0" baseline="0" noProof="0" dirty="0" smtClean="0">
                <a:ln w="1016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w Cen MT Condensed Extra Bold" pitchFamily="34" charset="0"/>
                <a:ea typeface="+mj-ea"/>
                <a:cs typeface="Diwani Letter" pitchFamily="2" charset="-78"/>
              </a:rPr>
            </a:br>
            <a:endParaRPr kumimoji="0" lang="ar-SA" sz="8800" b="1" i="0" u="none" strike="noStrike" kern="1200" cap="none" spc="0" normalizeH="0" baseline="0" noProof="0" dirty="0">
              <a:ln w="10160">
                <a:solidFill>
                  <a:schemeClr val="tx1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38100" dist="32000" dir="5400000" algn="tl">
                  <a:srgbClr val="000000">
                    <a:alpha val="30000"/>
                  </a:srgbClr>
                </a:outerShdw>
              </a:effectLst>
              <a:uLnTx/>
              <a:uFillTx/>
              <a:latin typeface="Tw Cen MT Condensed Extra Bold" pitchFamily="34" charset="0"/>
              <a:ea typeface="+mj-ea"/>
              <a:cs typeface="Diwani Letter" pitchFamily="2" charset="-78"/>
            </a:endParaRPr>
          </a:p>
        </p:txBody>
      </p:sp>
      <p:sp>
        <p:nvSpPr>
          <p:cNvPr id="10" name="عنوان فرعي 2"/>
          <p:cNvSpPr txBox="1">
            <a:spLocks/>
          </p:cNvSpPr>
          <p:nvPr/>
        </p:nvSpPr>
        <p:spPr>
          <a:xfrm>
            <a:off x="1357290" y="3929066"/>
            <a:ext cx="6400800" cy="1440160"/>
          </a:xfrm>
          <a:prstGeom prst="rect">
            <a:avLst/>
          </a:prstGeom>
        </p:spPr>
        <p:txBody>
          <a:bodyPr vert="horz" lIns="91440" tIns="45720" rIns="91440" bIns="45720" rtlCol="1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6000" b="1" i="0" u="none" strike="noStrike" kern="1200" cap="all" spc="0" normalizeH="0" baseline="0" noProof="0" dirty="0" smtClean="0">
              <a:ln>
                <a:solidFill>
                  <a:srgbClr val="92D050"/>
                </a:solidFill>
              </a:ln>
              <a:effectLst>
                <a:glow rad="139700">
                  <a:schemeClr val="tx1"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Diwani Letter" pitchFamily="2" charset="-78"/>
            </a:endParaRPr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kumimoji="0" lang="ar-SA" sz="6000" b="1" i="0" u="none" strike="noStrike" kern="1200" cap="all" spc="0" normalizeH="0" baseline="0" noProof="0" dirty="0" smtClean="0">
                <a:ln>
                  <a:solidFill>
                    <a:srgbClr val="92D050"/>
                  </a:solidFill>
                </a:ln>
                <a:effectLst>
                  <a:glow rad="139700">
                    <a:schemeClr val="tx1"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cs typeface="Diwani Letter" pitchFamily="2" charset="-78"/>
              </a:rPr>
              <a:t>مقرر 466</a:t>
            </a:r>
            <a:r>
              <a:rPr lang="ar-SA" sz="6000" b="1" cap="all" dirty="0" smtClean="0">
                <a:ln>
                  <a:solidFill>
                    <a:srgbClr val="92D050"/>
                  </a:solidFill>
                </a:ln>
                <a:effectLst>
                  <a:glow rad="139700">
                    <a:schemeClr val="tx1">
                      <a:alpha val="4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 pitchFamily="34" charset="0"/>
                <a:cs typeface="Diwani Letter" pitchFamily="2" charset="-78"/>
              </a:rPr>
              <a:t> حدق</a:t>
            </a:r>
            <a:endParaRPr kumimoji="0" lang="ar-SA" sz="6000" b="1" i="0" u="none" strike="noStrike" kern="1200" cap="all" spc="0" normalizeH="0" baseline="0" noProof="0" dirty="0" smtClean="0">
              <a:ln>
                <a:solidFill>
                  <a:srgbClr val="92D050"/>
                </a:solidFill>
              </a:ln>
              <a:effectLst>
                <a:glow rad="139700">
                  <a:schemeClr val="tx1"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Diwani Lette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6000" b="1" i="0" u="none" strike="noStrike" kern="1200" cap="all" spc="0" normalizeH="0" baseline="0" noProof="0" dirty="0" smtClean="0">
              <a:ln>
                <a:solidFill>
                  <a:srgbClr val="92D050"/>
                </a:solidFill>
              </a:ln>
              <a:effectLst>
                <a:glow rad="139700">
                  <a:schemeClr val="tx1"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Diwani Lette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6000" b="1" i="0" u="none" strike="noStrike" kern="1200" cap="all" spc="0" normalizeH="0" baseline="0" noProof="0" dirty="0" smtClean="0">
              <a:ln>
                <a:solidFill>
                  <a:srgbClr val="92D050"/>
                </a:solidFill>
              </a:ln>
              <a:effectLst>
                <a:glow rad="139700">
                  <a:schemeClr val="tx1">
                    <a:alpha val="4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Diwani Letter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 descr="imagesCABPXV7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عنوان 1"/>
          <p:cNvSpPr txBox="1">
            <a:spLocks/>
          </p:cNvSpPr>
          <p:nvPr/>
        </p:nvSpPr>
        <p:spPr>
          <a:xfrm>
            <a:off x="0" y="928670"/>
            <a:ext cx="9144000" cy="3929090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1" i="0" strike="noStrike" kern="1200" cap="none" spc="50" normalizeH="0" baseline="0" noProof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Letter" pitchFamily="2" charset="-78"/>
              </a:rPr>
              <a:t>تنقية وحفظ الميكروبات المعزولة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7200" b="1" i="0" strike="noStrike" kern="1200" cap="none" spc="50" normalizeH="0" noProof="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Diwani Letter" pitchFamily="2" charset="-78"/>
              </a:rPr>
              <a:t> من تربة نفطية</a:t>
            </a:r>
            <a:endParaRPr kumimoji="0" lang="ar-SA" sz="7200" b="1" i="0" strike="noStrike" kern="1200" cap="none" spc="50" normalizeH="0" baseline="0" noProof="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Diwani Letter" pitchFamily="2" charset="-78"/>
            </a:endParaRPr>
          </a:p>
        </p:txBody>
      </p:sp>
      <p:sp>
        <p:nvSpPr>
          <p:cNvPr id="4" name="عنوان فرعي 2"/>
          <p:cNvSpPr txBox="1">
            <a:spLocks/>
          </p:cNvSpPr>
          <p:nvPr/>
        </p:nvSpPr>
        <p:spPr>
          <a:xfrm>
            <a:off x="1285852" y="5214950"/>
            <a:ext cx="6400800" cy="1357322"/>
          </a:xfrm>
          <a:prstGeom prst="rect">
            <a:avLst/>
          </a:prstGeom>
        </p:spPr>
        <p:txBody>
          <a:bodyPr vert="horz" lIns="91440" tIns="45720" rIns="91440" bIns="45720" rtlCol="1">
            <a:normAutofit fontScale="32500" lnSpcReduction="2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>
                <a:solidFill>
                  <a:schemeClr val="tx1"/>
                </a:solidFill>
              </a:ln>
              <a:solidFill>
                <a:srgbClr val="CC9900"/>
              </a:solidFill>
              <a:effectLst>
                <a:glow rad="101600">
                  <a:schemeClr val="tx2">
                    <a:alpha val="6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Diwani Lette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>
                <a:solidFill>
                  <a:schemeClr val="tx1"/>
                </a:solidFill>
              </a:ln>
              <a:solidFill>
                <a:srgbClr val="CC9900"/>
              </a:solidFill>
              <a:effectLst>
                <a:glow rad="101600">
                  <a:schemeClr val="tx2">
                    <a:alpha val="6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Diwani Letter" pitchFamily="2" charset="-78"/>
            </a:endParaRPr>
          </a:p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ar-SA" sz="16000" b="1" i="0" u="none" strike="noStrike" kern="1200" cap="all" spc="0" normalizeH="0" baseline="0" noProof="0" dirty="0" smtClean="0">
                <a:ln>
                  <a:solidFill>
                    <a:schemeClr val="tx1"/>
                  </a:solidFill>
                </a:ln>
                <a:solidFill>
                  <a:srgbClr val="CC9900"/>
                </a:solidFill>
                <a:effectLst>
                  <a:glow rad="101600">
                    <a:schemeClr val="tx2">
                      <a:alpha val="60000"/>
                    </a:schemeClr>
                  </a:glow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uLnTx/>
                <a:uFillTx/>
                <a:latin typeface="Arial" pitchFamily="34" charset="0"/>
                <a:cs typeface="Diwani Letter" pitchFamily="2" charset="-78"/>
              </a:rPr>
              <a:t>الدرس العملي الثالث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>
                <a:solidFill>
                  <a:schemeClr val="tx1"/>
                </a:solidFill>
              </a:ln>
              <a:solidFill>
                <a:srgbClr val="CC9900"/>
              </a:solidFill>
              <a:effectLst>
                <a:glow rad="101600">
                  <a:schemeClr val="tx2">
                    <a:alpha val="6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Diwani Letter" pitchFamily="2" charset="-78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ar-SA" sz="3600" b="1" i="0" u="none" strike="noStrike" kern="1200" cap="all" spc="0" normalizeH="0" baseline="0" noProof="0" dirty="0" smtClean="0">
              <a:ln>
                <a:solidFill>
                  <a:schemeClr val="tx1"/>
                </a:solidFill>
              </a:ln>
              <a:solidFill>
                <a:srgbClr val="CC9900"/>
              </a:solidFill>
              <a:effectLst>
                <a:glow rad="101600">
                  <a:schemeClr val="tx2">
                    <a:alpha val="60000"/>
                  </a:schemeClr>
                </a:glow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uLnTx/>
              <a:uFillTx/>
              <a:latin typeface="Arial" pitchFamily="34" charset="0"/>
              <a:cs typeface="Diwani Letter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sCA6WMX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ar-SA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Diwani Letter" pitchFamily="2" charset="-78"/>
              </a:rPr>
              <a:t>تعريف الميكروبات المعزولة</a:t>
            </a:r>
            <a:endParaRPr lang="ar-SA" sz="54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Diwani Letter" pitchFamily="2" charset="-78"/>
            </a:endParaRPr>
          </a:p>
        </p:txBody>
      </p:sp>
      <p:sp>
        <p:nvSpPr>
          <p:cNvPr id="7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000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ar-SA" sz="20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  <a:sym typeface="AGA Arabesque"/>
              </a:rPr>
              <a:t> 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بعد </a:t>
            </a:r>
            <a:r>
              <a:rPr lang="ar-SA" b="1" dirty="0" err="1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الإنتهاء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من عملية العزل والحصول على المزرعة يتم تعريف الميكروبات المعزولة بشكل </a:t>
            </a:r>
            <a:r>
              <a:rPr lang="ar-SA" b="1" dirty="0" err="1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مبدئى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من خلال الخصائص </a:t>
            </a:r>
            <a:r>
              <a:rPr lang="ar-SA" b="1" dirty="0" err="1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المورفولوجية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والخصائص </a:t>
            </a:r>
            <a:r>
              <a:rPr lang="ar-SA" b="1" dirty="0" err="1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المجهرية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للمزرعة الميكروبية.</a:t>
            </a:r>
            <a:endParaRPr lang="ar-SA" b="1" dirty="0" smtClean="0">
              <a:effectLst>
                <a:glow rad="101600">
                  <a:schemeClr val="bg1">
                    <a:alpha val="60000"/>
                  </a:schemeClr>
                </a:glow>
              </a:effectLst>
              <a:cs typeface="Diwani Letter" pitchFamily="2" charset="-78"/>
            </a:endParaRPr>
          </a:p>
          <a:p>
            <a:pPr>
              <a:buNone/>
            </a:pPr>
            <a:r>
              <a:rPr lang="ar-SA" b="1" dirty="0" smtClean="0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</a:t>
            </a:r>
            <a:r>
              <a:rPr lang="ar-SA" sz="20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  <a:sym typeface="AGA Arabesque"/>
              </a:rPr>
              <a:t></a:t>
            </a:r>
            <a:r>
              <a:rPr lang="ar-SA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  <a:sym typeface="AGA Arabesque"/>
              </a:rPr>
              <a:t> </a:t>
            </a:r>
            <a:r>
              <a:rPr lang="ar-SA" b="1" dirty="0" smtClean="0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الخصائص </a:t>
            </a:r>
            <a:r>
              <a:rPr lang="ar-SA" b="1" dirty="0" err="1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المورفولوجية</a:t>
            </a:r>
            <a:r>
              <a:rPr lang="ar-SA" b="1" dirty="0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: </a:t>
            </a:r>
            <a:r>
              <a:rPr lang="ar-SA" b="1" dirty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يتم فحص مزرعة 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الميكروب (</a:t>
            </a:r>
            <a:r>
              <a:rPr lang="ar-SA" b="1" dirty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على البيئة الصلبة) مورفولوجياً وتسجل الخصائص المورفولوجية المميزة مثل لون المزرعة ـ طبيعة نمو 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الميكروب على البيئة ـ </a:t>
            </a:r>
            <a:r>
              <a:rPr lang="ar-SA" b="1" dirty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كثافة النموـ شكل الحافة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.</a:t>
            </a:r>
            <a:endParaRPr lang="ar-SA" b="1" dirty="0">
              <a:effectLst>
                <a:glow rad="101600">
                  <a:schemeClr val="bg1">
                    <a:alpha val="60000"/>
                  </a:schemeClr>
                </a:glow>
              </a:effectLst>
              <a:cs typeface="Diwani Letter" pitchFamily="2" charset="-78"/>
            </a:endParaRPr>
          </a:p>
          <a:p>
            <a:pPr>
              <a:buNone/>
            </a:pPr>
            <a:r>
              <a:rPr lang="ar-SA" b="1" dirty="0" smtClean="0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</a:t>
            </a:r>
            <a:r>
              <a:rPr lang="ar-SA" sz="2000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  <a:sym typeface="AGA Arabesque"/>
              </a:rPr>
              <a:t></a:t>
            </a:r>
            <a:r>
              <a:rPr lang="ar-SA" b="1" dirty="0" smtClean="0"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  <a:sym typeface="AGA Arabesque"/>
              </a:rPr>
              <a:t> </a:t>
            </a:r>
            <a:r>
              <a:rPr lang="ar-SA" b="1" dirty="0" smtClean="0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الخصائص </a:t>
            </a:r>
            <a:r>
              <a:rPr lang="ar-SA" b="1" dirty="0" err="1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المجهرية</a:t>
            </a:r>
            <a:r>
              <a:rPr lang="ar-SA" b="1" dirty="0">
                <a:solidFill>
                  <a:schemeClr val="accent3">
                    <a:lumMod val="75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: </a:t>
            </a:r>
            <a:r>
              <a:rPr lang="ar-SA" b="1" dirty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حيث تحضر شرائح من النمو 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الميكروبي </a:t>
            </a:r>
            <a:r>
              <a:rPr lang="ar-SA" b="1" dirty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وتصبغ 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(بصبغة </a:t>
            </a:r>
            <a:r>
              <a:rPr lang="ar-SA" b="1" dirty="0" err="1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اللاكتوفينول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للفطر- صبغ جرام للبكتيريا) </a:t>
            </a:r>
            <a:r>
              <a:rPr lang="ar-SA" b="1" dirty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وتفحص جيداً تحت المجهر ويتم تسجيل الخصائص </a:t>
            </a:r>
            <a:r>
              <a:rPr lang="ar-SA" b="1" dirty="0" err="1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المجهرية</a:t>
            </a:r>
            <a:r>
              <a:rPr lang="ar-SA" b="1" dirty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 للمزرعة (شكل </a:t>
            </a:r>
            <a:r>
              <a:rPr lang="ar-SA" b="1" dirty="0" smtClean="0"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cs typeface="Diwani Letter" pitchFamily="2" charset="-78"/>
              </a:rPr>
              <a:t>الميكروب). </a:t>
            </a:r>
            <a:endParaRPr lang="ar-SA" b="1" dirty="0">
              <a:solidFill>
                <a:schemeClr val="bg2">
                  <a:lumMod val="5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cs typeface="Diwani Letter" pitchFamily="2" charset="-78"/>
            </a:endParaRPr>
          </a:p>
          <a:p>
            <a:endParaRPr lang="ar-SA" b="1" dirty="0">
              <a:effectLst>
                <a:glow rad="101600">
                  <a:schemeClr val="bg1">
                    <a:alpha val="60000"/>
                  </a:schemeClr>
                </a:glow>
              </a:effectLst>
              <a:cs typeface="Diwani Letter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sCA6WMX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عنوان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500066"/>
          </a:xfrm>
        </p:spPr>
        <p:txBody>
          <a:bodyPr>
            <a:noAutofit/>
          </a:bodyPr>
          <a:lstStyle/>
          <a:p>
            <a:r>
              <a:rPr lang="ar-SA" sz="6000" b="1" dirty="0" smtClean="0">
                <a:ln w="1905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Diwani Letter" pitchFamily="2" charset="-78"/>
              </a:rPr>
              <a:t>تنقية الميكروبات المعزولة</a:t>
            </a:r>
            <a:br>
              <a:rPr lang="ar-SA" sz="6000" b="1" dirty="0" smtClean="0">
                <a:ln w="19050">
                  <a:solidFill>
                    <a:schemeClr val="tx1"/>
                  </a:solidFill>
                  <a:prstDash val="solid"/>
                </a:ln>
                <a:effectLst>
                  <a:glow rad="1016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Diwani Letter" pitchFamily="2" charset="-78"/>
              </a:rPr>
            </a:br>
            <a:endParaRPr lang="ar-SA" sz="6000" b="1" dirty="0">
              <a:ln w="19050">
                <a:solidFill>
                  <a:schemeClr val="tx1"/>
                </a:solidFill>
                <a:prstDash val="solid"/>
              </a:ln>
              <a:effectLst>
                <a:glow rad="101600">
                  <a:schemeClr val="accent3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Diwani Letter" pitchFamily="2" charset="-78"/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3600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   </a:t>
            </a:r>
            <a:r>
              <a:rPr lang="ar-SA" sz="28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  <a:sym typeface="AGA Arabesque"/>
              </a:rPr>
              <a:t></a:t>
            </a:r>
            <a:r>
              <a:rPr lang="ar-SA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  <a:sym typeface="AGA Arabesque"/>
              </a:rPr>
              <a:t> </a:t>
            </a:r>
            <a:r>
              <a:rPr lang="ar-SA" sz="3600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بعد عزل الميكروبات من التربة الملوثة بالمركبات النفطية يمكن أن يظهر لدينا أكثر من مستعمرة ميكروبية ،لذلك نقوم بتنقية هذه الميكروبات بالنسبة للفطر عن طريق </a:t>
            </a:r>
            <a:r>
              <a:rPr lang="ar-SA" sz="3600" b="1" dirty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عزل نهاية الهيفا باحتراس بواسطة إبرة معقمة </a:t>
            </a:r>
            <a:r>
              <a:rPr lang="ar-SA" sz="3600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ونقلها الى طبق معقم يحتوي على بيئه مناسبة لنمو الفطريات ،وتحضن في حضان الفطريات حتى </a:t>
            </a:r>
            <a:r>
              <a:rPr lang="ar-SA" sz="3600" b="1" dirty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نحصل على مزرعة نقية</a:t>
            </a:r>
            <a:r>
              <a:rPr lang="ar-SA" sz="3600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. أما البكتيريا فعن طريق عمل تخطيط متعامد بواسطة ابرة تلقيح معقمة على سطح البيئة الصلبة ومن ثم </a:t>
            </a:r>
            <a:r>
              <a:rPr lang="ar-SA" sz="3600" b="1" dirty="0" err="1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التحضين</a:t>
            </a:r>
            <a:r>
              <a:rPr lang="ar-SA" sz="3600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 في </a:t>
            </a:r>
            <a:r>
              <a:rPr lang="ar-SA" sz="3600" b="1" dirty="0" err="1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حضان</a:t>
            </a:r>
            <a:r>
              <a:rPr lang="ar-SA" sz="3600" b="1" dirty="0" smtClean="0">
                <a:effectLst>
                  <a:glow rad="101600">
                    <a:schemeClr val="accent3">
                      <a:lumMod val="60000"/>
                      <a:lumOff val="40000"/>
                      <a:alpha val="60000"/>
                    </a:schemeClr>
                  </a:glow>
                </a:effectLst>
                <a:cs typeface="Diwani Letter" pitchFamily="2" charset="-78"/>
              </a:rPr>
              <a:t> البكتيريا عند درجة حرارة مناسبة ولمدة مناسبة.</a:t>
            </a:r>
            <a:endParaRPr lang="ar-SA" sz="3600" b="1" dirty="0">
              <a:effectLst>
                <a:glow rad="101600">
                  <a:schemeClr val="accent3">
                    <a:lumMod val="60000"/>
                    <a:lumOff val="40000"/>
                    <a:alpha val="60000"/>
                  </a:schemeClr>
                </a:glow>
              </a:effectLst>
              <a:cs typeface="Diwani Letter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sCA6WMX3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ar-SA" sz="5400" b="1" dirty="0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Diwani Letter" pitchFamily="2" charset="-78"/>
              </a:rPr>
              <a:t>حفظ المزارع </a:t>
            </a:r>
            <a:r>
              <a:rPr lang="ar-SA" sz="5400" b="1" dirty="0" err="1" smtClean="0">
                <a:ln w="19050">
                  <a:solidFill>
                    <a:schemeClr val="tx1"/>
                  </a:solidFill>
                  <a:prstDash val="solid"/>
                </a:ln>
                <a:solidFill>
                  <a:schemeClr val="accent3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cs typeface="Diwani Letter" pitchFamily="2" charset="-78"/>
              </a:rPr>
              <a:t>الميكروبيه</a:t>
            </a:r>
            <a:endParaRPr lang="ar-SA" sz="5400" b="1" dirty="0">
              <a:ln w="19050">
                <a:solidFill>
                  <a:schemeClr val="tx1"/>
                </a:solidFill>
                <a:prstDash val="solid"/>
              </a:ln>
              <a:solidFill>
                <a:schemeClr val="accent3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cs typeface="Diwani Letter" pitchFamily="2" charset="-78"/>
            </a:endParaRPr>
          </a:p>
        </p:txBody>
      </p:sp>
      <p:sp>
        <p:nvSpPr>
          <p:cNvPr id="5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SA" sz="36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 </a:t>
            </a:r>
            <a:r>
              <a:rPr lang="ar-SA" sz="2800" b="1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  <a:sym typeface="AGA Arabesque"/>
              </a:rPr>
              <a:t></a:t>
            </a:r>
            <a:r>
              <a:rPr lang="ar-SA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  <a:sym typeface="AGA Arabesque"/>
              </a:rPr>
              <a:t> </a:t>
            </a:r>
            <a:r>
              <a:rPr lang="ar-SA" sz="36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يجب </a:t>
            </a:r>
            <a:r>
              <a:rPr lang="ar-SA" sz="36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أن تحفظ </a:t>
            </a:r>
            <a:r>
              <a:rPr lang="ar-SA" sz="36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الميكروبات </a:t>
            </a:r>
            <a:r>
              <a:rPr lang="ar-SA" sz="36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حية وبصورة نقية طوال فترة الدراسة وابسط الطرق لحفظ </a:t>
            </a:r>
            <a:r>
              <a:rPr lang="ar-SA" sz="36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الميكروبات </a:t>
            </a:r>
            <a:r>
              <a:rPr lang="ar-SA" sz="36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هي نقل المستعمرات </a:t>
            </a:r>
            <a:r>
              <a:rPr lang="ar-SA" sz="36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 الى بيئة </a:t>
            </a:r>
            <a:r>
              <a:rPr lang="ar-SA" sz="36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جديدة ومعقمة </a:t>
            </a:r>
            <a:r>
              <a:rPr lang="ar-SA" sz="36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في أنبوبة اختبار(أنابيب </a:t>
            </a:r>
            <a:r>
              <a:rPr lang="ar-SA" sz="3600" b="1" dirty="0" err="1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الأجار</a:t>
            </a:r>
            <a:r>
              <a:rPr lang="ar-SA" sz="36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 المائل </a:t>
            </a:r>
            <a:r>
              <a:rPr lang="en-GB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+mj-cs"/>
              </a:rPr>
              <a:t>slant agar</a:t>
            </a:r>
            <a:r>
              <a:rPr lang="ar-SA" sz="36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) </a:t>
            </a:r>
            <a:r>
              <a:rPr lang="ar-SA" sz="36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ويمكن حفظ الانابيب في درجات حرارة منخفضة (في الثلاجة) حيث أن </a:t>
            </a:r>
            <a:r>
              <a:rPr lang="ar-SA" sz="3600" b="1" dirty="0" smtClean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الميكروبات </a:t>
            </a:r>
            <a:r>
              <a:rPr lang="ar-SA" sz="3600" b="1" dirty="0"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cs typeface="Diwani Letter" pitchFamily="2" charset="-78"/>
              </a:rPr>
              <a:t>تظل حية إذا ماوفرت لها درجات حرارة مناسبة , كذلك جفاف المستعمرة لايحدث إلا بعد فترة طويلة.</a:t>
            </a:r>
          </a:p>
        </p:txBody>
      </p:sp>
      <p:pic>
        <p:nvPicPr>
          <p:cNvPr id="6" name="صورة 5" descr="12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4286256"/>
            <a:ext cx="6533918" cy="2383104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 descr="imagesCAOTS4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0" name="مستطيل 9"/>
          <p:cNvSpPr/>
          <p:nvPr/>
        </p:nvSpPr>
        <p:spPr>
          <a:xfrm>
            <a:off x="3071802" y="857232"/>
            <a:ext cx="557216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ar-SA" sz="9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Diwani Letter" pitchFamily="2" charset="-78"/>
              </a:rPr>
              <a:t>اجيبي</a:t>
            </a:r>
            <a:r>
              <a:rPr lang="ar-SA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Diwani Letter" pitchFamily="2" charset="-78"/>
              </a:rPr>
              <a:t> </a:t>
            </a:r>
            <a:r>
              <a:rPr lang="ar-SA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Diwani Letter" pitchFamily="2" charset="-78"/>
              </a:rPr>
              <a:t>:</a:t>
            </a:r>
            <a:endParaRPr lang="ar-SA" sz="9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blipFill>
                <a:blip r:embed="rId3"/>
                <a:tile tx="0" ty="0" sx="100000" sy="100000" flip="none" algn="tl"/>
              </a:blipFill>
              <a:effectLst>
                <a:glow rad="101600">
                  <a:schemeClr val="tx1">
                    <a:alpha val="60000"/>
                  </a:schemeClr>
                </a:glow>
                <a:outerShdw blurRad="50800" algn="tl" rotWithShape="0">
                  <a:srgbClr val="000000"/>
                </a:outerShdw>
              </a:effectLst>
              <a:cs typeface="Diwani Letter" pitchFamily="2" charset="-78"/>
            </a:endParaRPr>
          </a:p>
        </p:txBody>
      </p:sp>
      <p:pic>
        <p:nvPicPr>
          <p:cNvPr id="5" name="صورة 8" descr="question-mark56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0"/>
            <a:ext cx="428625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 flipH="1">
            <a:off x="0" y="3214686"/>
            <a:ext cx="864396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buClr>
                <a:srgbClr val="C00000"/>
              </a:buClr>
              <a:buFont typeface="Wingdings 2" pitchFamily="18" charset="2"/>
              <a:buChar char=""/>
              <a:defRPr/>
            </a:pPr>
            <a:r>
              <a:rPr lang="ar-SA" sz="4800" b="1" spc="50" dirty="0">
                <a:ln w="11430">
                  <a:noFill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cs typeface="Diwani Letter" pitchFamily="2" charset="-78"/>
              </a:rPr>
              <a:t>عللي:</a:t>
            </a:r>
            <a:endParaRPr lang="ar-SA" sz="4800" b="1" spc="50" dirty="0">
              <a:ln w="11430">
                <a:noFill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CS FREEDOM OUT"/>
              <a:ea typeface="Times New Roman" pitchFamily="18" charset="0"/>
              <a:cs typeface="Diwani Letter" pitchFamily="2" charset="-78"/>
            </a:endParaRPr>
          </a:p>
          <a:p>
            <a:pPr>
              <a:buClr>
                <a:srgbClr val="D60093"/>
              </a:buClr>
              <a:buFont typeface="Wingdings 2" pitchFamily="18" charset="2"/>
              <a:buChar char="ä"/>
              <a:defRPr/>
            </a:pPr>
            <a:r>
              <a:rPr lang="ar-SA" sz="48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ea typeface="Times New Roman" pitchFamily="18" charset="0"/>
                <a:cs typeface="Diwani Letter" pitchFamily="2" charset="-78"/>
              </a:rPr>
              <a:t> الهدف من عملية التنقية؟</a:t>
            </a:r>
            <a:endParaRPr lang="ar-SA" sz="4800" b="1" spc="50" dirty="0">
              <a:ln w="11430">
                <a:noFill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CS FREEDOM OUT"/>
              <a:ea typeface="Times New Roman" pitchFamily="18" charset="0"/>
              <a:cs typeface="Diwani Letter" pitchFamily="2" charset="-78"/>
            </a:endParaRPr>
          </a:p>
          <a:p>
            <a:pPr>
              <a:buClr>
                <a:srgbClr val="C00000"/>
              </a:buClr>
              <a:buFont typeface="Wingdings 2" pitchFamily="18" charset="2"/>
              <a:buChar char=""/>
              <a:defRPr/>
            </a:pPr>
            <a:r>
              <a:rPr lang="ar-SA" sz="48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cs typeface="Diwani Letter" pitchFamily="2" charset="-78"/>
              </a:rPr>
              <a:t>اذكري مميزات الحفظ في أنابيب </a:t>
            </a:r>
            <a:r>
              <a:rPr lang="ar-SA" sz="4800" b="1" spc="50" dirty="0" err="1" smtClean="0">
                <a:ln w="11430">
                  <a:noFill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cs typeface="Diwani Letter" pitchFamily="2" charset="-78"/>
              </a:rPr>
              <a:t>الاجار</a:t>
            </a:r>
            <a:r>
              <a:rPr lang="ar-SA" sz="4800" b="1" spc="50" dirty="0" smtClean="0">
                <a:ln w="11430">
                  <a:noFill/>
                </a:ln>
                <a:solidFill>
                  <a:schemeClr val="bg1"/>
                </a:solidFill>
                <a:effectLst>
                  <a:glow rad="228600">
                    <a:schemeClr val="tx1"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CS FREEDOM OUT"/>
                <a:cs typeface="Diwani Letter" pitchFamily="2" charset="-78"/>
              </a:rPr>
              <a:t> المائل؟</a:t>
            </a:r>
            <a:endParaRPr lang="ar-SA" sz="4800" b="1" spc="50" dirty="0">
              <a:ln w="11430">
                <a:noFill/>
              </a:ln>
              <a:solidFill>
                <a:schemeClr val="bg1"/>
              </a:solidFill>
              <a:effectLst>
                <a:glow rad="228600">
                  <a:schemeClr val="tx1"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CS FREEDOM OUT"/>
              <a:ea typeface="Times New Roman" pitchFamily="18" charset="0"/>
              <a:cs typeface="Diwani Letter" pitchFamily="2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6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صورة 8" descr="imagesCAOTS4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0" name="مستطيل 9"/>
          <p:cNvSpPr/>
          <p:nvPr/>
        </p:nvSpPr>
        <p:spPr>
          <a:xfrm>
            <a:off x="285720" y="285728"/>
            <a:ext cx="9072626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ar-SA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Diwani Letter" pitchFamily="2" charset="-78"/>
              </a:rPr>
              <a:t>أ.منيرة عبد </a:t>
            </a:r>
            <a:r>
              <a:rPr lang="ar-SA" sz="8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Diwani Letter" pitchFamily="2" charset="-78"/>
              </a:rPr>
              <a:t>الله </a:t>
            </a:r>
            <a:r>
              <a:rPr lang="ar-SA" sz="8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blipFill>
                  <a:blip r:embed="rId3"/>
                  <a:tile tx="0" ty="0" sx="100000" sy="100000" flip="none" algn="tl"/>
                </a:blipFill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Diwani Letter" pitchFamily="2" charset="-78"/>
              </a:rPr>
              <a:t>الدوسري</a:t>
            </a:r>
            <a:endParaRPr lang="ar-SA" sz="80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blipFill>
                <a:blip r:embed="rId3"/>
                <a:tile tx="0" ty="0" sx="100000" sy="100000" flip="none" algn="tl"/>
              </a:blipFill>
              <a:effectLst>
                <a:glow rad="101600">
                  <a:schemeClr val="tx1">
                    <a:alpha val="60000"/>
                  </a:schemeClr>
                </a:glow>
                <a:outerShdw blurRad="50800" algn="tl" rotWithShape="0">
                  <a:srgbClr val="000000"/>
                </a:outerShdw>
              </a:effectLst>
              <a:cs typeface="Diwani Letter" pitchFamily="2" charset="-78"/>
            </a:endParaRPr>
          </a:p>
          <a:p>
            <a:pPr algn="l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effectLst>
                  <a:glow rad="101600">
                    <a:schemeClr val="tx1">
                      <a:alpha val="60000"/>
                    </a:schemeClr>
                  </a:glow>
                  <a:outerShdw blurRad="50800" algn="tl" rotWithShape="0">
                    <a:srgbClr val="000000"/>
                  </a:outerShdw>
                </a:effectLst>
                <a:cs typeface="Diwani Letter" pitchFamily="2" charset="-78"/>
              </a:rPr>
              <a:t>almonerah@ksu.edu.sa</a:t>
            </a:r>
            <a:endParaRPr lang="ar-SA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effectLst>
                <a:glow rad="101600">
                  <a:schemeClr val="tx1">
                    <a:alpha val="60000"/>
                  </a:schemeClr>
                </a:glow>
                <a:outerShdw blurRad="50800" algn="tl" rotWithShape="0">
                  <a:srgbClr val="000000"/>
                </a:outerShdw>
              </a:effectLst>
              <a:cs typeface="Diwani Letter" pitchFamily="2" charset="-78"/>
            </a:endParaRPr>
          </a:p>
        </p:txBody>
      </p:sp>
      <p:pic>
        <p:nvPicPr>
          <p:cNvPr id="11" name="صورة 10" descr="Thank-You-BearRose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14554"/>
            <a:ext cx="5072062" cy="4643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سمة Office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810</TotalTime>
  <Words>289</Words>
  <Application>Microsoft Office PowerPoint</Application>
  <PresentationFormat>عرض على الشاشة (3:4)‏</PresentationFormat>
  <Paragraphs>23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الشريحة 1</vt:lpstr>
      <vt:lpstr>الشريحة 2</vt:lpstr>
      <vt:lpstr>تعريف الميكروبات المعزولة</vt:lpstr>
      <vt:lpstr>تنقية الميكروبات المعزولة </vt:lpstr>
      <vt:lpstr>حفظ المزارع الميكروبيه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تأثير غاز الإيثيلين على نمو بادرات الفول النامية في الظلام</dc:title>
  <dc:creator>skills2</dc:creator>
  <cp:lastModifiedBy>user</cp:lastModifiedBy>
  <cp:revision>69</cp:revision>
  <dcterms:modified xsi:type="dcterms:W3CDTF">2014-02-19T10:44:27Z</dcterms:modified>
</cp:coreProperties>
</file>