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66" r:id="rId3"/>
    <p:sldId id="259" r:id="rId4"/>
    <p:sldId id="260" r:id="rId5"/>
    <p:sldId id="261" r:id="rId6"/>
    <p:sldId id="262" r:id="rId7"/>
    <p:sldId id="267" r:id="rId8"/>
    <p:sldId id="265" r:id="rId9"/>
    <p:sldId id="268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DA1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5DA4-3F3D-45B3-95FE-D817607475D7}" type="datetimeFigureOut">
              <a:rPr lang="ar-SA" smtClean="0"/>
              <a:pPr/>
              <a:t>26/04/35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6B3F3-C04C-42C9-B337-F8CEF466CF3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ACB8RQCCAWHPZL3CAMDAKGZCAX4KYC3CA8FSJJOCA3EB6H2CA3GVHGACACEQRKBCA6OX385CAWOLHQRCAMONNLUCA75QDIVCAAQVDDCCAZJSZ0SCAOOVYAACAYO7A5CCASQUYJZCA04VJLJCAU1V66UCA6IDMF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عنوان 1"/>
          <p:cNvSpPr txBox="1">
            <a:spLocks/>
          </p:cNvSpPr>
          <p:nvPr/>
        </p:nvSpPr>
        <p:spPr>
          <a:xfrm>
            <a:off x="0" y="1428737"/>
            <a:ext cx="9144000" cy="217171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8000" b="0" i="0" u="none" strike="noStrike" kern="1200" cap="none" spc="0" normalizeH="0" baseline="0" noProof="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W1 0024." pitchFamily="2" charset="-78"/>
              </a:rPr>
              <a:t>مقدمة في </a:t>
            </a:r>
            <a:r>
              <a:rPr kumimoji="0" lang="ar-SA" sz="8000" b="0" i="0" u="none" strike="noStrike" kern="1200" cap="none" spc="0" normalizeH="0" baseline="0" noProof="0" dirty="0" err="1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W1 0024." pitchFamily="2" charset="-78"/>
              </a:rPr>
              <a:t>ميكروبيولوجيا</a:t>
            </a:r>
            <a:r>
              <a:rPr kumimoji="0" lang="ar-SA" sz="8000" b="0" i="0" u="none" strike="noStrike" kern="1200" cap="none" spc="0" normalizeH="0" baseline="0" noProof="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W1 0024." pitchFamily="2" charset="-78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8000" b="0" i="0" u="none" strike="noStrike" kern="1200" cap="none" spc="0" normalizeH="0" baseline="0" noProof="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W1 0024." pitchFamily="2" charset="-78"/>
              </a:rPr>
              <a:t>البترول</a:t>
            </a:r>
            <a:br>
              <a:rPr kumimoji="0" lang="ar-SA" sz="8000" b="0" i="0" u="none" strike="noStrike" kern="1200" cap="none" spc="0" normalizeH="0" baseline="0" noProof="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W1 0024." pitchFamily="2" charset="-78"/>
              </a:rPr>
            </a:br>
            <a:endParaRPr kumimoji="0" lang="ar-SA" sz="5400" b="0" i="0" u="none" strike="noStrike" kern="1200" cap="none" spc="0" normalizeH="0" baseline="0" noProof="0" dirty="0">
              <a:ln w="10160">
                <a:solidFill>
                  <a:srgbClr val="C0000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W1 0024." pitchFamily="2" charset="-78"/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357290" y="4143380"/>
            <a:ext cx="6400800" cy="1071570"/>
          </a:xfrm>
          <a:prstGeom prst="rect">
            <a:avLst/>
          </a:prstGeom>
        </p:spPr>
        <p:txBody>
          <a:bodyPr vert="horz" lIns="91440" tIns="45720" rIns="91440" bIns="45720" rtlCol="1">
            <a:normAutofit fontScale="32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B31DA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W1 0024." pitchFamily="2" charset="-78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ar-SA" sz="16000" b="1" i="0" u="none" strike="noStrike" kern="1200" cap="all" spc="0" normalizeH="0" baseline="0" noProof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B31DA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cs typeface="W1 0024." pitchFamily="2" charset="-78"/>
              </a:rPr>
              <a:t>مقرر </a:t>
            </a:r>
            <a:r>
              <a:rPr lang="ar-SA" sz="16000" b="1" cap="all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B31DA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W1 0024." pitchFamily="2" charset="-78"/>
              </a:rPr>
              <a:t>466 حدق</a:t>
            </a:r>
            <a:endParaRPr kumimoji="0" lang="ar-SA" sz="16000" b="1" i="0" u="none" strike="noStrike" kern="1200" cap="all" spc="0" normalizeH="0" baseline="0" noProof="0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B31DA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W1 0024.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B31DA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W1 0024.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B31DA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W1 0024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ACB8RQCCAWHPZL3CAMDAKGZCAX4KYC3CA8FSJJOCA3EB6H2CA3GVHGACACEQRKBCA6OX385CAWOLHQRCAMONNLUCA75QDIVCAAQVDDCCAZJSZ0SCAOOVYAACAYO7A5CCASQUYJZCA04VJLJCAU1V66UCA6IDMF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عنوان 1"/>
          <p:cNvSpPr txBox="1">
            <a:spLocks/>
          </p:cNvSpPr>
          <p:nvPr/>
        </p:nvSpPr>
        <p:spPr>
          <a:xfrm>
            <a:off x="0" y="2214554"/>
            <a:ext cx="9144000" cy="164307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strike="noStrike" kern="1200" cap="none" spc="50" normalizeH="0" baseline="0" noProof="0" dirty="0" smtClean="0">
                <a:ln w="11430"/>
                <a:solidFill>
                  <a:srgbClr val="B31DA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W1 0024." pitchFamily="2" charset="-78"/>
              </a:rPr>
              <a:t>عزل وتوصيف البكتيريا المحللة</a:t>
            </a:r>
            <a:r>
              <a:rPr kumimoji="0" lang="ar-SA" sz="6000" b="1" i="0" strike="noStrike" kern="1200" cap="none" spc="50" normalizeH="0" noProof="0" dirty="0" smtClean="0">
                <a:ln w="11430"/>
                <a:solidFill>
                  <a:srgbClr val="B31DA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W1 0024." pitchFamily="2" charset="-78"/>
              </a:rPr>
              <a:t> </a:t>
            </a:r>
            <a:r>
              <a:rPr kumimoji="0" lang="ar-SA" sz="6000" b="1" i="0" strike="noStrike" kern="1200" cap="none" spc="50" normalizeH="0" noProof="0" dirty="0" err="1" smtClean="0">
                <a:ln w="11430"/>
                <a:solidFill>
                  <a:srgbClr val="B31DA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W1 0024." pitchFamily="2" charset="-78"/>
              </a:rPr>
              <a:t>للديزل</a:t>
            </a:r>
            <a:endParaRPr kumimoji="0" lang="ar-SA" sz="4400" b="1" i="0" strike="noStrike" kern="1200" cap="none" spc="50" normalizeH="0" baseline="0" noProof="0" dirty="0">
              <a:ln w="11430"/>
              <a:solidFill>
                <a:srgbClr val="B31DA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W1 0024." pitchFamily="2" charset="-78"/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285852" y="3929066"/>
            <a:ext cx="6400800" cy="1440160"/>
          </a:xfrm>
          <a:prstGeom prst="rect">
            <a:avLst/>
          </a:prstGeom>
        </p:spPr>
        <p:txBody>
          <a:bodyPr vert="horz" lIns="91440" tIns="45720" rIns="91440" bIns="45720" rtlCol="1">
            <a:normAutofit fontScale="32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/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W1 0024.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/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W1 0024." pitchFamily="2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16000" b="1" i="0" u="none" strike="noStrike" kern="1200" cap="all" spc="0" normalizeH="0" baseline="0" noProof="0" dirty="0" smtClean="0">
                <a:ln/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cs typeface="W1 0024." pitchFamily="2" charset="-78"/>
              </a:rPr>
              <a:t>الدرس العملي الرابع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/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W1 0024.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SA" sz="3600" b="1" i="0" u="none" strike="noStrike" kern="1200" cap="all" spc="0" normalizeH="0" baseline="0" noProof="0" dirty="0" smtClean="0">
              <a:ln/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cs typeface="W1 0024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AJX0BERCA3Q4L6RCABM124LCA4TY1TMCAAVP6RLCAXTOH1QCARZY993CAJA1S44CAVPX8VOCA4IGR18CA5V7R3ICA9W80BBCAJTE2MECANOCQKYCAKQGOWVCA15ZWG9CADVT936CADXMKCVCA9A5L2ECA7J9JQ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2000240"/>
            <a:ext cx="8643998" cy="411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B31DA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*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النفط قابل للتحلل الحيوي الطبيعي ولكن بشكل بطيء ، فقد تستغرق العملية أسابيع أو شهور أو سنوات.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B31DA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*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تحوي مياه البحر العديد من الحيوانات الطفيلية ذات الحجم المتناهي الصغر.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B31DA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*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تقوم هذه الكائنات بتحليل النفط ومشتقاته إلى مواد قابلة للذوبان في المياه بشكل كامل أو شبه كامل.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B31DA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*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هذه الكائنات المائية تحول النفط المتسرب إلى ثاني أكسيد كربون وماء.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B31DA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*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لكل نوع محدد وظيفته المحددة في عملية تحلل المركب النفطي.</a:t>
            </a:r>
            <a:endParaRPr kumimoji="0" lang="ar-SA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مخطط انسيابي: محطة طرفية 4"/>
          <p:cNvSpPr/>
          <p:nvPr/>
        </p:nvSpPr>
        <p:spPr>
          <a:xfrm>
            <a:off x="2714612" y="357166"/>
            <a:ext cx="4429156" cy="121444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250000"/>
              </a:lnSpc>
            </a:pPr>
            <a:r>
              <a:rPr lang="ar-SA" sz="5400" b="1" dirty="0" smtClean="0">
                <a:solidFill>
                  <a:srgbClr val="B31DA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التحلل البيولوجي للنفط</a:t>
            </a:r>
          </a:p>
          <a:p>
            <a:pPr algn="ctr"/>
            <a:endParaRPr lang="ar-SA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AJX0BERCA3Q4L6RCABM124LCA4TY1TMCAAVP6RLCAXTOH1QCARZY993CAJA1S44CAVPX8VOCA4IGR18CA5V7R3ICA9W80BBCAJTE2MECANOCQKYCAKQGOWVCA15ZWG9CADVT936CADXMKCVCA9A5L2ECA7J9JQ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00034" y="500042"/>
            <a:ext cx="835824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rgbClr val="B31DA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مثال للأحياء </a:t>
            </a:r>
            <a:r>
              <a:rPr kumimoji="0" lang="ar-SA" sz="4800" b="1" i="0" u="none" strike="noStrike" cap="none" normalizeH="0" baseline="0" dirty="0" err="1" smtClean="0">
                <a:ln>
                  <a:noFill/>
                </a:ln>
                <a:solidFill>
                  <a:srgbClr val="B31DA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المجهرية</a:t>
            </a: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rgbClr val="B31DA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التي تستطيع تحليل المواد النفطية: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B31DA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بكتيريا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Pseudomonas. </a:t>
            </a:r>
            <a:endParaRPr lang="en-US" sz="4000" b="1" dirty="0" smtClean="0">
              <a:latin typeface="Arabic Typesetting" pitchFamily="66" charset="-78"/>
              <a:ea typeface="Calibri" pitchFamily="34" charset="0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بكتيريا </a:t>
            </a:r>
            <a:r>
              <a:rPr kumimoji="0" lang="en-US" sz="4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Arthrobacteria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.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85720" y="2643182"/>
            <a:ext cx="857256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تعتمد عملية التحلل البيولوجي للنفط على: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365125" marR="0" lvl="0" indent="-365125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1DA1"/>
              </a:buClr>
              <a:buSzTx/>
              <a:buFont typeface="+mj-lt"/>
              <a:buAutoNum type="arabicParenR"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تواجد المغذيات للكائنات المحللة في المياه وأهمها عنصري النيتروجين والفسفور.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365125" marR="0" lvl="0" indent="-365125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1DA1"/>
              </a:buClr>
              <a:buSzTx/>
              <a:buFont typeface="+mj-lt"/>
              <a:buAutoNum type="arabicParenR"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درجة حرارة مناسبة.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365125" marR="0" lvl="0" indent="-365125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B31DA1"/>
              </a:buClr>
              <a:buSzTx/>
              <a:buFont typeface="+mj-lt"/>
              <a:buAutoNum type="arabicParenR"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وجود الأكسجين في المياه.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allAtOnce"/>
      <p:bldP spid="717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AMO7G3ZCA8RF7CPCAH06KMECAJONP8VCA5PV5UJCA2UPMBCCAQJQPR2CAGR9H7ECAV3CCTPCAGGCJTJCAQSL62YCA66QHM1CAOVR0ASCAW7LAU9CAKLEQ2BCAXWE312CA8YDYB0CALESDFVCAVX7QTRCASTZY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1643050"/>
            <a:ext cx="8286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1-</a:t>
            </a: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وفرة الكائنات الدقيقة التي يمكن </a:t>
            </a:r>
            <a:r>
              <a:rPr lang="ar-SA" sz="4800" dirty="0" smtClean="0">
                <a:solidFill>
                  <a:schemeClr val="bg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أ</a:t>
            </a: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ن تقوم بعملية التحلل البيولوجي في البيئة البحرية.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rgbClr val="00B05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2-</a:t>
            </a: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كمية الأوكسجين الذائب في الماء.(كلما ازدادت هذه الكمية كلما ازداد معدل التحلل البيولوجي للنفط)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rgbClr val="00B05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3-</a:t>
            </a: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درجة حرارة المياه.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rgbClr val="00B05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4-</a:t>
            </a: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rgbClr val="00B050">
                      <a:alpha val="40000"/>
                    </a:srgb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 الحالة الطبيعية للمواد النفطية في المياه.</a:t>
            </a: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rgbClr val="00B05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857356" y="357166"/>
            <a:ext cx="6143668" cy="914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4400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abic Typesetting" pitchFamily="66" charset="-78"/>
                <a:ea typeface="Calibri" pitchFamily="34" charset="0"/>
                <a:cs typeface="Arabic Typesetting" pitchFamily="66" charset="-78"/>
              </a:rPr>
              <a:t>العوامل المؤثرة على عملية الأكسدة البيولوجية:</a:t>
            </a:r>
            <a:endParaRPr lang="en-US" sz="4400" dirty="0" smtClean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build="allAtOnce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AMO7G3ZCA8RF7CPCAH06KMECAJONP8VCA5PV5UJCA2UPMBCCAQJQPR2CAGR9H7ECAV3CCTPCAGGCJTJCAQSL62YCA66QHM1CAOVR0ASCAW7LAU9CAKLEQ2BCAXWE312CA8YDYB0CALESDFVCAVX7QTRCASTZY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0" y="35716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9600" b="1" dirty="0" smtClean="0"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التطبيق العملي</a:t>
            </a:r>
            <a:endParaRPr lang="ar-SA" sz="9600" dirty="0">
              <a:blipFill>
                <a:blip r:embed="rId3"/>
                <a:tile tx="0" ty="0" sx="100000" sy="100000" flip="none" algn="tl"/>
              </a:blip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6687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ar-EG" sz="4800" b="1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الأدوات :</a:t>
            </a:r>
            <a:endParaRPr lang="ar-EG" sz="4800" b="1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marL="182563" indent="-182563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 </a:t>
            </a:r>
            <a:r>
              <a:rPr lang="ar-EG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ظروف </a:t>
            </a:r>
            <a:r>
              <a:rPr lang="ar-SA" sz="3600" b="1" dirty="0" err="1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ال</a:t>
            </a:r>
            <a:r>
              <a:rPr lang="ar-EG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تعقيم</a:t>
            </a:r>
            <a:r>
              <a:rPr lang="ar-SA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.</a:t>
            </a:r>
          </a:p>
          <a:p>
            <a:pPr marL="182563" indent="-182563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 ميزان.</a:t>
            </a:r>
            <a:endParaRPr lang="ar-EG" sz="3600" b="1" dirty="0" smtClean="0">
              <a:solidFill>
                <a:srgbClr val="FFFF00"/>
              </a:solidFill>
              <a:effectLst>
                <a:glow rad="101600">
                  <a:srgbClr val="002060">
                    <a:alpha val="60000"/>
                  </a:srgbClr>
                </a:glow>
              </a:effectLst>
            </a:endParaRPr>
          </a:p>
          <a:p>
            <a:pPr marL="182563" indent="-182563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 </a:t>
            </a:r>
            <a:r>
              <a:rPr lang="ar-EG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بيئة </a:t>
            </a:r>
            <a:r>
              <a:rPr lang="ar-EG" sz="3600" b="1" dirty="0" err="1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الديزل</a:t>
            </a:r>
            <a:r>
              <a:rPr lang="ar-EG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 صلبة في أطباق</a:t>
            </a:r>
            <a:r>
              <a:rPr lang="ar-SA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 وسائلة في دوارق</a:t>
            </a:r>
            <a:r>
              <a:rPr lang="ar-EG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.</a:t>
            </a:r>
          </a:p>
          <a:p>
            <a:pPr marL="182563" indent="-182563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 </a:t>
            </a:r>
            <a:r>
              <a:rPr lang="ar-EG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تربة ملوثة بالنفط</a:t>
            </a:r>
            <a:r>
              <a:rPr lang="ar-SA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.</a:t>
            </a:r>
            <a:endParaRPr lang="ar-EG" sz="3600" b="1" dirty="0" smtClean="0">
              <a:solidFill>
                <a:srgbClr val="FFFF00"/>
              </a:solidFill>
              <a:effectLst>
                <a:glow rad="101600">
                  <a:srgbClr val="002060">
                    <a:alpha val="60000"/>
                  </a:srgbClr>
                </a:glow>
              </a:effectLst>
            </a:endParaRPr>
          </a:p>
          <a:p>
            <a:pPr marL="182563" indent="-182563">
              <a:buClr>
                <a:srgbClr val="FF0000"/>
              </a:buClr>
              <a:buFont typeface="Wingdings" pitchFamily="2" charset="2"/>
              <a:buChar char="Ø"/>
            </a:pPr>
            <a:r>
              <a:rPr lang="ar-SA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 </a:t>
            </a:r>
            <a:r>
              <a:rPr lang="ar-EG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قطارات معقمة</a:t>
            </a:r>
            <a:r>
              <a:rPr lang="ar-SA" sz="3600" b="1" dirty="0" smtClean="0">
                <a:solidFill>
                  <a:srgbClr val="FFFF00"/>
                </a:solidFill>
                <a:effectLst>
                  <a:glow rad="101600">
                    <a:srgbClr val="002060">
                      <a:alpha val="60000"/>
                    </a:srgbClr>
                  </a:glow>
                </a:effectLst>
              </a:rPr>
              <a:t>.</a:t>
            </a:r>
            <a:endParaRPr lang="ar-EG" sz="3600" b="1" dirty="0" smtClean="0">
              <a:solidFill>
                <a:srgbClr val="FFFF00"/>
              </a:solidFill>
              <a:effectLst>
                <a:glow rad="101600">
                  <a:srgbClr val="002060">
                    <a:alpha val="60000"/>
                  </a:srgbClr>
                </a:glow>
              </a:effectLst>
            </a:endParaRPr>
          </a:p>
          <a:p>
            <a:endParaRPr lang="ar-EG" dirty="0" smtClean="0"/>
          </a:p>
          <a:p>
            <a:endParaRPr lang="ar-EG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AMO7G3ZCA8RF7CPCAH06KMECAJONP8VCA5PV5UJCA2UPMBCCAQJQPR2CAGR9H7ECAV3CCTPCAGGCJTJCAQSL62YCA66QHM1CAOVR0ASCAW7LAU9CAKLEQ2BCAXWE312CA8YDYB0CALESDFVCAVX7QTRCASTZY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0" y="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8000" b="1" dirty="0" smtClean="0">
                <a:blipFill>
                  <a:blip r:embed="rId3"/>
                  <a:tile tx="0" ty="0" sx="100000" sy="100000" flip="none" algn="tl"/>
                </a:blip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طريقة العمل</a:t>
            </a:r>
            <a:endParaRPr lang="ar-SA" sz="8000" dirty="0">
              <a:blipFill>
                <a:blip r:embed="rId3"/>
                <a:tile tx="0" ty="0" sx="100000" sy="100000" flip="none" algn="tl"/>
              </a:blipFill>
              <a:effectLst>
                <a:glow rad="228600">
                  <a:srgbClr val="00B0F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525236"/>
          </a:xfrm>
        </p:spPr>
        <p:txBody>
          <a:bodyPr>
            <a:no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كل مجوعة يكون لديها بيئة </a:t>
            </a:r>
            <a:r>
              <a:rPr lang="ar-SA" sz="4000" dirty="0" err="1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الديزل</a:t>
            </a: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سائلة في دوارق وصلبة في </a:t>
            </a:r>
            <a:r>
              <a:rPr lang="ar-SA" sz="4000" dirty="0" err="1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اطباق</a:t>
            </a: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وزن </a:t>
            </a:r>
            <a:r>
              <a:rPr lang="en-US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0.5 g</a:t>
            </a: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من التربة الملوثة</a:t>
            </a:r>
            <a:r>
              <a:rPr lang="en-US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. </a:t>
            </a: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إ</a:t>
            </a:r>
            <a:r>
              <a:rPr lang="ar-EG" sz="4000" dirty="0" err="1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ضافتها</a:t>
            </a: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للبيئة السائلة </a:t>
            </a: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في </a:t>
            </a:r>
            <a:r>
              <a:rPr lang="ar-EG" sz="4000" dirty="0" err="1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الفلاسكة</a:t>
            </a: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.</a:t>
            </a:r>
            <a:endParaRPr lang="ar-EG" sz="4000" dirty="0" smtClean="0">
              <a:solidFill>
                <a:srgbClr val="FFFF00"/>
              </a:solidFill>
              <a:effectLst>
                <a:glow rad="228600">
                  <a:srgbClr val="00B0F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تحضينها </a:t>
            </a: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في </a:t>
            </a:r>
            <a:r>
              <a:rPr lang="ar-SA" sz="4000" dirty="0" err="1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الحضان</a:t>
            </a: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عند درجة 37 </a:t>
            </a:r>
            <a:r>
              <a:rPr lang="ar-SA" sz="4000" dirty="0" err="1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م</a:t>
            </a:r>
            <a:r>
              <a:rPr lang="en-US" sz="24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o</a:t>
            </a: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لمدة أسبوع</a:t>
            </a: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endParaRPr lang="ar-EG" sz="4000" dirty="0" smtClean="0">
              <a:solidFill>
                <a:srgbClr val="FFFF00"/>
              </a:solidFill>
              <a:effectLst>
                <a:glow rad="228600">
                  <a:srgbClr val="00B0F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بعد أسبوع :</a:t>
            </a:r>
            <a:r>
              <a:rPr lang="en-US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يتم تلقيح الأطباق من الفلاسكات بوضع قطرة ونشرها على سطح البيئة</a:t>
            </a: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r>
              <a:rPr lang="ar-EG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endParaRPr lang="ar-SA" sz="4000" dirty="0" smtClean="0">
              <a:solidFill>
                <a:srgbClr val="FFFF00"/>
              </a:solidFill>
              <a:effectLst>
                <a:glow rad="228600">
                  <a:srgbClr val="00B0F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تحضن لمدة 24-48 ساعة .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ar-SA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وصف المستعمرات وصبغها .</a:t>
            </a:r>
            <a:endParaRPr lang="ar-EG" sz="4000" dirty="0" smtClean="0">
              <a:solidFill>
                <a:srgbClr val="FFFF00"/>
              </a:solidFill>
              <a:effectLst>
                <a:glow rad="228600">
                  <a:srgbClr val="00B0F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>
              <a:buSzPct val="90000"/>
              <a:buNone/>
            </a:pPr>
            <a:r>
              <a:rPr lang="en-US" sz="4000" dirty="0" smtClean="0">
                <a:solidFill>
                  <a:srgbClr val="FFFF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Arabic Typesetting" pitchFamily="66" charset="-78"/>
                <a:cs typeface="Arabic Typesetting" pitchFamily="66" charset="-78"/>
              </a:rPr>
              <a:t>       </a:t>
            </a:r>
            <a:endParaRPr lang="ar-SA" sz="4000" dirty="0" smtClean="0">
              <a:solidFill>
                <a:srgbClr val="FFFF00"/>
              </a:solidFill>
              <a:effectLst>
                <a:glow rad="228600">
                  <a:srgbClr val="00B0F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>
              <a:buSzPct val="90000"/>
              <a:buNone/>
            </a:pPr>
            <a:endParaRPr lang="ar-EG" sz="4000" dirty="0" smtClean="0">
              <a:solidFill>
                <a:srgbClr val="FFFF00"/>
              </a:solidFill>
              <a:effectLst>
                <a:glow rad="228600">
                  <a:srgbClr val="00B0F0">
                    <a:alpha val="40000"/>
                  </a:srgb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45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20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90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ئ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57818" y="357166"/>
            <a:ext cx="37861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W1 THAGHR 03 035" pitchFamily="2" charset="-78"/>
              </a:rPr>
              <a:t>أجيبي</a:t>
            </a:r>
            <a:endParaRPr lang="ar-SA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tx1"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  <a:cs typeface="W1 THAGHR 03 035" pitchFamily="2" charset="-78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 flipH="1">
            <a:off x="0" y="2071678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 2" pitchFamily="18" charset="2"/>
              <a:buChar char=""/>
            </a:pPr>
            <a:r>
              <a:rPr lang="ar-SA" sz="4400" b="1" spc="50" dirty="0" smtClean="0">
                <a:ln w="1143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EB8E13"/>
                </a:solidFill>
                <a:effectLst>
                  <a:glow rad="101600">
                    <a:srgbClr val="CC3399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cs typeface="W1 THAGHR 04 036" pitchFamily="2" charset="-78"/>
              </a:rPr>
              <a:t>عللي :</a:t>
            </a:r>
            <a:endParaRPr lang="ar-SA" sz="4400" b="1" spc="50" dirty="0" smtClean="0">
              <a:ln w="11430"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val="EB8E13"/>
              </a:solidFill>
              <a:effectLst>
                <a:glow rad="101600">
                  <a:srgbClr val="CC3399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CS FREEDOM OUT"/>
              <a:ea typeface="Times New Roman" pitchFamily="18" charset="0"/>
              <a:cs typeface="W1 THAGHR 04 036" pitchFamily="2" charset="-7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D60093"/>
              </a:buClr>
              <a:buFont typeface="Wingdings 2" pitchFamily="18" charset="2"/>
              <a:buChar char="ä"/>
            </a:pPr>
            <a:r>
              <a:rPr lang="ar-SA" sz="4400" b="1" spc="50" dirty="0" smtClean="0">
                <a:ln w="1143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rgbClr val="CC3399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W1 THAGHR 04 036" pitchFamily="2" charset="-78"/>
              </a:rPr>
              <a:t>عدم تحلل كرات القار التي تهبط إلى قاع البحر.</a:t>
            </a:r>
          </a:p>
        </p:txBody>
      </p:sp>
      <p:pic>
        <p:nvPicPr>
          <p:cNvPr id="7" name="Picture 5" descr="H:\صور للعرض\question-mark7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00154" y="-214338"/>
            <a:ext cx="3495697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ئ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0" y="357166"/>
            <a:ext cx="94297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W1 THAGHR 03 035" pitchFamily="2" charset="-78"/>
              </a:rPr>
              <a:t>أ. منيرة </a:t>
            </a:r>
            <a:r>
              <a:rPr lang="ar-SA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W1 THAGHR 03 035" pitchFamily="2" charset="-78"/>
              </a:rPr>
              <a:t>الدوسري</a:t>
            </a:r>
            <a:endParaRPr lang="ar-SA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tx1"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  <a:cs typeface="W1 THAGHR 03 035" pitchFamily="2" charset="-78"/>
            </a:endParaRPr>
          </a:p>
        </p:txBody>
      </p:sp>
      <p:pic>
        <p:nvPicPr>
          <p:cNvPr id="5" name="صورة 4" descr="thankyou-2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1500174"/>
            <a:ext cx="7272808" cy="428628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304</Words>
  <Application>Microsoft Office PowerPoint</Application>
  <PresentationFormat>عرض على الشاشة (3:4)‏</PresentationFormat>
  <Paragraphs>47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29</cp:revision>
  <dcterms:created xsi:type="dcterms:W3CDTF">2014-02-22T18:48:56Z</dcterms:created>
  <dcterms:modified xsi:type="dcterms:W3CDTF">2014-02-26T09:22:56Z</dcterms:modified>
</cp:coreProperties>
</file>