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sz="2400"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sz="2400"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sz="2400"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sz="2400" kern="1200">
        <a:solidFill>
          <a:schemeClr val="tx1"/>
        </a:solidFill>
        <a:latin typeface="Adobe Jenson Ital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CDC"/>
    <a:srgbClr val="C2DDF3"/>
    <a:srgbClr val="A09FA4"/>
    <a:srgbClr val="CAC9CE"/>
    <a:srgbClr val="B8B3B7"/>
    <a:srgbClr val="1A86C6"/>
    <a:srgbClr val="A1DBF3"/>
    <a:srgbClr val="91CD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1CFE842A-8513-0B49-A263-06C69DAD898A}" type="datetime1">
              <a:rPr lang="en-US"/>
              <a:pPr>
                <a:defRPr/>
              </a:pPr>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10C93E5F-EE5C-D14D-90B3-FE56F4B92C50}" type="slidenum">
              <a:rPr lang="en-US"/>
              <a:pPr>
                <a:defRPr/>
              </a:pPr>
              <a:t>‹#›</a:t>
            </a:fld>
            <a:endParaRPr lang="en-US"/>
          </a:p>
        </p:txBody>
      </p:sp>
    </p:spTree>
    <p:extLst>
      <p:ext uri="{BB962C8B-B14F-4D97-AF65-F5344CB8AC3E}">
        <p14:creationId xmlns:p14="http://schemas.microsoft.com/office/powerpoint/2010/main" xmlns="" val="236199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0997A-1984-4C47-819E-A38B34A96669}"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0DBC7-1D62-474A-8019-AD7599470757}"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2DDF3"/>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A09F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r>
              <a:rPr lang="en-US" sz="1800">
                <a:cs typeface="Arial" charset="0"/>
              </a:rPr>
              <a:t> </a:t>
            </a:r>
          </a:p>
        </p:txBody>
      </p:sp>
      <p:pic>
        <p:nvPicPr>
          <p:cNvPr id="3" name="Picture 3" descr="Pearson_Bound_Whi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571189_Brooks_CVR_DSN_Final_lo.jpg"/>
          <p:cNvPicPr>
            <a:picLocks noChangeAspect="1"/>
          </p:cNvPicPr>
          <p:nvPr userDrawn="1"/>
        </p:nvPicPr>
        <p:blipFill>
          <a:blip r:embed="rId4" cstate="print"/>
          <a:stretch>
            <a:fillRect/>
          </a:stretch>
        </p:blipFill>
        <p:spPr bwMode="auto">
          <a:xfrm>
            <a:off x="0" y="-4763"/>
            <a:ext cx="4962435" cy="640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988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6199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669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960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03252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0680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6258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27875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3052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30066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8898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7" name="Rectangle 5"/>
          <p:cNvSpPr>
            <a:spLocks noGrp="1" noChangeArrowheads="1"/>
          </p:cNvSpPr>
          <p:nvPr>
            <p:ph type="title"/>
          </p:nvPr>
        </p:nvSpPr>
        <p:spPr bwMode="auto">
          <a:xfrm>
            <a:off x="1143000" y="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a:p>
        </p:txBody>
      </p:sp>
      <p:sp>
        <p:nvSpPr>
          <p:cNvPr id="1028" name="Rectangle 2"/>
          <p:cNvSpPr>
            <a:spLocks noChangeArrowheads="1"/>
          </p:cNvSpPr>
          <p:nvPr/>
        </p:nvSpPr>
        <p:spPr bwMode="gray">
          <a:xfrm>
            <a:off x="0" y="6400800"/>
            <a:ext cx="9144000" cy="457200"/>
          </a:xfrm>
          <a:prstGeom prst="rect">
            <a:avLst/>
          </a:prstGeom>
          <a:solidFill>
            <a:srgbClr val="019C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en-US" sz="1800">
              <a:cs typeface="Arial" charset="0"/>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en-US" sz="900" dirty="0" smtClean="0">
                <a:solidFill>
                  <a:schemeClr val="bg1"/>
                </a:solidFill>
                <a:latin typeface="Verdana" charset="0"/>
                <a:cs typeface="Verdana" charset="0"/>
              </a:rPr>
              <a:t>Copyright ©2016 Pearson Education, Ltd. All rights reserved.</a:t>
            </a:r>
            <a:endParaRPr lang="en-GB" sz="900" dirty="0">
              <a:solidFill>
                <a:schemeClr val="bg1"/>
              </a:solidFill>
              <a:latin typeface="Verdana" charset="0"/>
              <a:cs typeface="Verdana"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r>
              <a:rPr lang="en-GB" sz="900" dirty="0" smtClean="0">
                <a:solidFill>
                  <a:schemeClr val="bg1"/>
                </a:solidFill>
                <a:latin typeface="Verdana" charset="0"/>
              </a:rPr>
              <a:t>17-</a:t>
            </a:r>
            <a:fld id="{9B54A551-22CF-4640-ADBE-E24F1ECDDDA1}" type="slidenum">
              <a:rPr lang="en-GB" sz="900">
                <a:solidFill>
                  <a:schemeClr val="bg1"/>
                </a:solidFill>
                <a:latin typeface="Verdana" charset="0"/>
              </a:rPr>
              <a:pPr algn="r"/>
              <a:t>‹#›</a:t>
            </a:fld>
            <a:r>
              <a:rPr lang="en-GB" sz="900" dirty="0">
                <a:solidFill>
                  <a:schemeClr val="bg1"/>
                </a:solidFill>
                <a:latin typeface="Verdana" charset="0"/>
              </a:rPr>
              <a:t> </a:t>
            </a:r>
          </a:p>
        </p:txBody>
      </p:sp>
      <p:pic>
        <p:nvPicPr>
          <p:cNvPr id="1031" name="Picture 2" descr="cornerbrooks_3e_cover.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6350"/>
            <a:ext cx="914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4953000" y="2130425"/>
            <a:ext cx="4191000" cy="1470025"/>
          </a:xfrm>
        </p:spPr>
        <p:txBody>
          <a:bodyPr/>
          <a:lstStyle/>
          <a:p>
            <a:pPr algn="ctr"/>
            <a:r>
              <a:rPr lang="en-US" smtClean="0">
                <a:ea typeface="ヒラギノ角ゴ Pro W3"/>
                <a:cs typeface="ヒラギノ角ゴ Pro W3"/>
              </a:rPr>
              <a:t>Chapter 17</a:t>
            </a:r>
          </a:p>
        </p:txBody>
      </p:sp>
      <p:sp>
        <p:nvSpPr>
          <p:cNvPr id="15362" name="Subtitle 2"/>
          <p:cNvSpPr>
            <a:spLocks noGrp="1"/>
          </p:cNvSpPr>
          <p:nvPr>
            <p:ph type="subTitle" idx="4294967295"/>
          </p:nvPr>
        </p:nvSpPr>
        <p:spPr>
          <a:xfrm>
            <a:off x="4953000" y="3886200"/>
            <a:ext cx="4191000" cy="1752600"/>
          </a:xfrm>
        </p:spPr>
        <p:txBody>
          <a:bodyPr/>
          <a:lstStyle/>
          <a:p>
            <a:pPr marL="0" indent="0" algn="ctr">
              <a:buFontTx/>
              <a:buNone/>
            </a:pPr>
            <a:r>
              <a:rPr lang="en-US" b="1" smtClean="0">
                <a:ea typeface="ヒラギノ角ゴ Pro W3"/>
                <a:cs typeface="ヒラギノ角ゴ Pro W3"/>
              </a:rPr>
              <a:t>Dividends, </a:t>
            </a:r>
            <a:br>
              <a:rPr lang="en-US" b="1" smtClean="0">
                <a:ea typeface="ヒラギノ角ゴ Pro W3"/>
                <a:cs typeface="ヒラギノ角ゴ Pro W3"/>
              </a:rPr>
            </a:br>
            <a:r>
              <a:rPr lang="en-US" b="1" smtClean="0">
                <a:ea typeface="ヒラギノ角ゴ Pro W3"/>
                <a:cs typeface="ヒラギノ角ゴ Pro W3"/>
              </a:rPr>
              <a:t>Dividend Policy, </a:t>
            </a:r>
            <a:br>
              <a:rPr lang="en-US" b="1" smtClean="0">
                <a:ea typeface="ヒラギノ角ゴ Pro W3"/>
                <a:cs typeface="ヒラギノ角ゴ Pro W3"/>
              </a:rPr>
            </a:br>
            <a:r>
              <a:rPr lang="en-US" b="1" smtClean="0">
                <a:ea typeface="ヒラギノ角ゴ Pro W3"/>
                <a:cs typeface="ヒラギノ角ゴ Pro W3"/>
              </a:rPr>
              <a:t>and Stock Splits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ea typeface="ヒラギノ角ゴ Pro W3"/>
                <a:cs typeface="ヒラギノ角ゴ Pro W3"/>
              </a:rPr>
              <a:t/>
            </a:r>
            <a:br>
              <a:rPr lang="en-US" smtClean="0">
                <a:ea typeface="ヒラギノ角ゴ Pro W3"/>
                <a:cs typeface="ヒラギノ角ゴ Pro W3"/>
              </a:rPr>
            </a:br>
            <a:r>
              <a:rPr lang="en-US" smtClean="0">
                <a:ea typeface="ヒラギノ角ゴ Pro W3"/>
                <a:cs typeface="ヒラギノ角ゴ Pro W3"/>
              </a:rPr>
              <a:t>17.2  Dividend Policy </a:t>
            </a:r>
            <a:br>
              <a:rPr lang="en-US" smtClean="0">
                <a:ea typeface="ヒラギノ角ゴ Pro W3"/>
                <a:cs typeface="ヒラギノ角ゴ Pro W3"/>
              </a:rPr>
            </a:br>
            <a:endParaRPr lang="en-US" smtClean="0">
              <a:ea typeface="ヒラギノ角ゴ Pro W3"/>
              <a:cs typeface="ヒラギノ角ゴ Pro W3"/>
            </a:endParaRPr>
          </a:p>
        </p:txBody>
      </p:sp>
      <p:sp>
        <p:nvSpPr>
          <p:cNvPr id="24578" name="Content Placeholder 2"/>
          <p:cNvSpPr>
            <a:spLocks noGrp="1"/>
          </p:cNvSpPr>
          <p:nvPr>
            <p:ph idx="1"/>
          </p:nvPr>
        </p:nvSpPr>
        <p:spPr/>
        <p:txBody>
          <a:bodyPr/>
          <a:lstStyle/>
          <a:p>
            <a:r>
              <a:rPr lang="en-US" smtClean="0">
                <a:ea typeface="ヒラギノ角ゴ Pro W3"/>
                <a:cs typeface="ヒラギノ角ゴ Pro W3"/>
              </a:rPr>
              <a:t>Dividend policy wrestles with the question… Should the firm pay out a large amount now? </a:t>
            </a:r>
            <a:r>
              <a:rPr lang="en-US" u="sng" smtClean="0">
                <a:ea typeface="ヒラギノ角ゴ Pro W3"/>
                <a:cs typeface="ヒラギノ角ゴ Pro W3"/>
              </a:rPr>
              <a:t>or</a:t>
            </a:r>
            <a:r>
              <a:rPr lang="en-US" smtClean="0">
                <a:ea typeface="ヒラギノ角ゴ Pro W3"/>
                <a:cs typeface="ヒラギノ角ゴ Pro W3"/>
              </a:rPr>
              <a:t> should it invest more in the company?  </a:t>
            </a:r>
          </a:p>
          <a:p>
            <a:r>
              <a:rPr lang="en-US" smtClean="0">
                <a:ea typeface="ヒラギノ角ゴ Pro W3"/>
                <a:cs typeface="ヒラギノ角ゴ Pro W3"/>
              </a:rPr>
              <a:t>Some firms pay a lot, while others choose not to pay at all.  </a:t>
            </a:r>
          </a:p>
          <a:p>
            <a:r>
              <a:rPr lang="en-US" smtClean="0">
                <a:ea typeface="ヒラギノ角ゴ Pro W3"/>
                <a:cs typeface="ヒラギノ角ゴ Pro W3"/>
              </a:rPr>
              <a:t>Two big questions that researchers have attempted to answer are:</a:t>
            </a:r>
          </a:p>
          <a:p>
            <a:pPr marL="1371600" lvl="2" indent="-514350">
              <a:buFontTx/>
              <a:buNone/>
            </a:pPr>
            <a:r>
              <a:rPr lang="en-US" smtClean="0">
                <a:ea typeface="ヒラギノ角ゴ Pro W3"/>
              </a:rPr>
              <a:t> (1) “Is there an optimal dividend policy?” and</a:t>
            </a:r>
          </a:p>
          <a:p>
            <a:pPr marL="1371600" lvl="2" indent="-514350">
              <a:buFontTx/>
              <a:buNone/>
            </a:pPr>
            <a:r>
              <a:rPr lang="en-US" smtClean="0">
                <a:ea typeface="ヒラギノ角ゴ Pro W3"/>
              </a:rPr>
              <a:t> (2) “Does dividend policy really matter at all?”</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ea typeface="ヒラギノ角ゴ Pro W3"/>
                <a:cs typeface="ヒラギノ角ゴ Pro W3"/>
              </a:rPr>
              <a:t>17.2 (A)  Dividend Clienteles</a:t>
            </a:r>
          </a:p>
        </p:txBody>
      </p:sp>
      <p:sp>
        <p:nvSpPr>
          <p:cNvPr id="25602" name="Content Placeholder 2"/>
          <p:cNvSpPr>
            <a:spLocks noGrp="1"/>
          </p:cNvSpPr>
          <p:nvPr>
            <p:ph idx="1"/>
          </p:nvPr>
        </p:nvSpPr>
        <p:spPr/>
        <p:txBody>
          <a:bodyPr/>
          <a:lstStyle/>
          <a:p>
            <a:r>
              <a:rPr lang="en-US" smtClean="0">
                <a:ea typeface="ヒラギノ角ゴ Pro W3"/>
                <a:cs typeface="ヒラギノ角ゴ Pro W3"/>
                <a:sym typeface="Wingdings" pitchFamily="2" charset="2"/>
              </a:rPr>
              <a:t></a:t>
            </a:r>
            <a:r>
              <a:rPr lang="en-US" smtClean="0">
                <a:ea typeface="ヒラギノ角ゴ Pro W3"/>
                <a:cs typeface="ヒラギノ角ゴ Pro W3"/>
              </a:rPr>
              <a:t>What the</a:t>
            </a:r>
            <a:r>
              <a:rPr lang="en-US" b="1" smtClean="0">
                <a:ea typeface="ヒラギノ角ゴ Pro W3"/>
                <a:cs typeface="ヒラギノ角ゴ Pro W3"/>
              </a:rPr>
              <a:t> </a:t>
            </a:r>
            <a:r>
              <a:rPr lang="en-US" smtClean="0">
                <a:ea typeface="ヒラギノ角ゴ Pro W3"/>
                <a:cs typeface="ヒラギノ角ゴ Pro W3"/>
              </a:rPr>
              <a:t>different groups of investors with different appetites for dividends are typically called.</a:t>
            </a:r>
          </a:p>
          <a:p>
            <a:r>
              <a:rPr lang="en-US" smtClean="0">
                <a:ea typeface="ヒラギノ角ゴ Pro W3"/>
                <a:cs typeface="ヒラギノ角ゴ Pro W3"/>
              </a:rPr>
              <a:t>Older, retired folks welcome dividends as a source of income to pay for their expenses, while……</a:t>
            </a:r>
          </a:p>
          <a:p>
            <a:r>
              <a:rPr lang="en-US" smtClean="0">
                <a:ea typeface="ヒラギノ角ゴ Pro W3"/>
                <a:cs typeface="ヒラギノ角ゴ Pro W3"/>
              </a:rPr>
              <a:t>Richer, wealthier investors dislike dividend due to their tax bite.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ea typeface="ヒラギノ角ゴ Pro W3"/>
                <a:cs typeface="ヒラギノ角ゴ Pro W3"/>
              </a:rPr>
              <a:t>17.2 (B)  Dividend Policy Irrelevance</a:t>
            </a:r>
          </a:p>
        </p:txBody>
      </p:sp>
      <p:sp>
        <p:nvSpPr>
          <p:cNvPr id="26626" name="Content Placeholder 2"/>
          <p:cNvSpPr>
            <a:spLocks noGrp="1"/>
          </p:cNvSpPr>
          <p:nvPr>
            <p:ph idx="1"/>
          </p:nvPr>
        </p:nvSpPr>
        <p:spPr/>
        <p:txBody>
          <a:bodyPr/>
          <a:lstStyle/>
          <a:p>
            <a:pPr>
              <a:lnSpc>
                <a:spcPts val="2475"/>
              </a:lnSpc>
              <a:buFontTx/>
              <a:buNone/>
            </a:pPr>
            <a:r>
              <a:rPr lang="en-US" sz="2000" smtClean="0">
                <a:ea typeface="ヒラギノ角ゴ Pro W3"/>
                <a:cs typeface="ヒラギノ角ゴ Pro W3"/>
                <a:sym typeface="Wingdings" pitchFamily="2" charset="2"/>
              </a:rPr>
              <a:t></a:t>
            </a:r>
            <a:r>
              <a:rPr lang="en-US" sz="2000" smtClean="0">
                <a:ea typeface="ヒラギノ角ゴ Pro W3"/>
                <a:cs typeface="ヒラギノ角ゴ Pro W3"/>
              </a:rPr>
              <a:t>is the examination of whether dividend policy has any effect on the overall value of a firm.</a:t>
            </a:r>
          </a:p>
          <a:p>
            <a:pPr>
              <a:lnSpc>
                <a:spcPts val="2475"/>
              </a:lnSpc>
              <a:buFontTx/>
              <a:buNone/>
            </a:pPr>
            <a:r>
              <a:rPr lang="en-US" sz="2000" b="1" i="1" smtClean="0">
                <a:ea typeface="ヒラギノ角ゴ Pro W3"/>
                <a:cs typeface="ヒラギノ角ゴ Pro W3"/>
              </a:rPr>
              <a:t>	Dividend policy in a world of no taxes and no transactions costs </a:t>
            </a:r>
            <a:r>
              <a:rPr lang="en-US" sz="2000" smtClean="0">
                <a:ea typeface="ヒラギノ角ゴ Pro W3"/>
                <a:cs typeface="ヒラギノ角ゴ Pro W3"/>
              </a:rPr>
              <a:t>would be completely irrelevant </a:t>
            </a:r>
            <a:r>
              <a:rPr lang="en-US" sz="2000" smtClean="0">
                <a:ea typeface="ヒラギノ角ゴ Pro W3"/>
                <a:cs typeface="ヒラギノ角ゴ Pro W3"/>
                <a:sym typeface="Wingdings" pitchFamily="2" charset="2"/>
              </a:rPr>
              <a:t></a:t>
            </a:r>
            <a:r>
              <a:rPr lang="en-US" sz="2000" smtClean="0">
                <a:ea typeface="ヒラギノ角ゴ Pro W3"/>
                <a:cs typeface="ヒラギノ角ゴ Pro W3"/>
              </a:rPr>
              <a:t>stock holder could create his own source of income by selling off some shares.  </a:t>
            </a:r>
          </a:p>
          <a:p>
            <a:pPr lvl="1">
              <a:lnSpc>
                <a:spcPts val="2475"/>
              </a:lnSpc>
            </a:pPr>
            <a:r>
              <a:rPr lang="en-US" sz="1800" smtClean="0">
                <a:ea typeface="ヒラギノ角ゴ Pro W3"/>
              </a:rPr>
              <a:t>When a firm declares a dividend the price of shares goes down by the amount of the dividend.  </a:t>
            </a:r>
          </a:p>
          <a:p>
            <a:pPr lvl="1">
              <a:lnSpc>
                <a:spcPts val="2475"/>
              </a:lnSpc>
            </a:pPr>
            <a:r>
              <a:rPr lang="en-US" sz="1800" smtClean="0">
                <a:ea typeface="ヒラギノ角ゴ Pro W3"/>
              </a:rPr>
              <a:t>Thus, the remaining shares are worth less and the total value of the dividends received and the lower priced shares is the same as it would have been had no dividends been paid.   </a:t>
            </a:r>
          </a:p>
          <a:p>
            <a:pPr>
              <a:lnSpc>
                <a:spcPts val="2475"/>
              </a:lnSpc>
              <a:buFontTx/>
              <a:buNone/>
            </a:pPr>
            <a:r>
              <a:rPr lang="en-US" sz="2000" smtClean="0">
                <a:ea typeface="ヒラギノ角ゴ Pro W3"/>
                <a:cs typeface="ヒラギノ角ゴ Pro W3"/>
              </a:rPr>
              <a:t>	So the dividend just amounts to a return of capital to the shareholder and has no real value in a world of no taxes and no transaction costs. </a:t>
            </a:r>
          </a:p>
          <a:p>
            <a:pPr>
              <a:lnSpc>
                <a:spcPts val="2475"/>
              </a:lnSpc>
            </a:pPr>
            <a:endParaRPr lang="en-US" sz="2000"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ea typeface="ヒラギノ角ゴ Pro W3"/>
                <a:cs typeface="ヒラギノ角ゴ Pro W3"/>
              </a:rPr>
              <a:t>17.2 (B)  Dividend Policy Irrelevance</a:t>
            </a:r>
          </a:p>
        </p:txBody>
      </p:sp>
      <p:sp>
        <p:nvSpPr>
          <p:cNvPr id="3" name="Content Placeholder 2"/>
          <p:cNvSpPr>
            <a:spLocks noGrp="1"/>
          </p:cNvSpPr>
          <p:nvPr>
            <p:ph idx="1"/>
          </p:nvPr>
        </p:nvSpPr>
        <p:spPr/>
        <p:txBody>
          <a:bodyPr>
            <a:normAutofit fontScale="85000" lnSpcReduction="10000"/>
          </a:bodyPr>
          <a:lstStyle/>
          <a:p>
            <a:pPr>
              <a:lnSpc>
                <a:spcPts val="2620"/>
              </a:lnSpc>
              <a:defRPr/>
            </a:pPr>
            <a:r>
              <a:rPr lang="en-US" b="1" dirty="0" smtClean="0"/>
              <a:t>Example 1: Creating home-made dividends</a:t>
            </a:r>
            <a:r>
              <a:rPr lang="en-US" dirty="0" smtClean="0"/>
              <a:t>.  Let’s say that Jill is living in a country that does not tax dividends and stocks can be purchased directly from the company with no transactions costs.  </a:t>
            </a:r>
          </a:p>
          <a:p>
            <a:pPr lvl="1">
              <a:lnSpc>
                <a:spcPts val="2620"/>
              </a:lnSpc>
              <a:defRPr/>
            </a:pPr>
            <a:r>
              <a:rPr lang="en-US" dirty="0" smtClean="0"/>
              <a:t>She owns 5000 shares of The XYZ Company that has announced that it will not pay any dividends this year.</a:t>
            </a:r>
          </a:p>
          <a:p>
            <a:pPr lvl="1">
              <a:lnSpc>
                <a:spcPts val="2620"/>
              </a:lnSpc>
              <a:defRPr/>
            </a:pPr>
            <a:r>
              <a:rPr lang="en-US" dirty="0" smtClean="0"/>
              <a:t>Jill is concerned because her friend Jane just informed her that a competing company, RST just declared a dividend of $1 per share.  </a:t>
            </a:r>
          </a:p>
          <a:p>
            <a:pPr lvl="1">
              <a:lnSpc>
                <a:spcPts val="2620"/>
              </a:lnSpc>
              <a:defRPr/>
            </a:pPr>
            <a:r>
              <a:rPr lang="en-US" dirty="0" smtClean="0"/>
              <a:t>The price of XYZ is at $8 per share and the price of RST, which was also $8 per share, has gone down to $7 per share after the dividend. </a:t>
            </a:r>
          </a:p>
          <a:p>
            <a:pPr>
              <a:lnSpc>
                <a:spcPts val="2620"/>
              </a:lnSpc>
              <a:defRPr/>
            </a:pPr>
            <a:r>
              <a:rPr lang="en-US" dirty="0" smtClean="0"/>
              <a:t> Should Jill be concerned? Explain your answer.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28674" name="Content Placeholder 2"/>
          <p:cNvSpPr>
            <a:spLocks noGrp="1"/>
          </p:cNvSpPr>
          <p:nvPr>
            <p:ph idx="1"/>
          </p:nvPr>
        </p:nvSpPr>
        <p:spPr/>
        <p:txBody>
          <a:bodyPr/>
          <a:lstStyle/>
          <a:p>
            <a:pPr>
              <a:spcBef>
                <a:spcPct val="0"/>
              </a:spcBef>
              <a:spcAft>
                <a:spcPts val="600"/>
              </a:spcAft>
            </a:pPr>
            <a:r>
              <a:rPr lang="en-US" sz="2300" b="1" smtClean="0">
                <a:ea typeface="ヒラギノ角ゴ Pro W3"/>
                <a:cs typeface="ヒラギノ角ゴ Pro W3"/>
              </a:rPr>
              <a:t>Example 1 Answer</a:t>
            </a:r>
            <a:endParaRPr lang="en-US" sz="2300" smtClean="0">
              <a:ea typeface="ヒラギノ角ゴ Pro W3"/>
              <a:cs typeface="ヒラギノ角ゴ Pro W3"/>
            </a:endParaRPr>
          </a:p>
          <a:p>
            <a:pPr>
              <a:spcBef>
                <a:spcPct val="0"/>
              </a:spcBef>
              <a:spcAft>
                <a:spcPts val="600"/>
              </a:spcAft>
            </a:pPr>
            <a:r>
              <a:rPr lang="en-US" sz="2300" smtClean="0">
                <a:ea typeface="ヒラギノ角ゴ Pro W3"/>
                <a:cs typeface="ヒラギノ角ゴ Pro W3"/>
              </a:rPr>
              <a:t>Jill’s value in XYZ </a:t>
            </a:r>
            <a:r>
              <a:rPr lang="en-US" sz="2300" smtClean="0">
                <a:ea typeface="ヒラギノ角ゴ Pro W3"/>
                <a:cs typeface="ヒラギノ角ゴ Pro W3"/>
                <a:sym typeface="Wingdings" pitchFamily="2" charset="2"/>
              </a:rPr>
              <a:t></a:t>
            </a:r>
            <a:r>
              <a:rPr lang="en-US" sz="2300" smtClean="0">
                <a:ea typeface="ヒラギノ角ゴ Pro W3"/>
                <a:cs typeface="ヒラギノ角ゴ Pro W3"/>
              </a:rPr>
              <a:t> 5000*$8 = $40,000.  </a:t>
            </a:r>
          </a:p>
          <a:p>
            <a:pPr>
              <a:spcBef>
                <a:spcPct val="0"/>
              </a:spcBef>
              <a:spcAft>
                <a:spcPts val="600"/>
              </a:spcAft>
            </a:pPr>
            <a:r>
              <a:rPr lang="en-US" sz="2300" smtClean="0">
                <a:ea typeface="ヒラギノ角ゴ Pro W3"/>
                <a:cs typeface="ヒラギノ角ゴ Pro W3"/>
              </a:rPr>
              <a:t>To generate an equivalent amount of dividend income, i.e. $1*5000 = $5000, she can sell $5000/$8 </a:t>
            </a:r>
            <a:r>
              <a:rPr lang="en-US" sz="2300" smtClean="0">
                <a:ea typeface="ヒラギノ角ゴ Pro W3"/>
                <a:cs typeface="ヒラギノ角ゴ Pro W3"/>
                <a:sym typeface="Wingdings" pitchFamily="2" charset="2"/>
              </a:rPr>
              <a:t></a:t>
            </a:r>
            <a:r>
              <a:rPr lang="en-US" sz="2300" smtClean="0">
                <a:ea typeface="ヒラギノ角ゴ Pro W3"/>
                <a:cs typeface="ヒラギノ角ゴ Pro W3"/>
              </a:rPr>
              <a:t> 625 shares and receive $5000.   </a:t>
            </a:r>
          </a:p>
          <a:p>
            <a:pPr>
              <a:spcBef>
                <a:spcPct val="0"/>
              </a:spcBef>
              <a:spcAft>
                <a:spcPts val="600"/>
              </a:spcAft>
            </a:pPr>
            <a:r>
              <a:rPr lang="en-US" sz="2300" smtClean="0">
                <a:ea typeface="ヒラギノ角ゴ Pro W3"/>
                <a:cs typeface="ヒラギノ角ゴ Pro W3"/>
              </a:rPr>
              <a:t>Her remaining shares will be worth 4375*$8 = $35,000 and including the $5000 from the sale, she will still have a value of $40,000 from the shares. </a:t>
            </a:r>
          </a:p>
          <a:p>
            <a:pPr>
              <a:spcBef>
                <a:spcPct val="0"/>
              </a:spcBef>
              <a:spcAft>
                <a:spcPts val="600"/>
              </a:spcAft>
            </a:pPr>
            <a:r>
              <a:rPr lang="en-US" sz="2300" smtClean="0">
                <a:ea typeface="ヒラギノ角ゴ Pro W3"/>
                <a:cs typeface="ヒラギノ角ゴ Pro W3"/>
              </a:rPr>
              <a:t>Likewise, if RST pays $1 per share and the stock price drops to $7 after the dividend, an investor with 5000 shares would have received $5,000 from the dividends and have stock worth $7*5000 </a:t>
            </a:r>
            <a:r>
              <a:rPr lang="en-US" sz="2300" smtClean="0">
                <a:ea typeface="ヒラギノ角ゴ Pro W3"/>
                <a:cs typeface="ヒラギノ角ゴ Pro W3"/>
                <a:sym typeface="Wingdings" pitchFamily="2" charset="2"/>
              </a:rPr>
              <a:t></a:t>
            </a:r>
            <a:r>
              <a:rPr lang="en-US" sz="2300" smtClean="0">
                <a:ea typeface="ヒラギノ角ゴ Pro W3"/>
                <a:cs typeface="ヒラギノ角ゴ Pro W3"/>
              </a:rPr>
              <a:t>$35,000, for a total wealth of $40,000.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29698" name="Content Placeholder 2"/>
          <p:cNvSpPr>
            <a:spLocks noGrp="1"/>
          </p:cNvSpPr>
          <p:nvPr>
            <p:ph idx="1"/>
          </p:nvPr>
        </p:nvSpPr>
        <p:spPr/>
        <p:txBody>
          <a:bodyPr/>
          <a:lstStyle/>
          <a:p>
            <a:r>
              <a:rPr lang="en-US" b="1" smtClean="0">
                <a:ea typeface="ヒラギノ角ゴ Pro W3"/>
                <a:cs typeface="ヒラギノ角ゴ Pro W3"/>
              </a:rPr>
              <a:t>Example 2: Undoing a firm’s dividend payout. </a:t>
            </a:r>
            <a:r>
              <a:rPr lang="en-US" smtClean="0">
                <a:ea typeface="ヒラギノ角ゴ Pro W3"/>
                <a:cs typeface="ヒラギノ角ゴ Pro W3"/>
              </a:rPr>
              <a:t>Let’s say that The XYZ Co. declared a dividend of $1.75 per share and Jill is unhappy because she doesn’t really need the money. </a:t>
            </a:r>
          </a:p>
          <a:p>
            <a:r>
              <a:rPr lang="en-US" smtClean="0">
                <a:ea typeface="ヒラギノ角ゴ Pro W3"/>
                <a:cs typeface="ヒラギノ角ゴ Pro W3"/>
              </a:rPr>
              <a:t>How can she undo the dividend and still have no loss of value?</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65538" name="Content Placeholder 2"/>
          <p:cNvSpPr>
            <a:spLocks noGrp="1"/>
          </p:cNvSpPr>
          <p:nvPr>
            <p:ph idx="1"/>
          </p:nvPr>
        </p:nvSpPr>
        <p:spPr/>
        <p:txBody>
          <a:bodyPr/>
          <a:lstStyle/>
          <a:p>
            <a:pPr>
              <a:buFontTx/>
              <a:buNone/>
            </a:pPr>
            <a:r>
              <a:rPr lang="en-US" b="1" smtClean="0">
                <a:ea typeface="ヒラギノ角ゴ Pro W3"/>
                <a:cs typeface="ヒラギノ角ゴ Pro W3"/>
              </a:rPr>
              <a:t>Example 2 Answer</a:t>
            </a:r>
          </a:p>
          <a:p>
            <a:r>
              <a:rPr lang="en-US" smtClean="0">
                <a:ea typeface="ヒラギノ角ゴ Pro W3"/>
                <a:cs typeface="ヒラギノ角ゴ Pro W3"/>
              </a:rPr>
              <a:t>If the company pays $1.75 per share, the share price will go down by $1.75</a:t>
            </a:r>
            <a:r>
              <a:rPr lang="en-US" smtClean="0">
                <a:ea typeface="ヒラギノ角ゴ Pro W3"/>
                <a:cs typeface="ヒラギノ角ゴ Pro W3"/>
                <a:sym typeface="Wingdings" pitchFamily="2" charset="2"/>
              </a:rPr>
              <a:t></a:t>
            </a:r>
            <a:r>
              <a:rPr lang="en-US" smtClean="0">
                <a:ea typeface="ヒラギノ角ゴ Pro W3"/>
                <a:cs typeface="ヒラギノ角ゴ Pro W3"/>
              </a:rPr>
              <a:t>$6.25 per share.  </a:t>
            </a:r>
          </a:p>
          <a:p>
            <a:r>
              <a:rPr lang="en-US" smtClean="0">
                <a:ea typeface="ヒラギノ角ゴ Pro W3"/>
                <a:cs typeface="ヒラギノ角ゴ Pro W3"/>
              </a:rPr>
              <a:t>Jill can take the dividend amount of $8750 and purchase 1400 shares.  </a:t>
            </a:r>
          </a:p>
          <a:p>
            <a:r>
              <a:rPr lang="en-US" smtClean="0">
                <a:ea typeface="ヒラギノ角ゴ Pro W3"/>
                <a:cs typeface="ヒラギノ角ゴ Pro W3"/>
              </a:rPr>
              <a:t>She will end up with 6400 shares worth $6.25 each for a total of $40,000, thereby keeping the original value intact and undoing XYZs dividend policy </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73730" name="Content Placeholder 2"/>
          <p:cNvSpPr>
            <a:spLocks noGrp="1"/>
          </p:cNvSpPr>
          <p:nvPr>
            <p:ph idx="1"/>
          </p:nvPr>
        </p:nvSpPr>
        <p:spPr/>
        <p:txBody>
          <a:bodyPr/>
          <a:lstStyle/>
          <a:p>
            <a:r>
              <a:rPr lang="en-US" b="1" i="1" smtClean="0">
                <a:ea typeface="ヒラギノ角ゴ Pro W3"/>
                <a:cs typeface="ヒラギノ角ゴ Pro W3"/>
              </a:rPr>
              <a:t>Dividends in a world of taxes: </a:t>
            </a:r>
            <a:r>
              <a:rPr lang="en-US" smtClean="0">
                <a:ea typeface="ヒラギノ角ゴ Pro W3"/>
                <a:cs typeface="ヒラギノ角ゴ Pro W3"/>
              </a:rPr>
              <a:t>would continue to remain irrelevant as long as…</a:t>
            </a:r>
          </a:p>
          <a:p>
            <a:pPr lvl="1"/>
            <a:r>
              <a:rPr lang="en-US" smtClean="0">
                <a:ea typeface="ヒラギノ角ゴ Pro W3"/>
              </a:rPr>
              <a:t> the tax rate applied to dividend income and capital gains is the same, and </a:t>
            </a:r>
          </a:p>
          <a:p>
            <a:pPr lvl="1"/>
            <a:r>
              <a:rPr lang="en-US" smtClean="0">
                <a:ea typeface="ヒラギノ角ゴ Pro W3"/>
              </a:rPr>
              <a:t> if the price of the stock declines by the after-tax value of the dividend.</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3" name="Content Placeholder 2"/>
          <p:cNvSpPr>
            <a:spLocks noGrp="1"/>
          </p:cNvSpPr>
          <p:nvPr>
            <p:ph idx="1"/>
          </p:nvPr>
        </p:nvSpPr>
        <p:spPr/>
        <p:txBody>
          <a:bodyPr>
            <a:normAutofit lnSpcReduction="10000"/>
          </a:bodyPr>
          <a:lstStyle/>
          <a:p>
            <a:pPr>
              <a:spcAft>
                <a:spcPts val="600"/>
              </a:spcAft>
              <a:defRPr/>
            </a:pPr>
            <a:r>
              <a:rPr lang="en-US" b="1" dirty="0" smtClean="0"/>
              <a:t>Example 3: Do dividends matter with taxes and no capital gains?</a:t>
            </a:r>
            <a:r>
              <a:rPr lang="en-US" dirty="0" smtClean="0"/>
              <a:t>  So let’s say that The XYZ Co. declares a $1 per share dividend and Jill is paying 25% taxes on dividend income but capital gains income is tax exempt. </a:t>
            </a:r>
          </a:p>
          <a:p>
            <a:pPr>
              <a:spcAft>
                <a:spcPts val="600"/>
              </a:spcAft>
              <a:defRPr/>
            </a:pPr>
            <a:r>
              <a:rPr lang="en-US" dirty="0" smtClean="0"/>
              <a:t>Also, we assume that the stock price is $8 before the dividend declaration and drops by $0.75 (the after-tax value of the dividend) i.e. it drops to $7.25. </a:t>
            </a:r>
          </a:p>
          <a:p>
            <a:pPr>
              <a:spcAft>
                <a:spcPts val="600"/>
              </a:spcAft>
              <a:defRPr/>
            </a:pPr>
            <a:r>
              <a:rPr lang="en-US" dirty="0" smtClean="0"/>
              <a:t>Should Jill be concerned?</a:t>
            </a:r>
          </a:p>
          <a:p>
            <a:pPr>
              <a:spcAft>
                <a:spcPts val="600"/>
              </a:spcAft>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3" name="Content Placeholder 2"/>
          <p:cNvSpPr>
            <a:spLocks noGrp="1"/>
          </p:cNvSpPr>
          <p:nvPr>
            <p:ph idx="1"/>
          </p:nvPr>
        </p:nvSpPr>
        <p:spPr/>
        <p:txBody>
          <a:bodyPr>
            <a:normAutofit fontScale="85000" lnSpcReduction="20000"/>
          </a:bodyPr>
          <a:lstStyle/>
          <a:p>
            <a:pPr>
              <a:spcAft>
                <a:spcPts val="600"/>
              </a:spcAft>
              <a:buFontTx/>
              <a:buNone/>
              <a:defRPr/>
            </a:pPr>
            <a:r>
              <a:rPr lang="en-US" b="1" dirty="0" smtClean="0"/>
              <a:t>Example 3 Answer</a:t>
            </a:r>
          </a:p>
          <a:p>
            <a:pPr>
              <a:spcAft>
                <a:spcPts val="600"/>
              </a:spcAft>
              <a:defRPr/>
            </a:pPr>
            <a:r>
              <a:rPr lang="en-US" dirty="0" smtClean="0"/>
              <a:t>As long as the price drops by the after-tax value of the dividend per share, Jill should not be concerned. </a:t>
            </a:r>
          </a:p>
          <a:p>
            <a:pPr>
              <a:spcAft>
                <a:spcPts val="600"/>
              </a:spcAft>
              <a:defRPr/>
            </a:pPr>
            <a:r>
              <a:rPr lang="en-US" dirty="0" smtClean="0"/>
              <a:t>She will receive $5000 from the company and will be taxed .25*$5000 = $1250</a:t>
            </a:r>
          </a:p>
          <a:p>
            <a:pPr>
              <a:spcAft>
                <a:spcPts val="600"/>
              </a:spcAft>
              <a:defRPr/>
            </a:pPr>
            <a:r>
              <a:rPr lang="en-US" dirty="0" smtClean="0"/>
              <a:t>She can take the remaining amount i.e.$3750 and purchase additional shares with it. </a:t>
            </a:r>
            <a:r>
              <a:rPr lang="en-US" dirty="0" smtClean="0">
                <a:sym typeface="Wingdings"/>
              </a:rPr>
              <a:t></a:t>
            </a:r>
            <a:r>
              <a:rPr lang="en-US" dirty="0" smtClean="0"/>
              <a:t>$3750/$7.25 = 517.2414 shares. </a:t>
            </a:r>
          </a:p>
          <a:p>
            <a:pPr>
              <a:spcAft>
                <a:spcPts val="600"/>
              </a:spcAft>
              <a:defRPr/>
            </a:pPr>
            <a:r>
              <a:rPr lang="en-US" dirty="0" smtClean="0"/>
              <a:t>Her wealth will now be worth….5517.2414 * $7.25 </a:t>
            </a:r>
            <a:r>
              <a:rPr lang="en-US" dirty="0" smtClean="0">
                <a:sym typeface="Wingdings"/>
              </a:rPr>
              <a:t> </a:t>
            </a:r>
            <a:r>
              <a:rPr lang="en-US" dirty="0" smtClean="0"/>
              <a:t>$40,000 which is the same as her initial value of $8*5000 shares. </a:t>
            </a:r>
            <a:r>
              <a:rPr lang="en-US" b="1" dirty="0" smtClean="0"/>
              <a:t>SO DIVIDENDS STILL DON’T MATTER!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ea typeface="ヒラギノ角ゴ Pro W3"/>
                <a:cs typeface="ヒラギノ角ゴ Pro W3"/>
              </a:rPr>
              <a:t>Learning Objectives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defRPr/>
            </a:pPr>
            <a:r>
              <a:rPr lang="en-US" dirty="0" smtClean="0"/>
              <a:t>Understand the formal process for paying dividends and differentiate between the most common types.</a:t>
            </a:r>
          </a:p>
          <a:p>
            <a:pPr marL="514350" indent="-514350">
              <a:buFont typeface="+mj-lt"/>
              <a:buAutoNum type="arabicPeriod"/>
              <a:defRPr/>
            </a:pPr>
            <a:r>
              <a:rPr lang="en-US" dirty="0" smtClean="0"/>
              <a:t>Explain individual preferences and issues surrounding different dividend policies.</a:t>
            </a:r>
          </a:p>
          <a:p>
            <a:pPr marL="514350" indent="-514350">
              <a:buFont typeface="+mj-lt"/>
              <a:buAutoNum type="arabicPeriod"/>
              <a:defRPr/>
            </a:pPr>
            <a:r>
              <a:rPr lang="en-US" dirty="0" smtClean="0"/>
              <a:t>Explain how a company selects its dividend policy.</a:t>
            </a:r>
          </a:p>
          <a:p>
            <a:pPr marL="514350" indent="-514350">
              <a:buFont typeface="+mj-lt"/>
              <a:buAutoNum type="arabicPeriod"/>
              <a:defRPr/>
            </a:pPr>
            <a:r>
              <a:rPr lang="en-US" dirty="0" smtClean="0"/>
              <a:t>Understand stock splits and reverse splits and why companies use them.</a:t>
            </a:r>
          </a:p>
          <a:p>
            <a:pPr marL="514350" indent="-514350">
              <a:buFont typeface="+mj-lt"/>
              <a:buAutoNum type="arabicPeriod"/>
              <a:defRPr/>
            </a:pPr>
            <a:r>
              <a:rPr lang="en-US" dirty="0" smtClean="0"/>
              <a:t>Understand stock repurchases and dividend reinvestment programs.</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3" name="Content Placeholder 2"/>
          <p:cNvSpPr>
            <a:spLocks noGrp="1"/>
          </p:cNvSpPr>
          <p:nvPr>
            <p:ph idx="1"/>
          </p:nvPr>
        </p:nvSpPr>
        <p:spPr/>
        <p:txBody>
          <a:bodyPr>
            <a:normAutofit fontScale="85000" lnSpcReduction="10000"/>
          </a:bodyPr>
          <a:lstStyle/>
          <a:p>
            <a:pPr>
              <a:lnSpc>
                <a:spcPts val="3020"/>
              </a:lnSpc>
              <a:spcAft>
                <a:spcPts val="600"/>
              </a:spcAft>
              <a:defRPr/>
            </a:pPr>
            <a:r>
              <a:rPr lang="en-US" b="1" dirty="0" smtClean="0"/>
              <a:t>Example 4: Dividend Policy with taxes and capital gains.</a:t>
            </a:r>
            <a:r>
              <a:rPr lang="en-US" dirty="0" smtClean="0"/>
              <a:t> Let’s say that The XYZ Co. declares $1 per share dividend and that the price goes down by the after-tax amount of $0.75 due to the tax rate of 25%.  </a:t>
            </a:r>
          </a:p>
          <a:p>
            <a:pPr>
              <a:lnSpc>
                <a:spcPts val="3020"/>
              </a:lnSpc>
              <a:spcAft>
                <a:spcPts val="600"/>
              </a:spcAft>
              <a:defRPr/>
            </a:pPr>
            <a:r>
              <a:rPr lang="en-US" dirty="0" smtClean="0"/>
              <a:t>Moreover, capital gains are also taxable at 25% and Jill would be liable for capital gains tax since she had purchased the stock for $4 a few months ago.</a:t>
            </a:r>
          </a:p>
          <a:p>
            <a:pPr>
              <a:lnSpc>
                <a:spcPts val="3020"/>
              </a:lnSpc>
              <a:spcAft>
                <a:spcPts val="600"/>
              </a:spcAft>
              <a:defRPr/>
            </a:pPr>
            <a:r>
              <a:rPr lang="en-US" dirty="0" smtClean="0"/>
              <a:t>Would it have been better for the firm to have not paid the dividend or was the dividend payment irrelevant as far as Jill is concerned?</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36866" name="Content Placeholder 2"/>
          <p:cNvSpPr>
            <a:spLocks noGrp="1"/>
          </p:cNvSpPr>
          <p:nvPr>
            <p:ph idx="1"/>
          </p:nvPr>
        </p:nvSpPr>
        <p:spPr/>
        <p:txBody>
          <a:bodyPr/>
          <a:lstStyle/>
          <a:p>
            <a:pPr>
              <a:buFontTx/>
              <a:buNone/>
            </a:pPr>
            <a:r>
              <a:rPr lang="en-US" b="1" smtClean="0">
                <a:ea typeface="ヒラギノ角ゴ Pro W3"/>
                <a:cs typeface="ヒラギノ角ゴ Pro W3"/>
              </a:rPr>
              <a:t>Example 4 Answer</a:t>
            </a:r>
          </a:p>
          <a:p>
            <a:pPr>
              <a:spcAft>
                <a:spcPts val="600"/>
              </a:spcAft>
            </a:pPr>
            <a:r>
              <a:rPr lang="en-US" sz="2400" smtClean="0">
                <a:ea typeface="ヒラギノ角ゴ Pro W3"/>
                <a:cs typeface="ヒラギノ角ゴ Pro W3"/>
              </a:rPr>
              <a:t>Jill receives a before-tax distribution of $5000 and pays $1250 in taxes, </a:t>
            </a:r>
            <a:r>
              <a:rPr lang="en-US" sz="2400" smtClean="0">
                <a:ea typeface="ヒラギノ角ゴ Pro W3"/>
                <a:cs typeface="ヒラギノ角ゴ Pro W3"/>
                <a:sym typeface="Wingdings" pitchFamily="2" charset="2"/>
              </a:rPr>
              <a:t></a:t>
            </a:r>
            <a:r>
              <a:rPr lang="en-US" sz="2400" smtClean="0">
                <a:ea typeface="ヒラギノ角ゴ Pro W3"/>
                <a:cs typeface="ヒラギノ角ゴ Pro W3"/>
              </a:rPr>
              <a:t>$3750 in after-tax income, </a:t>
            </a:r>
          </a:p>
          <a:p>
            <a:pPr>
              <a:spcAft>
                <a:spcPts val="600"/>
              </a:spcAft>
            </a:pPr>
            <a:r>
              <a:rPr lang="en-US" sz="2400" smtClean="0">
                <a:ea typeface="ヒラギノ角ゴ Pro W3"/>
                <a:cs typeface="ヒラギノ角ゴ Pro W3"/>
              </a:rPr>
              <a:t>Her shares will be worth ($8-$0.75) </a:t>
            </a:r>
            <a:r>
              <a:rPr lang="en-US" sz="2400" smtClean="0">
                <a:ea typeface="ヒラギノ角ゴ Pro W3"/>
                <a:cs typeface="ヒラギノ角ゴ Pro W3"/>
                <a:sym typeface="Wingdings" pitchFamily="2" charset="2"/>
              </a:rPr>
              <a:t></a:t>
            </a:r>
            <a:r>
              <a:rPr lang="en-US" sz="2400" smtClean="0">
                <a:ea typeface="ヒラギノ角ゴ Pro W3"/>
                <a:cs typeface="ヒラギノ角ゴ Pro W3"/>
              </a:rPr>
              <a:t>=$7.25 each, </a:t>
            </a:r>
          </a:p>
          <a:p>
            <a:pPr>
              <a:spcAft>
                <a:spcPts val="600"/>
              </a:spcAft>
            </a:pPr>
            <a:r>
              <a:rPr lang="en-US" sz="2400" smtClean="0">
                <a:ea typeface="ヒラギノ角ゴ Pro W3"/>
                <a:cs typeface="ヒラギノ角ゴ Pro W3"/>
                <a:sym typeface="Wingdings" pitchFamily="2" charset="2"/>
              </a:rPr>
              <a:t></a:t>
            </a:r>
            <a:r>
              <a:rPr lang="en-US" sz="2400" smtClean="0">
                <a:ea typeface="ヒラギノ角ゴ Pro W3"/>
                <a:cs typeface="ヒラギノ角ゴ Pro W3"/>
              </a:rPr>
              <a:t>total value of $5,000*7.25 </a:t>
            </a:r>
            <a:r>
              <a:rPr lang="en-US" sz="2400" smtClean="0">
                <a:ea typeface="ヒラギノ角ゴ Pro W3"/>
                <a:cs typeface="ヒラギノ角ゴ Pro W3"/>
                <a:sym typeface="Wingdings" pitchFamily="2" charset="2"/>
              </a:rPr>
              <a:t></a:t>
            </a:r>
            <a:r>
              <a:rPr lang="en-US" sz="2400" smtClean="0">
                <a:ea typeface="ヒラギノ角ゴ Pro W3"/>
                <a:cs typeface="ヒラギノ角ゴ Pro W3"/>
              </a:rPr>
              <a:t>  $36,250  + 3750</a:t>
            </a:r>
            <a:r>
              <a:rPr lang="en-US" sz="2400" smtClean="0">
                <a:ea typeface="ヒラギノ角ゴ Pro W3"/>
                <a:cs typeface="ヒラギノ角ゴ Pro W3"/>
                <a:sym typeface="Wingdings" pitchFamily="2" charset="2"/>
              </a:rPr>
              <a:t></a:t>
            </a:r>
            <a:r>
              <a:rPr lang="en-US" sz="2400" smtClean="0">
                <a:ea typeface="ヒラギノ角ゴ Pro W3"/>
                <a:cs typeface="ヒラギノ角ゴ Pro W3"/>
              </a:rPr>
              <a:t> $40,000.</a:t>
            </a:r>
          </a:p>
          <a:p>
            <a:pPr>
              <a:spcAft>
                <a:spcPts val="600"/>
              </a:spcAft>
            </a:pPr>
            <a:r>
              <a:rPr lang="en-US" sz="2400" smtClean="0">
                <a:ea typeface="ヒラギノ角ゴ Pro W3"/>
                <a:cs typeface="ヒラギノ角ゴ Pro W3"/>
              </a:rPr>
              <a:t>If the company does not pay $1 per share, and Jill wanted the $5000 income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2800" smtClean="0">
                <a:ea typeface="ヒラギノ角ゴ Pro W3"/>
                <a:cs typeface="ヒラギノ角ゴ Pro W3"/>
              </a:rPr>
              <a:t>17.2 (B)  Dividend Policy Irrelevance Example 4 Answer (continued)</a:t>
            </a:r>
          </a:p>
        </p:txBody>
      </p:sp>
      <p:sp>
        <p:nvSpPr>
          <p:cNvPr id="3" name="Content Placeholder 2"/>
          <p:cNvSpPr>
            <a:spLocks noGrp="1"/>
          </p:cNvSpPr>
          <p:nvPr>
            <p:ph idx="1"/>
          </p:nvPr>
        </p:nvSpPr>
        <p:spPr/>
        <p:txBody>
          <a:bodyPr>
            <a:normAutofit fontScale="77500" lnSpcReduction="20000"/>
          </a:bodyPr>
          <a:lstStyle/>
          <a:p>
            <a:pPr>
              <a:lnSpc>
                <a:spcPts val="2720"/>
              </a:lnSpc>
              <a:defRPr/>
            </a:pPr>
            <a:r>
              <a:rPr lang="en-US" dirty="0" smtClean="0"/>
              <a:t>She would have to sell her shares to generate enough money after paying the capital gains tax on the shares.  </a:t>
            </a:r>
          </a:p>
          <a:p>
            <a:pPr lvl="1">
              <a:lnSpc>
                <a:spcPts val="2720"/>
              </a:lnSpc>
              <a:defRPr/>
            </a:pPr>
            <a:r>
              <a:rPr lang="en-US" dirty="0" smtClean="0"/>
              <a:t>For every share sold she would pay ($8-$4)*.25 = $1 in capital gains tax and net only $7, which means to generate $3,750 she have to sell $3,750/7 = 535.714 shares and have (5000-535.714) shares remaining worth $8 each</a:t>
            </a:r>
            <a:r>
              <a:rPr lang="en-US" dirty="0" smtClean="0">
                <a:sym typeface="Wingdings"/>
              </a:rPr>
              <a:t></a:t>
            </a:r>
            <a:r>
              <a:rPr lang="en-US" dirty="0" smtClean="0"/>
              <a:t>$35,714.29.</a:t>
            </a:r>
          </a:p>
          <a:p>
            <a:pPr>
              <a:lnSpc>
                <a:spcPts val="2720"/>
              </a:lnSpc>
              <a:defRPr/>
            </a:pPr>
            <a:r>
              <a:rPr lang="en-US" dirty="0" smtClean="0"/>
              <a:t>Jill’s wealth would be worth $3,750 + </a:t>
            </a:r>
            <a:r>
              <a:rPr lang="en-US" dirty="0" smtClean="0">
                <a:sym typeface="Wingdings"/>
              </a:rPr>
              <a:t></a:t>
            </a:r>
            <a:r>
              <a:rPr lang="en-US" dirty="0" smtClean="0"/>
              <a:t>$35,714.29</a:t>
            </a:r>
            <a:r>
              <a:rPr lang="en-US" dirty="0" smtClean="0">
                <a:sym typeface="Wingdings"/>
              </a:rPr>
              <a:t> </a:t>
            </a:r>
            <a:r>
              <a:rPr lang="en-US" dirty="0" smtClean="0"/>
              <a:t>$39,464.29  which is lower than her value with dividends.  </a:t>
            </a:r>
          </a:p>
          <a:p>
            <a:pPr>
              <a:lnSpc>
                <a:spcPts val="2720"/>
              </a:lnSpc>
              <a:defRPr/>
            </a:pPr>
            <a:r>
              <a:rPr lang="en-US" dirty="0" smtClean="0"/>
              <a:t>So in a world with taxes on dividends and capital gains on stock sales, </a:t>
            </a:r>
            <a:r>
              <a:rPr lang="en-US" b="1" dirty="0" smtClean="0"/>
              <a:t>DIVIDEND POLICY DOES MATTER!</a:t>
            </a:r>
            <a:endParaRPr lang="en-US" dirty="0" smtClean="0"/>
          </a:p>
          <a:p>
            <a:pPr>
              <a:lnSpc>
                <a:spcPts val="2720"/>
              </a:lnSpc>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ea typeface="ヒラギノ角ゴ Pro W3"/>
                <a:cs typeface="ヒラギノ角ゴ Pro W3"/>
              </a:rPr>
              <a:t>17.2 (B)  Dividend Policy Irrelevance (continued)</a:t>
            </a:r>
          </a:p>
        </p:txBody>
      </p:sp>
      <p:sp>
        <p:nvSpPr>
          <p:cNvPr id="3" name="Content Placeholder 2"/>
          <p:cNvSpPr>
            <a:spLocks noGrp="1"/>
          </p:cNvSpPr>
          <p:nvPr>
            <p:ph idx="1"/>
          </p:nvPr>
        </p:nvSpPr>
        <p:spPr/>
        <p:txBody>
          <a:bodyPr>
            <a:normAutofit/>
          </a:bodyPr>
          <a:lstStyle/>
          <a:p>
            <a:pPr>
              <a:defRPr/>
            </a:pPr>
            <a:r>
              <a:rPr lang="en-US" dirty="0" smtClean="0"/>
              <a:t>So it seems as if in a world like the one we live in, with dividends and capital gains being taxed at more or less the same rate, dividend policy </a:t>
            </a:r>
            <a:r>
              <a:rPr lang="en-US" dirty="0" smtClean="0">
                <a:effectLst>
                  <a:outerShdw blurRad="38100" dist="38100" dir="2700000" algn="tl">
                    <a:srgbClr val="000000">
                      <a:alpha val="43137"/>
                    </a:srgbClr>
                  </a:outerShdw>
                </a:effectLst>
              </a:rPr>
              <a:t>will matter </a:t>
            </a:r>
            <a:r>
              <a:rPr lang="en-US" dirty="0" smtClean="0"/>
              <a:t>at least to some types of investors.  </a:t>
            </a:r>
          </a:p>
          <a:p>
            <a:pPr>
              <a:defRPr/>
            </a:pPr>
            <a:r>
              <a:rPr lang="en-US" dirty="0" smtClean="0"/>
              <a:t>A lot depends, of course, on the individual investor’s </a:t>
            </a:r>
            <a:r>
              <a:rPr lang="en-US" dirty="0" smtClean="0">
                <a:effectLst>
                  <a:outerShdw blurRad="38100" dist="38100" dir="2700000" algn="tl">
                    <a:srgbClr val="000000">
                      <a:alpha val="43137"/>
                    </a:srgbClr>
                  </a:outerShdw>
                </a:effectLst>
              </a:rPr>
              <a:t>original purchase price, marginal tax rate, and expectation about future stock prices.</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17.2 (C)  Reasons Favoring a Low- or No-Dividend-Payout Policy</a:t>
            </a:r>
            <a:endParaRPr lang="en-US" dirty="0"/>
          </a:p>
        </p:txBody>
      </p:sp>
      <p:sp>
        <p:nvSpPr>
          <p:cNvPr id="3" name="Content Placeholder 2"/>
          <p:cNvSpPr>
            <a:spLocks noGrp="1"/>
          </p:cNvSpPr>
          <p:nvPr>
            <p:ph idx="1"/>
          </p:nvPr>
        </p:nvSpPr>
        <p:spPr/>
        <p:txBody>
          <a:bodyPr>
            <a:normAutofit lnSpcReduction="10000"/>
          </a:bodyPr>
          <a:lstStyle/>
          <a:p>
            <a:pPr marL="0" indent="0">
              <a:buFontTx/>
              <a:buNone/>
              <a:defRPr/>
            </a:pPr>
            <a:r>
              <a:rPr lang="en-US" dirty="0" smtClean="0"/>
              <a:t>There are three commonly cited reasons for a low- or no-dividend-payout policy:</a:t>
            </a:r>
          </a:p>
          <a:p>
            <a:pPr marL="863600" lvl="1" indent="-576263">
              <a:buFont typeface="+mj-lt"/>
              <a:buAutoNum type="arabicPeriod"/>
              <a:defRPr/>
            </a:pPr>
            <a:r>
              <a:rPr lang="en-US" b="1" i="1" dirty="0" smtClean="0"/>
              <a:t> The avoidance or postponement of taxes</a:t>
            </a:r>
            <a:br>
              <a:rPr lang="en-US" b="1" i="1" dirty="0" smtClean="0"/>
            </a:br>
            <a:r>
              <a:rPr lang="en-US" b="1" i="1" dirty="0" smtClean="0"/>
              <a:t>on distributions for shareholders </a:t>
            </a:r>
            <a:r>
              <a:rPr lang="en-US" dirty="0" smtClean="0"/>
              <a:t>i.e. capital</a:t>
            </a:r>
            <a:br>
              <a:rPr lang="en-US" dirty="0" smtClean="0"/>
            </a:br>
            <a:r>
              <a:rPr lang="en-US" dirty="0" smtClean="0"/>
              <a:t>gains are not taxed till realized.</a:t>
            </a:r>
            <a:r>
              <a:rPr lang="en-US" b="1" i="1" dirty="0" smtClean="0"/>
              <a:t> </a:t>
            </a:r>
            <a:endParaRPr lang="en-US" dirty="0" smtClean="0"/>
          </a:p>
          <a:p>
            <a:pPr marL="863600" lvl="1" indent="-576263">
              <a:buFont typeface="+mj-lt"/>
              <a:buAutoNum type="arabicPeriod"/>
              <a:defRPr/>
            </a:pPr>
            <a:r>
              <a:rPr lang="en-US" b="1" i="1" dirty="0" smtClean="0"/>
              <a:t>Higher potential for future returns </a:t>
            </a:r>
            <a:r>
              <a:rPr lang="en-US" i="1" dirty="0" smtClean="0"/>
              <a:t>for</a:t>
            </a:r>
            <a:r>
              <a:rPr lang="en-US" b="1" i="1" dirty="0" smtClean="0"/>
              <a:t/>
            </a:r>
            <a:br>
              <a:rPr lang="en-US" b="1" i="1" dirty="0" smtClean="0"/>
            </a:br>
            <a:r>
              <a:rPr lang="en-US" dirty="0" smtClean="0"/>
              <a:t>shareholders from firms reinvesting their own</a:t>
            </a:r>
            <a:br>
              <a:rPr lang="en-US" dirty="0" smtClean="0"/>
            </a:br>
            <a:r>
              <a:rPr lang="en-US" dirty="0" smtClean="0"/>
              <a:t>relatively less costly internal equity in positive NPV projects.  </a:t>
            </a:r>
            <a:r>
              <a:rPr lang="en-US" b="1" i="1" dirty="0" smtClean="0"/>
              <a:t> </a:t>
            </a:r>
            <a:endParaRPr lang="en-US" dirty="0" smtClean="0"/>
          </a:p>
          <a:p>
            <a:pPr marL="863600" lvl="1" indent="-576263">
              <a:buFont typeface="+mj-lt"/>
              <a:buAutoNum type="arabicPeriod"/>
              <a:defRPr/>
            </a:pPr>
            <a:r>
              <a:rPr lang="en-US" b="1" i="1" dirty="0" smtClean="0"/>
              <a:t>Less need for additional costly outside funding: </a:t>
            </a:r>
            <a:r>
              <a:rPr lang="en-US" dirty="0" smtClean="0"/>
              <a:t>since the firm is retaining and investing its own profits.</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17.2 (D)  Reasons Favoring a High-Dividend-Payout Policy</a:t>
            </a:r>
            <a:br>
              <a:rPr lang="en-US" dirty="0" smtClean="0"/>
            </a:br>
            <a:endParaRPr lang="en-US" dirty="0"/>
          </a:p>
        </p:txBody>
      </p:sp>
      <p:sp>
        <p:nvSpPr>
          <p:cNvPr id="40962" name="Content Placeholder 2"/>
          <p:cNvSpPr>
            <a:spLocks noGrp="1"/>
          </p:cNvSpPr>
          <p:nvPr>
            <p:ph idx="1"/>
          </p:nvPr>
        </p:nvSpPr>
        <p:spPr/>
        <p:txBody>
          <a:bodyPr/>
          <a:lstStyle/>
          <a:p>
            <a:r>
              <a:rPr lang="en-US" smtClean="0">
                <a:ea typeface="ヒラギノ角ゴ Pro W3"/>
                <a:cs typeface="ヒラギノ角ゴ Pro W3"/>
              </a:rPr>
              <a:t>There are two commonly cited reasons for a high-dividend-payout policy:</a:t>
            </a:r>
            <a:r>
              <a:rPr lang="en-US" b="1" smtClean="0">
                <a:ea typeface="ヒラギノ角ゴ Pro W3"/>
                <a:cs typeface="ヒラギノ角ゴ Pro W3"/>
              </a:rPr>
              <a:t> </a:t>
            </a:r>
            <a:endParaRPr lang="en-US" smtClean="0">
              <a:ea typeface="ヒラギノ角ゴ Pro W3"/>
              <a:cs typeface="ヒラギノ角ゴ Pro W3"/>
            </a:endParaRPr>
          </a:p>
          <a:p>
            <a:pPr marL="914400" lvl="1" indent="-514350">
              <a:buFont typeface="Verdana" pitchFamily="34" charset="0"/>
              <a:buAutoNum type="arabicPeriod"/>
            </a:pPr>
            <a:r>
              <a:rPr lang="en-US" b="1" i="1" smtClean="0">
                <a:ea typeface="ヒラギノ角ゴ Pro W3"/>
              </a:rPr>
              <a:t>Freedom from transaction costs: </a:t>
            </a:r>
            <a:r>
              <a:rPr lang="en-US" smtClean="0">
                <a:ea typeface="ヒラギノ角ゴ Pro W3"/>
              </a:rPr>
              <a:t>Unlike stock sales which require the payment of brokerage commissions, dividends are received without transactions costs 	</a:t>
            </a:r>
          </a:p>
          <a:p>
            <a:pPr marL="914400" lvl="1" indent="-514350">
              <a:buFont typeface="Verdana" pitchFamily="34" charset="0"/>
              <a:buAutoNum type="arabicPeriod"/>
            </a:pPr>
            <a:r>
              <a:rPr lang="en-US" b="1" i="1" smtClean="0">
                <a:ea typeface="ヒラギノ角ゴ Pro W3"/>
              </a:rPr>
              <a:t>Certainty versus uncertainty: </a:t>
            </a:r>
            <a:r>
              <a:rPr lang="en-US" smtClean="0">
                <a:ea typeface="ヒラギノ角ゴ Pro W3"/>
              </a:rPr>
              <a:t>Unlike dividends, which are here and now, capital gains and future performance on the stock are uncertain.</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ea typeface="ヒラギノ角ゴ Pro W3"/>
                <a:cs typeface="ヒラギノ角ゴ Pro W3"/>
              </a:rPr>
              <a:t>17.2 (E)  Optimal Dividend Policy</a:t>
            </a:r>
          </a:p>
        </p:txBody>
      </p:sp>
      <p:sp>
        <p:nvSpPr>
          <p:cNvPr id="41986" name="Content Placeholder 2"/>
          <p:cNvSpPr>
            <a:spLocks noGrp="1"/>
          </p:cNvSpPr>
          <p:nvPr>
            <p:ph idx="1"/>
          </p:nvPr>
        </p:nvSpPr>
        <p:spPr/>
        <p:txBody>
          <a:bodyPr/>
          <a:lstStyle/>
          <a:p>
            <a:r>
              <a:rPr lang="en-US" smtClean="0">
                <a:ea typeface="ヒラギノ角ゴ Pro W3"/>
                <a:cs typeface="ヒラギノ角ゴ Pro W3"/>
              </a:rPr>
              <a:t>With investors’ marginal tax rates, income requirements, future stock price expectations, and original basis in the stock being significantly different, any dividend policy that a firm follows will leave some investors unhappy.  </a:t>
            </a:r>
          </a:p>
          <a:p>
            <a:r>
              <a:rPr lang="en-US" smtClean="0">
                <a:ea typeface="ヒラギノ角ゴ Pro W3"/>
                <a:cs typeface="ヒラギノ角ゴ Pro W3"/>
              </a:rPr>
              <a:t>So for any firm, the dividend policy that is optimal is the one that suits the majority of their stockholders.</a:t>
            </a:r>
            <a:r>
              <a:rPr lang="en-US" b="1" smtClean="0">
                <a:ea typeface="ヒラギノ角ゴ Pro W3"/>
                <a:cs typeface="ヒラギノ角ゴ Pro W3"/>
              </a:rPr>
              <a:t> </a:t>
            </a:r>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17.3  Selecting a Dividend Policy</a:t>
            </a:r>
            <a:br>
              <a:rPr lang="en-US" dirty="0" smtClean="0"/>
            </a:br>
            <a:endParaRPr lang="en-US" dirty="0"/>
          </a:p>
        </p:txBody>
      </p:sp>
      <p:sp>
        <p:nvSpPr>
          <p:cNvPr id="3" name="Content Placeholder 2"/>
          <p:cNvSpPr>
            <a:spLocks noGrp="1"/>
          </p:cNvSpPr>
          <p:nvPr>
            <p:ph idx="1"/>
          </p:nvPr>
        </p:nvSpPr>
        <p:spPr/>
        <p:txBody>
          <a:bodyPr>
            <a:normAutofit fontScale="92500"/>
          </a:bodyPr>
          <a:lstStyle/>
          <a:p>
            <a:pPr>
              <a:defRPr/>
            </a:pPr>
            <a:r>
              <a:rPr lang="en-US" dirty="0" smtClean="0"/>
              <a:t>Some firms follow a </a:t>
            </a:r>
            <a:r>
              <a:rPr lang="en-US" i="1" dirty="0" smtClean="0"/>
              <a:t>“residual dividend”</a:t>
            </a:r>
            <a:r>
              <a:rPr lang="en-US" dirty="0" smtClean="0"/>
              <a:t> policy, i.e. they pay dividends only from leftover equity after future capital requirements are met. The dividend per share fluctuates from year to year under such a policy. </a:t>
            </a:r>
          </a:p>
          <a:p>
            <a:pPr>
              <a:defRPr/>
            </a:pPr>
            <a:r>
              <a:rPr lang="en-US" dirty="0" smtClean="0"/>
              <a:t>An alternative policy that many firms follow is termed a </a:t>
            </a:r>
            <a:r>
              <a:rPr lang="en-US" i="1" dirty="0" smtClean="0"/>
              <a:t>“sticky dividend”</a:t>
            </a:r>
            <a:r>
              <a:rPr lang="en-US" dirty="0" smtClean="0"/>
              <a:t> policy, under which the firm keeps the dividend per share uniform for a few quarters to avoid sending “false signal” to the market which could come back to haunt them later.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81000" y="1371600"/>
            <a:ext cx="3733800" cy="2667000"/>
          </a:xfrm>
        </p:spPr>
        <p:txBody>
          <a:bodyPr anchor="t"/>
          <a:lstStyle/>
          <a:p>
            <a:r>
              <a:rPr lang="en-US" smtClean="0">
                <a:ea typeface="ヒラギノ角ゴ Pro W3"/>
                <a:cs typeface="ヒラギノ角ゴ Pro W3"/>
              </a:rPr>
              <a:t>17.3  Selecting a Dividend Policy (continued)</a:t>
            </a:r>
            <a:br>
              <a:rPr lang="en-US" smtClean="0">
                <a:ea typeface="ヒラギノ角ゴ Pro W3"/>
                <a:cs typeface="ヒラギノ角ゴ Pro W3"/>
              </a:rPr>
            </a:br>
            <a:endParaRPr lang="en-US" smtClean="0">
              <a:ea typeface="ヒラギノ角ゴ Pro W3"/>
              <a:cs typeface="ヒラギノ角ゴ Pro W3"/>
            </a:endParaRPr>
          </a:p>
        </p:txBody>
      </p:sp>
      <p:pic>
        <p:nvPicPr>
          <p:cNvPr id="2" name="Picture 1" descr="ex17_05.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43400" y="457200"/>
            <a:ext cx="4572000" cy="58055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17.3  Selecting a Dividend Policy  (continued)</a:t>
            </a:r>
            <a:br>
              <a:rPr lang="en-US" dirty="0" smtClean="0"/>
            </a:br>
            <a:endParaRPr lang="en-US" dirty="0"/>
          </a:p>
        </p:txBody>
      </p:sp>
      <p:sp>
        <p:nvSpPr>
          <p:cNvPr id="7" name="Content Placeholder 6"/>
          <p:cNvSpPr>
            <a:spLocks noGrp="1"/>
          </p:cNvSpPr>
          <p:nvPr>
            <p:ph idx="1"/>
          </p:nvPr>
        </p:nvSpPr>
        <p:spPr/>
        <p:txBody>
          <a:bodyPr>
            <a:normAutofit fontScale="62500" lnSpcReduction="20000"/>
          </a:bodyPr>
          <a:lstStyle/>
          <a:p>
            <a:pPr>
              <a:lnSpc>
                <a:spcPts val="2400"/>
              </a:lnSpc>
              <a:buFontTx/>
              <a:buNone/>
              <a:defRPr/>
            </a:pPr>
            <a:r>
              <a:rPr lang="en-US" dirty="0" smtClean="0"/>
              <a:t>	The company has estimated best-case and worst-case scenarios in their cash flow projections in which operating inflow varies by 20%. </a:t>
            </a:r>
          </a:p>
          <a:p>
            <a:pPr lvl="1">
              <a:lnSpc>
                <a:spcPts val="2400"/>
              </a:lnSpc>
              <a:defRPr/>
            </a:pPr>
            <a:r>
              <a:rPr lang="en-US" dirty="0" smtClean="0"/>
              <a:t>In the best-case scenario, the company assumes inflow will be up 20%;</a:t>
            </a:r>
          </a:p>
          <a:p>
            <a:pPr lvl="1">
              <a:lnSpc>
                <a:spcPts val="2400"/>
              </a:lnSpc>
              <a:defRPr/>
            </a:pPr>
            <a:r>
              <a:rPr lang="en-US" dirty="0" smtClean="0"/>
              <a:t> in the worst-case scenario, it assumes inflow will be down 20%.</a:t>
            </a:r>
          </a:p>
          <a:p>
            <a:pPr>
              <a:lnSpc>
                <a:spcPts val="2400"/>
              </a:lnSpc>
              <a:buFontTx/>
              <a:buNone/>
              <a:defRPr/>
            </a:pPr>
            <a:r>
              <a:rPr lang="en-US" dirty="0" smtClean="0"/>
              <a:t>	Currently, 2,000,000 shares are outstanding, and Thumbnail Industries pays annual cash dividends.  </a:t>
            </a:r>
          </a:p>
          <a:p>
            <a:pPr>
              <a:lnSpc>
                <a:spcPts val="2400"/>
              </a:lnSpc>
              <a:buFontTx/>
              <a:buNone/>
              <a:defRPr/>
            </a:pPr>
            <a:r>
              <a:rPr lang="en-US" dirty="0" smtClean="0"/>
              <a:t>	What are the highest dividends Thumbnail can pay each year under the anticipated cash flow, the best-case scenario, and the worst-case scenario if a </a:t>
            </a:r>
            <a:r>
              <a:rPr lang="en-US" b="1" i="1" u="sng" dirty="0" smtClean="0"/>
              <a:t>residual dividend policy </a:t>
            </a:r>
            <a:r>
              <a:rPr lang="en-US" dirty="0" smtClean="0"/>
              <a:t>is maintained? </a:t>
            </a:r>
          </a:p>
          <a:p>
            <a:pPr>
              <a:lnSpc>
                <a:spcPts val="2400"/>
              </a:lnSpc>
              <a:buFontTx/>
              <a:buNone/>
              <a:defRPr/>
            </a:pPr>
            <a:r>
              <a:rPr lang="en-US" dirty="0" smtClean="0"/>
              <a:t>	If Thumbnail wants to avoid cutting dividends and use a </a:t>
            </a:r>
            <a:r>
              <a:rPr lang="en-US" b="1" i="1" u="sng" dirty="0" smtClean="0"/>
              <a:t>sticky dividend policy</a:t>
            </a:r>
            <a:r>
              <a:rPr lang="en-US" dirty="0" smtClean="0"/>
              <a:t>, what is the largest dividend it should declare considering the income in the worst-case scenario?</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17.1  Cash Dividends</a:t>
            </a:r>
            <a:br>
              <a:rPr lang="en-US" dirty="0" smtClean="0"/>
            </a:br>
            <a:endParaRPr lang="en-US" dirty="0"/>
          </a:p>
        </p:txBody>
      </p:sp>
      <p:sp>
        <p:nvSpPr>
          <p:cNvPr id="17410" name="Content Placeholder 2"/>
          <p:cNvSpPr>
            <a:spLocks noGrp="1"/>
          </p:cNvSpPr>
          <p:nvPr>
            <p:ph idx="1"/>
          </p:nvPr>
        </p:nvSpPr>
        <p:spPr/>
        <p:txBody>
          <a:bodyPr/>
          <a:lstStyle/>
          <a:p>
            <a:r>
              <a:rPr lang="en-US" smtClean="0">
                <a:ea typeface="ヒラギノ角ゴ Pro W3"/>
                <a:cs typeface="ヒラギノ角ゴ Pro W3"/>
              </a:rPr>
              <a:t>Many firms pay cash dividends on a regular basis.  </a:t>
            </a:r>
          </a:p>
          <a:p>
            <a:r>
              <a:rPr lang="en-US" smtClean="0">
                <a:ea typeface="ヒラギノ角ゴ Pro W3"/>
                <a:cs typeface="ヒラギノ角ゴ Pro W3"/>
              </a:rPr>
              <a:t>The payments of these dividends do correlate with economic times, as anything else, and in recessionary times firms may cease to pay dividends or cut back on the amount they pay per share.</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ea typeface="ヒラギノ角ゴ Pro W3"/>
                <a:cs typeface="ヒラギノ角ゴ Pro W3"/>
              </a:rPr>
              <a:t>17.3  Selecting a Dividend Policy  (continued)</a:t>
            </a:r>
          </a:p>
        </p:txBody>
      </p:sp>
      <p:sp>
        <p:nvSpPr>
          <p:cNvPr id="2" name="TextBox 1"/>
          <p:cNvSpPr txBox="1"/>
          <p:nvPr/>
        </p:nvSpPr>
        <p:spPr>
          <a:xfrm>
            <a:off x="637282" y="1459468"/>
            <a:ext cx="4696718" cy="369332"/>
          </a:xfrm>
          <a:prstGeom prst="rect">
            <a:avLst/>
          </a:prstGeom>
          <a:noFill/>
        </p:spPr>
        <p:txBody>
          <a:bodyPr wrap="none" rtlCol="0">
            <a:spAutoFit/>
          </a:bodyPr>
          <a:lstStyle/>
          <a:p>
            <a:r>
              <a:rPr lang="en-US" sz="1800" dirty="0"/>
              <a:t>Residual Dividends for Thumbnail Industries</a:t>
            </a:r>
          </a:p>
        </p:txBody>
      </p:sp>
      <p:pic>
        <p:nvPicPr>
          <p:cNvPr id="3" name="Picture 2" descr="tbl_page532..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1905000"/>
            <a:ext cx="8001000" cy="43505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ea typeface="ヒラギノ角ゴ Pro W3"/>
                <a:cs typeface="ヒラギノ角ゴ Pro W3"/>
              </a:rPr>
              <a:t>17.3  Selecting a Dividend Policy  (continued)</a:t>
            </a:r>
          </a:p>
        </p:txBody>
      </p:sp>
      <p:sp>
        <p:nvSpPr>
          <p:cNvPr id="3" name="Content Placeholder 2"/>
          <p:cNvSpPr>
            <a:spLocks noGrp="1"/>
          </p:cNvSpPr>
          <p:nvPr>
            <p:ph idx="1"/>
          </p:nvPr>
        </p:nvSpPr>
        <p:spPr/>
        <p:txBody>
          <a:bodyPr>
            <a:normAutofit fontScale="77500" lnSpcReduction="20000"/>
          </a:bodyPr>
          <a:lstStyle/>
          <a:p>
            <a:pPr>
              <a:lnSpc>
                <a:spcPts val="3120"/>
              </a:lnSpc>
              <a:spcAft>
                <a:spcPts val="600"/>
              </a:spcAft>
              <a:defRPr/>
            </a:pPr>
            <a:r>
              <a:rPr lang="en-US" dirty="0" smtClean="0"/>
              <a:t>Under the </a:t>
            </a:r>
            <a:r>
              <a:rPr lang="en-US" b="1" i="1" u="sng" dirty="0" smtClean="0"/>
              <a:t>residual dividend policy </a:t>
            </a:r>
            <a:r>
              <a:rPr lang="en-US" dirty="0" smtClean="0"/>
              <a:t>the firm would simply divide the expected excess under the different scenarios by the number of outstanding shares—in this case, 2,000,000—and pays it out in dividends. The dividends will vary from $0.305 per year to $0.89 per year, depending on the outcome of the cash flow.</a:t>
            </a:r>
            <a:r>
              <a:rPr lang="en-US" b="1" dirty="0" smtClean="0"/>
              <a:t> </a:t>
            </a:r>
            <a:endParaRPr lang="en-US" dirty="0" smtClean="0"/>
          </a:p>
          <a:p>
            <a:pPr>
              <a:lnSpc>
                <a:spcPts val="3120"/>
              </a:lnSpc>
              <a:spcAft>
                <a:spcPts val="600"/>
              </a:spcAft>
              <a:defRPr/>
            </a:pPr>
            <a:r>
              <a:rPr lang="en-US" dirty="0" smtClean="0"/>
              <a:t>Under the </a:t>
            </a:r>
            <a:r>
              <a:rPr lang="en-US" b="1" i="1" u="sng" dirty="0" smtClean="0"/>
              <a:t>sticky dividend policy </a:t>
            </a:r>
            <a:r>
              <a:rPr lang="en-US" dirty="0" smtClean="0"/>
              <a:t>that incorporates no reductions in cash flow, however, the company will declare a $0.3050 dividend and not raise the dividend until sufficient cash is saved to cover the downside potential of the fourth year’s worst-case scenario.</a:t>
            </a:r>
            <a:r>
              <a:rPr lang="en-US" b="1" dirty="0" smtClean="0"/>
              <a:t> </a:t>
            </a:r>
            <a:endParaRPr lang="en-US" dirty="0" smtClean="0"/>
          </a:p>
          <a:p>
            <a:pPr>
              <a:lnSpc>
                <a:spcPts val="3120"/>
              </a:lnSpc>
              <a:spcAft>
                <a:spcPts val="600"/>
              </a:spcAft>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143000" y="0"/>
            <a:ext cx="8001000" cy="1143000"/>
          </a:xfrm>
        </p:spPr>
        <p:txBody>
          <a:bodyPr/>
          <a:lstStyle/>
          <a:p>
            <a:r>
              <a:rPr lang="en-US" sz="2800" smtClean="0">
                <a:ea typeface="ヒラギノ角ゴ Pro W3"/>
                <a:cs typeface="ヒラギノ角ゴ Pro W3"/>
              </a:rPr>
              <a:t>17.3 (A)  Some Further Considerations in the Selection of a Dividend Policy</a:t>
            </a:r>
          </a:p>
        </p:txBody>
      </p:sp>
      <p:sp>
        <p:nvSpPr>
          <p:cNvPr id="3" name="Content Placeholder 2"/>
          <p:cNvSpPr>
            <a:spLocks noGrp="1"/>
          </p:cNvSpPr>
          <p:nvPr>
            <p:ph idx="1"/>
          </p:nvPr>
        </p:nvSpPr>
        <p:spPr/>
        <p:txBody>
          <a:bodyPr>
            <a:normAutofit fontScale="70000" lnSpcReduction="20000"/>
          </a:bodyPr>
          <a:lstStyle/>
          <a:p>
            <a:pPr>
              <a:lnSpc>
                <a:spcPts val="2780"/>
              </a:lnSpc>
              <a:spcAft>
                <a:spcPts val="600"/>
              </a:spcAft>
              <a:defRPr/>
            </a:pPr>
            <a:r>
              <a:rPr lang="en-US" b="1" dirty="0" smtClean="0"/>
              <a:t>Restrictions on legal capital: </a:t>
            </a:r>
            <a:r>
              <a:rPr lang="en-US" dirty="0" smtClean="0"/>
              <a:t>i.e. the par value and the paid in excess of par on common stock, being used for payment of dividends are enforced in many states to protect suppliers, customers, and employees’ from going unpaid due to the reduction of capital via dividend payments.</a:t>
            </a:r>
            <a:r>
              <a:rPr lang="en-US" b="1" dirty="0" smtClean="0"/>
              <a:t> </a:t>
            </a:r>
            <a:endParaRPr lang="en-US" dirty="0" smtClean="0"/>
          </a:p>
          <a:p>
            <a:pPr>
              <a:lnSpc>
                <a:spcPts val="2780"/>
              </a:lnSpc>
              <a:spcAft>
                <a:spcPts val="600"/>
              </a:spcAft>
              <a:defRPr/>
            </a:pPr>
            <a:r>
              <a:rPr lang="en-US" b="1" dirty="0" smtClean="0"/>
              <a:t>Restrictive bond covenants: </a:t>
            </a:r>
            <a:r>
              <a:rPr lang="en-US" dirty="0" smtClean="0"/>
              <a:t>are placed by bondholders to prevent dividends from being paid prior to coupon interest being paid or to prevent exorbitant dividends being paid at the detriment of the creditors.</a:t>
            </a:r>
          </a:p>
          <a:p>
            <a:pPr>
              <a:lnSpc>
                <a:spcPts val="2780"/>
              </a:lnSpc>
              <a:spcAft>
                <a:spcPts val="600"/>
              </a:spcAft>
              <a:defRPr/>
            </a:pPr>
            <a:r>
              <a:rPr lang="en-US" b="1" dirty="0" smtClean="0"/>
              <a:t>Cash availability </a:t>
            </a:r>
            <a:r>
              <a:rPr lang="en-US" dirty="0" smtClean="0"/>
              <a:t>can be a constraint since most lenders do not look favorably at dividends being paid out of borrowed funds.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17.4  Stock Dividends, Stock Splits, and Reverse Splits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nSpc>
                <a:spcPts val="2380"/>
              </a:lnSpc>
              <a:defRPr/>
            </a:pPr>
            <a:r>
              <a:rPr lang="en-US" b="1" i="1" dirty="0" smtClean="0"/>
              <a:t>Stock dividends</a:t>
            </a:r>
            <a:r>
              <a:rPr lang="en-US" dirty="0" smtClean="0"/>
              <a:t> involve the payment of shares to current shareholders up to a value equal to 25% of the stock value.  </a:t>
            </a:r>
          </a:p>
          <a:p>
            <a:pPr lvl="1">
              <a:lnSpc>
                <a:spcPts val="2380"/>
              </a:lnSpc>
              <a:defRPr/>
            </a:pPr>
            <a:r>
              <a:rPr lang="en-US" dirty="0" smtClean="0"/>
              <a:t>Thus the maximum stock dividend that can be paid is 1 share for every 4 shares held.  </a:t>
            </a:r>
          </a:p>
          <a:p>
            <a:pPr lvl="1">
              <a:lnSpc>
                <a:spcPts val="2380"/>
              </a:lnSpc>
              <a:defRPr/>
            </a:pPr>
            <a:r>
              <a:rPr lang="en-US" dirty="0" smtClean="0"/>
              <a:t>With stock dividends there is no real change in wealth, only a paper transaction is involved. </a:t>
            </a:r>
          </a:p>
          <a:p>
            <a:pPr>
              <a:lnSpc>
                <a:spcPts val="2380"/>
              </a:lnSpc>
              <a:defRPr/>
            </a:pPr>
            <a:r>
              <a:rPr lang="en-US" b="1" i="1" dirty="0" smtClean="0"/>
              <a:t>Stock splits</a:t>
            </a:r>
            <a:r>
              <a:rPr lang="en-US" dirty="0" smtClean="0"/>
              <a:t> involve the conversion of the number of shares and the price by the split ratio.  </a:t>
            </a:r>
          </a:p>
          <a:p>
            <a:pPr lvl="1">
              <a:lnSpc>
                <a:spcPts val="2380"/>
              </a:lnSpc>
              <a:defRPr/>
            </a:pPr>
            <a:r>
              <a:rPr lang="en-US" dirty="0" smtClean="0"/>
              <a:t>For example, if a person owned 100 shares valued at $40 per share, and it split 2:1, he would now own 200 shares worth $20 each. </a:t>
            </a:r>
          </a:p>
          <a:p>
            <a:pPr lvl="1">
              <a:lnSpc>
                <a:spcPts val="2380"/>
              </a:lnSpc>
              <a:defRPr/>
            </a:pPr>
            <a:r>
              <a:rPr lang="en-US" dirty="0" smtClean="0"/>
              <a:t>Stock splits, like stock dividends do not change an investor’s real wealth position, and are merely accounting gimmicks.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ea typeface="ヒラギノ角ゴ Pro W3"/>
                <a:cs typeface="ヒラギノ角ゴ Pro W3"/>
              </a:rPr>
              <a:t>17.4 (A)  Reasons for Stock Splits</a:t>
            </a:r>
          </a:p>
        </p:txBody>
      </p:sp>
      <p:sp>
        <p:nvSpPr>
          <p:cNvPr id="50178" name="Content Placeholder 2"/>
          <p:cNvSpPr>
            <a:spLocks noGrp="1"/>
          </p:cNvSpPr>
          <p:nvPr>
            <p:ph idx="1"/>
          </p:nvPr>
        </p:nvSpPr>
        <p:spPr/>
        <p:txBody>
          <a:bodyPr/>
          <a:lstStyle/>
          <a:p>
            <a:r>
              <a:rPr lang="en-US" smtClean="0">
                <a:ea typeface="ヒラギノ角ゴ Pro W3"/>
                <a:cs typeface="ヒラギノ角ゴ Pro W3"/>
              </a:rPr>
              <a:t>Include:</a:t>
            </a:r>
          </a:p>
          <a:p>
            <a:pPr lvl="1"/>
            <a:r>
              <a:rPr lang="en-US" smtClean="0">
                <a:ea typeface="ヒラギノ角ゴ Pro W3"/>
              </a:rPr>
              <a:t>bringing the price within a preferred trading range, </a:t>
            </a:r>
          </a:p>
          <a:p>
            <a:pPr lvl="1"/>
            <a:r>
              <a:rPr lang="en-US" smtClean="0">
                <a:ea typeface="ヒラギノ角ゴ Pro W3"/>
              </a:rPr>
              <a:t>sending out positive signals to investors, </a:t>
            </a:r>
          </a:p>
          <a:p>
            <a:pPr lvl="1"/>
            <a:r>
              <a:rPr lang="en-US" smtClean="0">
                <a:ea typeface="ヒラギノ角ゴ Pro W3"/>
              </a:rPr>
              <a:t>and increasing liquidity and demand for lower priced stock.</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143000" y="0"/>
            <a:ext cx="8001000" cy="1143000"/>
          </a:xfrm>
        </p:spPr>
        <p:txBody>
          <a:bodyPr/>
          <a:lstStyle/>
          <a:p>
            <a:r>
              <a:rPr lang="en-US" smtClean="0">
                <a:ea typeface="ヒラギノ角ゴ Pro W3"/>
                <a:cs typeface="ヒラギノ角ゴ Pro W3"/>
              </a:rPr>
              <a:t>17.4 (A)  Reasons for Stock Splits  (continued)</a:t>
            </a:r>
          </a:p>
        </p:txBody>
      </p:sp>
      <p:sp>
        <p:nvSpPr>
          <p:cNvPr id="51202" name="Content Placeholder 2"/>
          <p:cNvSpPr>
            <a:spLocks noGrp="1"/>
          </p:cNvSpPr>
          <p:nvPr>
            <p:ph idx="1"/>
          </p:nvPr>
        </p:nvSpPr>
        <p:spPr/>
        <p:txBody>
          <a:bodyPr/>
          <a:lstStyle/>
          <a:p>
            <a:r>
              <a:rPr lang="en-US" sz="2400" b="1" smtClean="0">
                <a:ea typeface="ヒラギノ角ゴ Pro W3"/>
                <a:cs typeface="ヒラギノ角ゴ Pro W3"/>
              </a:rPr>
              <a:t>Preferred trading range:  </a:t>
            </a:r>
            <a:r>
              <a:rPr lang="en-US" sz="2400" smtClean="0">
                <a:ea typeface="ヒラギノ角ゴ Pro W3"/>
                <a:cs typeface="ヒラギノ角ゴ Pro W3"/>
              </a:rPr>
              <a:t>A majority of splits occur when the stock price gets outside the $25-$40 price range.</a:t>
            </a:r>
            <a:r>
              <a:rPr lang="en-US" sz="2400" b="1" smtClean="0">
                <a:ea typeface="ヒラギノ角ゴ Pro W3"/>
                <a:cs typeface="ヒラギノ角ゴ Pro W3"/>
              </a:rPr>
              <a:t> </a:t>
            </a:r>
          </a:p>
          <a:p>
            <a:endParaRPr lang="en-US" sz="2400" smtClean="0">
              <a:ea typeface="ヒラギノ角ゴ Pro W3"/>
              <a:cs typeface="ヒラギノ角ゴ Pro W3"/>
            </a:endParaRPr>
          </a:p>
        </p:txBody>
      </p:sp>
      <p:sp>
        <p:nvSpPr>
          <p:cNvPr id="51204" name="TextBox 7"/>
          <p:cNvSpPr txBox="1">
            <a:spLocks noChangeArrowheads="1"/>
          </p:cNvSpPr>
          <p:nvPr/>
        </p:nvSpPr>
        <p:spPr bwMode="auto">
          <a:xfrm>
            <a:off x="609600" y="2678113"/>
            <a:ext cx="7696200" cy="369332"/>
          </a:xfrm>
          <a:prstGeom prst="rect">
            <a:avLst/>
          </a:prstGeom>
          <a:noFill/>
          <a:ln w="9525">
            <a:noFill/>
            <a:miter lim="800000"/>
            <a:headEnd/>
            <a:tailEnd/>
          </a:ln>
        </p:spPr>
        <p:txBody>
          <a:bodyPr>
            <a:spAutoFit/>
          </a:bodyPr>
          <a:lstStyle/>
          <a:p>
            <a:r>
              <a:rPr lang="en-US" sz="1800" b="1" dirty="0">
                <a:latin typeface="Verdana" pitchFamily="34" charset="0"/>
              </a:rPr>
              <a:t>Table 17.4  Prices Before and After Stock Splits</a:t>
            </a:r>
          </a:p>
        </p:txBody>
      </p:sp>
      <p:pic>
        <p:nvPicPr>
          <p:cNvPr id="2" name="Picture 1" descr="tbl17_04.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3124200"/>
            <a:ext cx="7772400" cy="32118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ea typeface="ヒラギノ角ゴ Pro W3"/>
                <a:cs typeface="ヒラギノ角ゴ Pro W3"/>
              </a:rPr>
              <a:t>17.4 (A) Reasons for Stock Splits  (continued)</a:t>
            </a:r>
          </a:p>
        </p:txBody>
      </p:sp>
      <p:sp>
        <p:nvSpPr>
          <p:cNvPr id="52226" name="Content Placeholder 2"/>
          <p:cNvSpPr>
            <a:spLocks noGrp="1"/>
          </p:cNvSpPr>
          <p:nvPr>
            <p:ph idx="1"/>
          </p:nvPr>
        </p:nvSpPr>
        <p:spPr/>
        <p:txBody>
          <a:bodyPr/>
          <a:lstStyle/>
          <a:p>
            <a:pPr>
              <a:spcAft>
                <a:spcPts val="600"/>
              </a:spcAft>
            </a:pPr>
            <a:r>
              <a:rPr lang="en-US" sz="2400" b="1" smtClean="0">
                <a:ea typeface="ヒラギノ角ゴ Pro W3"/>
                <a:cs typeface="ヒラギノ角ゴ Pro W3"/>
              </a:rPr>
              <a:t>Signaling hypothesis </a:t>
            </a:r>
            <a:r>
              <a:rPr lang="en-US" sz="2400" smtClean="0">
                <a:ea typeface="ヒラギノ角ゴ Pro W3"/>
                <a:cs typeface="ヒラギノ角ゴ Pro W3"/>
              </a:rPr>
              <a:t>i.e. stock splits signal continued strong performance to the public. </a:t>
            </a:r>
          </a:p>
          <a:p>
            <a:pPr>
              <a:spcAft>
                <a:spcPts val="600"/>
              </a:spcAft>
            </a:pPr>
            <a:r>
              <a:rPr lang="en-US" sz="2400" b="1" smtClean="0">
                <a:ea typeface="ヒラギノ角ゴ Pro W3"/>
                <a:cs typeface="ヒラギノ角ゴ Pro W3"/>
              </a:rPr>
              <a:t>Increased liquidity </a:t>
            </a:r>
            <a:r>
              <a:rPr lang="en-US" sz="2400" smtClean="0">
                <a:ea typeface="ヒラギノ角ゴ Pro W3"/>
                <a:cs typeface="ヒラギノ角ゴ Pro W3"/>
              </a:rPr>
              <a:t>due to more shares being demanded and sold when it is trading in a modest trading range</a:t>
            </a:r>
          </a:p>
          <a:p>
            <a:pPr>
              <a:spcAft>
                <a:spcPts val="600"/>
              </a:spcAft>
            </a:pPr>
            <a:endParaRPr lang="en-US" sz="2400"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ea typeface="ヒラギノ角ゴ Pro W3"/>
                <a:cs typeface="ヒラギノ角ゴ Pro W3"/>
              </a:rPr>
              <a:t>17.4 (B)  Reverse Splits</a:t>
            </a:r>
          </a:p>
        </p:txBody>
      </p:sp>
      <p:sp>
        <p:nvSpPr>
          <p:cNvPr id="3" name="Content Placeholder 2"/>
          <p:cNvSpPr>
            <a:spLocks noGrp="1"/>
          </p:cNvSpPr>
          <p:nvPr>
            <p:ph idx="1"/>
          </p:nvPr>
        </p:nvSpPr>
        <p:spPr/>
        <p:txBody>
          <a:bodyPr>
            <a:normAutofit lnSpcReduction="10000"/>
          </a:bodyPr>
          <a:lstStyle/>
          <a:p>
            <a:pPr>
              <a:defRPr/>
            </a:pPr>
            <a:r>
              <a:rPr lang="en-US" dirty="0" smtClean="0"/>
              <a:t>Are the exact opposite of stock splits in that investors receive a fraction of their original number of shares, based on the split. </a:t>
            </a:r>
          </a:p>
          <a:p>
            <a:pPr lvl="1">
              <a:defRPr/>
            </a:pPr>
            <a:r>
              <a:rPr lang="en-US" dirty="0" smtClean="0"/>
              <a:t> For example if a $4 stock is split 1:3, for every 3 shares that an investor owns, he will now hold one $12 share. </a:t>
            </a:r>
          </a:p>
          <a:p>
            <a:pPr>
              <a:defRPr/>
            </a:pPr>
            <a:r>
              <a:rPr lang="en-US" dirty="0" smtClean="0"/>
              <a:t>Reverse splits are done to put the stock back up to its usual trading range once it has fallen below it, and to prevent the stock from being de-listed due to its low price level.</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17.5  Specialized Dividend Plans                                                                                                                                                                                                                                                                                                                                                   </a:t>
            </a:r>
            <a:br>
              <a:rPr lang="en-US" dirty="0" smtClean="0"/>
            </a:br>
            <a:endParaRPr lang="en-US" dirty="0"/>
          </a:p>
        </p:txBody>
      </p:sp>
      <p:sp>
        <p:nvSpPr>
          <p:cNvPr id="55298" name="Content Placeholder 2"/>
          <p:cNvSpPr>
            <a:spLocks noGrp="1"/>
          </p:cNvSpPr>
          <p:nvPr>
            <p:ph idx="1"/>
          </p:nvPr>
        </p:nvSpPr>
        <p:spPr/>
        <p:txBody>
          <a:bodyPr/>
          <a:lstStyle/>
          <a:p>
            <a:r>
              <a:rPr lang="en-US" b="1" smtClean="0">
                <a:ea typeface="ヒラギノ角ゴ Pro W3"/>
                <a:cs typeface="ヒラギノ角ゴ Pro W3"/>
              </a:rPr>
              <a:t>Stock Repurchases </a:t>
            </a:r>
            <a:r>
              <a:rPr lang="en-US" smtClean="0">
                <a:ea typeface="ヒラギノ角ゴ Pro W3"/>
                <a:cs typeface="ヒラギノ角ゴ Pro W3"/>
              </a:rPr>
              <a:t>are done so as to reduce the number of shares outstanding and thereby increase the earnings per share.  </a:t>
            </a:r>
          </a:p>
          <a:p>
            <a:pPr lvl="1"/>
            <a:r>
              <a:rPr lang="en-US" smtClean="0">
                <a:ea typeface="ヒラギノ角ゴ Pro W3"/>
              </a:rPr>
              <a:t>A share repurchase is the same as a cash dividend except that shareholders will choose how much cash they want by the number of shares they choose to sell.</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a:t>17.5  Specialized Dividend Plans (continued) </a:t>
            </a:r>
            <a:endParaRPr lang="en-US" dirty="0" smtClean="0">
              <a:ea typeface="ヒラギノ角ゴ Pro W3"/>
              <a:cs typeface="ヒラギノ角ゴ Pro W3"/>
            </a:endParaRPr>
          </a:p>
        </p:txBody>
      </p:sp>
      <p:sp>
        <p:nvSpPr>
          <p:cNvPr id="56323" name="TextBox 6"/>
          <p:cNvSpPr txBox="1">
            <a:spLocks noChangeArrowheads="1"/>
          </p:cNvSpPr>
          <p:nvPr/>
        </p:nvSpPr>
        <p:spPr bwMode="auto">
          <a:xfrm>
            <a:off x="381000" y="1524000"/>
            <a:ext cx="2743200" cy="1200150"/>
          </a:xfrm>
          <a:prstGeom prst="rect">
            <a:avLst/>
          </a:prstGeom>
          <a:noFill/>
          <a:ln w="9525">
            <a:noFill/>
            <a:miter lim="800000"/>
            <a:headEnd/>
            <a:tailEnd/>
          </a:ln>
        </p:spPr>
        <p:txBody>
          <a:bodyPr>
            <a:spAutoFit/>
          </a:bodyPr>
          <a:lstStyle/>
          <a:p>
            <a:r>
              <a:rPr lang="en-US" b="1">
                <a:latin typeface="Verdana" pitchFamily="34" charset="0"/>
              </a:rPr>
              <a:t>Figure 17.2  </a:t>
            </a:r>
            <a:br>
              <a:rPr lang="en-US" b="1">
                <a:latin typeface="Verdana" pitchFamily="34" charset="0"/>
              </a:rPr>
            </a:br>
            <a:r>
              <a:rPr lang="en-US" b="1">
                <a:latin typeface="Verdana" pitchFamily="34" charset="0"/>
              </a:rPr>
              <a:t>Stock repurchase</a:t>
            </a:r>
          </a:p>
          <a:p>
            <a:r>
              <a:rPr lang="en-US" b="1">
                <a:latin typeface="Verdana" pitchFamily="34" charset="0"/>
              </a:rPr>
              <a:t>plan announcement by Freese.</a:t>
            </a:r>
          </a:p>
        </p:txBody>
      </p:sp>
      <p:pic>
        <p:nvPicPr>
          <p:cNvPr id="2" name="Picture 1" descr="fig17_02.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6600" y="1143000"/>
            <a:ext cx="5715000" cy="5000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ea typeface="ヒラギノ角ゴ Pro W3"/>
                <a:cs typeface="ヒラギノ角ゴ Pro W3"/>
              </a:rPr>
              <a:t>17.1 (A)  Buying and Selling Stock</a:t>
            </a:r>
          </a:p>
        </p:txBody>
      </p:sp>
      <p:sp>
        <p:nvSpPr>
          <p:cNvPr id="18434" name="Content Placeholder 2"/>
          <p:cNvSpPr>
            <a:spLocks noGrp="1"/>
          </p:cNvSpPr>
          <p:nvPr>
            <p:ph idx="1"/>
          </p:nvPr>
        </p:nvSpPr>
        <p:spPr/>
        <p:txBody>
          <a:bodyPr/>
          <a:lstStyle/>
          <a:p>
            <a:r>
              <a:rPr lang="en-US" smtClean="0">
                <a:ea typeface="ヒラギノ角ゴ Pro W3"/>
                <a:cs typeface="ヒラギノ角ゴ Pro W3"/>
              </a:rPr>
              <a:t>Typically done via </a:t>
            </a:r>
          </a:p>
          <a:p>
            <a:pPr lvl="1"/>
            <a:r>
              <a:rPr lang="en-US" smtClean="0">
                <a:ea typeface="ヒラギノ角ゴ Pro W3"/>
              </a:rPr>
              <a:t>stock brokers on organized stock exchanges like the NYSE or </a:t>
            </a:r>
          </a:p>
          <a:p>
            <a:pPr lvl="1"/>
            <a:r>
              <a:rPr lang="en-US" smtClean="0">
                <a:ea typeface="ヒラギノ角ゴ Pro W3"/>
              </a:rPr>
              <a:t>through dealers in the over-the-counter market like the NASDAQ.</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17.5  Specialized Dividend Plans (continued)                                                                                                                                                                                                                                                                                                                                                   </a:t>
            </a:r>
            <a:br>
              <a:rPr lang="en-US" dirty="0" smtClean="0"/>
            </a:br>
            <a:endParaRPr lang="en-US" dirty="0"/>
          </a:p>
        </p:txBody>
      </p:sp>
      <p:pic>
        <p:nvPicPr>
          <p:cNvPr id="2" name="Picture 1" descr="ex17_06a.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4600" y="1143000"/>
            <a:ext cx="4542385" cy="5181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17.5  Specialized Dividend Plans (continued)                                                                                                                                                                                                                                                                                                                                                   </a:t>
            </a:r>
            <a:br>
              <a:rPr lang="en-US" dirty="0" smtClean="0"/>
            </a:br>
            <a:endParaRPr lang="en-US" dirty="0"/>
          </a:p>
        </p:txBody>
      </p:sp>
      <p:pic>
        <p:nvPicPr>
          <p:cNvPr id="2" name="Picture 1" descr="ex17_06b.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1600" y="2057400"/>
            <a:ext cx="7162800" cy="34918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17.5  Specialized Dividend Plans (continued)                                                                                                                                                                                                                                                                                                                                                   </a:t>
            </a:r>
            <a:br>
              <a:rPr lang="en-US" dirty="0" smtClean="0"/>
            </a:br>
            <a:endParaRPr lang="en-US" dirty="0"/>
          </a:p>
        </p:txBody>
      </p:sp>
      <p:pic>
        <p:nvPicPr>
          <p:cNvPr id="2" name="Picture 1" descr="ex17_06c.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1905000"/>
            <a:ext cx="7696200" cy="35787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17.5  Specialized Dividend Plans (continued)                                                                                                                                                                                                                                                                                                                                                   </a:t>
            </a:r>
            <a:br>
              <a:rPr lang="en-US" dirty="0" smtClean="0"/>
            </a:br>
            <a:endParaRPr lang="en-US" dirty="0"/>
          </a:p>
        </p:txBody>
      </p:sp>
      <p:pic>
        <p:nvPicPr>
          <p:cNvPr id="2" name="Picture 1" descr="ex17_06d.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2133600"/>
            <a:ext cx="7467600" cy="28894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ea typeface="ヒラギノ角ゴ Pro W3"/>
                <a:cs typeface="ヒラギノ角ゴ Pro W3"/>
              </a:rPr>
              <a:t>17.5 (B)  Dividend Reinvestment Plans</a:t>
            </a:r>
          </a:p>
        </p:txBody>
      </p:sp>
      <p:sp>
        <p:nvSpPr>
          <p:cNvPr id="61442" name="Content Placeholder 2"/>
          <p:cNvSpPr>
            <a:spLocks noGrp="1"/>
          </p:cNvSpPr>
          <p:nvPr>
            <p:ph idx="1"/>
          </p:nvPr>
        </p:nvSpPr>
        <p:spPr>
          <a:xfrm>
            <a:off x="381000" y="1371600"/>
            <a:ext cx="8382000" cy="4648200"/>
          </a:xfrm>
        </p:spPr>
        <p:txBody>
          <a:bodyPr/>
          <a:lstStyle/>
          <a:p>
            <a:r>
              <a:rPr lang="en-US" sz="2400" smtClean="0">
                <a:ea typeface="ヒラギノ角ゴ Pro W3"/>
                <a:cs typeface="ヒラギノ角ゴ Pro W3"/>
              </a:rPr>
              <a:t>DRIPs are set up so that investors can choose to have their dividends re-invested into additional shares of common stock,</a:t>
            </a:r>
          </a:p>
          <a:p>
            <a:endParaRPr lang="en-US" smtClean="0">
              <a:ea typeface="ヒラギノ角ゴ Pro W3"/>
              <a:cs typeface="ヒラギノ角ゴ Pro W3"/>
            </a:endParaRPr>
          </a:p>
        </p:txBody>
      </p:sp>
      <p:pic>
        <p:nvPicPr>
          <p:cNvPr id="2" name="Picture 1" descr="ex17_07.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2743200"/>
            <a:ext cx="6477000" cy="351377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ea typeface="ヒラギノ角ゴ Pro W3"/>
                <a:cs typeface="ヒラギノ角ゴ Pro W3"/>
              </a:rPr>
              <a:t>17.5 (B)  Dividend Reinvestment Plans (continued)</a:t>
            </a:r>
          </a:p>
        </p:txBody>
      </p:sp>
      <p:sp>
        <p:nvSpPr>
          <p:cNvPr id="62466" name="Content Placeholder 2"/>
          <p:cNvSpPr>
            <a:spLocks noGrp="1"/>
          </p:cNvSpPr>
          <p:nvPr>
            <p:ph idx="1"/>
          </p:nvPr>
        </p:nvSpPr>
        <p:spPr/>
        <p:txBody>
          <a:bodyPr/>
          <a:lstStyle/>
          <a:p>
            <a:pPr>
              <a:buFontTx/>
              <a:buNone/>
            </a:pPr>
            <a:r>
              <a:rPr lang="en-US" smtClean="0">
                <a:ea typeface="ヒラギノ角ゴ Pro W3"/>
                <a:cs typeface="ヒラギノ角ゴ Pro W3"/>
              </a:rPr>
              <a:t>	DRIPs can be found in three types of investment programs: </a:t>
            </a:r>
          </a:p>
          <a:p>
            <a:pPr marL="914400" lvl="1" indent="-514350">
              <a:buFontTx/>
              <a:buNone/>
            </a:pPr>
            <a:r>
              <a:rPr lang="en-US" smtClean="0">
                <a:ea typeface="ヒラギノ角ゴ Pro W3"/>
              </a:rPr>
              <a:t>1. 	</a:t>
            </a:r>
            <a:r>
              <a:rPr lang="en-US" i="1" smtClean="0">
                <a:ea typeface="ヒラギノ角ゴ Pro W3"/>
              </a:rPr>
              <a:t>Company-run programs </a:t>
            </a:r>
            <a:r>
              <a:rPr lang="en-US" smtClean="0">
                <a:ea typeface="ヒラギノ角ゴ Pro W3"/>
              </a:rPr>
              <a:t>are usually administered from the company’s investor relations department, which deals directly with each shareholder.  </a:t>
            </a:r>
          </a:p>
          <a:p>
            <a:pPr marL="914400" lvl="1" indent="-514350">
              <a:buFontTx/>
              <a:buNone/>
            </a:pPr>
            <a:r>
              <a:rPr lang="en-US" smtClean="0">
                <a:ea typeface="ヒラギノ角ゴ Pro W3"/>
              </a:rPr>
              <a:t>2. 	</a:t>
            </a:r>
            <a:r>
              <a:rPr lang="en-US" i="1" smtClean="0">
                <a:ea typeface="ヒラギノ角ゴ Pro W3"/>
              </a:rPr>
              <a:t>Transfer-agent-run programs </a:t>
            </a:r>
            <a:r>
              <a:rPr lang="en-US" smtClean="0">
                <a:ea typeface="ヒラギノ角ゴ Pro W3"/>
              </a:rPr>
              <a:t>are administered by financial institutions on behalf of a company.  </a:t>
            </a:r>
          </a:p>
          <a:p>
            <a:pPr marL="914400" lvl="1" indent="-514350">
              <a:buFontTx/>
              <a:buNone/>
            </a:pPr>
            <a:r>
              <a:rPr lang="en-US" smtClean="0">
                <a:ea typeface="ヒラギノ角ゴ Pro W3"/>
              </a:rPr>
              <a:t>3. 	</a:t>
            </a:r>
            <a:r>
              <a:rPr lang="en-US" i="1" smtClean="0">
                <a:ea typeface="ヒラギノ角ゴ Pro W3"/>
              </a:rPr>
              <a:t>Brokerage-run programs </a:t>
            </a:r>
            <a:r>
              <a:rPr lang="en-US" smtClean="0">
                <a:ea typeface="ヒラギノ角ゴ Pro W3"/>
              </a:rPr>
              <a:t>may offer their clients the option to reinvest their dividends.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z="3100" smtClean="0">
                <a:ea typeface="ヒラギノ角ゴ Pro W3"/>
                <a:cs typeface="ヒラギノ角ゴ Pro W3"/>
              </a:rPr>
              <a:t>Additional Problems with Answers</a:t>
            </a:r>
            <a:r>
              <a:rPr lang="en-US" smtClean="0">
                <a:ea typeface="ヒラギノ角ゴ Pro W3"/>
                <a:cs typeface="ヒラギノ角ゴ Pro W3"/>
              </a:rPr>
              <a:t/>
            </a:r>
            <a:br>
              <a:rPr lang="en-US" smtClean="0">
                <a:ea typeface="ヒラギノ角ゴ Pro W3"/>
                <a:cs typeface="ヒラギノ角ゴ Pro W3"/>
              </a:rPr>
            </a:br>
            <a:r>
              <a:rPr lang="en-US" sz="2800" smtClean="0">
                <a:ea typeface="ヒラギノ角ゴ Pro W3"/>
                <a:cs typeface="ヒラギノ角ゴ Pro W3"/>
              </a:rPr>
              <a:t>Problem 1</a:t>
            </a:r>
          </a:p>
        </p:txBody>
      </p:sp>
      <p:sp>
        <p:nvSpPr>
          <p:cNvPr id="3" name="Content Placeholder 2"/>
          <p:cNvSpPr>
            <a:spLocks noGrp="1"/>
          </p:cNvSpPr>
          <p:nvPr>
            <p:ph idx="1"/>
          </p:nvPr>
        </p:nvSpPr>
        <p:spPr/>
        <p:txBody>
          <a:bodyPr>
            <a:normAutofit/>
          </a:bodyPr>
          <a:lstStyle/>
          <a:p>
            <a:pPr>
              <a:lnSpc>
                <a:spcPts val="2438"/>
              </a:lnSpc>
            </a:pPr>
            <a:r>
              <a:rPr lang="en-US" sz="2200" b="1" i="1" smtClean="0">
                <a:ea typeface="ヒラギノ角ゴ Pro W3"/>
                <a:cs typeface="ヒラギノ角ゴ Pro W3"/>
              </a:rPr>
              <a:t>Stock Price around Dividend</a:t>
            </a:r>
            <a:r>
              <a:rPr lang="en-US" sz="2200" smtClean="0">
                <a:ea typeface="ヒラギノ角ゴ Pro W3"/>
                <a:cs typeface="ヒラギノ角ゴ Pro W3"/>
              </a:rPr>
              <a:t> . On April 4</a:t>
            </a:r>
            <a:r>
              <a:rPr lang="en-US" sz="2200" baseline="30000" smtClean="0">
                <a:ea typeface="ヒラギノ角ゴ Pro W3"/>
                <a:cs typeface="ヒラギノ角ゴ Pro W3"/>
              </a:rPr>
              <a:t>th</a:t>
            </a:r>
            <a:r>
              <a:rPr lang="en-US" sz="2200" smtClean="0">
                <a:ea typeface="ヒラギノ角ゴ Pro W3"/>
                <a:cs typeface="ヒラギノ角ゴ Pro W3"/>
              </a:rPr>
              <a:t>, Forex Corporation announced that it would pay a dividend of $0.75 per share to all shareholders that were on record as of April 11</a:t>
            </a:r>
            <a:r>
              <a:rPr lang="en-US" sz="2200" baseline="30000" smtClean="0">
                <a:ea typeface="ヒラギノ角ゴ Pro W3"/>
                <a:cs typeface="ヒラギノ角ゴ Pro W3"/>
              </a:rPr>
              <a:t>th</a:t>
            </a:r>
            <a:r>
              <a:rPr lang="en-US" sz="2200" smtClean="0">
                <a:ea typeface="ヒラギノ角ゴ Pro W3"/>
                <a:cs typeface="ヒラギノ角ゴ Pro W3"/>
              </a:rPr>
              <a:t>, with checks being mailed on April 21</a:t>
            </a:r>
            <a:r>
              <a:rPr lang="en-US" sz="2200" baseline="30000" smtClean="0">
                <a:ea typeface="ヒラギノ角ゴ Pro W3"/>
                <a:cs typeface="ヒラギノ角ゴ Pro W3"/>
              </a:rPr>
              <a:t>st</a:t>
            </a:r>
            <a:r>
              <a:rPr lang="en-US" sz="2200" smtClean="0">
                <a:ea typeface="ヒラギノ角ゴ Pro W3"/>
                <a:cs typeface="ヒラギノ角ゴ Pro W3"/>
              </a:rPr>
              <a:t>. </a:t>
            </a:r>
          </a:p>
          <a:p>
            <a:pPr>
              <a:lnSpc>
                <a:spcPts val="2438"/>
              </a:lnSpc>
            </a:pPr>
            <a:r>
              <a:rPr lang="en-US" sz="2200" smtClean="0">
                <a:ea typeface="ヒラギノ角ゴ Pro W3"/>
                <a:cs typeface="ヒラギノ角ゴ Pro W3"/>
              </a:rPr>
              <a:t>Determine what the stock price of Forex Corporation will be after the cash dividend announcement in a world of no taxes. </a:t>
            </a:r>
          </a:p>
          <a:p>
            <a:pPr>
              <a:lnSpc>
                <a:spcPts val="2438"/>
              </a:lnSpc>
            </a:pPr>
            <a:r>
              <a:rPr lang="en-US" sz="2200" smtClean="0">
                <a:ea typeface="ヒラギノ角ゴ Pro W3"/>
                <a:cs typeface="ヒラギノ角ゴ Pro W3"/>
              </a:rPr>
              <a:t>Assume that the current price is $37.50 per share and that the price does not change between April 4 and April 21. </a:t>
            </a:r>
          </a:p>
          <a:p>
            <a:pPr lvl="1">
              <a:lnSpc>
                <a:spcPts val="2438"/>
              </a:lnSpc>
            </a:pPr>
            <a:r>
              <a:rPr lang="en-US" sz="1900" smtClean="0">
                <a:ea typeface="ヒラギノ角ゴ Pro W3"/>
              </a:rPr>
              <a:t>On what day does the price change? </a:t>
            </a:r>
          </a:p>
          <a:p>
            <a:pPr lvl="1">
              <a:lnSpc>
                <a:spcPts val="2438"/>
              </a:lnSpc>
            </a:pPr>
            <a:r>
              <a:rPr lang="en-US" sz="1900" smtClean="0">
                <a:ea typeface="ヒラギノ角ゴ Pro W3"/>
              </a:rPr>
              <a:t>What is the cost to a buyer after the announcement? </a:t>
            </a:r>
          </a:p>
          <a:p>
            <a:pPr lvl="1">
              <a:lnSpc>
                <a:spcPts val="2438"/>
              </a:lnSpc>
            </a:pPr>
            <a:r>
              <a:rPr lang="en-US" sz="1900" smtClean="0">
                <a:ea typeface="ヒラギノ角ゴ Pro W3"/>
              </a:rPr>
              <a:t>What is the sales revenue to a seller after the announcement? Assume that stock settlements take 2 days.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1 (Answer)</a:t>
            </a:r>
          </a:p>
        </p:txBody>
      </p:sp>
      <p:graphicFrame>
        <p:nvGraphicFramePr>
          <p:cNvPr id="30724" name="Object 4"/>
          <p:cNvGraphicFramePr>
            <a:graphicFrameLocks noChangeAspect="1"/>
          </p:cNvGraphicFramePr>
          <p:nvPr/>
        </p:nvGraphicFramePr>
        <p:xfrm>
          <a:off x="385763" y="1671638"/>
          <a:ext cx="8186737" cy="3943350"/>
        </p:xfrm>
        <a:graphic>
          <a:graphicData uri="http://schemas.openxmlformats.org/presentationml/2006/ole">
            <p:oleObj spid="_x0000_s7176" name="Document" r:id="rId3" imgW="5523517" imgH="2660467"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2</a:t>
            </a:r>
          </a:p>
        </p:txBody>
      </p:sp>
      <p:sp>
        <p:nvSpPr>
          <p:cNvPr id="3" name="Content Placeholder 2"/>
          <p:cNvSpPr>
            <a:spLocks noGrp="1"/>
          </p:cNvSpPr>
          <p:nvPr>
            <p:ph idx="1"/>
          </p:nvPr>
        </p:nvSpPr>
        <p:spPr/>
        <p:txBody>
          <a:bodyPr>
            <a:normAutofit fontScale="92500"/>
          </a:bodyPr>
          <a:lstStyle/>
          <a:p>
            <a:pPr>
              <a:buFontTx/>
              <a:buNone/>
              <a:defRPr/>
            </a:pPr>
            <a:r>
              <a:rPr lang="en-US" b="1" i="1" dirty="0" smtClean="0"/>
              <a:t>	Change to low-dividend-payout policy (no taxes)</a:t>
            </a:r>
            <a:r>
              <a:rPr lang="en-US" dirty="0" smtClean="0"/>
              <a:t>. Joan currently owns 800 shares of</a:t>
            </a:r>
          </a:p>
          <a:p>
            <a:pPr>
              <a:buFontTx/>
              <a:buNone/>
              <a:defRPr/>
            </a:pPr>
            <a:r>
              <a:rPr lang="en-US" dirty="0" smtClean="0"/>
              <a:t>	RST Inc.</a:t>
            </a:r>
          </a:p>
          <a:p>
            <a:pPr lvl="1">
              <a:defRPr/>
            </a:pPr>
            <a:r>
              <a:rPr lang="en-US" dirty="0" smtClean="0"/>
              <a:t>RST has a high-dividend-payout policy and this year will pay $3.00 cash dividend on its shares selling currently at $30.00 per share.  </a:t>
            </a:r>
          </a:p>
          <a:p>
            <a:pPr lvl="1">
              <a:defRPr/>
            </a:pPr>
            <a:r>
              <a:rPr lang="en-US" dirty="0" smtClean="0"/>
              <a:t>Joan wants a low-dividend-payout policy of 5% of the stock price. </a:t>
            </a:r>
          </a:p>
          <a:p>
            <a:pPr>
              <a:buFontTx/>
              <a:buNone/>
              <a:defRPr/>
            </a:pPr>
            <a:r>
              <a:rPr lang="en-US" dirty="0" smtClean="0"/>
              <a:t>	What will Joan need to do to convert this high-dividend-payout policy to a low dividend-payout policy for her? </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2 (Answer)</a:t>
            </a:r>
          </a:p>
        </p:txBody>
      </p:sp>
      <p:sp>
        <p:nvSpPr>
          <p:cNvPr id="67586" name="Content Placeholder 2"/>
          <p:cNvSpPr>
            <a:spLocks noGrp="1"/>
          </p:cNvSpPr>
          <p:nvPr>
            <p:ph idx="1"/>
          </p:nvPr>
        </p:nvSpPr>
        <p:spPr>
          <a:xfrm>
            <a:off x="304800" y="1447800"/>
            <a:ext cx="8763000" cy="4648200"/>
          </a:xfrm>
        </p:spPr>
        <p:txBody>
          <a:bodyPr/>
          <a:lstStyle/>
          <a:p>
            <a:pPr>
              <a:buFontTx/>
              <a:buNone/>
            </a:pPr>
            <a:r>
              <a:rPr lang="en-US" sz="1800" b="1" i="1" smtClean="0">
                <a:ea typeface="ヒラギノ角ゴ Pro W3"/>
                <a:cs typeface="ヒラギノ角ゴ Pro W3"/>
              </a:rPr>
              <a:t>Current dividend policy: ($3.00/$30.00) = 10% (800 Shares x $3.00)= $2,400</a:t>
            </a:r>
            <a:r>
              <a:rPr lang="en-US" sz="1800" b="1" i="1" smtClean="0">
                <a:ea typeface="ヒラギノ角ゴ Pro W3"/>
                <a:cs typeface="ヒラギノ角ゴ Pro W3"/>
                <a:sym typeface="Wingdings" pitchFamily="2" charset="2"/>
              </a:rPr>
              <a:t></a:t>
            </a:r>
            <a:r>
              <a:rPr lang="en-US" sz="1800" b="1" i="1" smtClean="0">
                <a:ea typeface="ヒラギノ角ゴ Pro W3"/>
                <a:cs typeface="ヒラギノ角ゴ Pro W3"/>
              </a:rPr>
              <a:t> Div</a:t>
            </a:r>
            <a:endParaRPr lang="en-US" sz="1800" smtClean="0">
              <a:ea typeface="ヒラギノ角ゴ Pro W3"/>
              <a:cs typeface="ヒラギノ角ゴ Pro W3"/>
            </a:endParaRPr>
          </a:p>
          <a:p>
            <a:pPr>
              <a:buFontTx/>
              <a:buNone/>
            </a:pPr>
            <a:r>
              <a:rPr lang="en-US" sz="1800" b="1" i="1" smtClean="0">
                <a:ea typeface="ヒラギノ角ゴ Pro W3"/>
                <a:cs typeface="ヒラギノ角ゴ Pro W3"/>
              </a:rPr>
              <a:t>Desired dividend policy: $30x 0.05 = $1.5 (800 Shares x $1.5) =$1200 </a:t>
            </a:r>
            <a:r>
              <a:rPr lang="en-US" sz="1800" b="1" i="1" smtClean="0">
                <a:ea typeface="ヒラギノ角ゴ Pro W3"/>
                <a:cs typeface="ヒラギノ角ゴ Pro W3"/>
                <a:sym typeface="Wingdings" pitchFamily="2" charset="2"/>
              </a:rPr>
              <a:t> </a:t>
            </a:r>
            <a:r>
              <a:rPr lang="en-US" sz="1800" b="1" i="1" smtClean="0">
                <a:ea typeface="ヒラギノ角ゴ Pro W3"/>
                <a:cs typeface="ヒラギノ角ゴ Pro W3"/>
              </a:rPr>
              <a:t>Div</a:t>
            </a:r>
            <a:endParaRPr lang="en-US" sz="1800" smtClean="0">
              <a:ea typeface="ヒラギノ角ゴ Pro W3"/>
              <a:cs typeface="ヒラギノ角ゴ Pro W3"/>
            </a:endParaRPr>
          </a:p>
          <a:p>
            <a:pPr>
              <a:buFontTx/>
              <a:buNone/>
            </a:pPr>
            <a:r>
              <a:rPr lang="en-US" sz="1800" b="1" i="1" smtClean="0">
                <a:ea typeface="ヒラギノ角ゴ Pro W3"/>
                <a:cs typeface="ヒラギノ角ゴ Pro W3"/>
              </a:rPr>
              <a:t>Joan needs to repurchase the difference at the ex-dividend price</a:t>
            </a:r>
            <a:endParaRPr lang="en-US" sz="1800" smtClean="0">
              <a:ea typeface="ヒラギノ角ゴ Pro W3"/>
              <a:cs typeface="ヒラギノ角ゴ Pro W3"/>
            </a:endParaRPr>
          </a:p>
          <a:p>
            <a:pPr>
              <a:buFontTx/>
              <a:buNone/>
            </a:pPr>
            <a:r>
              <a:rPr lang="en-US" sz="1800" b="1" i="1" smtClean="0">
                <a:ea typeface="ヒラギノ角ゴ Pro W3"/>
                <a:cs typeface="ヒラギノ角ゴ Pro W3"/>
              </a:rPr>
              <a:t>$2400-$1200 = $1200/($30.00-$3.00) = 44.44 Shares. </a:t>
            </a:r>
          </a:p>
          <a:p>
            <a:pPr>
              <a:buFontTx/>
              <a:buNone/>
            </a:pPr>
            <a:endParaRPr lang="en-US" sz="1800" b="1" i="1" smtClean="0">
              <a:ea typeface="ヒラギノ角ゴ Pro W3"/>
              <a:cs typeface="ヒラギノ角ゴ Pro W3"/>
            </a:endParaRPr>
          </a:p>
          <a:p>
            <a:pPr>
              <a:buFontTx/>
              <a:buNone/>
            </a:pPr>
            <a:r>
              <a:rPr lang="en-US" sz="1800" b="1" i="1" smtClean="0">
                <a:ea typeface="ヒラギノ角ゴ Pro W3"/>
                <a:cs typeface="ヒラギノ角ゴ Pro W3"/>
              </a:rPr>
              <a:t>Wealth: </a:t>
            </a:r>
            <a:endParaRPr lang="en-US" sz="1800" smtClean="0">
              <a:ea typeface="ヒラギノ角ゴ Pro W3"/>
              <a:cs typeface="ヒラギノ角ゴ Pro W3"/>
            </a:endParaRPr>
          </a:p>
          <a:p>
            <a:pPr>
              <a:buFontTx/>
              <a:buNone/>
            </a:pPr>
            <a:r>
              <a:rPr lang="en-US" sz="1800" b="1" i="1" smtClean="0">
                <a:ea typeface="ヒラギノ角ゴ Pro W3"/>
                <a:cs typeface="ヒラギノ角ゴ Pro W3"/>
              </a:rPr>
              <a:t>High dividend policy: </a:t>
            </a:r>
            <a:endParaRPr lang="en-US" sz="1800" smtClean="0">
              <a:ea typeface="ヒラギノ角ゴ Pro W3"/>
              <a:cs typeface="ヒラギノ角ゴ Pro W3"/>
            </a:endParaRPr>
          </a:p>
          <a:p>
            <a:pPr>
              <a:buFontTx/>
              <a:buNone/>
            </a:pPr>
            <a:r>
              <a:rPr lang="en-US" sz="1800" b="1" i="1" smtClean="0">
                <a:ea typeface="ヒラギノ角ゴ Pro W3"/>
                <a:cs typeface="ヒラギノ角ゴ Pro W3"/>
              </a:rPr>
              <a:t>$2,400 cash + $ 21,600 ($27.00 x 800shares) paper = 	$24,000</a:t>
            </a:r>
            <a:endParaRPr lang="en-US" sz="1800" smtClean="0">
              <a:ea typeface="ヒラギノ角ゴ Pro W3"/>
              <a:cs typeface="ヒラギノ角ゴ Pro W3"/>
            </a:endParaRPr>
          </a:p>
          <a:p>
            <a:pPr>
              <a:buFontTx/>
              <a:buNone/>
            </a:pPr>
            <a:r>
              <a:rPr lang="en-US" sz="1800" b="1" i="1" smtClean="0">
                <a:ea typeface="ヒラギノ角ゴ Pro W3"/>
                <a:cs typeface="ヒラギノ角ゴ Pro W3"/>
              </a:rPr>
              <a:t>Low dividend policy: </a:t>
            </a:r>
            <a:endParaRPr lang="en-US" sz="1800" smtClean="0">
              <a:ea typeface="ヒラギノ角ゴ Pro W3"/>
              <a:cs typeface="ヒラギノ角ゴ Pro W3"/>
            </a:endParaRPr>
          </a:p>
          <a:p>
            <a:pPr>
              <a:buFontTx/>
              <a:buNone/>
            </a:pPr>
            <a:r>
              <a:rPr lang="en-US" sz="1800" b="1" i="1" smtClean="0">
                <a:ea typeface="ヒラギノ角ゴ Pro W3"/>
                <a:cs typeface="ヒラギノ角ゴ Pro W3"/>
              </a:rPr>
              <a:t>$1,200 cash + $ 22,800 ($27.00 x 844.44 shares) paper = $24,000</a:t>
            </a:r>
            <a:endParaRPr lang="en-US" sz="1800" smtClean="0">
              <a:ea typeface="ヒラギノ角ゴ Pro W3"/>
              <a:cs typeface="ヒラギノ角ゴ Pro W3"/>
            </a:endParaRPr>
          </a:p>
          <a:p>
            <a:pPr>
              <a:buFontTx/>
              <a:buNone/>
            </a:pPr>
            <a:r>
              <a:rPr lang="en-US" sz="1800" smtClean="0">
                <a:ea typeface="ヒラギノ角ゴ Pro W3"/>
                <a:cs typeface="ヒラギノ角ゴ Pro W3"/>
              </a:rPr>
              <a:t> </a:t>
            </a:r>
          </a:p>
          <a:p>
            <a:endParaRPr lang="en-US" sz="1800"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ea typeface="ヒラギノ角ゴ Pro W3"/>
                <a:cs typeface="ヒラギノ角ゴ Pro W3"/>
              </a:rPr>
              <a:t>17.1 (B)  Declaring and Paying a Cash Dividend: A Chronology</a:t>
            </a:r>
          </a:p>
        </p:txBody>
      </p:sp>
      <p:sp>
        <p:nvSpPr>
          <p:cNvPr id="1027" name="Rectangle 3"/>
          <p:cNvSpPr>
            <a:spLocks noChangeArrowheads="1"/>
          </p:cNvSpPr>
          <p:nvPr/>
        </p:nvSpPr>
        <p:spPr bwMode="auto">
          <a:xfrm>
            <a:off x="381000" y="4157663"/>
            <a:ext cx="8458200" cy="1938337"/>
          </a:xfrm>
          <a:prstGeom prst="rect">
            <a:avLst/>
          </a:prstGeom>
          <a:noFill/>
          <a:ln w="9525">
            <a:noFill/>
            <a:miter lim="800000"/>
            <a:headEnd/>
            <a:tailEnd/>
          </a:ln>
          <a:effectLst/>
        </p:spPr>
        <p:txBody>
          <a:bodyPr anchor="ctr">
            <a:spAutoFit/>
          </a:bodyPr>
          <a:lstStyle/>
          <a:p>
            <a:pPr>
              <a:defRPr/>
            </a:pPr>
            <a:r>
              <a:rPr lang="en-US" sz="2400" b="1" i="1" dirty="0">
                <a:solidFill>
                  <a:srgbClr val="000000"/>
                </a:solidFill>
                <a:latin typeface="Arial" pitchFamily="34" charset="0"/>
                <a:ea typeface="Times New Roman" pitchFamily="18" charset="0"/>
                <a:cs typeface="+mn-cs"/>
              </a:rPr>
              <a:t>4</a:t>
            </a:r>
            <a:r>
              <a:rPr lang="en-US" sz="2400" dirty="0">
                <a:solidFill>
                  <a:srgbClr val="000000"/>
                </a:solidFill>
                <a:latin typeface="Arial" pitchFamily="34" charset="0"/>
                <a:ea typeface="Times New Roman" pitchFamily="18" charset="0"/>
                <a:cs typeface="+mn-cs"/>
              </a:rPr>
              <a:t> key dates include:</a:t>
            </a:r>
            <a:endParaRPr lang="en-US" sz="2400" dirty="0">
              <a:latin typeface="Arial" pitchFamily="34" charset="0"/>
              <a:cs typeface="+mn-cs"/>
            </a:endParaRPr>
          </a:p>
          <a:p>
            <a:pPr marL="338138" indent="-338138" eaLnBrk="0" hangingPunct="0">
              <a:defRPr/>
            </a:pPr>
            <a:r>
              <a:rPr lang="en-US" sz="2400" dirty="0">
                <a:latin typeface="Arial" pitchFamily="34" charset="0"/>
                <a:ea typeface="Times New Roman" pitchFamily="18" charset="0"/>
                <a:cs typeface="Minion-Regular"/>
              </a:rPr>
              <a:t>1. </a:t>
            </a:r>
            <a:r>
              <a:rPr lang="en-US" sz="2400" i="1" dirty="0">
                <a:latin typeface="Arial" pitchFamily="34" charset="0"/>
                <a:ea typeface="Times New Roman" pitchFamily="18" charset="0"/>
                <a:cs typeface="Minion-Italic"/>
              </a:rPr>
              <a:t>Declaration date: </a:t>
            </a:r>
            <a:r>
              <a:rPr lang="en-US" sz="2400" i="1" dirty="0">
                <a:latin typeface="Arial" pitchFamily="34" charset="0"/>
                <a:ea typeface="Times New Roman" pitchFamily="18" charset="0"/>
                <a:cs typeface="Minion-Italic"/>
                <a:sym typeface="Wingdings" pitchFamily="2" charset="2"/>
              </a:rPr>
              <a:t> </a:t>
            </a:r>
            <a:r>
              <a:rPr lang="en-US" sz="2400" i="1" dirty="0">
                <a:latin typeface="Arial" pitchFamily="34" charset="0"/>
                <a:ea typeface="Times New Roman" pitchFamily="18" charset="0"/>
                <a:cs typeface="Minion-Regular"/>
              </a:rPr>
              <a:t>day on which the board of directors announce that they will be paying a dividend.</a:t>
            </a:r>
            <a:r>
              <a:rPr lang="en-US" sz="2400" dirty="0">
                <a:latin typeface="Arial" pitchFamily="34" charset="0"/>
                <a:ea typeface="Times New Roman" pitchFamily="18" charset="0"/>
                <a:cs typeface="Minion-Regular"/>
              </a:rPr>
              <a:t>  The amount per share, the last day to record ownership information, and the payment mailing date are typically announced.  </a:t>
            </a:r>
            <a:endParaRPr lang="en-US" sz="2400" dirty="0">
              <a:latin typeface="Arial" pitchFamily="34" charset="0"/>
              <a:cs typeface="+mn-cs"/>
            </a:endParaRPr>
          </a:p>
        </p:txBody>
      </p:sp>
      <p:sp>
        <p:nvSpPr>
          <p:cNvPr id="19460" name="TextBox 7"/>
          <p:cNvSpPr txBox="1">
            <a:spLocks noChangeArrowheads="1"/>
          </p:cNvSpPr>
          <p:nvPr/>
        </p:nvSpPr>
        <p:spPr bwMode="auto">
          <a:xfrm>
            <a:off x="762000" y="1676400"/>
            <a:ext cx="6951663" cy="369888"/>
          </a:xfrm>
          <a:prstGeom prst="rect">
            <a:avLst/>
          </a:prstGeom>
          <a:noFill/>
          <a:ln w="9525">
            <a:noFill/>
            <a:miter lim="800000"/>
            <a:headEnd/>
            <a:tailEnd/>
          </a:ln>
        </p:spPr>
        <p:txBody>
          <a:bodyPr>
            <a:spAutoFit/>
          </a:bodyPr>
          <a:lstStyle/>
          <a:p>
            <a:r>
              <a:rPr lang="en-US" b="1">
                <a:latin typeface="Verdana" pitchFamily="34" charset="0"/>
              </a:rPr>
              <a:t>Figure 17.1 PepsiCo dividend dates.</a:t>
            </a:r>
          </a:p>
        </p:txBody>
      </p:sp>
      <p:pic>
        <p:nvPicPr>
          <p:cNvPr id="2" name="Picture 1" descr="fig17_0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2438400"/>
            <a:ext cx="7467600" cy="13568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3</a:t>
            </a:r>
          </a:p>
        </p:txBody>
      </p:sp>
      <p:sp>
        <p:nvSpPr>
          <p:cNvPr id="3" name="Content Placeholder 2"/>
          <p:cNvSpPr>
            <a:spLocks noGrp="1"/>
          </p:cNvSpPr>
          <p:nvPr>
            <p:ph idx="1"/>
          </p:nvPr>
        </p:nvSpPr>
        <p:spPr/>
        <p:txBody>
          <a:bodyPr>
            <a:normAutofit lnSpcReduction="10000"/>
          </a:bodyPr>
          <a:lstStyle/>
          <a:p>
            <a:pPr>
              <a:buFontTx/>
              <a:buNone/>
              <a:defRPr/>
            </a:pPr>
            <a:r>
              <a:rPr lang="en-US" b="1" i="1" dirty="0" smtClean="0"/>
              <a:t>Change to High Dividend Policy</a:t>
            </a:r>
            <a:r>
              <a:rPr lang="en-US" dirty="0" smtClean="0"/>
              <a:t> – Pearl currently owns 600 shares of Ajax, Incorporated. </a:t>
            </a:r>
          </a:p>
          <a:p>
            <a:pPr lvl="1">
              <a:defRPr/>
            </a:pPr>
            <a:r>
              <a:rPr lang="en-US" dirty="0" smtClean="0"/>
              <a:t>Ajax has a low-payout dividend policy, and this year will pay 4% cash dividend on its shares selling currently at $40. 	</a:t>
            </a:r>
          </a:p>
          <a:p>
            <a:pPr lvl="1">
              <a:defRPr/>
            </a:pPr>
            <a:r>
              <a:rPr lang="en-US" dirty="0" smtClean="0"/>
              <a:t>Pearl wants a high-dividend policy of 9% of the stock price. </a:t>
            </a:r>
          </a:p>
          <a:p>
            <a:pPr>
              <a:defRPr/>
            </a:pPr>
            <a:r>
              <a:rPr lang="en-US" dirty="0" smtClean="0"/>
              <a:t>What will Pearl need to do to convert this low- dividend policy to a high-dividend policy for herself? Assume a world of no taxes.</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3 (Answer)</a:t>
            </a:r>
          </a:p>
        </p:txBody>
      </p:sp>
      <p:sp>
        <p:nvSpPr>
          <p:cNvPr id="3" name="Content Placeholder 2"/>
          <p:cNvSpPr>
            <a:spLocks noGrp="1"/>
          </p:cNvSpPr>
          <p:nvPr>
            <p:ph idx="1"/>
          </p:nvPr>
        </p:nvSpPr>
        <p:spPr/>
        <p:txBody>
          <a:bodyPr>
            <a:normAutofit fontScale="62500" lnSpcReduction="20000"/>
          </a:bodyPr>
          <a:lstStyle/>
          <a:p>
            <a:pPr>
              <a:buFontTx/>
              <a:buNone/>
              <a:defRPr/>
            </a:pPr>
            <a:r>
              <a:rPr lang="en-US" b="1" i="1" dirty="0" smtClean="0"/>
              <a:t>Current dividend policy: 600Shares x $1.6 = $960.00</a:t>
            </a:r>
            <a:r>
              <a:rPr lang="en-US" b="1" i="1" dirty="0" smtClean="0">
                <a:sym typeface="Wingdings" pitchFamily="2" charset="2"/>
              </a:rPr>
              <a:t></a:t>
            </a:r>
            <a:r>
              <a:rPr lang="en-US" b="1" i="1" dirty="0" smtClean="0"/>
              <a:t> Div </a:t>
            </a:r>
            <a:endParaRPr lang="en-US" dirty="0" smtClean="0"/>
          </a:p>
          <a:p>
            <a:pPr>
              <a:buFontTx/>
              <a:buNone/>
              <a:defRPr/>
            </a:pPr>
            <a:r>
              <a:rPr lang="en-US" b="1" i="1" dirty="0" smtClean="0"/>
              <a:t>Desired dividend policy: $40.00 x0 0.09  = $3.6 (600 Shares x $3.6) = $2,160</a:t>
            </a:r>
            <a:r>
              <a:rPr lang="en-US" b="1" i="1" dirty="0" smtClean="0">
                <a:sym typeface="Wingdings"/>
              </a:rPr>
              <a:t></a:t>
            </a:r>
            <a:r>
              <a:rPr lang="en-US" b="1" i="1" dirty="0" smtClean="0"/>
              <a:t> Div </a:t>
            </a:r>
            <a:endParaRPr lang="en-US" dirty="0" smtClean="0"/>
          </a:p>
          <a:p>
            <a:pPr>
              <a:buFontTx/>
              <a:buNone/>
              <a:defRPr/>
            </a:pPr>
            <a:r>
              <a:rPr lang="en-US" b="1" i="1" dirty="0" smtClean="0"/>
              <a:t>Pearl needs to sell the difference at the ex-dividend price</a:t>
            </a:r>
            <a:endParaRPr lang="en-US" dirty="0" smtClean="0"/>
          </a:p>
          <a:p>
            <a:pPr>
              <a:buFontTx/>
              <a:buNone/>
              <a:defRPr/>
            </a:pPr>
            <a:r>
              <a:rPr lang="en-US" b="1" i="1" dirty="0" smtClean="0"/>
              <a:t>$2,160 - $960 = $1200, $1200/($40-$1.60) = 31.25 Shares.  </a:t>
            </a:r>
          </a:p>
          <a:p>
            <a:pPr>
              <a:buFontTx/>
              <a:buNone/>
              <a:defRPr/>
            </a:pPr>
            <a:endParaRPr lang="en-US" b="1" i="1" dirty="0" smtClean="0"/>
          </a:p>
          <a:p>
            <a:pPr>
              <a:buFontTx/>
              <a:buNone/>
              <a:defRPr/>
            </a:pPr>
            <a:r>
              <a:rPr lang="en-US" b="1" i="1" dirty="0" smtClean="0"/>
              <a:t>Wealth:  </a:t>
            </a:r>
            <a:endParaRPr lang="en-US" dirty="0" smtClean="0"/>
          </a:p>
          <a:p>
            <a:pPr>
              <a:buFontTx/>
              <a:buNone/>
              <a:defRPr/>
            </a:pPr>
            <a:r>
              <a:rPr lang="en-US" b="1" i="1" dirty="0" smtClean="0"/>
              <a:t>High dividend policy:  </a:t>
            </a:r>
            <a:endParaRPr lang="en-US" dirty="0" smtClean="0"/>
          </a:p>
          <a:p>
            <a:pPr>
              <a:buFontTx/>
              <a:buNone/>
              <a:defRPr/>
            </a:pPr>
            <a:r>
              <a:rPr lang="en-US" b="1" i="1" dirty="0" smtClean="0"/>
              <a:t>$2160 cash + $ 21,840 [$38.40 x (600-31.25 shares)] paper </a:t>
            </a:r>
          </a:p>
          <a:p>
            <a:pPr>
              <a:buFontTx/>
              <a:buNone/>
              <a:defRPr/>
            </a:pPr>
            <a:r>
              <a:rPr lang="en-US" b="1" i="1" dirty="0" smtClean="0"/>
              <a:t>= $24,000 </a:t>
            </a:r>
            <a:endParaRPr lang="en-US" dirty="0" smtClean="0"/>
          </a:p>
          <a:p>
            <a:pPr>
              <a:buFontTx/>
              <a:buNone/>
              <a:defRPr/>
            </a:pPr>
            <a:r>
              <a:rPr lang="en-US" b="1" i="1" dirty="0" smtClean="0"/>
              <a:t>Low dividend policy:  </a:t>
            </a:r>
            <a:endParaRPr lang="en-US" dirty="0" smtClean="0"/>
          </a:p>
          <a:p>
            <a:pPr>
              <a:buFontTx/>
              <a:buNone/>
              <a:defRPr/>
            </a:pPr>
            <a:r>
              <a:rPr lang="en-US" b="1" i="1" dirty="0" smtClean="0"/>
              <a:t>$960 cash + $ 23,040 ($38.4 x 600shares) paper = $24,000</a:t>
            </a:r>
            <a:r>
              <a:rPr lang="en-US" dirty="0" smtClean="0"/>
              <a:t> </a:t>
            </a:r>
          </a:p>
          <a:p>
            <a:pPr>
              <a:buFontTx/>
              <a:buNone/>
              <a:defRPr/>
            </a:pPr>
            <a:r>
              <a:rPr lang="en-US" dirty="0" smtClean="0"/>
              <a:t> </a:t>
            </a:r>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4</a:t>
            </a:r>
          </a:p>
        </p:txBody>
      </p:sp>
      <p:sp>
        <p:nvSpPr>
          <p:cNvPr id="70658" name="Content Placeholder 2"/>
          <p:cNvSpPr>
            <a:spLocks noGrp="1"/>
          </p:cNvSpPr>
          <p:nvPr>
            <p:ph idx="1"/>
          </p:nvPr>
        </p:nvSpPr>
        <p:spPr/>
        <p:txBody>
          <a:bodyPr/>
          <a:lstStyle/>
          <a:p>
            <a:r>
              <a:rPr lang="en-US" b="1" i="1" smtClean="0">
                <a:ea typeface="ヒラギノ角ゴ Pro W3"/>
                <a:cs typeface="ヒラギノ角ゴ Pro W3"/>
              </a:rPr>
              <a:t>Stock Repurchase Plan</a:t>
            </a:r>
            <a:r>
              <a:rPr lang="en-US" smtClean="0">
                <a:ea typeface="ヒラギノ角ゴ Pro W3"/>
                <a:cs typeface="ヒラギノ角ゴ Pro W3"/>
              </a:rPr>
              <a:t> – Get Real Inc. has announced that it will buy back 3,000,000 of its 27,000,000 shares over the next year. </a:t>
            </a:r>
          </a:p>
          <a:p>
            <a:r>
              <a:rPr lang="en-US" smtClean="0">
                <a:ea typeface="ヒラギノ角ゴ Pro W3"/>
                <a:cs typeface="ヒラギノ角ゴ Pro W3"/>
              </a:rPr>
              <a:t>If the stock is selling for $15.30, what is the equivalent cash dividend that the company could pay? </a:t>
            </a:r>
          </a:p>
          <a:p>
            <a:r>
              <a:rPr lang="en-US" smtClean="0">
                <a:ea typeface="ヒラギノ角ゴ Pro W3"/>
                <a:cs typeface="ヒラギノ角ゴ Pro W3"/>
              </a:rPr>
              <a:t>If you owned 500 shares of stock, how many would you need to sell to get this cash- equivalent dividend? </a:t>
            </a: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4 (Answer)</a:t>
            </a:r>
          </a:p>
        </p:txBody>
      </p:sp>
      <p:sp>
        <p:nvSpPr>
          <p:cNvPr id="71682" name="Content Placeholder 2"/>
          <p:cNvSpPr>
            <a:spLocks noGrp="1"/>
          </p:cNvSpPr>
          <p:nvPr>
            <p:ph idx="1"/>
          </p:nvPr>
        </p:nvSpPr>
        <p:spPr/>
        <p:txBody>
          <a:bodyPr/>
          <a:lstStyle/>
          <a:p>
            <a:pPr marL="0" indent="0">
              <a:buFontTx/>
              <a:buNone/>
            </a:pPr>
            <a:r>
              <a:rPr lang="en-US" b="1" i="1" dirty="0" smtClean="0">
                <a:ea typeface="ヒラギノ角ゴ Pro W3"/>
                <a:cs typeface="ヒラギノ角ゴ Pro W3"/>
              </a:rPr>
              <a:t>Available funds: 3,000,000 x $15.30 </a:t>
            </a:r>
          </a:p>
          <a:p>
            <a:pPr marL="0" indent="0">
              <a:buFont typeface="Wingdings" pitchFamily="2" charset="2"/>
              <a:buChar char="è"/>
            </a:pPr>
            <a:r>
              <a:rPr lang="en-US" b="1" i="1" dirty="0" smtClean="0">
                <a:ea typeface="ヒラギノ角ゴ Pro W3"/>
                <a:cs typeface="ヒラギノ角ゴ Pro W3"/>
              </a:rPr>
              <a:t>$45,900,000</a:t>
            </a:r>
            <a:endParaRPr lang="en-US" dirty="0" smtClean="0">
              <a:ea typeface="ヒラギノ角ゴ Pro W3"/>
              <a:cs typeface="ヒラギノ角ゴ Pro W3"/>
            </a:endParaRPr>
          </a:p>
          <a:p>
            <a:pPr marL="0" indent="0">
              <a:buFont typeface="Wingdings" pitchFamily="2" charset="2"/>
              <a:buChar char="è"/>
            </a:pPr>
            <a:r>
              <a:rPr lang="en-US" b="1" i="1" dirty="0" smtClean="0">
                <a:ea typeface="ヒラギノ角ゴ Pro W3"/>
                <a:cs typeface="ヒラギノ角ゴ Pro W3"/>
              </a:rPr>
              <a:t>Per share funds: $45,900,000/27,000,000 </a:t>
            </a:r>
            <a:r>
              <a:rPr lang="en-US" b="1" i="1" dirty="0" smtClean="0">
                <a:ea typeface="ヒラギノ角ゴ Pro W3"/>
                <a:cs typeface="ヒラギノ角ゴ Pro W3"/>
                <a:sym typeface="Wingdings" pitchFamily="2" charset="2"/>
              </a:rPr>
              <a:t></a:t>
            </a:r>
            <a:r>
              <a:rPr lang="en-US" b="1" i="1" dirty="0" smtClean="0">
                <a:ea typeface="ヒラギノ角ゴ Pro W3"/>
                <a:cs typeface="ヒラギノ角ゴ Pro W3"/>
              </a:rPr>
              <a:t> $1.70/share </a:t>
            </a:r>
            <a:endParaRPr lang="en-US" dirty="0" smtClean="0">
              <a:ea typeface="ヒラギノ角ゴ Pro W3"/>
              <a:cs typeface="ヒラギノ角ゴ Pro W3"/>
            </a:endParaRPr>
          </a:p>
          <a:p>
            <a:pPr marL="0" indent="0">
              <a:buFontTx/>
              <a:buNone/>
            </a:pPr>
            <a:r>
              <a:rPr lang="en-US" b="1" i="1" dirty="0" smtClean="0">
                <a:ea typeface="ヒラギノ角ゴ Pro W3"/>
                <a:cs typeface="ヒラギノ角ゴ Pro W3"/>
              </a:rPr>
              <a:t>Dividend with 500 shares: $1.70 x 500 </a:t>
            </a:r>
          </a:p>
          <a:p>
            <a:pPr marL="0" indent="0">
              <a:buFont typeface="Wingdings" pitchFamily="2" charset="2"/>
              <a:buChar char="è"/>
            </a:pPr>
            <a:r>
              <a:rPr lang="en-US" b="1" i="1" dirty="0" smtClean="0">
                <a:ea typeface="ヒラギノ角ゴ Pro W3"/>
                <a:cs typeface="ヒラギノ角ゴ Pro W3"/>
              </a:rPr>
              <a:t>$850</a:t>
            </a:r>
            <a:endParaRPr lang="en-US" dirty="0" smtClean="0">
              <a:ea typeface="ヒラギノ角ゴ Pro W3"/>
              <a:cs typeface="ヒラギノ角ゴ Pro W3"/>
            </a:endParaRPr>
          </a:p>
          <a:p>
            <a:pPr marL="0" indent="0">
              <a:buFont typeface="Wingdings" pitchFamily="2" charset="2"/>
              <a:buChar char="è"/>
            </a:pPr>
            <a:r>
              <a:rPr lang="en-US" b="1" i="1" dirty="0" smtClean="0">
                <a:ea typeface="ヒラギノ角ゴ Pro W3"/>
                <a:cs typeface="ヒラギノ角ゴ Pro W3"/>
              </a:rPr>
              <a:t>To generate dividend sell: $850/$15.30 </a:t>
            </a:r>
          </a:p>
          <a:p>
            <a:pPr marL="0" indent="0">
              <a:buFontTx/>
              <a:buNone/>
            </a:pPr>
            <a:r>
              <a:rPr lang="en-US" b="1" i="1" dirty="0" smtClean="0">
                <a:ea typeface="ヒラギノ角ゴ Pro W3"/>
                <a:cs typeface="ヒラギノ角ゴ Pro W3"/>
                <a:sym typeface="Wingdings" pitchFamily="2" charset="2"/>
              </a:rPr>
              <a:t></a:t>
            </a:r>
            <a:r>
              <a:rPr lang="en-US" b="1" i="1" dirty="0" smtClean="0">
                <a:ea typeface="ヒラギノ角ゴ Pro W3"/>
                <a:cs typeface="ヒラギノ角ゴ Pro W3"/>
              </a:rPr>
              <a:t> 55.56 shares</a:t>
            </a:r>
            <a:endParaRPr lang="en-US" dirty="0" smtClean="0">
              <a:ea typeface="ヒラギノ角ゴ Pro W3"/>
              <a:cs typeface="ヒラギノ角ゴ Pro W3"/>
            </a:endParaRPr>
          </a:p>
          <a:p>
            <a:pPr marL="0" indent="0"/>
            <a:endParaRPr lang="en-US" dirty="0"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5</a:t>
            </a:r>
          </a:p>
        </p:txBody>
      </p:sp>
      <p:graphicFrame>
        <p:nvGraphicFramePr>
          <p:cNvPr id="31746" name="Object 2"/>
          <p:cNvGraphicFramePr>
            <a:graphicFrameLocks noChangeAspect="1"/>
          </p:cNvGraphicFramePr>
          <p:nvPr>
            <p:extLst>
              <p:ext uri="{D42A27DB-BD31-4B8C-83A1-F6EECF244321}">
                <p14:modId xmlns:p14="http://schemas.microsoft.com/office/powerpoint/2010/main" xmlns="" val="4052816448"/>
              </p:ext>
            </p:extLst>
          </p:nvPr>
        </p:nvGraphicFramePr>
        <p:xfrm>
          <a:off x="457200" y="1524000"/>
          <a:ext cx="7823200" cy="4813300"/>
        </p:xfrm>
        <a:graphic>
          <a:graphicData uri="http://schemas.openxmlformats.org/presentationml/2006/ole">
            <p:oleObj spid="_x0000_s8200" name="Document" r:id="rId3" imgW="8276946" imgH="5080840"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z="2800" smtClean="0">
                <a:ea typeface="ヒラギノ角ゴ Pro W3"/>
                <a:cs typeface="ヒラギノ角ゴ Pro W3"/>
              </a:rPr>
              <a:t>Additional Problems with Answers </a:t>
            </a:r>
            <a:br>
              <a:rPr lang="en-US" sz="2800" smtClean="0">
                <a:ea typeface="ヒラギノ角ゴ Pro W3"/>
                <a:cs typeface="ヒラギノ角ゴ Pro W3"/>
              </a:rPr>
            </a:br>
            <a:r>
              <a:rPr lang="en-US" sz="2800" smtClean="0">
                <a:ea typeface="ヒラギノ角ゴ Pro W3"/>
                <a:cs typeface="ヒラギノ角ゴ Pro W3"/>
              </a:rPr>
              <a:t>Problem 5 (Answer)</a:t>
            </a:r>
          </a:p>
        </p:txBody>
      </p:sp>
      <p:sp>
        <p:nvSpPr>
          <p:cNvPr id="3" name="Content Placeholder 2"/>
          <p:cNvSpPr>
            <a:spLocks noGrp="1"/>
          </p:cNvSpPr>
          <p:nvPr>
            <p:ph idx="1"/>
          </p:nvPr>
        </p:nvSpPr>
        <p:spPr/>
        <p:txBody>
          <a:bodyPr>
            <a:normAutofit fontScale="55000" lnSpcReduction="20000"/>
          </a:bodyPr>
          <a:lstStyle/>
          <a:p>
            <a:pPr>
              <a:buFontTx/>
              <a:buNone/>
              <a:defRPr/>
            </a:pPr>
            <a:r>
              <a:rPr lang="en-US" b="1" i="1" dirty="0" smtClean="0"/>
              <a:t>Start: 100 Shares</a:t>
            </a:r>
            <a:endParaRPr lang="en-US" dirty="0" smtClean="0"/>
          </a:p>
          <a:p>
            <a:pPr>
              <a:buFontTx/>
              <a:buNone/>
              <a:defRPr/>
            </a:pPr>
            <a:r>
              <a:rPr lang="en-US" b="1" i="1" u="sng" dirty="0" smtClean="0"/>
              <a:t>Yr		#shares  	Dividend	Purchased shares</a:t>
            </a:r>
            <a:endParaRPr lang="en-US" dirty="0" smtClean="0"/>
          </a:p>
          <a:p>
            <a:pPr>
              <a:buFontTx/>
              <a:buNone/>
              <a:defRPr/>
            </a:pPr>
            <a:r>
              <a:rPr lang="en-US" b="1" i="1" dirty="0" smtClean="0"/>
              <a:t>10’		100.00	x	$4.50	=	</a:t>
            </a:r>
            <a:r>
              <a:rPr lang="en-US" b="1" i="1" u="sng" dirty="0" smtClean="0"/>
              <a:t>$450.00</a:t>
            </a:r>
            <a:r>
              <a:rPr lang="en-US" b="1" i="1" dirty="0" smtClean="0"/>
              <a:t>	= 7.75862</a:t>
            </a:r>
            <a:endParaRPr lang="en-US" dirty="0" smtClean="0"/>
          </a:p>
          <a:p>
            <a:pPr>
              <a:buFontTx/>
              <a:buNone/>
              <a:defRPr/>
            </a:pPr>
            <a:r>
              <a:rPr lang="en-US" b="1" i="1" dirty="0" smtClean="0"/>
              <a:t>						$58.00</a:t>
            </a:r>
            <a:endParaRPr lang="en-US" dirty="0" smtClean="0"/>
          </a:p>
          <a:p>
            <a:pPr>
              <a:buFontTx/>
              <a:buNone/>
              <a:defRPr/>
            </a:pPr>
            <a:r>
              <a:rPr lang="en-US" b="1" i="1" dirty="0" smtClean="0"/>
              <a:t> </a:t>
            </a:r>
            <a:endParaRPr lang="en-US" dirty="0" smtClean="0"/>
          </a:p>
          <a:p>
            <a:pPr>
              <a:buFontTx/>
              <a:buNone/>
              <a:defRPr/>
            </a:pPr>
            <a:r>
              <a:rPr lang="en-US" b="1" i="1" dirty="0" smtClean="0"/>
              <a:t>11’		107.75	x	$4.75	=	</a:t>
            </a:r>
            <a:r>
              <a:rPr lang="en-US" b="1" i="1" u="sng" dirty="0" smtClean="0"/>
              <a:t>$511.85</a:t>
            </a:r>
            <a:r>
              <a:rPr lang="en-US" b="1" i="1" dirty="0" smtClean="0"/>
              <a:t>	= 8.42557</a:t>
            </a:r>
            <a:endParaRPr lang="en-US" dirty="0" smtClean="0"/>
          </a:p>
          <a:p>
            <a:pPr>
              <a:buFontTx/>
              <a:buNone/>
              <a:defRPr/>
            </a:pPr>
            <a:r>
              <a:rPr lang="en-US" b="1" i="1" dirty="0" smtClean="0"/>
              <a:t>						$60.75</a:t>
            </a:r>
            <a:endParaRPr lang="en-US" dirty="0" smtClean="0"/>
          </a:p>
          <a:p>
            <a:pPr>
              <a:buFontTx/>
              <a:buNone/>
              <a:defRPr/>
            </a:pPr>
            <a:r>
              <a:rPr lang="en-US" b="1" i="1" dirty="0" smtClean="0"/>
              <a:t>12’		116.18	x	$5.25	=	</a:t>
            </a:r>
            <a:r>
              <a:rPr lang="en-US" b="1" i="1" u="sng" dirty="0" smtClean="0"/>
              <a:t>$609.92</a:t>
            </a:r>
            <a:r>
              <a:rPr lang="en-US" b="1" i="1" dirty="0" smtClean="0"/>
              <a:t>	= 9.34746</a:t>
            </a:r>
            <a:endParaRPr lang="en-US" dirty="0" smtClean="0"/>
          </a:p>
          <a:p>
            <a:pPr>
              <a:buFontTx/>
              <a:buNone/>
              <a:defRPr/>
            </a:pPr>
            <a:r>
              <a:rPr lang="en-US" b="1" i="1" dirty="0" smtClean="0"/>
              <a:t>						$65.25</a:t>
            </a:r>
            <a:endParaRPr lang="en-US" dirty="0" smtClean="0"/>
          </a:p>
          <a:p>
            <a:pPr>
              <a:buFontTx/>
              <a:buNone/>
              <a:defRPr/>
            </a:pPr>
            <a:r>
              <a:rPr lang="en-US" b="1" i="1" dirty="0" smtClean="0"/>
              <a:t>13’		125.53	x	$6.50	=	</a:t>
            </a:r>
            <a:r>
              <a:rPr lang="en-US" b="1" i="1" u="sng" dirty="0" smtClean="0"/>
              <a:t>$815.93</a:t>
            </a:r>
            <a:r>
              <a:rPr lang="en-US" b="1" i="1" dirty="0" smtClean="0"/>
              <a:t>	= 11.91136</a:t>
            </a:r>
            <a:endParaRPr lang="en-US" dirty="0" smtClean="0"/>
          </a:p>
          <a:p>
            <a:pPr>
              <a:buFontTx/>
              <a:buNone/>
              <a:defRPr/>
            </a:pPr>
            <a:r>
              <a:rPr lang="en-US" b="1" i="1" dirty="0" smtClean="0"/>
              <a:t>						$68.50</a:t>
            </a:r>
          </a:p>
          <a:p>
            <a:pPr>
              <a:buFontTx/>
              <a:buNone/>
              <a:defRPr/>
            </a:pPr>
            <a:r>
              <a:rPr lang="en-US" b="1" i="1" dirty="0" smtClean="0"/>
              <a:t>14’		137.44	x	$7.00	=	</a:t>
            </a:r>
            <a:r>
              <a:rPr lang="en-US" b="1" i="1" u="sng" dirty="0" smtClean="0"/>
              <a:t>$962.09</a:t>
            </a:r>
            <a:r>
              <a:rPr lang="en-US" b="1" i="1" dirty="0" smtClean="0"/>
              <a:t>	= 13.74414</a:t>
            </a:r>
            <a:endParaRPr lang="en-US" dirty="0" smtClean="0"/>
          </a:p>
          <a:p>
            <a:pPr>
              <a:buFontTx/>
              <a:buNone/>
              <a:defRPr/>
            </a:pPr>
            <a:r>
              <a:rPr lang="en-US" b="1" i="1" dirty="0" smtClean="0"/>
              <a:t>						$70</a:t>
            </a:r>
            <a:endParaRPr lang="en-US" dirty="0" smtClean="0"/>
          </a:p>
          <a:p>
            <a:pPr>
              <a:buFontTx/>
              <a:buNone/>
              <a:defRPr/>
            </a:pPr>
            <a:r>
              <a:rPr lang="en-US" b="1" i="1" dirty="0" smtClean="0"/>
              <a:t> </a:t>
            </a:r>
            <a:endParaRPr lang="en-US" dirty="0" smtClean="0"/>
          </a:p>
          <a:p>
            <a:pPr>
              <a:buFontTx/>
              <a:buNone/>
              <a:defRPr/>
            </a:pPr>
            <a:r>
              <a:rPr lang="en-US" b="1" i="1" dirty="0" smtClean="0"/>
              <a:t>Ending balance: 151.18 shares x $70	= $10,582.89</a:t>
            </a:r>
            <a:endParaRPr lang="en-US" dirty="0" smtClean="0"/>
          </a:p>
          <a:p>
            <a:pPr>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z="2400" smtClean="0">
                <a:ea typeface="ヒラギノ角ゴ Pro W3"/>
                <a:cs typeface="ヒラギノ角ゴ Pro W3"/>
              </a:rPr>
              <a:t>Table 17.1  Cash Flow at Dividend Payment and Stock Purchase of PepsiCo</a:t>
            </a:r>
          </a:p>
        </p:txBody>
      </p:sp>
      <p:pic>
        <p:nvPicPr>
          <p:cNvPr id="2" name="Picture 1" descr="tbl17_01.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2133600"/>
            <a:ext cx="7848600" cy="22058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ea typeface="ヒラギノ角ゴ Pro W3"/>
                <a:cs typeface="ヒラギノ角ゴ Pro W3"/>
              </a:rPr>
              <a:t>TABLE 17.3  Stock Split Value Changes on a 2-for-1 Split</a:t>
            </a:r>
          </a:p>
        </p:txBody>
      </p:sp>
      <p:pic>
        <p:nvPicPr>
          <p:cNvPr id="2" name="Picture 1" descr="tbl17_03.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1828800"/>
            <a:ext cx="7772400" cy="401250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2800" smtClean="0">
                <a:ea typeface="ヒラギノ角ゴ Pro W3"/>
                <a:cs typeface="ヒラギノ角ゴ Pro W3"/>
              </a:rPr>
              <a:t>17.1 (B)  Declaring and Paying a Cash Dividend: A Chronology (continued)</a:t>
            </a:r>
          </a:p>
        </p:txBody>
      </p:sp>
      <p:sp>
        <p:nvSpPr>
          <p:cNvPr id="3" name="Content Placeholder 2"/>
          <p:cNvSpPr>
            <a:spLocks noGrp="1"/>
          </p:cNvSpPr>
          <p:nvPr>
            <p:ph idx="1"/>
          </p:nvPr>
        </p:nvSpPr>
        <p:spPr/>
        <p:txBody>
          <a:bodyPr>
            <a:normAutofit/>
          </a:bodyPr>
          <a:lstStyle/>
          <a:p>
            <a:pPr marL="0" indent="0" eaLnBrk="0" hangingPunct="0">
              <a:lnSpc>
                <a:spcPts val="2725"/>
              </a:lnSpc>
              <a:spcBef>
                <a:spcPct val="0"/>
              </a:spcBef>
              <a:buFontTx/>
              <a:buNone/>
            </a:pPr>
            <a:r>
              <a:rPr lang="en-US" sz="2400" smtClean="0">
                <a:latin typeface="Arial" charset="0"/>
                <a:ea typeface="Times New Roman" pitchFamily="18" charset="0"/>
                <a:cs typeface="Minion-Regular"/>
              </a:rPr>
              <a:t>2</a:t>
            </a:r>
            <a:r>
              <a:rPr lang="en-US" sz="2400" i="1" smtClean="0">
                <a:latin typeface="Arial" charset="0"/>
                <a:ea typeface="Times New Roman" pitchFamily="18" charset="0"/>
                <a:cs typeface="Minion-Regular"/>
              </a:rPr>
              <a:t>. </a:t>
            </a:r>
            <a:r>
              <a:rPr lang="en-US" sz="2400" i="1" smtClean="0">
                <a:latin typeface="Arial" charset="0"/>
                <a:ea typeface="Times New Roman" pitchFamily="18" charset="0"/>
                <a:cs typeface="Minion-Italic"/>
              </a:rPr>
              <a:t>Ex-dividend date: </a:t>
            </a:r>
            <a:r>
              <a:rPr lang="en-US" sz="2400" i="1" smtClean="0">
                <a:latin typeface="Arial" charset="0"/>
                <a:ea typeface="Times New Roman" pitchFamily="18" charset="0"/>
                <a:cs typeface="Minion-Regular"/>
              </a:rPr>
              <a:t>informally called the </a:t>
            </a:r>
            <a:r>
              <a:rPr lang="en-US" sz="2400" b="1" i="1" smtClean="0">
                <a:latin typeface="Arial" charset="0"/>
                <a:ea typeface="Times New Roman" pitchFamily="18" charset="0"/>
                <a:cs typeface="Minion-Bold"/>
              </a:rPr>
              <a:t>ex-date</a:t>
            </a:r>
            <a:r>
              <a:rPr lang="en-US" sz="2400" i="1" smtClean="0">
                <a:latin typeface="Arial" charset="0"/>
                <a:ea typeface="Times New Roman" pitchFamily="18" charset="0"/>
                <a:cs typeface="Minion-Regular"/>
              </a:rPr>
              <a:t>—is the date that establishes the recipient of the dividend</a:t>
            </a:r>
            <a:r>
              <a:rPr lang="en-US" sz="2400" smtClean="0">
                <a:latin typeface="Arial" charset="0"/>
                <a:ea typeface="Times New Roman" pitchFamily="18" charset="0"/>
                <a:cs typeface="Minion-Regular"/>
              </a:rPr>
              <a:t>. It is two days before the date of record (discussed next). If you buy before the ex-date, you get any declared dividend; the seller does not. If you buy on or after the ex-date, the seller gets any declared dividend; you do not. </a:t>
            </a:r>
          </a:p>
          <a:p>
            <a:pPr marL="0" indent="0" eaLnBrk="0" hangingPunct="0">
              <a:lnSpc>
                <a:spcPts val="2725"/>
              </a:lnSpc>
              <a:spcBef>
                <a:spcPct val="0"/>
              </a:spcBef>
              <a:buFontTx/>
              <a:buNone/>
            </a:pPr>
            <a:endParaRPr lang="en-US" sz="2400" smtClean="0">
              <a:latin typeface="Arial" charset="0"/>
              <a:ea typeface="ヒラギノ角ゴ Pro W3"/>
              <a:cs typeface="ヒラギノ角ゴ Pro W3"/>
            </a:endParaRPr>
          </a:p>
          <a:p>
            <a:pPr marL="0" indent="0" eaLnBrk="0" hangingPunct="0">
              <a:lnSpc>
                <a:spcPts val="2725"/>
              </a:lnSpc>
              <a:spcBef>
                <a:spcPct val="0"/>
              </a:spcBef>
              <a:buFontTx/>
              <a:buNone/>
            </a:pPr>
            <a:r>
              <a:rPr lang="en-US" sz="2400" smtClean="0">
                <a:latin typeface="Arial" charset="0"/>
                <a:ea typeface="ヒラギノ角ゴ Pro W3"/>
                <a:cs typeface="Times New Roman" pitchFamily="18" charset="0"/>
              </a:rPr>
              <a:t>3</a:t>
            </a:r>
            <a:r>
              <a:rPr lang="en-US" sz="2400" i="1" smtClean="0">
                <a:latin typeface="Arial" charset="0"/>
                <a:ea typeface="ヒラギノ角ゴ Pro W3"/>
                <a:cs typeface="Times New Roman" pitchFamily="18" charset="0"/>
              </a:rPr>
              <a:t>. The record date determines which shareholders are entitled to receive a dividend.</a:t>
            </a:r>
            <a:r>
              <a:rPr lang="en-US" sz="2400" smtClean="0">
                <a:latin typeface="Arial" charset="0"/>
                <a:ea typeface="ヒラギノ角ゴ Pro W3"/>
                <a:cs typeface="Times New Roman" pitchFamily="18" charset="0"/>
              </a:rPr>
              <a:t> The issuer of the security establishes a list of the owners of record as of this date.   </a:t>
            </a:r>
          </a:p>
          <a:p>
            <a:pPr marL="0" indent="0" eaLnBrk="0" hangingPunct="0">
              <a:lnSpc>
                <a:spcPts val="2725"/>
              </a:lnSpc>
              <a:spcBef>
                <a:spcPct val="0"/>
              </a:spcBef>
              <a:buFontTx/>
              <a:buNone/>
            </a:pPr>
            <a:endParaRPr lang="en-US" sz="2400" smtClean="0">
              <a:latin typeface="Arial" charset="0"/>
              <a:ea typeface="ヒラギノ角ゴ Pro W3"/>
              <a:cs typeface="ヒラギノ角ゴ Pro W3"/>
            </a:endParaRPr>
          </a:p>
          <a:p>
            <a:pPr marL="0" indent="0" eaLnBrk="0" hangingPunct="0">
              <a:lnSpc>
                <a:spcPts val="2725"/>
              </a:lnSpc>
              <a:spcBef>
                <a:spcPct val="0"/>
              </a:spcBef>
              <a:buFontTx/>
              <a:buNone/>
            </a:pPr>
            <a:r>
              <a:rPr lang="en-US" sz="2400" smtClean="0">
                <a:latin typeface="Arial" charset="0"/>
                <a:ea typeface="ヒラギノ角ゴ Pro W3"/>
                <a:cs typeface="Times New Roman" pitchFamily="18" charset="0"/>
              </a:rPr>
              <a:t>4. </a:t>
            </a:r>
            <a:r>
              <a:rPr lang="en-US" sz="2400" i="1" smtClean="0">
                <a:latin typeface="Arial" charset="0"/>
                <a:ea typeface="ヒラギノ角ゴ Pro W3"/>
                <a:cs typeface="Times New Roman" pitchFamily="18" charset="0"/>
              </a:rPr>
              <a:t>Payment date </a:t>
            </a:r>
            <a:r>
              <a:rPr lang="en-US" sz="2400" smtClean="0">
                <a:latin typeface="Arial" charset="0"/>
                <a:ea typeface="ヒラギノ角ゴ Pro W3"/>
                <a:cs typeface="Times New Roman" pitchFamily="18" charset="0"/>
              </a:rPr>
              <a:t>is the actual day on which the declared cash dividend is paid. </a:t>
            </a:r>
            <a:endParaRPr lang="en-US" sz="2400"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43000" y="106363"/>
            <a:ext cx="7696200" cy="1112837"/>
          </a:xfrm>
        </p:spPr>
        <p:txBody>
          <a:bodyPr/>
          <a:lstStyle/>
          <a:p>
            <a:r>
              <a:rPr lang="en-US" smtClean="0">
                <a:ea typeface="ヒラギノ角ゴ Pro W3"/>
                <a:cs typeface="ヒラギノ角ゴ Pro W3"/>
              </a:rPr>
              <a:t>17.1 (B)  Different Types of Dividends</a:t>
            </a:r>
          </a:p>
        </p:txBody>
      </p:sp>
      <p:sp>
        <p:nvSpPr>
          <p:cNvPr id="21506" name="Content Placeholder 2"/>
          <p:cNvSpPr>
            <a:spLocks noGrp="1"/>
          </p:cNvSpPr>
          <p:nvPr>
            <p:ph idx="1"/>
          </p:nvPr>
        </p:nvSpPr>
        <p:spPr/>
        <p:txBody>
          <a:bodyPr/>
          <a:lstStyle/>
          <a:p>
            <a:r>
              <a:rPr lang="en-US" smtClean="0">
                <a:ea typeface="ヒラギノ角ゴ Pro W3"/>
                <a:cs typeface="ヒラギノ角ゴ Pro W3"/>
              </a:rPr>
              <a:t>Various types of dividends declared by companies include</a:t>
            </a:r>
            <a:r>
              <a:rPr lang="en-US" b="1" smtClean="0">
                <a:ea typeface="ヒラギノ角ゴ Pro W3"/>
                <a:cs typeface="ヒラギノ角ゴ Pro W3"/>
              </a:rPr>
              <a:t>: </a:t>
            </a:r>
          </a:p>
          <a:p>
            <a:pPr lvl="1"/>
            <a:r>
              <a:rPr lang="en-US" smtClean="0">
                <a:ea typeface="ヒラギノ角ゴ Pro W3"/>
              </a:rPr>
              <a:t>regular cash dividends, </a:t>
            </a:r>
          </a:p>
          <a:p>
            <a:pPr lvl="1"/>
            <a:r>
              <a:rPr lang="en-US" smtClean="0">
                <a:ea typeface="ヒラギノ角ゴ Pro W3"/>
              </a:rPr>
              <a:t>extra dividends, </a:t>
            </a:r>
          </a:p>
          <a:p>
            <a:pPr lvl="1"/>
            <a:r>
              <a:rPr lang="en-US" smtClean="0">
                <a:ea typeface="ヒラギノ角ゴ Pro W3"/>
              </a:rPr>
              <a:t>stock dividends, and </a:t>
            </a:r>
          </a:p>
          <a:p>
            <a:pPr lvl="1"/>
            <a:r>
              <a:rPr lang="en-US" smtClean="0">
                <a:ea typeface="ヒラギノ角ゴ Pro W3"/>
              </a:rPr>
              <a:t>liquidating dividends.</a:t>
            </a:r>
            <a:r>
              <a:rPr lang="en-US" b="1" smtClean="0">
                <a:ea typeface="ヒラギノ角ゴ Pro W3"/>
              </a:rPr>
              <a:t>  </a:t>
            </a:r>
            <a:endParaRPr lang="en-US" smtClean="0">
              <a:ea typeface="ヒラギノ角ゴ Pro W3"/>
            </a:endParaRPr>
          </a:p>
          <a:p>
            <a:endParaRPr lang="en-US" smtClean="0">
              <a:ea typeface="ヒラギノ角ゴ Pro W3"/>
              <a:cs typeface="ヒラギノ角ゴ Pro W3"/>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ea typeface="ヒラギノ角ゴ Pro W3"/>
                <a:cs typeface="ヒラギノ角ゴ Pro W3"/>
              </a:rPr>
              <a:t>17.1 (B)  Different Types of Dividends (continued)</a:t>
            </a:r>
          </a:p>
        </p:txBody>
      </p:sp>
      <p:sp>
        <p:nvSpPr>
          <p:cNvPr id="22530" name="Content Placeholder 2"/>
          <p:cNvSpPr>
            <a:spLocks noGrp="1"/>
          </p:cNvSpPr>
          <p:nvPr>
            <p:ph idx="1"/>
          </p:nvPr>
        </p:nvSpPr>
        <p:spPr>
          <a:xfrm>
            <a:off x="381000" y="1447800"/>
            <a:ext cx="4267200" cy="4648200"/>
          </a:xfrm>
        </p:spPr>
        <p:txBody>
          <a:bodyPr/>
          <a:lstStyle/>
          <a:p>
            <a:r>
              <a:rPr lang="en-US" sz="2000" b="1" i="1" smtClean="0">
                <a:ea typeface="ヒラギノ角ゴ Pro W3"/>
                <a:cs typeface="ヒラギノ角ゴ Pro W3"/>
              </a:rPr>
              <a:t>Regular cash dividends: </a:t>
            </a:r>
            <a:r>
              <a:rPr lang="en-US" sz="2000" i="1" smtClean="0">
                <a:ea typeface="ヒラギノ角ゴ Pro W3"/>
                <a:cs typeface="ヒラギノ角ゴ Pro W3"/>
              </a:rPr>
              <a:t>are typically paid quarterly and don’t vary much from one quarter to the next of the same year</a:t>
            </a:r>
            <a:endParaRPr lang="en-US" sz="2000" smtClean="0">
              <a:ea typeface="ヒラギノ角ゴ Pro W3"/>
              <a:cs typeface="ヒラギノ角ゴ Pro W3"/>
            </a:endParaRPr>
          </a:p>
        </p:txBody>
      </p:sp>
      <p:sp>
        <p:nvSpPr>
          <p:cNvPr id="22532" name="TextBox 7"/>
          <p:cNvSpPr txBox="1">
            <a:spLocks noChangeArrowheads="1"/>
          </p:cNvSpPr>
          <p:nvPr/>
        </p:nvSpPr>
        <p:spPr bwMode="auto">
          <a:xfrm>
            <a:off x="304800" y="3352800"/>
            <a:ext cx="4191000" cy="646113"/>
          </a:xfrm>
          <a:prstGeom prst="rect">
            <a:avLst/>
          </a:prstGeom>
          <a:noFill/>
          <a:ln w="9525">
            <a:noFill/>
            <a:miter lim="800000"/>
            <a:headEnd/>
            <a:tailEnd/>
          </a:ln>
        </p:spPr>
        <p:txBody>
          <a:bodyPr>
            <a:spAutoFit/>
          </a:bodyPr>
          <a:lstStyle/>
          <a:p>
            <a:r>
              <a:rPr lang="en-US" b="1">
                <a:latin typeface="Verdana" pitchFamily="34" charset="0"/>
              </a:rPr>
              <a:t>Table 17.2  PepsiCo Quarterly Cash Dividend History</a:t>
            </a:r>
          </a:p>
        </p:txBody>
      </p:sp>
      <p:pic>
        <p:nvPicPr>
          <p:cNvPr id="2" name="Picture 1" descr="tbl17_02.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29199" y="1447800"/>
            <a:ext cx="3965227" cy="4648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ea typeface="ヒラギノ角ゴ Pro W3"/>
                <a:cs typeface="ヒラギノ角ゴ Pro W3"/>
              </a:rPr>
              <a:t>17.1 (B)  Different Types of Dividends (continued)</a:t>
            </a:r>
          </a:p>
        </p:txBody>
      </p:sp>
      <p:sp>
        <p:nvSpPr>
          <p:cNvPr id="3" name="Content Placeholder 2"/>
          <p:cNvSpPr>
            <a:spLocks noGrp="1"/>
          </p:cNvSpPr>
          <p:nvPr>
            <p:ph idx="1"/>
          </p:nvPr>
        </p:nvSpPr>
        <p:spPr/>
        <p:txBody>
          <a:bodyPr>
            <a:normAutofit fontScale="77500" lnSpcReduction="20000"/>
          </a:bodyPr>
          <a:lstStyle/>
          <a:p>
            <a:pPr marL="0" indent="0">
              <a:lnSpc>
                <a:spcPts val="2720"/>
              </a:lnSpc>
              <a:spcAft>
                <a:spcPts val="2400"/>
              </a:spcAft>
              <a:buFontTx/>
              <a:buNone/>
              <a:defRPr/>
            </a:pPr>
            <a:r>
              <a:rPr lang="en-US" b="1" i="1" dirty="0" smtClean="0"/>
              <a:t>Special or extra cash dividends</a:t>
            </a:r>
            <a:r>
              <a:rPr lang="en-US" i="1" dirty="0" smtClean="0"/>
              <a:t>: are non-recurring occasional dividends paid by companies after periods of unusually strong performance.</a:t>
            </a:r>
            <a:endParaRPr lang="en-US" dirty="0" smtClean="0"/>
          </a:p>
          <a:p>
            <a:pPr marL="0" indent="0">
              <a:lnSpc>
                <a:spcPts val="2720"/>
              </a:lnSpc>
              <a:spcAft>
                <a:spcPts val="2400"/>
              </a:spcAft>
              <a:buFontTx/>
              <a:buNone/>
              <a:defRPr/>
            </a:pPr>
            <a:r>
              <a:rPr lang="en-US" b="1" i="1" dirty="0" smtClean="0"/>
              <a:t>Stock dividends: </a:t>
            </a:r>
            <a:r>
              <a:rPr lang="en-US" i="1" dirty="0" smtClean="0"/>
              <a:t>are paid in the form of shares of stock instead of cash and are typically stated as a percentage, i.e.  a 25% stock dividend would mean that you would get 1 new share for every 4 shares already owned. </a:t>
            </a:r>
            <a:endParaRPr lang="en-US" dirty="0" smtClean="0"/>
          </a:p>
          <a:p>
            <a:pPr marL="0" indent="0">
              <a:lnSpc>
                <a:spcPts val="2720"/>
              </a:lnSpc>
              <a:spcAft>
                <a:spcPts val="2400"/>
              </a:spcAft>
              <a:buFontTx/>
              <a:buNone/>
              <a:defRPr/>
            </a:pPr>
            <a:r>
              <a:rPr lang="en-US" b="1" i="1" dirty="0" smtClean="0"/>
              <a:t>Liquidating dividends </a:t>
            </a:r>
            <a:r>
              <a:rPr lang="en-US" i="1" dirty="0" smtClean="0"/>
              <a:t>are issued once a firm has ceased its operations and all liabilities and obligations have been cleared.</a:t>
            </a:r>
            <a:endParaRPr lang="en-US" dirty="0" smtClean="0"/>
          </a:p>
          <a:p>
            <a:pPr marL="0" indent="0">
              <a:lnSpc>
                <a:spcPts val="2720"/>
              </a:lnSpc>
              <a:spcAft>
                <a:spcPts val="2400"/>
              </a:spcAft>
              <a:defRP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rooks3e_template">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Brooks3e_template.pot</Template>
  <TotalTime>85</TotalTime>
  <Words>2671</Words>
  <Application>Microsoft Macintosh PowerPoint</Application>
  <PresentationFormat>On-screen Show (4:3)</PresentationFormat>
  <Paragraphs>254</Paragraphs>
  <Slides>57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Brooks3e_template</vt:lpstr>
      <vt:lpstr>Document</vt:lpstr>
      <vt:lpstr>Chapter 17</vt:lpstr>
      <vt:lpstr>Learning Objectives</vt:lpstr>
      <vt:lpstr> 17.1  Cash Dividends </vt:lpstr>
      <vt:lpstr>17.1 (A)  Buying and Selling Stock</vt:lpstr>
      <vt:lpstr>17.1 (B)  Declaring and Paying a Cash Dividend: A Chronology</vt:lpstr>
      <vt:lpstr>17.1 (B)  Declaring and Paying a Cash Dividend: A Chronology (continued)</vt:lpstr>
      <vt:lpstr>17.1 (B)  Different Types of Dividends</vt:lpstr>
      <vt:lpstr>17.1 (B)  Different Types of Dividends (continued)</vt:lpstr>
      <vt:lpstr>17.1 (B)  Different Types of Dividends (continued)</vt:lpstr>
      <vt:lpstr> 17.2  Dividend Policy  </vt:lpstr>
      <vt:lpstr>17.2 (A)  Dividend Clienteles</vt:lpstr>
      <vt:lpstr>17.2 (B)  Dividend Policy Irrelevance</vt:lpstr>
      <vt:lpstr>17.2 (B)  Dividend Policy Irrelevance</vt:lpstr>
      <vt:lpstr>17.2 (B)  Dividend Policy Irrelevance (continued)</vt:lpstr>
      <vt:lpstr>17.2 (B)  Dividend Policy Irrelevance (continued)</vt:lpstr>
      <vt:lpstr>17.2 (B)  Dividend Policy Irrelevance (continued)</vt:lpstr>
      <vt:lpstr>17.2 (B)  Dividend Policy Irrelevance (continued)</vt:lpstr>
      <vt:lpstr>17.2 (B)  Dividend Policy Irrelevance (continued)</vt:lpstr>
      <vt:lpstr>17.2 (B)  Dividend Policy Irrelevance (continued)</vt:lpstr>
      <vt:lpstr>17.2 (B)  Dividend Policy Irrelevance (continued)</vt:lpstr>
      <vt:lpstr>17.2 (B)  Dividend Policy Irrelevance (continued)</vt:lpstr>
      <vt:lpstr>17.2 (B)  Dividend Policy Irrelevance Example 4 Answer (continued)</vt:lpstr>
      <vt:lpstr>17.2 (B)  Dividend Policy Irrelevance (continued)</vt:lpstr>
      <vt:lpstr>17.2 (C)  Reasons Favoring a Low- or No-Dividend-Payout Policy</vt:lpstr>
      <vt:lpstr> 17.2 (D)  Reasons Favoring a High-Dividend-Payout Policy </vt:lpstr>
      <vt:lpstr>17.2 (E)  Optimal Dividend Policy</vt:lpstr>
      <vt:lpstr> 17.3  Selecting a Dividend Policy </vt:lpstr>
      <vt:lpstr>17.3  Selecting a Dividend Policy (continued) </vt:lpstr>
      <vt:lpstr> 17.3  Selecting a Dividend Policy  (continued) </vt:lpstr>
      <vt:lpstr>17.3  Selecting a Dividend Policy  (continued)</vt:lpstr>
      <vt:lpstr>17.3  Selecting a Dividend Policy  (continued)</vt:lpstr>
      <vt:lpstr>17.3 (A)  Some Further Considerations in the Selection of a Dividend Policy</vt:lpstr>
      <vt:lpstr> 17.4  Stock Dividends, Stock Splits, and Reverse Splits </vt:lpstr>
      <vt:lpstr>17.4 (A)  Reasons for Stock Splits</vt:lpstr>
      <vt:lpstr>17.4 (A)  Reasons for Stock Splits  (continued)</vt:lpstr>
      <vt:lpstr>17.4 (A) Reasons for Stock Splits  (continued)</vt:lpstr>
      <vt:lpstr>17.4 (B)  Reverse Splits</vt:lpstr>
      <vt:lpstr> 17.5  Specialized Dividend Plans                                                                                                                                                                                                                                                                                                                                                    </vt:lpstr>
      <vt:lpstr>17.5  Specialized Dividend Plans (continued) </vt:lpstr>
      <vt:lpstr> 17.5  Specialized Dividend Plans (continued)                                                                                                                                                                                                                                                                                                                                                    </vt:lpstr>
      <vt:lpstr> 17.5  Specialized Dividend Plans (continued)                                                                                                                                                                                                                                                                                                                                                    </vt:lpstr>
      <vt:lpstr> 17.5  Specialized Dividend Plans (continued)                                                                                                                                                                                                                                                                                                                                                    </vt:lpstr>
      <vt:lpstr> 17.5  Specialized Dividend Plans (continued)                                                                                                                                                                                                                                                                                                                                                    </vt:lpstr>
      <vt:lpstr>17.5 (B)  Dividend Reinvestment Plans</vt:lpstr>
      <vt:lpstr>17.5 (B)  Dividend Reinvestment Plans (continued)</vt:lpstr>
      <vt:lpstr>Additional Problems with Answers Problem 1</vt:lpstr>
      <vt:lpstr>Additional Problems with Answers  Problem 1 (Answer)</vt:lpstr>
      <vt:lpstr>Additional Problems with Answers  Problem 2</vt:lpstr>
      <vt:lpstr>Additional Problems with Answers  Problem 2 (Answer)</vt:lpstr>
      <vt:lpstr>Additional Problems with Answers  Problem 3</vt:lpstr>
      <vt:lpstr>Additional Problems with Answers  Problem 3 (Answer)</vt:lpstr>
      <vt:lpstr>Additional Problems with Answers  Problem 4</vt:lpstr>
      <vt:lpstr>Additional Problems with Answers  Problem 4 (Answer)</vt:lpstr>
      <vt:lpstr>Additional Problems with Answers  Problem 5</vt:lpstr>
      <vt:lpstr>Additional Problems with Answers  Problem 5 (Answer)</vt:lpstr>
      <vt:lpstr>Table 17.1  Cash Flow at Dividend Payment and Stock Purchase of PepsiCo</vt:lpstr>
      <vt:lpstr>TABLE 17.3  Stock Split Value Changes on a 2-for-1 Split</vt:lpstr>
    </vt:vector>
  </TitlesOfParts>
  <Manager/>
  <Company>Copyright ©2015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dc:title>
  <dc:subject>International Economics, 10e</dc:subject>
  <dc:creator>Krugman/Obstfeld/Melitz</dc:creator>
  <cp:keywords/>
  <dc:description/>
  <cp:lastModifiedBy>Binod</cp:lastModifiedBy>
  <cp:revision>13</cp:revision>
  <dcterms:created xsi:type="dcterms:W3CDTF">2013-12-11T19:19:12Z</dcterms:created>
  <dcterms:modified xsi:type="dcterms:W3CDTF">2015-09-10T10:14:28Z</dcterms:modified>
  <cp:category/>
</cp:coreProperties>
</file>