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53"/>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9" r:id="rId51"/>
    <p:sldId id="308" r:id="rId5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sz="2400"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sz="2400"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sz="2400"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sz="2400" kern="1200">
        <a:solidFill>
          <a:schemeClr val="tx1"/>
        </a:solidFill>
        <a:latin typeface="Adobe Jenson Italic"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9CDC"/>
    <a:srgbClr val="C2DDF3"/>
    <a:srgbClr val="A09FA4"/>
    <a:srgbClr val="CAC9CE"/>
    <a:srgbClr val="B8B3B7"/>
    <a:srgbClr val="1A86C6"/>
    <a:srgbClr val="A1DBF3"/>
    <a:srgbClr val="91CDE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163B1CAB-6830-934D-956B-04002CB7EA1D}" type="datetime1">
              <a:rPr lang="en-US"/>
              <a:pPr>
                <a:defRPr/>
              </a:pPr>
              <a:t>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DA79F341-3F1C-E740-8797-7EC79C03636B}" type="slidenum">
              <a:rPr lang="en-US"/>
              <a:pPr>
                <a:defRPr/>
              </a:pPr>
              <a:t>‹#›</a:t>
            </a:fld>
            <a:endParaRPr lang="en-US"/>
          </a:p>
        </p:txBody>
      </p:sp>
    </p:spTree>
    <p:extLst>
      <p:ext uri="{BB962C8B-B14F-4D97-AF65-F5344CB8AC3E}">
        <p14:creationId xmlns:p14="http://schemas.microsoft.com/office/powerpoint/2010/main" xmlns="" val="177041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C2DD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A09FA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sz="1800">
                <a:cs typeface="Arial"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3" descr="571189_Brooks_CVR_DSN_Final_lo.jpg"/>
          <p:cNvPicPr>
            <a:picLocks noChangeAspect="1"/>
          </p:cNvPicPr>
          <p:nvPr userDrawn="1"/>
        </p:nvPicPr>
        <p:blipFill>
          <a:blip r:embed="rId4" cstate="print"/>
          <a:stretch>
            <a:fillRect/>
          </a:stretch>
        </p:blipFill>
        <p:spPr bwMode="auto">
          <a:xfrm>
            <a:off x="0" y="-4763"/>
            <a:ext cx="4962435" cy="640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2882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887727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85848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65464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485238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13024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856398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81260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8386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744912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71823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143000" y="0"/>
            <a:ext cx="7696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400800"/>
            <a:ext cx="9144000" cy="457200"/>
          </a:xfrm>
          <a:prstGeom prst="rect">
            <a:avLst/>
          </a:prstGeom>
          <a:solidFill>
            <a:srgbClr val="019CD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sz="1800">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dirty="0" smtClean="0">
                <a:solidFill>
                  <a:schemeClr val="bg1"/>
                </a:solidFill>
                <a:latin typeface="Verdana" charset="0"/>
                <a:cs typeface="Verdana" charset="0"/>
              </a:rPr>
              <a:t>Copyright ©2016 Pearson Education, Ltd. All rights reserved.</a:t>
            </a:r>
            <a:endParaRPr lang="en-GB" sz="900" dirty="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dirty="0" smtClean="0">
                <a:solidFill>
                  <a:schemeClr val="bg1"/>
                </a:solidFill>
                <a:latin typeface="Verdana" charset="0"/>
              </a:rPr>
              <a:t>16-</a:t>
            </a:r>
            <a:fld id="{6D383D53-BB23-AE43-B491-904C010C3A0D}" type="slidenum">
              <a:rPr lang="en-GB" sz="900">
                <a:solidFill>
                  <a:schemeClr val="bg1"/>
                </a:solidFill>
                <a:latin typeface="Verdana" charset="0"/>
              </a:rPr>
              <a:pPr algn="r"/>
              <a:t>‹#›</a:t>
            </a:fld>
            <a:r>
              <a:rPr lang="en-GB" sz="900" dirty="0">
                <a:solidFill>
                  <a:schemeClr val="bg1"/>
                </a:solidFill>
                <a:latin typeface="Verdana" charset="0"/>
              </a:rPr>
              <a:t> </a:t>
            </a:r>
          </a:p>
        </p:txBody>
      </p:sp>
      <p:pic>
        <p:nvPicPr>
          <p:cNvPr id="1031" name="Picture 2" descr="cornerbrooks_3e_cover.jpg"/>
          <p:cNvPicPr>
            <a:picLocks noChangeAspect="1"/>
          </p:cNvPicPr>
          <p:nvPr/>
        </p:nvPicPr>
        <p:blipFill>
          <a:blip r:embed="rId13">
            <a:extLst>
              <a:ext uri="{28A0092B-C50C-407E-A947-70E740481C1C}">
                <a14:useLocalDpi xmlns:a14="http://schemas.microsoft.com/office/drawing/2010/main" xmlns="" val="0"/>
              </a:ext>
            </a:extLst>
          </a:blip>
          <a:srcRect/>
          <a:stretch>
            <a:fillRect/>
          </a:stretch>
        </p:blipFill>
        <p:spPr bwMode="auto">
          <a:xfrm>
            <a:off x="0" y="6350"/>
            <a:ext cx="914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8"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5029200" y="2130425"/>
            <a:ext cx="4114800" cy="1470025"/>
          </a:xfrm>
          <a:prstGeom prst="rect">
            <a:avLst/>
          </a:prstGeom>
          <a:noFill/>
          <a:ln w="9525">
            <a:noFill/>
            <a:miter lim="800000"/>
            <a:headEnd/>
            <a:tailEnd/>
          </a:ln>
        </p:spPr>
        <p:txBody>
          <a:bodyPr lIns="0" tIns="0" rIns="0" bIns="0" anchor="ctr"/>
          <a:lstStyle/>
          <a:p>
            <a:pPr algn="ctr">
              <a:defRPr/>
            </a:pPr>
            <a:r>
              <a:rPr lang="en-US" sz="3200" b="1" kern="0" dirty="0">
                <a:latin typeface="+mj-lt"/>
                <a:ea typeface="ヒラギノ角ゴ Pro W3" pitchFamily="-1" charset="-128"/>
                <a:cs typeface="ヒラギノ角ゴ Pro W3" pitchFamily="-1" charset="-128"/>
              </a:rPr>
              <a:t>Chapter 16</a:t>
            </a:r>
          </a:p>
        </p:txBody>
      </p:sp>
      <p:sp>
        <p:nvSpPr>
          <p:cNvPr id="6" name="Subtitle 2"/>
          <p:cNvSpPr txBox="1">
            <a:spLocks/>
          </p:cNvSpPr>
          <p:nvPr/>
        </p:nvSpPr>
        <p:spPr bwMode="auto">
          <a:xfrm>
            <a:off x="5029200" y="3886200"/>
            <a:ext cx="4114800" cy="1752600"/>
          </a:xfrm>
          <a:prstGeom prst="rect">
            <a:avLst/>
          </a:prstGeom>
          <a:noFill/>
          <a:ln w="9525">
            <a:noFill/>
            <a:miter lim="800000"/>
            <a:headEnd/>
            <a:tailEnd/>
          </a:ln>
        </p:spPr>
        <p:txBody>
          <a:bodyPr lIns="0" tIns="0" rIns="0" bIns="0"/>
          <a:lstStyle/>
          <a:p>
            <a:pPr algn="ctr">
              <a:spcBef>
                <a:spcPct val="20000"/>
              </a:spcBef>
              <a:defRPr/>
            </a:pPr>
            <a:r>
              <a:rPr lang="en-US" sz="3300" b="1" kern="0" dirty="0">
                <a:latin typeface="+mn-lt"/>
                <a:ea typeface="ヒラギノ角ゴ Pro W3" pitchFamily="-1" charset="-128"/>
                <a:cs typeface="ヒラギノ角ゴ Pro W3" pitchFamily="-1" charset="-128"/>
              </a:rPr>
              <a:t>Capital </a:t>
            </a:r>
            <a:br>
              <a:rPr lang="en-US" sz="3300" b="1" kern="0" dirty="0">
                <a:latin typeface="+mn-lt"/>
                <a:ea typeface="ヒラギノ角ゴ Pro W3" pitchFamily="-1" charset="-128"/>
                <a:cs typeface="ヒラギノ角ゴ Pro W3" pitchFamily="-1" charset="-128"/>
              </a:rPr>
            </a:br>
            <a:r>
              <a:rPr lang="en-US" sz="3300" b="1" kern="0" dirty="0">
                <a:latin typeface="+mn-lt"/>
                <a:ea typeface="ヒラギノ角ゴ Pro W3" pitchFamily="-1" charset="-128"/>
                <a:cs typeface="ヒラギノ角ゴ Pro W3" pitchFamily="-1" charset="-128"/>
              </a:rPr>
              <a:t>Structure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2800" dirty="0" smtClean="0"/>
              <a:t>16.2 (A)  Earnings per Share as a Measure of the Benefits of Borrowing (continued)</a:t>
            </a:r>
            <a:endParaRPr lang="en-US" sz="2800" dirty="0"/>
          </a:p>
        </p:txBody>
      </p:sp>
      <p:sp>
        <p:nvSpPr>
          <p:cNvPr id="36866" name="Rectangle 4"/>
          <p:cNvSpPr>
            <a:spLocks noChangeArrowheads="1"/>
          </p:cNvSpPr>
          <p:nvPr/>
        </p:nvSpPr>
        <p:spPr bwMode="auto">
          <a:xfrm>
            <a:off x="381000" y="1371600"/>
            <a:ext cx="8229600" cy="708025"/>
          </a:xfrm>
          <a:prstGeom prst="rect">
            <a:avLst/>
          </a:prstGeom>
          <a:noFill/>
          <a:ln w="9525">
            <a:noFill/>
            <a:miter lim="800000"/>
            <a:headEnd/>
            <a:tailEnd/>
          </a:ln>
        </p:spPr>
        <p:txBody>
          <a:bodyPr anchor="ctr">
            <a:spAutoFit/>
          </a:bodyPr>
          <a:lstStyle/>
          <a:p>
            <a:r>
              <a:rPr lang="en-US" sz="2000" dirty="0">
                <a:solidFill>
                  <a:srgbClr val="000000"/>
                </a:solidFill>
                <a:latin typeface="Verdana" pitchFamily="34" charset="0"/>
              </a:rPr>
              <a:t>However, if the firm’s EBIT does not cover its interest cost, the reverse is true, as shown in Table </a:t>
            </a:r>
            <a:r>
              <a:rPr lang="en-US" sz="2000" dirty="0" smtClean="0">
                <a:solidFill>
                  <a:srgbClr val="000000"/>
                </a:solidFill>
                <a:latin typeface="Verdana" pitchFamily="34" charset="0"/>
              </a:rPr>
              <a:t>16.3.</a:t>
            </a:r>
            <a:r>
              <a:rPr lang="en-US" sz="1100" b="1" dirty="0">
                <a:solidFill>
                  <a:srgbClr val="000000"/>
                </a:solidFill>
                <a:latin typeface="Verdana" pitchFamily="34" charset="0"/>
              </a:rPr>
              <a:t>	</a:t>
            </a:r>
            <a:endParaRPr lang="en-US" sz="1600" dirty="0">
              <a:latin typeface="Verdana" pitchFamily="34" charset="0"/>
            </a:endParaRPr>
          </a:p>
        </p:txBody>
      </p:sp>
      <p:sp>
        <p:nvSpPr>
          <p:cNvPr id="36867" name="Rectangle 5"/>
          <p:cNvSpPr>
            <a:spLocks noChangeArrowheads="1"/>
          </p:cNvSpPr>
          <p:nvPr/>
        </p:nvSpPr>
        <p:spPr bwMode="auto">
          <a:xfrm>
            <a:off x="457200" y="5562600"/>
            <a:ext cx="8229600" cy="830263"/>
          </a:xfrm>
          <a:prstGeom prst="rect">
            <a:avLst/>
          </a:prstGeom>
          <a:noFill/>
          <a:ln w="9525">
            <a:noFill/>
            <a:miter lim="800000"/>
            <a:headEnd/>
            <a:tailEnd/>
          </a:ln>
        </p:spPr>
        <p:txBody>
          <a:bodyPr anchor="ctr">
            <a:spAutoFit/>
          </a:bodyPr>
          <a:lstStyle/>
          <a:p>
            <a:r>
              <a:rPr lang="en-US" sz="2400" dirty="0">
                <a:solidFill>
                  <a:srgbClr val="000000"/>
                </a:solidFill>
                <a:latin typeface="Verdana" pitchFamily="34" charset="0"/>
              </a:rPr>
              <a:t>So leverage is a two-edged </a:t>
            </a:r>
            <a:r>
              <a:rPr lang="en-US" sz="2400" dirty="0" smtClean="0">
                <a:solidFill>
                  <a:srgbClr val="000000"/>
                </a:solidFill>
                <a:latin typeface="Verdana" pitchFamily="34" charset="0"/>
              </a:rPr>
              <a:t>sword, </a:t>
            </a:r>
            <a:r>
              <a:rPr lang="en-US" sz="2400" dirty="0">
                <a:solidFill>
                  <a:srgbClr val="000000"/>
                </a:solidFill>
                <a:latin typeface="Verdana" pitchFamily="34" charset="0"/>
              </a:rPr>
              <a:t>benefiting firms in good times and hurting them in bad times.</a:t>
            </a:r>
            <a:endParaRPr lang="en-US" sz="2400" dirty="0">
              <a:latin typeface="Verdana" pitchFamily="34" charset="0"/>
            </a:endParaRPr>
          </a:p>
        </p:txBody>
      </p:sp>
      <p:sp>
        <p:nvSpPr>
          <p:cNvPr id="36868" name="TextBox 7"/>
          <p:cNvSpPr txBox="1">
            <a:spLocks noChangeArrowheads="1"/>
          </p:cNvSpPr>
          <p:nvPr/>
        </p:nvSpPr>
        <p:spPr bwMode="auto">
          <a:xfrm>
            <a:off x="381000" y="2286000"/>
            <a:ext cx="8305800" cy="707886"/>
          </a:xfrm>
          <a:prstGeom prst="rect">
            <a:avLst/>
          </a:prstGeom>
          <a:noFill/>
          <a:ln w="9525">
            <a:noFill/>
            <a:miter lim="800000"/>
            <a:headEnd/>
            <a:tailEnd/>
          </a:ln>
        </p:spPr>
        <p:txBody>
          <a:bodyPr>
            <a:spAutoFit/>
          </a:bodyPr>
          <a:lstStyle/>
          <a:p>
            <a:r>
              <a:rPr lang="en-US" sz="2000" b="1" dirty="0">
                <a:latin typeface="Verdana" pitchFamily="34" charset="0"/>
              </a:rPr>
              <a:t>Table 16.3  Earnings per Share of Firms with Different Funding Structures</a:t>
            </a:r>
          </a:p>
        </p:txBody>
      </p:sp>
      <p:pic>
        <p:nvPicPr>
          <p:cNvPr id="3" name="Picture 2" descr="tbl16_03.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7200" y="3048000"/>
            <a:ext cx="7467600" cy="2314956"/>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16.3  Break-Even Earnings for Different Capital Structures</a:t>
            </a:r>
            <a:br>
              <a:rPr lang="en-US" dirty="0" smtClean="0"/>
            </a:br>
            <a:endParaRPr lang="en-US" dirty="0"/>
          </a:p>
        </p:txBody>
      </p:sp>
      <p:sp>
        <p:nvSpPr>
          <p:cNvPr id="37890" name="Content Placeholder 2"/>
          <p:cNvSpPr>
            <a:spLocks noGrp="1"/>
          </p:cNvSpPr>
          <p:nvPr>
            <p:ph idx="1"/>
          </p:nvPr>
        </p:nvSpPr>
        <p:spPr/>
        <p:txBody>
          <a:bodyPr/>
          <a:lstStyle/>
          <a:p>
            <a:r>
              <a:rPr lang="en-US" sz="2400" dirty="0" smtClean="0">
                <a:ea typeface="ヒラギノ角ゴ Pro W3"/>
                <a:cs typeface="ヒラギノ角ゴ Pro W3"/>
              </a:rPr>
              <a:t>At a certain level of EBIT, known as the break-even EBIT, all three firms will have the same EPS as shown in Table 16.4.</a:t>
            </a:r>
            <a:r>
              <a:rPr lang="en-US" sz="2400" b="1" dirty="0" smtClean="0">
                <a:ea typeface="ヒラギノ角ゴ Pro W3"/>
                <a:cs typeface="ヒラギノ角ゴ Pro W3"/>
              </a:rPr>
              <a:t> </a:t>
            </a:r>
            <a:endParaRPr lang="en-US" sz="2400" dirty="0" smtClean="0">
              <a:ea typeface="ヒラギノ角ゴ Pro W3"/>
              <a:cs typeface="ヒラギノ角ゴ Pro W3"/>
            </a:endParaRPr>
          </a:p>
        </p:txBody>
      </p:sp>
      <p:sp>
        <p:nvSpPr>
          <p:cNvPr id="37892" name="TextBox 6"/>
          <p:cNvSpPr txBox="1">
            <a:spLocks noChangeArrowheads="1"/>
          </p:cNvSpPr>
          <p:nvPr/>
        </p:nvSpPr>
        <p:spPr bwMode="auto">
          <a:xfrm>
            <a:off x="457200" y="2833688"/>
            <a:ext cx="7772400" cy="646112"/>
          </a:xfrm>
          <a:prstGeom prst="rect">
            <a:avLst/>
          </a:prstGeom>
          <a:noFill/>
          <a:ln w="9525">
            <a:noFill/>
            <a:miter lim="800000"/>
            <a:headEnd/>
            <a:tailEnd/>
          </a:ln>
        </p:spPr>
        <p:txBody>
          <a:bodyPr>
            <a:spAutoFit/>
          </a:bodyPr>
          <a:lstStyle/>
          <a:p>
            <a:r>
              <a:rPr lang="en-US" b="1">
                <a:latin typeface="Verdana" pitchFamily="34" charset="0"/>
              </a:rPr>
              <a:t>Table 16.4  Earnings per Share of Firms with Different Capital Structures</a:t>
            </a:r>
          </a:p>
        </p:txBody>
      </p:sp>
      <p:pic>
        <p:nvPicPr>
          <p:cNvPr id="3" name="Picture 2" descr="tbl16_04.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3400" y="3733800"/>
            <a:ext cx="8077200" cy="249768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1143000" y="0"/>
            <a:ext cx="8001000" cy="1143000"/>
          </a:xfrm>
        </p:spPr>
        <p:txBody>
          <a:bodyPr/>
          <a:lstStyle/>
          <a:p>
            <a:r>
              <a:rPr lang="en-US" sz="2800" smtClean="0">
                <a:ea typeface="ヒラギノ角ゴ Pro W3"/>
                <a:cs typeface="ヒラギノ角ゴ Pro W3"/>
              </a:rPr>
              <a:t/>
            </a:r>
            <a:br>
              <a:rPr lang="en-US" sz="2800" smtClean="0">
                <a:ea typeface="ヒラギノ角ゴ Pro W3"/>
                <a:cs typeface="ヒラギノ角ゴ Pro W3"/>
              </a:rPr>
            </a:br>
            <a:r>
              <a:rPr lang="en-US" sz="2800" smtClean="0">
                <a:ea typeface="ヒラギノ角ゴ Pro W3"/>
                <a:cs typeface="ヒラギノ角ゴ Pro W3"/>
              </a:rPr>
              <a:t>16.3  Break-Even Earnings for Different Capital Structures (continued)</a:t>
            </a:r>
            <a:br>
              <a:rPr lang="en-US" sz="2800" smtClean="0">
                <a:ea typeface="ヒラギノ角ゴ Pro W3"/>
                <a:cs typeface="ヒラギノ角ゴ Pro W3"/>
              </a:rPr>
            </a:br>
            <a:endParaRPr lang="en-US" sz="2800" smtClean="0">
              <a:ea typeface="ヒラギノ角ゴ Pro W3"/>
              <a:cs typeface="ヒラギノ角ゴ Pro W3"/>
            </a:endParaRPr>
          </a:p>
        </p:txBody>
      </p:sp>
      <p:sp>
        <p:nvSpPr>
          <p:cNvPr id="3" name="Content Placeholder 2"/>
          <p:cNvSpPr>
            <a:spLocks noGrp="1"/>
          </p:cNvSpPr>
          <p:nvPr>
            <p:ph idx="1"/>
          </p:nvPr>
        </p:nvSpPr>
        <p:spPr/>
        <p:txBody>
          <a:bodyPr>
            <a:normAutofit fontScale="70000" lnSpcReduction="20000"/>
          </a:bodyPr>
          <a:lstStyle/>
          <a:p>
            <a:pPr>
              <a:spcAft>
                <a:spcPts val="600"/>
              </a:spcAft>
              <a:buFontTx/>
              <a:buNone/>
              <a:defRPr/>
            </a:pPr>
            <a:r>
              <a:rPr lang="en-US" dirty="0" smtClean="0"/>
              <a:t>To calculate the break-even EBIT we use the following method : </a:t>
            </a:r>
          </a:p>
          <a:p>
            <a:pPr>
              <a:spcAft>
                <a:spcPts val="600"/>
              </a:spcAft>
              <a:buFontTx/>
              <a:buNone/>
              <a:defRPr/>
            </a:pPr>
            <a:r>
              <a:rPr lang="en-US" dirty="0" smtClean="0"/>
              <a:t>1) We first calculate the EPS of two firms, </a:t>
            </a:r>
            <a:r>
              <a:rPr lang="en-US" dirty="0" smtClean="0">
                <a:sym typeface="Wingdings" pitchFamily="2" charset="2"/>
              </a:rPr>
              <a:t> </a:t>
            </a:r>
            <a:r>
              <a:rPr lang="en-US" dirty="0" smtClean="0"/>
              <a:t>Company 1 and Company 2; set them equal; and solve for the EBIT:</a:t>
            </a:r>
          </a:p>
          <a:p>
            <a:pPr>
              <a:spcAft>
                <a:spcPts val="600"/>
              </a:spcAft>
              <a:buFontTx/>
              <a:buNone/>
              <a:defRPr/>
            </a:pPr>
            <a:r>
              <a:rPr lang="en-US" dirty="0" smtClean="0"/>
              <a:t>		EPS = (EBIT – I)/# of shares</a:t>
            </a:r>
          </a:p>
          <a:p>
            <a:pPr>
              <a:spcAft>
                <a:spcPts val="600"/>
              </a:spcAft>
              <a:buFontTx/>
              <a:buNone/>
              <a:defRPr/>
            </a:pPr>
            <a:r>
              <a:rPr lang="en-US" dirty="0" smtClean="0"/>
              <a:t>		EPS</a:t>
            </a:r>
            <a:r>
              <a:rPr lang="en-US" baseline="-25000" dirty="0" smtClean="0"/>
              <a:t>1</a:t>
            </a:r>
            <a:r>
              <a:rPr lang="en-US" dirty="0" smtClean="0"/>
              <a:t> =( EBIT – 0)/400 = (EBIT -$500)/200</a:t>
            </a:r>
          </a:p>
          <a:p>
            <a:pPr>
              <a:spcAft>
                <a:spcPts val="600"/>
              </a:spcAft>
              <a:buFontTx/>
              <a:buNone/>
              <a:defRPr/>
            </a:pPr>
            <a:r>
              <a:rPr lang="en-US" dirty="0" smtClean="0"/>
              <a:t>		</a:t>
            </a:r>
            <a:r>
              <a:rPr lang="en-US" dirty="0" smtClean="0">
                <a:sym typeface="Wingdings"/>
              </a:rPr>
              <a:t></a:t>
            </a:r>
            <a:r>
              <a:rPr lang="en-US" dirty="0" smtClean="0"/>
              <a:t>400(EBIT-$500)=200(EBIT-0)</a:t>
            </a:r>
          </a:p>
          <a:p>
            <a:pPr>
              <a:spcAft>
                <a:spcPts val="600"/>
              </a:spcAft>
              <a:buFontTx/>
              <a:buNone/>
              <a:defRPr/>
            </a:pPr>
            <a:r>
              <a:rPr lang="en-US" dirty="0" smtClean="0"/>
              <a:t>		</a:t>
            </a:r>
            <a:r>
              <a:rPr lang="en-US" dirty="0" smtClean="0">
                <a:sym typeface="Wingdings"/>
              </a:rPr>
              <a:t></a:t>
            </a:r>
            <a:r>
              <a:rPr lang="en-US" dirty="0" smtClean="0"/>
              <a:t>2EBIT-$1000=EBIT</a:t>
            </a:r>
          </a:p>
          <a:p>
            <a:pPr>
              <a:spcAft>
                <a:spcPts val="600"/>
              </a:spcAft>
              <a:buFontTx/>
              <a:buNone/>
              <a:defRPr/>
            </a:pPr>
            <a:r>
              <a:rPr lang="en-US" dirty="0" smtClean="0"/>
              <a:t>		</a:t>
            </a:r>
            <a:r>
              <a:rPr lang="en-US" dirty="0" smtClean="0">
                <a:sym typeface="Wingdings"/>
              </a:rPr>
              <a:t></a:t>
            </a:r>
            <a:r>
              <a:rPr lang="en-US" dirty="0" smtClean="0"/>
              <a:t>EBIT =$1000		</a:t>
            </a:r>
          </a:p>
          <a:p>
            <a:pPr>
              <a:spcAft>
                <a:spcPts val="600"/>
              </a:spcAft>
              <a:buFontTx/>
              <a:buNone/>
              <a:defRPr/>
            </a:pPr>
            <a:r>
              <a:rPr lang="en-US" dirty="0" smtClean="0"/>
              <a:t>2) Next, we calculate each firm’s EPS at the break-even EBIT, i.e.,  $1000: </a:t>
            </a:r>
          </a:p>
          <a:p>
            <a:pPr>
              <a:spcAft>
                <a:spcPts val="600"/>
              </a:spcAft>
              <a:buFontTx/>
              <a:buNone/>
              <a:defRPr/>
            </a:pPr>
            <a:r>
              <a:rPr lang="en-US" dirty="0" smtClean="0"/>
              <a:t>	Company 1’s EPS = 1000/400 = $2.50; </a:t>
            </a:r>
          </a:p>
          <a:p>
            <a:pPr>
              <a:spcAft>
                <a:spcPts val="600"/>
              </a:spcAft>
              <a:buFontTx/>
              <a:buNone/>
              <a:defRPr/>
            </a:pPr>
            <a:r>
              <a:rPr lang="en-US" dirty="0" smtClean="0"/>
              <a:t>	Company 2’s EPS = (1000-500)/200 = $2.5</a:t>
            </a:r>
          </a:p>
          <a:p>
            <a:pPr>
              <a:spcAft>
                <a:spcPts val="600"/>
              </a:spcAft>
              <a:buFontTx/>
              <a:buNone/>
              <a:defRPr/>
            </a:pPr>
            <a:r>
              <a:rPr lang="en-US" dirty="0" smtClean="0"/>
              <a:t>	Company 3’s EPS = (1000-997.5)/1= $2.5</a:t>
            </a:r>
          </a:p>
          <a:p>
            <a:pPr>
              <a:spcAft>
                <a:spcPts val="600"/>
              </a:spcAft>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143000" y="0"/>
            <a:ext cx="8001000" cy="1143000"/>
          </a:xfrm>
        </p:spPr>
        <p:txBody>
          <a:bodyPr/>
          <a:lstStyle/>
          <a:p>
            <a:r>
              <a:rPr lang="en-US" sz="2800" smtClean="0">
                <a:ea typeface="ヒラギノ角ゴ Pro W3"/>
                <a:cs typeface="ヒラギノ角ゴ Pro W3"/>
              </a:rPr>
              <a:t>16.3  Break-Even Earnings for Different Capital Structures (continued)</a:t>
            </a:r>
          </a:p>
        </p:txBody>
      </p:sp>
      <p:sp>
        <p:nvSpPr>
          <p:cNvPr id="39938" name="Content Placeholder 2"/>
          <p:cNvSpPr>
            <a:spLocks noGrp="1"/>
          </p:cNvSpPr>
          <p:nvPr>
            <p:ph idx="1"/>
          </p:nvPr>
        </p:nvSpPr>
        <p:spPr>
          <a:xfrm>
            <a:off x="381000" y="1371600"/>
            <a:ext cx="8382000" cy="4648200"/>
          </a:xfrm>
        </p:spPr>
        <p:txBody>
          <a:bodyPr/>
          <a:lstStyle/>
          <a:p>
            <a:pPr marL="406400" indent="-406400">
              <a:buNone/>
            </a:pPr>
            <a:r>
              <a:rPr lang="en-US" sz="2400" dirty="0" smtClean="0">
                <a:ea typeface="ヒラギノ角ゴ Pro W3"/>
                <a:cs typeface="ヒラギノ角ゴ Pro W3"/>
              </a:rPr>
              <a:t>3) Below an EBIT of $1000, e.g. $800: leverage hurts and vice-versa as shown in Figure 16.1.</a:t>
            </a:r>
          </a:p>
        </p:txBody>
      </p:sp>
      <p:sp>
        <p:nvSpPr>
          <p:cNvPr id="39940" name="TextBox 6"/>
          <p:cNvSpPr txBox="1">
            <a:spLocks noChangeArrowheads="1"/>
          </p:cNvSpPr>
          <p:nvPr/>
        </p:nvSpPr>
        <p:spPr bwMode="auto">
          <a:xfrm>
            <a:off x="5562600" y="2362200"/>
            <a:ext cx="3200400" cy="2677656"/>
          </a:xfrm>
          <a:prstGeom prst="rect">
            <a:avLst/>
          </a:prstGeom>
          <a:noFill/>
          <a:ln w="9525">
            <a:noFill/>
            <a:miter lim="800000"/>
            <a:headEnd/>
            <a:tailEnd/>
          </a:ln>
        </p:spPr>
        <p:txBody>
          <a:bodyPr wrap="square">
            <a:spAutoFit/>
          </a:bodyPr>
          <a:lstStyle/>
          <a:p>
            <a:r>
              <a:rPr lang="en-US" b="1" dirty="0">
                <a:latin typeface="Verdana" pitchFamily="34" charset="0"/>
              </a:rPr>
              <a:t>Figure 16.1  Earnings per </a:t>
            </a:r>
            <a:r>
              <a:rPr lang="en-US" b="1" dirty="0" smtClean="0">
                <a:latin typeface="Verdana" pitchFamily="34" charset="0"/>
              </a:rPr>
              <a:t>share and </a:t>
            </a:r>
            <a:r>
              <a:rPr lang="en-US" b="1" dirty="0">
                <a:latin typeface="Verdana" pitchFamily="34" charset="0"/>
              </a:rPr>
              <a:t>earnings for three different </a:t>
            </a:r>
            <a:r>
              <a:rPr lang="en-US" b="1" dirty="0" smtClean="0">
                <a:latin typeface="Verdana" pitchFamily="34" charset="0"/>
              </a:rPr>
              <a:t>capital structures</a:t>
            </a:r>
            <a:r>
              <a:rPr lang="en-US" b="1" dirty="0">
                <a:latin typeface="Verdana" pitchFamily="34" charset="0"/>
              </a:rPr>
              <a:t>.</a:t>
            </a:r>
          </a:p>
        </p:txBody>
      </p:sp>
      <p:pic>
        <p:nvPicPr>
          <p:cNvPr id="2" name="Picture 1" descr="fig16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4000" y="2362200"/>
            <a:ext cx="3581400" cy="374780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16.4  Pecking Order</a:t>
            </a:r>
            <a:br>
              <a:rPr lang="en-US" dirty="0" smtClean="0"/>
            </a:br>
            <a:endParaRPr lang="en-US" dirty="0"/>
          </a:p>
        </p:txBody>
      </p:sp>
      <p:sp>
        <p:nvSpPr>
          <p:cNvPr id="40962" name="Content Placeholder 2"/>
          <p:cNvSpPr>
            <a:spLocks noGrp="1"/>
          </p:cNvSpPr>
          <p:nvPr>
            <p:ph idx="1"/>
          </p:nvPr>
        </p:nvSpPr>
        <p:spPr/>
        <p:txBody>
          <a:bodyPr/>
          <a:lstStyle/>
          <a:p>
            <a:r>
              <a:rPr lang="en-US" smtClean="0">
                <a:ea typeface="ヒラギノ角ゴ Pro W3"/>
                <a:cs typeface="ヒラギノ角ゴ Pro W3"/>
              </a:rPr>
              <a:t>The pecking order hypothesis is based on the notion that firms have a preferred order of raising capital</a:t>
            </a:r>
            <a:r>
              <a:rPr lang="en-US" b="1" smtClean="0">
                <a:ea typeface="ヒラギノ角ゴ Pro W3"/>
                <a:cs typeface="ヒラギノ角ゴ Pro W3"/>
              </a:rPr>
              <a:t>.  </a:t>
            </a:r>
          </a:p>
          <a:p>
            <a:r>
              <a:rPr lang="en-US" smtClean="0">
                <a:ea typeface="ヒラギノ角ゴ Pro W3"/>
                <a:cs typeface="ヒラギノ角ゴ Pro W3"/>
              </a:rPr>
              <a:t>Accordingly, it states that:</a:t>
            </a:r>
            <a:r>
              <a:rPr lang="en-US" b="1" smtClean="0">
                <a:ea typeface="ヒラギノ角ゴ Pro W3"/>
                <a:cs typeface="ヒラギノ角ゴ Pro W3"/>
              </a:rPr>
              <a:t> </a:t>
            </a:r>
            <a:endParaRPr lang="en-US" smtClean="0">
              <a:ea typeface="ヒラギノ角ゴ Pro W3"/>
              <a:cs typeface="ヒラギノ角ゴ Pro W3"/>
            </a:endParaRPr>
          </a:p>
          <a:p>
            <a:pPr marL="863600" lvl="1" indent="-406400">
              <a:buFontTx/>
              <a:buNone/>
            </a:pPr>
            <a:r>
              <a:rPr lang="en-US" smtClean="0">
                <a:ea typeface="ヒラギノ角ゴ Pro W3"/>
              </a:rPr>
              <a:t>1.	Firms prefer internal financing (retained earnings) first.</a:t>
            </a:r>
          </a:p>
          <a:p>
            <a:pPr marL="863600" lvl="1" indent="-406400">
              <a:buFontTx/>
              <a:buNone/>
            </a:pPr>
            <a:r>
              <a:rPr lang="en-US" smtClean="0">
                <a:ea typeface="ヒラギノ角ゴ Pro W3"/>
              </a:rPr>
              <a:t>2.	If external financing is required, firms will choose to issue the safest or cheapest security first, starting with debt financing and using equity as a last resort.</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ea typeface="ヒラギノ角ゴ Pro W3"/>
                <a:cs typeface="ヒラギノ角ゴ Pro W3"/>
              </a:rPr>
              <a:t>16.4 (A)  Firms Prefer Internal Financing First</a:t>
            </a:r>
          </a:p>
        </p:txBody>
      </p:sp>
      <p:sp>
        <p:nvSpPr>
          <p:cNvPr id="41986" name="Content Placeholder 2"/>
          <p:cNvSpPr>
            <a:spLocks noGrp="1"/>
          </p:cNvSpPr>
          <p:nvPr>
            <p:ph idx="1"/>
          </p:nvPr>
        </p:nvSpPr>
        <p:spPr/>
        <p:txBody>
          <a:bodyPr/>
          <a:lstStyle/>
          <a:p>
            <a:r>
              <a:rPr lang="en-US" b="1" smtClean="0">
                <a:ea typeface="ヒラギノ角ゴ Pro W3"/>
                <a:cs typeface="ヒラギノ角ゴ Pro W3"/>
              </a:rPr>
              <a:t>Why do firms prefer internal financing first?</a:t>
            </a:r>
          </a:p>
          <a:p>
            <a:pPr lvl="1"/>
            <a:r>
              <a:rPr lang="en-US" smtClean="0">
                <a:ea typeface="ヒラギノ角ゴ Pro W3"/>
              </a:rPr>
              <a:t>It typically requires less effort, </a:t>
            </a:r>
          </a:p>
          <a:p>
            <a:pPr lvl="1"/>
            <a:r>
              <a:rPr lang="en-US" smtClean="0">
                <a:ea typeface="ヒラギノ角ゴ Pro W3"/>
              </a:rPr>
              <a:t>Avoids  transactions cost,</a:t>
            </a:r>
          </a:p>
          <a:p>
            <a:pPr lvl="1"/>
            <a:r>
              <a:rPr lang="en-US" smtClean="0">
                <a:ea typeface="ヒラギノ角ゴ Pro W3"/>
              </a:rPr>
              <a:t>Avoids loss of secrecy.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z="2400" smtClean="0">
                <a:ea typeface="ヒラギノ角ゴ Pro W3"/>
                <a:cs typeface="ヒラギノ角ゴ Pro W3"/>
              </a:rPr>
              <a:t>16.4 (B)  Firms Choose to Issue Cheapest Security First and Use Equity as a Last Resort</a:t>
            </a:r>
          </a:p>
        </p:txBody>
      </p:sp>
      <p:sp>
        <p:nvSpPr>
          <p:cNvPr id="43010" name="Content Placeholder 2"/>
          <p:cNvSpPr>
            <a:spLocks noGrp="1"/>
          </p:cNvSpPr>
          <p:nvPr>
            <p:ph idx="1"/>
          </p:nvPr>
        </p:nvSpPr>
        <p:spPr/>
        <p:txBody>
          <a:bodyPr/>
          <a:lstStyle/>
          <a:p>
            <a:r>
              <a:rPr lang="en-US" smtClean="0">
                <a:ea typeface="ヒラギノ角ゴ Pro W3"/>
                <a:cs typeface="ヒラギノ角ゴ Pro W3"/>
              </a:rPr>
              <a:t>Retained earnings being limited, firms have to use other external sources such as debt and equity.</a:t>
            </a:r>
            <a:r>
              <a:rPr lang="en-US" b="1" smtClean="0">
                <a:ea typeface="ヒラギノ角ゴ Pro W3"/>
                <a:cs typeface="ヒラギノ角ゴ Pro W3"/>
              </a:rPr>
              <a:t>  </a:t>
            </a:r>
            <a:r>
              <a:rPr lang="en-US" smtClean="0">
                <a:ea typeface="ヒラギノ角ゴ Pro W3"/>
                <a:cs typeface="ヒラギノ角ゴ Pro W3"/>
              </a:rPr>
              <a:t>	</a:t>
            </a:r>
          </a:p>
          <a:p>
            <a:r>
              <a:rPr lang="en-US" smtClean="0">
                <a:ea typeface="ヒラギノ角ゴ Pro W3"/>
                <a:cs typeface="ヒラギノ角ゴ Pro W3"/>
              </a:rPr>
              <a:t>When they do tap the capital markets, firms tend to issue debt first, </a:t>
            </a:r>
            <a:r>
              <a:rPr lang="en-US" smtClean="0">
                <a:ea typeface="ヒラギノ角ゴ Pro W3"/>
                <a:cs typeface="ヒラギノ角ゴ Pro W3"/>
                <a:sym typeface="Wingdings" pitchFamily="2" charset="2"/>
              </a:rPr>
              <a:t></a:t>
            </a:r>
            <a:r>
              <a:rPr lang="en-US" smtClean="0">
                <a:ea typeface="ヒラギノ角ゴ Pro W3"/>
                <a:cs typeface="ヒラギノ角ゴ Pro W3"/>
              </a:rPr>
              <a:t> less costly, and leads to less loss of control, and equity last, </a:t>
            </a:r>
            <a:r>
              <a:rPr lang="en-US" smtClean="0">
                <a:ea typeface="ヒラギノ角ゴ Pro W3"/>
                <a:cs typeface="ヒラギノ角ゴ Pro W3"/>
                <a:sym typeface="Wingdings" pitchFamily="2" charset="2"/>
              </a:rPr>
              <a:t></a:t>
            </a:r>
            <a:r>
              <a:rPr lang="en-US" smtClean="0">
                <a:ea typeface="ヒラギノ角ゴ Pro W3"/>
                <a:cs typeface="ヒラギノ角ゴ Pro W3"/>
              </a:rPr>
              <a:t> too much debt can put the firm into a risk of bankruptcy.</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696200" cy="1143000"/>
          </a:xfrm>
        </p:spPr>
        <p:txBody>
          <a:bodyPr>
            <a:normAutofit fontScale="90000"/>
          </a:bodyPr>
          <a:lstStyle/>
          <a:p>
            <a:pPr>
              <a:defRPr/>
            </a:pPr>
            <a:r>
              <a:rPr lang="en-US" sz="2800" dirty="0" smtClean="0">
                <a:solidFill>
                  <a:prstClr val="black"/>
                </a:solidFill>
              </a:rPr>
              <a:t>16.4 (B)  Firms Choose to Issue Cheapest Security First and Use Equity as a Last Resort (continued)</a:t>
            </a:r>
            <a:endParaRPr lang="en-US" dirty="0"/>
          </a:p>
        </p:txBody>
      </p:sp>
      <p:sp>
        <p:nvSpPr>
          <p:cNvPr id="3" name="Content Placeholder 2"/>
          <p:cNvSpPr>
            <a:spLocks noGrp="1"/>
          </p:cNvSpPr>
          <p:nvPr>
            <p:ph idx="1"/>
          </p:nvPr>
        </p:nvSpPr>
        <p:spPr/>
        <p:txBody>
          <a:bodyPr>
            <a:normAutofit/>
          </a:bodyPr>
          <a:lstStyle/>
          <a:p>
            <a:pPr marL="0" indent="0">
              <a:spcAft>
                <a:spcPts val="600"/>
              </a:spcAft>
              <a:buFontTx/>
              <a:buNone/>
              <a:defRPr/>
            </a:pPr>
            <a:r>
              <a:rPr lang="en-US" sz="2400" dirty="0" smtClean="0"/>
              <a:t>In summary, there are three implications of the pecking order hypothesis: </a:t>
            </a:r>
          </a:p>
          <a:p>
            <a:pPr marL="514350" indent="-514350">
              <a:spcAft>
                <a:spcPts val="600"/>
              </a:spcAft>
              <a:buFontTx/>
              <a:buAutoNum type="arabicPeriod"/>
              <a:defRPr/>
            </a:pPr>
            <a:r>
              <a:rPr lang="en-US" sz="2400" dirty="0" smtClean="0"/>
              <a:t>Profitable companies will borrow less </a:t>
            </a:r>
            <a:br>
              <a:rPr lang="en-US" sz="2400" dirty="0" smtClean="0"/>
            </a:br>
            <a:r>
              <a:rPr lang="en-US" sz="2400" dirty="0" err="1" smtClean="0">
                <a:sym typeface="Wingdings" pitchFamily="2" charset="2"/>
              </a:rPr>
              <a:t></a:t>
            </a:r>
            <a:r>
              <a:rPr lang="en-US" sz="2400" dirty="0" smtClean="0"/>
              <a:t> they have more internal funds available</a:t>
            </a:r>
            <a:br>
              <a:rPr lang="en-US" sz="2400" dirty="0" smtClean="0"/>
            </a:br>
            <a:r>
              <a:rPr lang="en-US" sz="2400" dirty="0" err="1" smtClean="0">
                <a:sym typeface="Wingdings" pitchFamily="2" charset="2"/>
              </a:rPr>
              <a:t></a:t>
            </a:r>
            <a:r>
              <a:rPr lang="en-US" sz="2400" dirty="0" smtClean="0"/>
              <a:t> and may have lower </a:t>
            </a:r>
            <a:r>
              <a:rPr lang="en-US" sz="2400" b="1" dirty="0" smtClean="0"/>
              <a:t>debt to equity ratios</a:t>
            </a:r>
            <a:br>
              <a:rPr lang="en-US" sz="2400" b="1" dirty="0" smtClean="0"/>
            </a:br>
            <a:r>
              <a:rPr lang="en-US" sz="2400" dirty="0" err="1" smtClean="0">
                <a:sym typeface="Wingdings" pitchFamily="2" charset="2"/>
              </a:rPr>
              <a:t></a:t>
            </a:r>
            <a:r>
              <a:rPr lang="en-US" sz="2400" dirty="0" smtClean="0"/>
              <a:t> they have more debt capacity. </a:t>
            </a:r>
          </a:p>
          <a:p>
            <a:pPr marL="457200" indent="-457200">
              <a:spcAft>
                <a:spcPts val="600"/>
              </a:spcAft>
              <a:buFontTx/>
              <a:buAutoNum type="arabicPeriod" startAt="2"/>
              <a:defRPr/>
            </a:pPr>
            <a:r>
              <a:rPr lang="en-US" sz="2400" dirty="0" smtClean="0"/>
              <a:t>Less profitable companies will need more external funding and will first seek debt financing in an asymmetric world, avoiding the equity market. </a:t>
            </a:r>
          </a:p>
          <a:p>
            <a:pPr marL="457200" indent="-457200">
              <a:spcAft>
                <a:spcPts val="600"/>
              </a:spcAft>
              <a:buFontTx/>
              <a:buAutoNum type="arabicPeriod" startAt="2"/>
              <a:defRPr/>
            </a:pPr>
            <a:r>
              <a:rPr lang="en-US" sz="2400" dirty="0" smtClean="0"/>
              <a:t>As a last resort, firms will sell equity to fund investment opportunities.</a:t>
            </a:r>
            <a:r>
              <a:rPr lang="en-US" sz="2400" b="1" dirty="0" smtClean="0"/>
              <a:t>	</a:t>
            </a:r>
            <a:endParaRPr lang="en-US" sz="2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16.5  Modigliani and Miller on Optimal Capital Structure</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spcAft>
                <a:spcPts val="600"/>
              </a:spcAft>
              <a:defRPr/>
            </a:pPr>
            <a:r>
              <a:rPr lang="en-US" dirty="0" smtClean="0"/>
              <a:t>Franco Modigliani and Merton Miller (M&amp;M), two Nobel laureates, </a:t>
            </a:r>
            <a:r>
              <a:rPr lang="en-US" dirty="0" smtClean="0">
                <a:sym typeface="Wingdings" pitchFamily="2" charset="2"/>
              </a:rPr>
              <a:t></a:t>
            </a:r>
            <a:r>
              <a:rPr lang="en-US" dirty="0" smtClean="0"/>
              <a:t> developed a series of propositions around the question of whether or not there exists an optimal capital structure that firms can strive for. </a:t>
            </a:r>
          </a:p>
          <a:p>
            <a:pPr>
              <a:spcAft>
                <a:spcPts val="600"/>
              </a:spcAft>
              <a:defRPr/>
            </a:pPr>
            <a:r>
              <a:rPr lang="en-US" dirty="0" smtClean="0"/>
              <a:t>The basic assumption underlying the various propositions is that investment decision of a firm is separate from its financing decision,</a:t>
            </a:r>
          </a:p>
          <a:p>
            <a:pPr lvl="1">
              <a:spcAft>
                <a:spcPts val="600"/>
              </a:spcAft>
              <a:defRPr/>
            </a:pPr>
            <a:r>
              <a:rPr lang="en-US" dirty="0" smtClean="0"/>
              <a:t>firms first decide which products and services to invest in and only then figure out what mix of financing sources they will use to finance the investment. </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8001000" cy="1143000"/>
          </a:xfrm>
        </p:spPr>
        <p:txBody>
          <a:bodyPr>
            <a:normAutofit fontScale="90000"/>
          </a:bodyPr>
          <a:lstStyle/>
          <a:p>
            <a:pPr>
              <a:defRPr/>
            </a:pPr>
            <a:r>
              <a:rPr lang="en-US" dirty="0" smtClean="0"/>
              <a:t>16.5 (A)  Capital Structure in a World of No Taxes and No Bankruptcy</a:t>
            </a:r>
            <a:endParaRPr lang="en-US" dirty="0"/>
          </a:p>
        </p:txBody>
      </p:sp>
      <p:sp>
        <p:nvSpPr>
          <p:cNvPr id="46082" name="Content Placeholder 2"/>
          <p:cNvSpPr>
            <a:spLocks noGrp="1"/>
          </p:cNvSpPr>
          <p:nvPr>
            <p:ph idx="1"/>
          </p:nvPr>
        </p:nvSpPr>
        <p:spPr/>
        <p:txBody>
          <a:bodyPr/>
          <a:lstStyle/>
          <a:p>
            <a:r>
              <a:rPr lang="en-US" smtClean="0">
                <a:ea typeface="ヒラギノ角ゴ Pro W3"/>
                <a:cs typeface="ヒラギノ角ゴ Pro W3"/>
              </a:rPr>
              <a:t>In 1956, M&amp;M introduced their first theory which stated that in a world with no taxes and no bankruptcy risk, a firm’s debt-equity mix would be irrelevant. </a:t>
            </a:r>
          </a:p>
          <a:p>
            <a:pPr lvl="1"/>
            <a:r>
              <a:rPr lang="en-US" b="1" smtClean="0">
                <a:ea typeface="ヒラギノ角ゴ Pro W3"/>
              </a:rPr>
              <a:t>M&amp;M proposition I </a:t>
            </a:r>
            <a:r>
              <a:rPr lang="en-US" smtClean="0">
                <a:ea typeface="ヒラギノ角ゴ Pro W3"/>
              </a:rPr>
              <a:t>states that in a world with no taxes and no bankruptcy risk, the value of a leveraged firm (</a:t>
            </a:r>
            <a:r>
              <a:rPr lang="en-US" i="1" smtClean="0">
                <a:ea typeface="ヒラギノ角ゴ Pro W3"/>
              </a:rPr>
              <a:t>V</a:t>
            </a:r>
            <a:r>
              <a:rPr lang="en-US" i="1" baseline="-25000" smtClean="0">
                <a:ea typeface="ヒラギノ角ゴ Pro W3"/>
              </a:rPr>
              <a:t>L</a:t>
            </a:r>
            <a:r>
              <a:rPr lang="en-US" smtClean="0">
                <a:ea typeface="ヒラギノ角ゴ Pro W3"/>
              </a:rPr>
              <a:t>) would equal that of  an otherwise identical all-equity firm (</a:t>
            </a:r>
            <a:r>
              <a:rPr lang="en-US" i="1" smtClean="0">
                <a:ea typeface="ヒラギノ角ゴ Pro W3"/>
              </a:rPr>
              <a:t>V</a:t>
            </a:r>
            <a:r>
              <a:rPr lang="en-US" i="1" baseline="-25000" smtClean="0">
                <a:ea typeface="ヒラギノ角ゴ Pro W3"/>
              </a:rPr>
              <a:t>E</a:t>
            </a:r>
            <a:r>
              <a:rPr lang="en-US" smtClean="0">
                <a:ea typeface="ヒラギノ角ゴ Pro W3"/>
              </a:rPr>
              <a:t>), i.e. the value of a firm does not depend on its capital structure.  </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ea typeface="ヒラギノ角ゴ Pro W3"/>
                <a:cs typeface="ヒラギノ角ゴ Pro W3"/>
              </a:rPr>
              <a:t>Learning Objectives</a:t>
            </a: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defRPr/>
            </a:pPr>
            <a:r>
              <a:rPr lang="en-US" dirty="0" smtClean="0"/>
              <a:t>Explain why borrowing rates are different based on ability to repay loans.</a:t>
            </a:r>
          </a:p>
          <a:p>
            <a:pPr marL="514350" indent="-514350">
              <a:buFont typeface="+mj-lt"/>
              <a:buAutoNum type="arabicPeriod"/>
              <a:defRPr/>
            </a:pPr>
            <a:r>
              <a:rPr lang="en-US" dirty="0" smtClean="0"/>
              <a:t>Demonstrate the benefits of borrowing. </a:t>
            </a:r>
          </a:p>
          <a:p>
            <a:pPr marL="514350" indent="-514350">
              <a:buFont typeface="+mj-lt"/>
              <a:buAutoNum type="arabicPeriod"/>
              <a:defRPr/>
            </a:pPr>
            <a:r>
              <a:rPr lang="en-US" dirty="0" smtClean="0"/>
              <a:t>Calculate the break-even EBIT for different capital structures.</a:t>
            </a:r>
          </a:p>
          <a:p>
            <a:pPr marL="514350" indent="-514350">
              <a:buFont typeface="+mj-lt"/>
              <a:buAutoNum type="arabicPeriod"/>
              <a:defRPr/>
            </a:pPr>
            <a:r>
              <a:rPr lang="en-US" dirty="0" smtClean="0"/>
              <a:t>Explain the appropriate borrowing strategy under the pecking order hypothesis.</a:t>
            </a:r>
          </a:p>
          <a:p>
            <a:pPr marL="514350" indent="-514350">
              <a:buFont typeface="+mj-lt"/>
              <a:buAutoNum type="arabicPeriod"/>
              <a:defRPr/>
            </a:pPr>
            <a:r>
              <a:rPr lang="en-US" dirty="0" smtClean="0"/>
              <a:t>Develop the arguments for the optimal capital structure in a world of no taxes and no bankruptcy and in a world of corporate taxes with no bankruptcy costs.</a:t>
            </a:r>
          </a:p>
          <a:p>
            <a:pPr marL="514350" indent="-514350">
              <a:buFont typeface="+mj-lt"/>
              <a:buAutoNum type="arabicPeriod"/>
              <a:defRPr/>
            </a:pPr>
            <a:r>
              <a:rPr lang="en-US" dirty="0" smtClean="0"/>
              <a:t>Understand the static theory of capital structure and the trade-off between the benefits of the tax shield and the cost of bankruptcy.</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1109663" y="42863"/>
            <a:ext cx="7696200" cy="1143000"/>
          </a:xfrm>
        </p:spPr>
        <p:txBody>
          <a:bodyPr/>
          <a:lstStyle/>
          <a:p>
            <a:r>
              <a:rPr lang="en-US" sz="2400" smtClean="0">
                <a:ea typeface="ヒラギノ角ゴ Pro W3"/>
                <a:cs typeface="ヒラギノ角ゴ Pro W3"/>
              </a:rPr>
              <a:t>16.5 (A)  Capital Structure in a World of No Taxes and No Bankruptcy (continued)</a:t>
            </a:r>
          </a:p>
        </p:txBody>
      </p:sp>
      <p:sp>
        <p:nvSpPr>
          <p:cNvPr id="47107" name="TextBox 8"/>
          <p:cNvSpPr txBox="1">
            <a:spLocks noChangeArrowheads="1"/>
          </p:cNvSpPr>
          <p:nvPr/>
        </p:nvSpPr>
        <p:spPr bwMode="auto">
          <a:xfrm>
            <a:off x="1219200" y="1600200"/>
            <a:ext cx="6705600" cy="646113"/>
          </a:xfrm>
          <a:prstGeom prst="rect">
            <a:avLst/>
          </a:prstGeom>
          <a:noFill/>
          <a:ln w="9525">
            <a:noFill/>
            <a:miter lim="800000"/>
            <a:headEnd/>
            <a:tailEnd/>
          </a:ln>
        </p:spPr>
        <p:txBody>
          <a:bodyPr>
            <a:spAutoFit/>
          </a:bodyPr>
          <a:lstStyle/>
          <a:p>
            <a:r>
              <a:rPr lang="en-US" b="1">
                <a:latin typeface="Verdana" pitchFamily="34" charset="0"/>
              </a:rPr>
              <a:t>Figure 16.2  Value of firms according to Modigliani and Miller’s Proposition I in a world of no taxes.</a:t>
            </a:r>
          </a:p>
        </p:txBody>
      </p:sp>
      <p:pic>
        <p:nvPicPr>
          <p:cNvPr id="2" name="Picture 1" descr="fig16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76400" y="3048000"/>
            <a:ext cx="5803900" cy="320741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1066800" y="0"/>
            <a:ext cx="7772400" cy="1143000"/>
          </a:xfrm>
        </p:spPr>
        <p:txBody>
          <a:bodyPr/>
          <a:lstStyle/>
          <a:p>
            <a:r>
              <a:rPr lang="en-US" sz="2400" smtClean="0">
                <a:ea typeface="ヒラギノ角ゴ Pro W3"/>
                <a:cs typeface="ヒラギノ角ゴ Pro W3"/>
              </a:rPr>
              <a:t>16.5 (A)  Capital Structure in a World of No Taxes and No Bankruptcy (continued)</a:t>
            </a:r>
          </a:p>
        </p:txBody>
      </p:sp>
      <p:sp>
        <p:nvSpPr>
          <p:cNvPr id="3" name="Content Placeholder 2"/>
          <p:cNvSpPr>
            <a:spLocks noGrp="1"/>
          </p:cNvSpPr>
          <p:nvPr>
            <p:ph idx="1"/>
          </p:nvPr>
        </p:nvSpPr>
        <p:spPr>
          <a:xfrm>
            <a:off x="381000" y="1524000"/>
            <a:ext cx="8382000" cy="4648200"/>
          </a:xfrm>
        </p:spPr>
        <p:txBody>
          <a:bodyPr>
            <a:normAutofit/>
          </a:bodyPr>
          <a:lstStyle/>
          <a:p>
            <a:pPr marL="0" indent="0">
              <a:buFontTx/>
              <a:buNone/>
            </a:pPr>
            <a:r>
              <a:rPr lang="en-US" sz="2000" b="1" smtClean="0">
                <a:ea typeface="ヒラギノ角ゴ Pro W3"/>
                <a:cs typeface="ヒラギノ角ゴ Pro W3"/>
              </a:rPr>
              <a:t>M&amp;M proposition II: </a:t>
            </a:r>
            <a:r>
              <a:rPr lang="en-US" sz="2000" smtClean="0">
                <a:ea typeface="ヒラギノ角ゴ Pro W3"/>
                <a:cs typeface="ヒラギノ角ゴ Pro W3"/>
              </a:rPr>
              <a:t>states that the value of a firm depends on three things:</a:t>
            </a:r>
          </a:p>
          <a:p>
            <a:pPr marL="0" indent="0">
              <a:buFontTx/>
              <a:buNone/>
            </a:pPr>
            <a:r>
              <a:rPr lang="en-US" sz="2000" smtClean="0">
                <a:ea typeface="ヒラギノ角ゴ Pro W3"/>
                <a:cs typeface="ヒラギノ角ゴ Pro W3"/>
              </a:rPr>
              <a:t>1. The required rate of return on the firm’s assets (which is the same for firms with identical assets or investment choices)</a:t>
            </a:r>
          </a:p>
          <a:p>
            <a:pPr marL="0" indent="0">
              <a:buFontTx/>
              <a:buNone/>
            </a:pPr>
            <a:r>
              <a:rPr lang="en-US" sz="2000" smtClean="0">
                <a:ea typeface="ヒラギノ角ゴ Pro W3"/>
                <a:cs typeface="ヒラギノ角ゴ Pro W3"/>
              </a:rPr>
              <a:t>2. The cost of debt to the firm</a:t>
            </a:r>
          </a:p>
          <a:p>
            <a:pPr marL="0" indent="0">
              <a:buFontTx/>
              <a:buNone/>
            </a:pPr>
            <a:r>
              <a:rPr lang="en-US" sz="2000" smtClean="0">
                <a:ea typeface="ヒラギノ角ゴ Pro W3"/>
                <a:cs typeface="ヒラギノ角ゴ Pro W3"/>
              </a:rPr>
              <a:t>3. The debt to equity ratio of the firm. </a:t>
            </a:r>
          </a:p>
          <a:p>
            <a:pPr marL="0" indent="0">
              <a:buFontTx/>
              <a:buNone/>
            </a:pPr>
            <a:r>
              <a:rPr lang="en-US" sz="2000" smtClean="0">
                <a:ea typeface="ヒラギノ角ゴ Pro W3"/>
                <a:cs typeface="ヒラギノ角ゴ Pro W3"/>
              </a:rPr>
              <a:t>In a world with no bankruptcy risk and taxes, the value of a firm would simply be the present value of its cash flow assumed to be received in perpetuity,</a:t>
            </a:r>
          </a:p>
          <a:p>
            <a:pPr marL="0" indent="0">
              <a:buFontTx/>
              <a:buNone/>
            </a:pPr>
            <a:r>
              <a:rPr lang="en-US" sz="2000" baseline="-25000" smtClean="0">
                <a:ea typeface="ヒラギノ角ゴ Pro W3"/>
                <a:cs typeface="ヒラギノ角ゴ Pro W3"/>
              </a:rPr>
              <a:t> 		</a:t>
            </a:r>
            <a:r>
              <a:rPr lang="en-US" sz="2000" smtClean="0">
                <a:ea typeface="ヒラギノ角ゴ Pro W3"/>
                <a:cs typeface="ヒラギノ角ゴ Pro W3"/>
              </a:rPr>
              <a:t>		V</a:t>
            </a:r>
            <a:r>
              <a:rPr lang="en-US" sz="2000" baseline="-25000" smtClean="0">
                <a:ea typeface="ヒラギノ角ゴ Pro W3"/>
                <a:cs typeface="ヒラギノ角ゴ Pro W3"/>
              </a:rPr>
              <a:t>F</a:t>
            </a:r>
            <a:r>
              <a:rPr lang="en-US" sz="2000" smtClean="0">
                <a:ea typeface="ヒラギノ角ゴ Pro W3"/>
                <a:cs typeface="ヒラギノ角ゴ Pro W3"/>
              </a:rPr>
              <a:t> = </a:t>
            </a:r>
            <a:r>
              <a:rPr lang="en-US" sz="2000" u="sng" smtClean="0">
                <a:ea typeface="ヒラギノ角ゴ Pro W3"/>
                <a:cs typeface="ヒラギノ角ゴ Pro W3"/>
              </a:rPr>
              <a:t>Cash Flow</a:t>
            </a:r>
            <a:endParaRPr lang="en-US" sz="2000" smtClean="0">
              <a:ea typeface="ヒラギノ角ゴ Pro W3"/>
              <a:cs typeface="ヒラギノ角ゴ Pro W3"/>
            </a:endParaRPr>
          </a:p>
          <a:p>
            <a:pPr marL="0" indent="0">
              <a:buFontTx/>
              <a:buNone/>
            </a:pPr>
            <a:r>
              <a:rPr lang="en-US" sz="2000" smtClean="0">
                <a:ea typeface="ヒラギノ角ゴ Pro W3"/>
                <a:cs typeface="ヒラギノ角ゴ Pro W3"/>
              </a:rPr>
              <a:t>					   </a:t>
            </a:r>
            <a:r>
              <a:rPr lang="en-US" sz="2000" i="1" smtClean="0">
                <a:ea typeface="ヒラギノ角ゴ Pro W3"/>
                <a:cs typeface="ヒラギノ角ゴ Pro W3"/>
              </a:rPr>
              <a:t>r  </a:t>
            </a:r>
            <a:endParaRPr lang="en-US" sz="2000" smtClean="0">
              <a:ea typeface="ヒラギノ角ゴ Pro W3"/>
              <a:cs typeface="ヒラギノ角ゴ Pro W3"/>
            </a:endParaRPr>
          </a:p>
          <a:p>
            <a:pPr marL="0" indent="0">
              <a:buFontTx/>
              <a:buNone/>
            </a:pPr>
            <a:r>
              <a:rPr lang="en-US" sz="2000" smtClean="0">
                <a:ea typeface="ヒラギノ角ゴ Pro W3"/>
                <a:cs typeface="ヒラギノ角ゴ Pro W3"/>
              </a:rPr>
              <a:t>where </a:t>
            </a:r>
            <a:r>
              <a:rPr lang="en-US" sz="2000" i="1" smtClean="0">
                <a:ea typeface="ヒラギノ角ゴ Pro W3"/>
                <a:cs typeface="ヒラギノ角ゴ Pro W3"/>
              </a:rPr>
              <a:t>r</a:t>
            </a:r>
            <a:r>
              <a:rPr lang="en-US" sz="2000" smtClean="0">
                <a:ea typeface="ヒラギノ角ゴ Pro W3"/>
                <a:cs typeface="ヒラギノ角ゴ Pro W3"/>
              </a:rPr>
              <a:t> is the weighted average cost of capital of the firm (WACC) and can be calculated by using Equation 16.2.</a:t>
            </a:r>
          </a:p>
          <a:p>
            <a:pPr marL="0" indent="0">
              <a:buFontTx/>
              <a:buNone/>
            </a:pPr>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z="2400" smtClean="0">
                <a:ea typeface="ヒラギノ角ゴ Pro W3"/>
                <a:cs typeface="ヒラギノ角ゴ Pro W3"/>
              </a:rPr>
              <a:t>16.5 (A)  Capital Structure in a World of No Taxes and No Bankruptcy (continued)</a:t>
            </a:r>
          </a:p>
        </p:txBody>
      </p:sp>
      <p:sp>
        <p:nvSpPr>
          <p:cNvPr id="45059" name="Rectangle 3"/>
          <p:cNvSpPr>
            <a:spLocks noChangeArrowheads="1"/>
          </p:cNvSpPr>
          <p:nvPr/>
        </p:nvSpPr>
        <p:spPr bwMode="auto">
          <a:xfrm>
            <a:off x="685800" y="3048000"/>
            <a:ext cx="7924800" cy="2954338"/>
          </a:xfrm>
          <a:prstGeom prst="rect">
            <a:avLst/>
          </a:prstGeom>
          <a:noFill/>
          <a:ln w="9525">
            <a:noFill/>
            <a:miter lim="800000"/>
            <a:headEnd/>
            <a:tailEnd/>
          </a:ln>
          <a:effectLst/>
        </p:spPr>
        <p:txBody>
          <a:bodyPr anchor="ctr">
            <a:spAutoFit/>
          </a:bodyPr>
          <a:lstStyle/>
          <a:p>
            <a:pPr marL="1252538" indent="-1252538">
              <a:defRPr/>
            </a:pPr>
            <a:r>
              <a:rPr lang="en-US" sz="2800" dirty="0">
                <a:latin typeface="Verdana"/>
                <a:ea typeface="Verdana"/>
                <a:cs typeface="+mn-cs"/>
              </a:rPr>
              <a:t>Where E = the equity value;</a:t>
            </a:r>
            <a:endParaRPr lang="en-US" sz="2800" dirty="0">
              <a:latin typeface="Verdana"/>
              <a:cs typeface="+mn-cs"/>
            </a:endParaRPr>
          </a:p>
          <a:p>
            <a:pPr marL="1252538" indent="-1252538" eaLnBrk="0" hangingPunct="0">
              <a:defRPr/>
            </a:pPr>
            <a:r>
              <a:rPr lang="en-US" sz="2800" dirty="0">
                <a:latin typeface="Verdana"/>
                <a:ea typeface="Verdana"/>
                <a:cs typeface="+mn-cs"/>
              </a:rPr>
              <a:t>	D = the debt value;</a:t>
            </a:r>
            <a:endParaRPr lang="en-US" sz="2800" dirty="0">
              <a:latin typeface="Verdana"/>
              <a:cs typeface="+mn-cs"/>
            </a:endParaRPr>
          </a:p>
          <a:p>
            <a:pPr marL="1252538" indent="-1252538" eaLnBrk="0" hangingPunct="0">
              <a:defRPr/>
            </a:pPr>
            <a:r>
              <a:rPr lang="en-US" sz="2800" dirty="0">
                <a:latin typeface="Verdana"/>
                <a:ea typeface="Verdana"/>
                <a:cs typeface="+mn-cs"/>
              </a:rPr>
              <a:t>	V = the value of the firm = E+D</a:t>
            </a:r>
            <a:endParaRPr lang="en-US" sz="2800" dirty="0">
              <a:latin typeface="Verdana"/>
              <a:cs typeface="+mn-cs"/>
            </a:endParaRPr>
          </a:p>
          <a:p>
            <a:pPr marL="1252538" indent="-1252538" eaLnBrk="0" hangingPunct="0">
              <a:defRPr/>
            </a:pPr>
            <a:r>
              <a:rPr lang="en-US" sz="2800" i="1" dirty="0">
                <a:latin typeface="Verdana"/>
                <a:ea typeface="Verdana"/>
                <a:cs typeface="+mn-cs"/>
              </a:rPr>
              <a:t>	R</a:t>
            </a:r>
            <a:r>
              <a:rPr lang="en-US" sz="2800" i="1" baseline="-25000" dirty="0">
                <a:latin typeface="Verdana"/>
                <a:ea typeface="Verdana"/>
                <a:cs typeface="+mn-cs"/>
              </a:rPr>
              <a:t>e </a:t>
            </a:r>
            <a:r>
              <a:rPr lang="en-US" sz="2800" dirty="0">
                <a:latin typeface="Verdana"/>
                <a:ea typeface="Verdana"/>
                <a:cs typeface="+mn-cs"/>
              </a:rPr>
              <a:t>= the cost of equity;</a:t>
            </a:r>
            <a:endParaRPr lang="en-US" sz="2800" dirty="0">
              <a:latin typeface="Verdana"/>
              <a:cs typeface="+mn-cs"/>
            </a:endParaRPr>
          </a:p>
          <a:p>
            <a:pPr marL="1252538" indent="-1252538" eaLnBrk="0" hangingPunct="0">
              <a:defRPr/>
            </a:pPr>
            <a:r>
              <a:rPr lang="en-US" sz="2800" i="1" dirty="0">
                <a:latin typeface="Verdana"/>
                <a:ea typeface="Verdana"/>
                <a:cs typeface="+mn-cs"/>
              </a:rPr>
              <a:t>	R</a:t>
            </a:r>
            <a:r>
              <a:rPr lang="en-US" sz="2800" i="1" baseline="-25000" dirty="0">
                <a:latin typeface="Verdana"/>
                <a:ea typeface="Verdana"/>
                <a:cs typeface="+mn-cs"/>
              </a:rPr>
              <a:t>d </a:t>
            </a:r>
            <a:r>
              <a:rPr lang="en-US" sz="2800" dirty="0">
                <a:latin typeface="Verdana"/>
                <a:ea typeface="Verdana"/>
                <a:cs typeface="+mn-cs"/>
              </a:rPr>
              <a:t>= the cost of debt; and</a:t>
            </a:r>
            <a:endParaRPr lang="en-US" sz="2800" dirty="0">
              <a:latin typeface="Verdana"/>
              <a:cs typeface="+mn-cs"/>
            </a:endParaRPr>
          </a:p>
          <a:p>
            <a:pPr marL="1252538" indent="-1252538" eaLnBrk="0" hangingPunct="0">
              <a:defRPr/>
            </a:pPr>
            <a:r>
              <a:rPr lang="en-US" sz="2800" i="1" dirty="0">
                <a:latin typeface="Verdana"/>
                <a:ea typeface="Verdana"/>
                <a:cs typeface="+mn-cs"/>
              </a:rPr>
              <a:t>	</a:t>
            </a:r>
            <a:r>
              <a:rPr lang="en-US" sz="2800" i="1" dirty="0" err="1">
                <a:latin typeface="Verdana"/>
                <a:ea typeface="Verdana"/>
                <a:cs typeface="+mn-cs"/>
              </a:rPr>
              <a:t>T</a:t>
            </a:r>
            <a:r>
              <a:rPr lang="en-US" sz="2800" i="1" baseline="-25000" dirty="0" err="1">
                <a:latin typeface="Verdana"/>
                <a:ea typeface="Verdana"/>
                <a:cs typeface="+mn-cs"/>
              </a:rPr>
              <a:t>c</a:t>
            </a:r>
            <a:r>
              <a:rPr lang="en-US" sz="2800" i="1" baseline="-25000" dirty="0">
                <a:latin typeface="Verdana"/>
                <a:ea typeface="Verdana"/>
                <a:cs typeface="+mn-cs"/>
              </a:rPr>
              <a:t> </a:t>
            </a:r>
            <a:r>
              <a:rPr lang="en-US" sz="2800" dirty="0">
                <a:latin typeface="Verdana"/>
                <a:ea typeface="Verdana"/>
                <a:cs typeface="+mn-cs"/>
              </a:rPr>
              <a:t>= the corporate tax rate</a:t>
            </a:r>
            <a:endParaRPr lang="en-US" sz="2800" dirty="0">
              <a:latin typeface="Verdana"/>
              <a:cs typeface="+mn-cs"/>
            </a:endParaRPr>
          </a:p>
          <a:p>
            <a:pPr eaLnBrk="0" hangingPunct="0">
              <a:defRPr/>
            </a:pPr>
            <a:endParaRPr lang="en-US" dirty="0">
              <a:latin typeface="Verdana"/>
              <a:cs typeface="+mn-cs"/>
            </a:endParaRPr>
          </a:p>
        </p:txBody>
      </p:sp>
      <p:pic>
        <p:nvPicPr>
          <p:cNvPr id="3" name="Picture 2" descr="eq16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09600" y="1905000"/>
            <a:ext cx="8026400" cy="7493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z="2400" smtClean="0">
                <a:ea typeface="ヒラギノ角ゴ Pro W3"/>
                <a:cs typeface="ヒラギノ角ゴ Pro W3"/>
              </a:rPr>
              <a:t>16.5 (A)  Capital Structure in a World of No Taxes and No Bankruptcy (continued)</a:t>
            </a:r>
          </a:p>
        </p:txBody>
      </p:sp>
      <p:sp>
        <p:nvSpPr>
          <p:cNvPr id="50178" name="Rectangle 5"/>
          <p:cNvSpPr>
            <a:spLocks noChangeArrowheads="1"/>
          </p:cNvSpPr>
          <p:nvPr/>
        </p:nvSpPr>
        <p:spPr bwMode="auto">
          <a:xfrm>
            <a:off x="381000" y="2590800"/>
            <a:ext cx="8229600" cy="646113"/>
          </a:xfrm>
          <a:prstGeom prst="rect">
            <a:avLst/>
          </a:prstGeom>
          <a:noFill/>
          <a:ln w="9525">
            <a:noFill/>
            <a:miter lim="800000"/>
            <a:headEnd/>
            <a:tailEnd/>
          </a:ln>
        </p:spPr>
        <p:txBody>
          <a:bodyPr anchor="ctr">
            <a:spAutoFit/>
          </a:bodyPr>
          <a:lstStyle/>
          <a:p>
            <a:pPr algn="just"/>
            <a:r>
              <a:rPr lang="en-US" dirty="0">
                <a:latin typeface="Verdana" pitchFamily="34" charset="0"/>
              </a:rPr>
              <a:t>Since V=D+E, we can manipulate equation 16.3 to solve for the cost of equity (</a:t>
            </a:r>
            <a:r>
              <a:rPr lang="en-US" i="1" dirty="0">
                <a:latin typeface="Verdana" pitchFamily="34" charset="0"/>
              </a:rPr>
              <a:t>R</a:t>
            </a:r>
            <a:r>
              <a:rPr lang="en-US" baseline="-30000" dirty="0">
                <a:latin typeface="Verdana" pitchFamily="34" charset="0"/>
              </a:rPr>
              <a:t>e</a:t>
            </a:r>
            <a:r>
              <a:rPr lang="en-US" dirty="0">
                <a:latin typeface="Verdana" pitchFamily="34" charset="0"/>
              </a:rPr>
              <a:t>) as shown in Equation 16.4:</a:t>
            </a:r>
          </a:p>
        </p:txBody>
      </p:sp>
      <p:sp>
        <p:nvSpPr>
          <p:cNvPr id="50179" name="Rectangle 7"/>
          <p:cNvSpPr>
            <a:spLocks noChangeArrowheads="1"/>
          </p:cNvSpPr>
          <p:nvPr/>
        </p:nvSpPr>
        <p:spPr bwMode="auto">
          <a:xfrm>
            <a:off x="457200" y="4495800"/>
            <a:ext cx="8458200" cy="1785104"/>
          </a:xfrm>
          <a:prstGeom prst="rect">
            <a:avLst/>
          </a:prstGeom>
          <a:noFill/>
          <a:ln w="9525">
            <a:noFill/>
            <a:miter lim="800000"/>
            <a:headEnd/>
            <a:tailEnd/>
          </a:ln>
        </p:spPr>
        <p:txBody>
          <a:bodyPr anchor="ctr">
            <a:spAutoFit/>
          </a:bodyPr>
          <a:lstStyle/>
          <a:p>
            <a:pPr algn="just">
              <a:spcAft>
                <a:spcPts val="900"/>
              </a:spcAft>
            </a:pPr>
            <a:r>
              <a:rPr lang="en-US" sz="1600" b="1" dirty="0">
                <a:latin typeface="Verdana" pitchFamily="34" charset="0"/>
                <a:sym typeface="Wingdings" pitchFamily="2" charset="2"/>
              </a:rPr>
              <a:t></a:t>
            </a:r>
            <a:r>
              <a:rPr lang="en-US" sz="1600" b="1" dirty="0">
                <a:latin typeface="Verdana" pitchFamily="34" charset="0"/>
              </a:rPr>
              <a:t>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 = [(E/V)* R</a:t>
            </a:r>
            <a:r>
              <a:rPr lang="en-US" sz="1600" b="1" baseline="-30000" dirty="0">
                <a:latin typeface="Verdana" pitchFamily="34" charset="0"/>
                <a:sym typeface="Wingdings" pitchFamily="2" charset="2"/>
              </a:rPr>
              <a:t>e</a:t>
            </a:r>
            <a:r>
              <a:rPr lang="en-US" sz="1600" b="1" dirty="0">
                <a:latin typeface="Verdana" pitchFamily="34" charset="0"/>
                <a:sym typeface="Wingdings" pitchFamily="2" charset="2"/>
              </a:rPr>
              <a:t>] + [(D/V)R</a:t>
            </a:r>
            <a:r>
              <a:rPr lang="en-US" sz="1600" b="1" baseline="-30000" dirty="0">
                <a:latin typeface="Verdana" pitchFamily="34" charset="0"/>
                <a:sym typeface="Wingdings" pitchFamily="2" charset="2"/>
              </a:rPr>
              <a:t>d</a:t>
            </a:r>
            <a:r>
              <a:rPr lang="en-US" sz="1600" b="1" dirty="0">
                <a:latin typeface="Verdana" pitchFamily="34" charset="0"/>
                <a:sym typeface="Wingdings" pitchFamily="2" charset="2"/>
              </a:rPr>
              <a:t>]</a:t>
            </a:r>
            <a:r>
              <a:rPr lang="en-US" sz="1600" b="1" dirty="0">
                <a:latin typeface="Verdana" pitchFamily="34" charset="0"/>
              </a:rPr>
              <a:t>[(E/V* R</a:t>
            </a:r>
            <a:r>
              <a:rPr lang="en-US" sz="1600" b="1" baseline="-30000" dirty="0">
                <a:latin typeface="Verdana" pitchFamily="34" charset="0"/>
                <a:sym typeface="Wingdings" pitchFamily="2" charset="2"/>
              </a:rPr>
              <a:t>e</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 - [(D/V*R</a:t>
            </a:r>
            <a:r>
              <a:rPr lang="en-US" sz="1600" b="1" baseline="-30000" dirty="0">
                <a:latin typeface="Verdana" pitchFamily="34" charset="0"/>
                <a:sym typeface="Wingdings" pitchFamily="2" charset="2"/>
              </a:rPr>
              <a:t>d</a:t>
            </a:r>
            <a:r>
              <a:rPr lang="en-US" sz="1600" b="1" dirty="0">
                <a:latin typeface="Verdana" pitchFamily="34" charset="0"/>
                <a:sym typeface="Wingdings" pitchFamily="2" charset="2"/>
              </a:rPr>
              <a:t>]</a:t>
            </a:r>
          </a:p>
          <a:p>
            <a:pPr algn="just" eaLnBrk="0" hangingPunct="0">
              <a:spcAft>
                <a:spcPts val="900"/>
              </a:spcAft>
            </a:pPr>
            <a:r>
              <a:rPr lang="en-US" sz="1600" b="1" dirty="0">
                <a:latin typeface="Verdana" pitchFamily="34" charset="0"/>
                <a:sym typeface="Wingdings" pitchFamily="2" charset="2"/>
              </a:rPr>
              <a:t></a:t>
            </a:r>
            <a:r>
              <a:rPr lang="en-US" sz="1600" b="1" dirty="0">
                <a:latin typeface="Verdana" pitchFamily="34" charset="0"/>
              </a:rPr>
              <a:t>R</a:t>
            </a:r>
            <a:r>
              <a:rPr lang="en-US" sz="1600" b="1" baseline="-30000" dirty="0">
                <a:latin typeface="Verdana" pitchFamily="34" charset="0"/>
                <a:sym typeface="Wingdings" pitchFamily="2" charset="2"/>
              </a:rPr>
              <a:t>e</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*V/E – D/E*R</a:t>
            </a:r>
            <a:r>
              <a:rPr lang="en-US" sz="1600" b="1" baseline="-30000" dirty="0">
                <a:latin typeface="Verdana" pitchFamily="34" charset="0"/>
                <a:sym typeface="Wingdings" pitchFamily="2" charset="2"/>
              </a:rPr>
              <a:t>d</a:t>
            </a:r>
            <a:endParaRPr lang="en-US" sz="1600" b="1" dirty="0">
              <a:latin typeface="Verdana" pitchFamily="34" charset="0"/>
              <a:sym typeface="Wingdings" pitchFamily="2" charset="2"/>
            </a:endParaRPr>
          </a:p>
          <a:p>
            <a:pPr algn="just" eaLnBrk="0" hangingPunct="0">
              <a:spcAft>
                <a:spcPts val="900"/>
              </a:spcAft>
            </a:pPr>
            <a:r>
              <a:rPr lang="en-US" sz="1600" b="1" dirty="0">
                <a:latin typeface="Verdana" pitchFamily="34" charset="0"/>
                <a:sym typeface="Wingdings" pitchFamily="2" charset="2"/>
              </a:rPr>
              <a:t>Since V=D+E, we have</a:t>
            </a:r>
          </a:p>
          <a:p>
            <a:pPr algn="just" eaLnBrk="0" hangingPunct="0">
              <a:spcAft>
                <a:spcPts val="900"/>
              </a:spcAft>
            </a:pPr>
            <a:r>
              <a:rPr lang="en-US" sz="1600" b="1" dirty="0">
                <a:latin typeface="Verdana" pitchFamily="34" charset="0"/>
                <a:sym typeface="Wingdings" pitchFamily="2" charset="2"/>
              </a:rPr>
              <a:t></a:t>
            </a:r>
            <a:r>
              <a:rPr lang="en-US" sz="1600" b="1" dirty="0">
                <a:latin typeface="Verdana" pitchFamily="34" charset="0"/>
              </a:rPr>
              <a:t>R</a:t>
            </a:r>
            <a:r>
              <a:rPr lang="en-US" sz="1600" b="1" baseline="-30000" dirty="0">
                <a:latin typeface="Verdana" pitchFamily="34" charset="0"/>
                <a:sym typeface="Wingdings" pitchFamily="2" charset="2"/>
              </a:rPr>
              <a:t>e</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*(D+E)/E – D/E*R</a:t>
            </a:r>
            <a:r>
              <a:rPr lang="en-US" sz="1600" b="1" baseline="-30000" dirty="0">
                <a:latin typeface="Verdana" pitchFamily="34" charset="0"/>
                <a:sym typeface="Wingdings" pitchFamily="2" charset="2"/>
              </a:rPr>
              <a:t>d </a:t>
            </a:r>
            <a:r>
              <a:rPr lang="en-US" sz="1600" b="1" dirty="0">
                <a:latin typeface="Verdana" pitchFamily="34" charset="0"/>
                <a:sym typeface="Wingdings" pitchFamily="2" charset="2"/>
              </a:rPr>
              <a:t></a:t>
            </a:r>
            <a:r>
              <a:rPr lang="en-US" sz="1600" b="1" dirty="0">
                <a:latin typeface="Verdana" pitchFamily="34" charset="0"/>
              </a:rPr>
              <a:t>R</a:t>
            </a:r>
            <a:r>
              <a:rPr lang="en-US" sz="1600" b="1" baseline="-30000" dirty="0">
                <a:latin typeface="Verdana" pitchFamily="34" charset="0"/>
                <a:sym typeface="Wingdings" pitchFamily="2" charset="2"/>
              </a:rPr>
              <a:t>e</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*(1+D/E) – D/E*R</a:t>
            </a:r>
            <a:r>
              <a:rPr lang="en-US" sz="1600" b="1" baseline="-30000" dirty="0">
                <a:latin typeface="Verdana" pitchFamily="34" charset="0"/>
                <a:sym typeface="Wingdings" pitchFamily="2" charset="2"/>
              </a:rPr>
              <a:t>d</a:t>
            </a:r>
            <a:endParaRPr lang="en-US" sz="1600" b="1" dirty="0">
              <a:latin typeface="Verdana" pitchFamily="34" charset="0"/>
              <a:sym typeface="Wingdings" pitchFamily="2" charset="2"/>
            </a:endParaRPr>
          </a:p>
          <a:p>
            <a:pPr algn="just" eaLnBrk="0" hangingPunct="0">
              <a:spcAft>
                <a:spcPts val="900"/>
              </a:spcAft>
            </a:pPr>
            <a:r>
              <a:rPr lang="en-US" sz="1600" b="1" dirty="0">
                <a:latin typeface="Verdana" pitchFamily="34" charset="0"/>
                <a:sym typeface="Wingdings" pitchFamily="2" charset="2"/>
              </a:rPr>
              <a:t></a:t>
            </a:r>
            <a:r>
              <a:rPr lang="en-US" sz="1600" b="1" dirty="0">
                <a:latin typeface="Verdana" pitchFamily="34" charset="0"/>
              </a:rPr>
              <a:t>R</a:t>
            </a:r>
            <a:r>
              <a:rPr lang="en-US" sz="1600" b="1" baseline="-30000" dirty="0">
                <a:latin typeface="Verdana" pitchFamily="34" charset="0"/>
                <a:sym typeface="Wingdings" pitchFamily="2" charset="2"/>
              </a:rPr>
              <a:t>e</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 + D/E*Ra – D/E*</a:t>
            </a:r>
            <a:r>
              <a:rPr lang="en-US" sz="1600" b="1" dirty="0" err="1">
                <a:latin typeface="Verdana" pitchFamily="34" charset="0"/>
                <a:sym typeface="Wingdings" pitchFamily="2" charset="2"/>
              </a:rPr>
              <a:t>R</a:t>
            </a:r>
            <a:r>
              <a:rPr lang="en-US" sz="1600" b="1" baseline="-30000" dirty="0" err="1">
                <a:latin typeface="Verdana" pitchFamily="34" charset="0"/>
                <a:sym typeface="Wingdings" pitchFamily="2" charset="2"/>
              </a:rPr>
              <a:t>d</a:t>
            </a:r>
            <a:r>
              <a:rPr lang="en-US" sz="1600" b="1" dirty="0" err="1">
                <a:latin typeface="Verdana" pitchFamily="34" charset="0"/>
                <a:sym typeface="Wingdings" pitchFamily="2" charset="2"/>
              </a:rPr>
              <a:t></a:t>
            </a:r>
            <a:r>
              <a:rPr lang="en-US" sz="1600" b="1" dirty="0" err="1">
                <a:latin typeface="Verdana" pitchFamily="34" charset="0"/>
              </a:rPr>
              <a:t>R</a:t>
            </a:r>
            <a:r>
              <a:rPr lang="en-US" sz="1600" b="1" baseline="-30000" dirty="0" err="1">
                <a:latin typeface="Verdana" pitchFamily="34" charset="0"/>
                <a:sym typeface="Wingdings" pitchFamily="2" charset="2"/>
              </a:rPr>
              <a:t>e</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 + D/E(R</a:t>
            </a:r>
            <a:r>
              <a:rPr lang="en-US" sz="1600" b="1" baseline="-30000" dirty="0">
                <a:latin typeface="Verdana" pitchFamily="34" charset="0"/>
                <a:sym typeface="Wingdings" pitchFamily="2" charset="2"/>
              </a:rPr>
              <a:t>a</a:t>
            </a:r>
            <a:r>
              <a:rPr lang="en-US" sz="1600" b="1" dirty="0">
                <a:latin typeface="Verdana" pitchFamily="34" charset="0"/>
                <a:sym typeface="Wingdings" pitchFamily="2" charset="2"/>
              </a:rPr>
              <a:t> – R</a:t>
            </a:r>
            <a:r>
              <a:rPr lang="en-US" sz="1600" b="1" baseline="-30000" dirty="0">
                <a:latin typeface="Verdana" pitchFamily="34" charset="0"/>
                <a:sym typeface="Wingdings" pitchFamily="2" charset="2"/>
              </a:rPr>
              <a:t>d</a:t>
            </a:r>
            <a:r>
              <a:rPr lang="en-US" sz="1600" b="1" dirty="0">
                <a:latin typeface="Verdana" pitchFamily="34" charset="0"/>
                <a:sym typeface="Wingdings" pitchFamily="2" charset="2"/>
              </a:rPr>
              <a:t>)</a:t>
            </a:r>
          </a:p>
        </p:txBody>
      </p:sp>
      <p:pic>
        <p:nvPicPr>
          <p:cNvPr id="2" name="Picture 1" descr="eq16_03.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38200" y="1447800"/>
            <a:ext cx="7162800" cy="702002"/>
          </a:xfrm>
          <a:prstGeom prst="rect">
            <a:avLst/>
          </a:prstGeom>
        </p:spPr>
      </p:pic>
      <p:pic>
        <p:nvPicPr>
          <p:cNvPr id="3" name="Picture 2" descr="eq16_04.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905000" y="3429000"/>
            <a:ext cx="6197600" cy="7620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z="2400" smtClean="0">
                <a:ea typeface="ヒラギノ角ゴ Pro W3"/>
                <a:cs typeface="ヒラギノ角ゴ Pro W3"/>
              </a:rPr>
              <a:t>16.5 (A)  Capital Structure in a World of No Taxes and No Bankruptcy (continued)</a:t>
            </a:r>
          </a:p>
        </p:txBody>
      </p:sp>
      <p:sp>
        <p:nvSpPr>
          <p:cNvPr id="51202" name="Content Placeholder 5"/>
          <p:cNvSpPr>
            <a:spLocks noGrp="1"/>
          </p:cNvSpPr>
          <p:nvPr>
            <p:ph idx="1"/>
          </p:nvPr>
        </p:nvSpPr>
        <p:spPr/>
        <p:txBody>
          <a:bodyPr/>
          <a:lstStyle/>
          <a:p>
            <a:r>
              <a:rPr lang="en-US" sz="2400" smtClean="0">
                <a:ea typeface="ヒラギノ角ゴ Pro W3"/>
                <a:cs typeface="ヒラギノ角ゴ Pro W3"/>
              </a:rPr>
              <a:t>Figure 16.3 illustrates the trade-off between higher levels of debt and higher cost of equity, as implied in Equation 16.4 </a:t>
            </a:r>
          </a:p>
        </p:txBody>
      </p:sp>
      <p:sp>
        <p:nvSpPr>
          <p:cNvPr id="51204" name="TextBox 7"/>
          <p:cNvSpPr txBox="1">
            <a:spLocks noChangeArrowheads="1"/>
          </p:cNvSpPr>
          <p:nvPr/>
        </p:nvSpPr>
        <p:spPr bwMode="auto">
          <a:xfrm>
            <a:off x="533400" y="3048000"/>
            <a:ext cx="3048000" cy="1200328"/>
          </a:xfrm>
          <a:prstGeom prst="rect">
            <a:avLst/>
          </a:prstGeom>
          <a:noFill/>
          <a:ln w="9525">
            <a:noFill/>
            <a:miter lim="800000"/>
            <a:headEnd/>
            <a:tailEnd/>
          </a:ln>
        </p:spPr>
        <p:txBody>
          <a:bodyPr wrap="square">
            <a:spAutoFit/>
          </a:bodyPr>
          <a:lstStyle/>
          <a:p>
            <a:r>
              <a:rPr lang="en-US" b="1" dirty="0">
                <a:latin typeface="Verdana" pitchFamily="34" charset="0"/>
              </a:rPr>
              <a:t>Figure 16.3  M&amp;M </a:t>
            </a:r>
            <a:r>
              <a:rPr lang="en-US" b="1" dirty="0" smtClean="0">
                <a:latin typeface="Verdana" pitchFamily="34" charset="0"/>
              </a:rPr>
              <a:t> Proposition </a:t>
            </a:r>
            <a:r>
              <a:rPr lang="en-US" b="1" dirty="0">
                <a:latin typeface="Verdana" pitchFamily="34" charset="0"/>
              </a:rPr>
              <a:t>II.</a:t>
            </a:r>
          </a:p>
        </p:txBody>
      </p:sp>
      <p:pic>
        <p:nvPicPr>
          <p:cNvPr id="2" name="Picture 1" descr="fig16_03.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962400" y="2667000"/>
            <a:ext cx="4864100" cy="3493496"/>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z="2400" smtClean="0">
                <a:ea typeface="ヒラギノ角ゴ Pro W3"/>
                <a:cs typeface="ヒラギノ角ゴ Pro W3"/>
              </a:rPr>
              <a:t>16.5 (A)  Capital Structure in a World of No Taxes and No Bankruptcy (continued)</a:t>
            </a:r>
          </a:p>
        </p:txBody>
      </p:sp>
      <p:sp>
        <p:nvSpPr>
          <p:cNvPr id="3" name="Content Placeholder 2"/>
          <p:cNvSpPr>
            <a:spLocks noGrp="1"/>
          </p:cNvSpPr>
          <p:nvPr>
            <p:ph idx="1"/>
          </p:nvPr>
        </p:nvSpPr>
        <p:spPr/>
        <p:txBody>
          <a:bodyPr>
            <a:normAutofit fontScale="85000" lnSpcReduction="20000"/>
          </a:bodyPr>
          <a:lstStyle/>
          <a:p>
            <a:pPr marL="0" indent="0">
              <a:spcAft>
                <a:spcPts val="600"/>
              </a:spcAft>
              <a:buFontTx/>
              <a:buNone/>
              <a:defRPr/>
            </a:pPr>
            <a:r>
              <a:rPr lang="en-US" b="1" dirty="0" smtClean="0"/>
              <a:t>Example 2: Applying M&amp;M’s Propositions I and II in a world with no taxes.</a:t>
            </a:r>
            <a:r>
              <a:rPr lang="en-US" dirty="0" smtClean="0"/>
              <a:t> </a:t>
            </a:r>
          </a:p>
          <a:p>
            <a:pPr marL="0" indent="0">
              <a:spcAft>
                <a:spcPts val="600"/>
              </a:spcAft>
              <a:buFontTx/>
              <a:buNone/>
              <a:defRPr/>
            </a:pPr>
            <a:r>
              <a:rPr lang="en-US" dirty="0" smtClean="0"/>
              <a:t>Firm A is an all-equity firm with a required return on its assets of 9%. </a:t>
            </a:r>
          </a:p>
          <a:p>
            <a:pPr marL="0" indent="0">
              <a:spcAft>
                <a:spcPts val="600"/>
              </a:spcAft>
              <a:buFontTx/>
              <a:buNone/>
              <a:defRPr/>
            </a:pPr>
            <a:r>
              <a:rPr lang="en-US" dirty="0" smtClean="0"/>
              <a:t>Firm B is a levered firm and can borrow in the debt market at 7%. </a:t>
            </a:r>
          </a:p>
          <a:p>
            <a:pPr marL="0" indent="0">
              <a:spcAft>
                <a:spcPts val="600"/>
              </a:spcAft>
              <a:buFontTx/>
              <a:buNone/>
              <a:defRPr/>
            </a:pPr>
            <a:r>
              <a:rPr lang="en-US" dirty="0" smtClean="0"/>
              <a:t>Both companies operate in an utopian world of no taxes and no bankruptcy (no risk). </a:t>
            </a:r>
          </a:p>
          <a:p>
            <a:pPr marL="0" indent="0">
              <a:spcAft>
                <a:spcPts val="600"/>
              </a:spcAft>
              <a:buFontTx/>
              <a:buNone/>
              <a:defRPr/>
            </a:pPr>
            <a:r>
              <a:rPr lang="en-US" dirty="0" smtClean="0"/>
              <a:t>If M&amp;M proposition II holds, what is the cost of equity as firm B goes from (a) having 10% debt, to (b) 40% debt and finally to (c) 90% debt.  </a:t>
            </a:r>
          </a:p>
          <a:p>
            <a:pPr marL="0" indent="0">
              <a:spcAft>
                <a:spcPts val="600"/>
              </a:spcAft>
              <a:buFontTx/>
              <a:buNone/>
              <a:defRPr/>
            </a:pPr>
            <a:r>
              <a:rPr lang="en-US" dirty="0" smtClean="0"/>
              <a:t>Which capital structure would be the best for this levered firm?</a:t>
            </a:r>
          </a:p>
          <a:p>
            <a:pPr marL="0" indent="0">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z="2400" smtClean="0">
                <a:ea typeface="ヒラギノ角ゴ Pro W3"/>
                <a:cs typeface="ヒラギノ角ゴ Pro W3"/>
              </a:rPr>
              <a:t>16.5 (A)  Capital Structure in a World of No Taxes and No Bankruptcy (continued)</a:t>
            </a:r>
          </a:p>
        </p:txBody>
      </p:sp>
      <p:sp>
        <p:nvSpPr>
          <p:cNvPr id="3" name="Content Placeholder 2"/>
          <p:cNvSpPr>
            <a:spLocks noGrp="1"/>
          </p:cNvSpPr>
          <p:nvPr>
            <p:ph idx="1"/>
          </p:nvPr>
        </p:nvSpPr>
        <p:spPr/>
        <p:txBody>
          <a:bodyPr/>
          <a:lstStyle/>
          <a:p>
            <a:pPr marL="0" indent="0">
              <a:buFontTx/>
              <a:buNone/>
              <a:defRPr/>
            </a:pPr>
            <a:r>
              <a:rPr lang="en-US" sz="2400" b="1" dirty="0" smtClean="0"/>
              <a:t>Example 2 Answer</a:t>
            </a:r>
            <a:r>
              <a:rPr lang="en-US" sz="2400" dirty="0" smtClean="0"/>
              <a:t>	</a:t>
            </a:r>
          </a:p>
          <a:p>
            <a:pPr marL="0" indent="0">
              <a:buFontTx/>
              <a:buNone/>
              <a:defRPr/>
            </a:pPr>
            <a:r>
              <a:rPr lang="en-US" sz="2400" dirty="0" smtClean="0"/>
              <a:t>To solve this problem we need to calculate the cost of equity and the WACC, of Firm B under the 3 different capital structures given.</a:t>
            </a:r>
          </a:p>
          <a:p>
            <a:pPr>
              <a:defRPr/>
            </a:pPr>
            <a:endParaRPr lang="en-US" sz="2400" dirty="0"/>
          </a:p>
        </p:txBody>
      </p:sp>
      <p:sp>
        <p:nvSpPr>
          <p:cNvPr id="53251" name="Rectangle 4"/>
          <p:cNvSpPr>
            <a:spLocks noChangeArrowheads="1"/>
          </p:cNvSpPr>
          <p:nvPr/>
        </p:nvSpPr>
        <p:spPr bwMode="auto">
          <a:xfrm>
            <a:off x="381000" y="3900488"/>
            <a:ext cx="8458200" cy="831850"/>
          </a:xfrm>
          <a:prstGeom prst="rect">
            <a:avLst/>
          </a:prstGeom>
          <a:noFill/>
          <a:ln w="9525">
            <a:noFill/>
            <a:miter lim="800000"/>
            <a:headEnd/>
            <a:tailEnd/>
          </a:ln>
        </p:spPr>
        <p:txBody>
          <a:bodyPr anchor="ctr">
            <a:spAutoFit/>
          </a:bodyPr>
          <a:lstStyle/>
          <a:p>
            <a:r>
              <a:rPr lang="en-US" sz="2400">
                <a:latin typeface="Verdana" pitchFamily="34" charset="0"/>
              </a:rPr>
              <a:t>With 10% debt</a:t>
            </a:r>
            <a:r>
              <a:rPr lang="en-US" sz="2400">
                <a:latin typeface="Verdana" pitchFamily="34" charset="0"/>
                <a:sym typeface="Wingdings" pitchFamily="2" charset="2"/>
              </a:rPr>
              <a:t></a:t>
            </a:r>
            <a:r>
              <a:rPr lang="en-US" sz="2400">
                <a:latin typeface="Verdana" pitchFamily="34" charset="0"/>
              </a:rPr>
              <a:t>Firm B’s debt-equity ratio is 10/90; </a:t>
            </a:r>
          </a:p>
          <a:p>
            <a:r>
              <a:rPr lang="en-US" sz="2400" i="1">
                <a:latin typeface="Verdana" pitchFamily="34" charset="0"/>
              </a:rPr>
              <a:t>R</a:t>
            </a:r>
            <a:r>
              <a:rPr lang="en-US" sz="2400" i="1" baseline="-25000">
                <a:latin typeface="Verdana" pitchFamily="34" charset="0"/>
              </a:rPr>
              <a:t>a</a:t>
            </a:r>
            <a:r>
              <a:rPr lang="en-US" sz="2400">
                <a:latin typeface="Verdana" pitchFamily="34" charset="0"/>
              </a:rPr>
              <a:t>=9%; </a:t>
            </a:r>
            <a:r>
              <a:rPr lang="en-US" sz="2400" i="1">
                <a:latin typeface="Verdana" pitchFamily="34" charset="0"/>
              </a:rPr>
              <a:t>R</a:t>
            </a:r>
            <a:r>
              <a:rPr lang="en-US" sz="2400" i="1" baseline="-25000">
                <a:latin typeface="Verdana" pitchFamily="34" charset="0"/>
              </a:rPr>
              <a:t>d</a:t>
            </a:r>
            <a:r>
              <a:rPr lang="en-US" sz="2400">
                <a:latin typeface="Verdana" pitchFamily="34" charset="0"/>
              </a:rPr>
              <a:t>=7%; </a:t>
            </a:r>
            <a:r>
              <a:rPr lang="en-US" sz="2400" i="1">
                <a:latin typeface="Verdana" pitchFamily="34" charset="0"/>
                <a:sym typeface="Wingdings" pitchFamily="2" charset="2"/>
              </a:rPr>
              <a:t>R</a:t>
            </a:r>
            <a:r>
              <a:rPr lang="en-US" sz="2400" i="1" baseline="-25000">
                <a:latin typeface="Verdana" pitchFamily="34" charset="0"/>
                <a:sym typeface="Wingdings" pitchFamily="2" charset="2"/>
              </a:rPr>
              <a:t>e</a:t>
            </a:r>
            <a:r>
              <a:rPr lang="en-US" sz="2400">
                <a:latin typeface="Verdana" pitchFamily="34" charset="0"/>
                <a:sym typeface="Wingdings" pitchFamily="2" charset="2"/>
              </a:rPr>
              <a:t> = 9% + (9%-7%)*1/9 </a:t>
            </a:r>
            <a:r>
              <a:rPr lang="en-US" sz="2400">
                <a:latin typeface="Verdana" pitchFamily="34" charset="0"/>
              </a:rPr>
              <a:t>9.22%</a:t>
            </a:r>
            <a:endParaRPr lang="en-US" sz="2400">
              <a:latin typeface="Verdana" pitchFamily="34" charset="0"/>
              <a:sym typeface="Wingdings" pitchFamily="2" charset="2"/>
            </a:endParaRPr>
          </a:p>
        </p:txBody>
      </p:sp>
      <p:sp>
        <p:nvSpPr>
          <p:cNvPr id="53252" name="Rectangle 9"/>
          <p:cNvSpPr>
            <a:spLocks noChangeArrowheads="1"/>
          </p:cNvSpPr>
          <p:nvPr/>
        </p:nvSpPr>
        <p:spPr bwMode="auto">
          <a:xfrm>
            <a:off x="457200" y="5638800"/>
            <a:ext cx="8153400" cy="461963"/>
          </a:xfrm>
          <a:prstGeom prst="rect">
            <a:avLst/>
          </a:prstGeom>
          <a:noFill/>
          <a:ln w="9525">
            <a:noFill/>
            <a:miter lim="800000"/>
            <a:headEnd/>
            <a:tailEnd/>
          </a:ln>
        </p:spPr>
        <p:txBody>
          <a:bodyPr>
            <a:spAutoFit/>
          </a:bodyPr>
          <a:lstStyle/>
          <a:p>
            <a:r>
              <a:rPr lang="en-US" sz="2400">
                <a:latin typeface="Verdana" pitchFamily="34" charset="0"/>
                <a:sym typeface="Wingdings" pitchFamily="2" charset="2"/>
              </a:rPr>
              <a:t></a:t>
            </a:r>
            <a:r>
              <a:rPr lang="en-US" sz="2400">
                <a:latin typeface="Verdana" pitchFamily="34" charset="0"/>
              </a:rPr>
              <a:t>WACC = </a:t>
            </a:r>
            <a:r>
              <a:rPr lang="en-US" sz="2400" i="1">
                <a:latin typeface="Verdana" pitchFamily="34" charset="0"/>
              </a:rPr>
              <a:t>R</a:t>
            </a:r>
            <a:r>
              <a:rPr lang="en-US" sz="2400" i="1" baseline="-25000">
                <a:latin typeface="Verdana" pitchFamily="34" charset="0"/>
              </a:rPr>
              <a:t>a</a:t>
            </a:r>
            <a:r>
              <a:rPr lang="en-US" sz="2400">
                <a:latin typeface="Verdana" pitchFamily="34" charset="0"/>
              </a:rPr>
              <a:t> = (.9*9.222%) + (.1*7%) </a:t>
            </a:r>
            <a:r>
              <a:rPr lang="en-US" sz="2400">
                <a:latin typeface="Verdana" pitchFamily="34" charset="0"/>
                <a:sym typeface="Wingdings" pitchFamily="2" charset="2"/>
              </a:rPr>
              <a:t></a:t>
            </a:r>
            <a:r>
              <a:rPr lang="en-US" sz="2400">
                <a:latin typeface="Verdana" pitchFamily="34" charset="0"/>
              </a:rPr>
              <a:t>9%</a:t>
            </a:r>
          </a:p>
        </p:txBody>
      </p:sp>
      <p:pic>
        <p:nvPicPr>
          <p:cNvPr id="2" name="Picture 1" descr="eq16_04.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4000" y="3048000"/>
            <a:ext cx="6197600" cy="762000"/>
          </a:xfrm>
          <a:prstGeom prst="rect">
            <a:avLst/>
          </a:prstGeom>
        </p:spPr>
      </p:pic>
      <p:pic>
        <p:nvPicPr>
          <p:cNvPr id="4" name="Picture 3" descr="eq16_05.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200400" y="5105400"/>
            <a:ext cx="4419600" cy="297557"/>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z="2400" smtClean="0">
                <a:ea typeface="ヒラギノ角ゴ Pro W3"/>
                <a:cs typeface="ヒラギノ角ゴ Pro W3"/>
              </a:rPr>
              <a:t>16.5 (A)  Capital Structure in a World of No Taxes and No Bankruptcy (continued)</a:t>
            </a:r>
          </a:p>
        </p:txBody>
      </p:sp>
      <p:sp>
        <p:nvSpPr>
          <p:cNvPr id="3" name="Content Placeholder 2"/>
          <p:cNvSpPr>
            <a:spLocks noGrp="1"/>
          </p:cNvSpPr>
          <p:nvPr>
            <p:ph idx="1"/>
          </p:nvPr>
        </p:nvSpPr>
        <p:spPr>
          <a:xfrm>
            <a:off x="457200" y="1524000"/>
            <a:ext cx="8229600" cy="4525963"/>
          </a:xfrm>
        </p:spPr>
        <p:txBody>
          <a:bodyPr>
            <a:normAutofit fontScale="85000" lnSpcReduction="10000"/>
          </a:bodyPr>
          <a:lstStyle/>
          <a:p>
            <a:pPr>
              <a:lnSpc>
                <a:spcPts val="2820"/>
              </a:lnSpc>
              <a:buFontTx/>
              <a:buNone/>
              <a:defRPr/>
            </a:pPr>
            <a:r>
              <a:rPr lang="en-US" b="1" dirty="0" smtClean="0"/>
              <a:t>Example 2 Answer (continued)</a:t>
            </a:r>
          </a:p>
          <a:p>
            <a:pPr>
              <a:lnSpc>
                <a:spcPts val="2820"/>
              </a:lnSpc>
              <a:buFontTx/>
              <a:buNone/>
              <a:defRPr/>
            </a:pPr>
            <a:endParaRPr lang="en-US" dirty="0" smtClean="0"/>
          </a:p>
          <a:p>
            <a:pPr>
              <a:lnSpc>
                <a:spcPts val="2820"/>
              </a:lnSpc>
              <a:buFontTx/>
              <a:buNone/>
              <a:defRPr/>
            </a:pPr>
            <a:r>
              <a:rPr lang="en-US" dirty="0" smtClean="0"/>
              <a:t>With 40% </a:t>
            </a:r>
            <a:r>
              <a:rPr lang="en-US" dirty="0" err="1" smtClean="0"/>
              <a:t>debt</a:t>
            </a:r>
            <a:r>
              <a:rPr lang="en-US" dirty="0" err="1" smtClean="0">
                <a:sym typeface="Wingdings"/>
              </a:rPr>
              <a:t></a:t>
            </a:r>
            <a:r>
              <a:rPr lang="en-US" dirty="0" err="1" smtClean="0"/>
              <a:t>D</a:t>
            </a:r>
            <a:r>
              <a:rPr lang="en-US" dirty="0" smtClean="0"/>
              <a:t>/E = 40/60</a:t>
            </a:r>
            <a:r>
              <a:rPr lang="en-US" b="1" dirty="0" smtClean="0"/>
              <a:t>	</a:t>
            </a:r>
            <a:endParaRPr lang="en-US" dirty="0" smtClean="0"/>
          </a:p>
          <a:p>
            <a:pPr>
              <a:lnSpc>
                <a:spcPts val="2820"/>
              </a:lnSpc>
              <a:buFontTx/>
              <a:buNone/>
              <a:defRPr/>
            </a:pPr>
            <a:r>
              <a:rPr lang="en-US" b="1" dirty="0" smtClean="0"/>
              <a:t>	</a:t>
            </a:r>
            <a:r>
              <a:rPr lang="en-US" i="1" dirty="0" smtClean="0"/>
              <a:t>R</a:t>
            </a:r>
            <a:r>
              <a:rPr lang="en-US" i="1" baseline="-25000" dirty="0" smtClean="0"/>
              <a:t>e</a:t>
            </a:r>
            <a:r>
              <a:rPr lang="en-US" dirty="0" smtClean="0"/>
              <a:t> = 9% + (9%-7%)*.667</a:t>
            </a:r>
            <a:r>
              <a:rPr lang="en-US" dirty="0" smtClean="0">
                <a:sym typeface="Wingdings"/>
              </a:rPr>
              <a:t></a:t>
            </a:r>
            <a:r>
              <a:rPr lang="en-US" dirty="0" smtClean="0"/>
              <a:t>10.334%</a:t>
            </a:r>
          </a:p>
          <a:p>
            <a:pPr>
              <a:lnSpc>
                <a:spcPts val="2820"/>
              </a:lnSpc>
              <a:buFontTx/>
              <a:buNone/>
              <a:defRPr/>
            </a:pPr>
            <a:r>
              <a:rPr lang="en-US" dirty="0" smtClean="0"/>
              <a:t>	WACC = .6*10.334%+.4*7% </a:t>
            </a:r>
            <a:r>
              <a:rPr lang="en-US" dirty="0" smtClean="0">
                <a:sym typeface="Wingdings"/>
              </a:rPr>
              <a:t></a:t>
            </a:r>
            <a:r>
              <a:rPr lang="en-US" dirty="0" smtClean="0"/>
              <a:t>9% </a:t>
            </a:r>
          </a:p>
          <a:p>
            <a:pPr>
              <a:lnSpc>
                <a:spcPts val="2820"/>
              </a:lnSpc>
              <a:buFontTx/>
              <a:buNone/>
              <a:defRPr/>
            </a:pPr>
            <a:r>
              <a:rPr lang="en-US" dirty="0" smtClean="0"/>
              <a:t>With 90% </a:t>
            </a:r>
            <a:r>
              <a:rPr lang="en-US" dirty="0" err="1" smtClean="0"/>
              <a:t>debt</a:t>
            </a:r>
            <a:r>
              <a:rPr lang="en-US" dirty="0" err="1" smtClean="0">
                <a:sym typeface="Wingdings"/>
              </a:rPr>
              <a:t></a:t>
            </a:r>
            <a:r>
              <a:rPr lang="en-US" dirty="0" err="1" smtClean="0"/>
              <a:t>D</a:t>
            </a:r>
            <a:r>
              <a:rPr lang="en-US" dirty="0" smtClean="0"/>
              <a:t>/E = 90/10 </a:t>
            </a:r>
          </a:p>
          <a:p>
            <a:pPr>
              <a:lnSpc>
                <a:spcPts val="2820"/>
              </a:lnSpc>
              <a:buFontTx/>
              <a:buNone/>
              <a:defRPr/>
            </a:pPr>
            <a:r>
              <a:rPr lang="en-US" dirty="0" smtClean="0"/>
              <a:t>	</a:t>
            </a:r>
            <a:r>
              <a:rPr lang="en-US" i="1" dirty="0" smtClean="0"/>
              <a:t>R</a:t>
            </a:r>
            <a:r>
              <a:rPr lang="en-US" i="1" baseline="-25000" dirty="0" smtClean="0"/>
              <a:t>e</a:t>
            </a:r>
            <a:r>
              <a:rPr lang="en-US" i="1" dirty="0" smtClean="0"/>
              <a:t> </a:t>
            </a:r>
            <a:r>
              <a:rPr lang="en-US" dirty="0" smtClean="0"/>
              <a:t>= 9% + (9%-7%)*9 </a:t>
            </a:r>
            <a:r>
              <a:rPr lang="en-US" dirty="0" smtClean="0">
                <a:sym typeface="Wingdings"/>
              </a:rPr>
              <a:t></a:t>
            </a:r>
            <a:r>
              <a:rPr lang="en-US" dirty="0" smtClean="0"/>
              <a:t>27%</a:t>
            </a:r>
          </a:p>
          <a:p>
            <a:pPr>
              <a:lnSpc>
                <a:spcPts val="2820"/>
              </a:lnSpc>
              <a:buFontTx/>
              <a:buNone/>
              <a:defRPr/>
            </a:pPr>
            <a:r>
              <a:rPr lang="en-US" dirty="0" smtClean="0"/>
              <a:t>	WACC = .1*27% + .9*7% </a:t>
            </a:r>
            <a:r>
              <a:rPr lang="en-US" dirty="0" smtClean="0">
                <a:sym typeface="Wingdings"/>
              </a:rPr>
              <a:t></a:t>
            </a:r>
            <a:r>
              <a:rPr lang="en-US" dirty="0" smtClean="0"/>
              <a:t>9% </a:t>
            </a:r>
          </a:p>
          <a:p>
            <a:pPr>
              <a:lnSpc>
                <a:spcPts val="2820"/>
              </a:lnSpc>
              <a:buFontTx/>
              <a:buNone/>
              <a:defRPr/>
            </a:pPr>
            <a:r>
              <a:rPr lang="en-US" dirty="0" smtClean="0"/>
              <a:t>	Since the WACC of the levered firm is the same as that of the all-equity firm (9%) in all three scenarios, we can say that debt does not matter.</a:t>
            </a:r>
          </a:p>
          <a:p>
            <a:pPr>
              <a:lnSpc>
                <a:spcPts val="2820"/>
              </a:lnSpc>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z="2400" smtClean="0">
                <a:ea typeface="ヒラギノ角ゴ Pro W3"/>
                <a:cs typeface="ヒラギノ角ゴ Pro W3"/>
              </a:rPr>
              <a:t>16.5 (B)  Capital Structure in a World of Corporate Taxes and No Bankruptcy</a:t>
            </a:r>
          </a:p>
        </p:txBody>
      </p:sp>
      <p:sp>
        <p:nvSpPr>
          <p:cNvPr id="55298" name="Content Placeholder 2"/>
          <p:cNvSpPr>
            <a:spLocks noGrp="1"/>
          </p:cNvSpPr>
          <p:nvPr>
            <p:ph idx="1"/>
          </p:nvPr>
        </p:nvSpPr>
        <p:spPr/>
        <p:txBody>
          <a:bodyPr/>
          <a:lstStyle/>
          <a:p>
            <a:r>
              <a:rPr lang="en-US" smtClean="0">
                <a:ea typeface="ヒラギノ角ゴ Pro W3"/>
                <a:cs typeface="ヒラギノ角ゴ Pro W3"/>
              </a:rPr>
              <a:t>Once M&amp;M injected some reality into their capital structure discussion, i.e. that taxes are a way of life, their Propositions I and II got turned around.   </a:t>
            </a:r>
          </a:p>
          <a:p>
            <a:r>
              <a:rPr lang="en-US" smtClean="0">
                <a:ea typeface="ヒラギノ角ゴ Pro W3"/>
                <a:cs typeface="ヒラギノ角ゴ Pro W3"/>
              </a:rPr>
              <a:t>With interest being tax-deductible, the levered firm pays less tax on its income than an all-equity firm, and the equity holders enjoy more in residual profits as portrayed in Figure 16.4</a:t>
            </a:r>
            <a:r>
              <a:rPr lang="en-US" b="1" smtClean="0">
                <a:ea typeface="ヒラギノ角ゴ Pro W3"/>
                <a:cs typeface="ヒラギノ角ゴ Pro W3"/>
              </a:rPr>
              <a:t> </a:t>
            </a:r>
            <a:endParaRPr lang="en-US" smtClean="0">
              <a:ea typeface="ヒラギノ角ゴ Pro W3"/>
              <a:cs typeface="ヒラギノ角ゴ Pro W3"/>
            </a:endParaRP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sz="2400" smtClean="0">
                <a:ea typeface="ヒラギノ角ゴ Pro W3"/>
                <a:cs typeface="ヒラギノ角ゴ Pro W3"/>
              </a:rPr>
              <a:t>16.5 (B)  Capital Structure in a World of Corporate Taxes and No Bankruptcy (continued)</a:t>
            </a:r>
          </a:p>
        </p:txBody>
      </p:sp>
      <p:sp>
        <p:nvSpPr>
          <p:cNvPr id="56322" name="Rectangle 4"/>
          <p:cNvSpPr>
            <a:spLocks noChangeArrowheads="1"/>
          </p:cNvSpPr>
          <p:nvPr/>
        </p:nvSpPr>
        <p:spPr bwMode="auto">
          <a:xfrm>
            <a:off x="304800" y="4002088"/>
            <a:ext cx="8174038" cy="2246312"/>
          </a:xfrm>
          <a:prstGeom prst="rect">
            <a:avLst/>
          </a:prstGeom>
          <a:noFill/>
          <a:ln w="9525">
            <a:noFill/>
            <a:miter lim="800000"/>
            <a:headEnd/>
            <a:tailEnd/>
          </a:ln>
        </p:spPr>
        <p:txBody>
          <a:bodyPr wrap="none" anchor="ctr">
            <a:spAutoFit/>
          </a:bodyPr>
          <a:lstStyle/>
          <a:p>
            <a:r>
              <a:rPr lang="en-US" sz="2000">
                <a:latin typeface="Verdana" pitchFamily="34" charset="0"/>
              </a:rPr>
              <a:t>As the firm issues more debt, its tax shield increases, </a:t>
            </a:r>
          </a:p>
          <a:p>
            <a:r>
              <a:rPr lang="en-US" sz="2000">
                <a:latin typeface="Verdana" pitchFamily="34" charset="0"/>
              </a:rPr>
              <a:t>and the government’s share of the pie decreases, increasing</a:t>
            </a:r>
          </a:p>
          <a:p>
            <a:r>
              <a:rPr lang="en-US" sz="2000">
                <a:latin typeface="Verdana" pitchFamily="34" charset="0"/>
              </a:rPr>
              <a:t>the value of the equity-holders.</a:t>
            </a:r>
          </a:p>
          <a:p>
            <a:pPr eaLnBrk="0" hangingPunct="0"/>
            <a:r>
              <a:rPr lang="en-US" sz="2000">
                <a:latin typeface="Verdana" pitchFamily="34" charset="0"/>
              </a:rPr>
              <a:t>The new Propositions I and II are as follows:</a:t>
            </a:r>
          </a:p>
          <a:p>
            <a:pPr eaLnBrk="0" hangingPunct="0"/>
            <a:r>
              <a:rPr lang="en-US" sz="2000">
                <a:latin typeface="Verdana" pitchFamily="34" charset="0"/>
              </a:rPr>
              <a:t>Proposition I, with taxes: All debt financing is optimal.</a:t>
            </a:r>
          </a:p>
          <a:p>
            <a:pPr eaLnBrk="0" hangingPunct="0"/>
            <a:r>
              <a:rPr lang="en-US" sz="2000">
                <a:latin typeface="Verdana" pitchFamily="34" charset="0"/>
              </a:rPr>
              <a:t>Proposition II, with taxes: The WACC of the firm falls as more </a:t>
            </a:r>
          </a:p>
          <a:p>
            <a:pPr eaLnBrk="0" hangingPunct="0"/>
            <a:r>
              <a:rPr lang="en-US" sz="2000">
                <a:latin typeface="Verdana" pitchFamily="34" charset="0"/>
              </a:rPr>
              <a:t>debt is added.</a:t>
            </a:r>
          </a:p>
        </p:txBody>
      </p:sp>
      <p:sp>
        <p:nvSpPr>
          <p:cNvPr id="56324" name="TextBox 7"/>
          <p:cNvSpPr txBox="1">
            <a:spLocks noChangeArrowheads="1"/>
          </p:cNvSpPr>
          <p:nvPr/>
        </p:nvSpPr>
        <p:spPr bwMode="auto">
          <a:xfrm>
            <a:off x="533400" y="1676400"/>
            <a:ext cx="2895600" cy="923925"/>
          </a:xfrm>
          <a:prstGeom prst="rect">
            <a:avLst/>
          </a:prstGeom>
          <a:noFill/>
          <a:ln w="9525">
            <a:noFill/>
            <a:miter lim="800000"/>
            <a:headEnd/>
            <a:tailEnd/>
          </a:ln>
        </p:spPr>
        <p:txBody>
          <a:bodyPr>
            <a:spAutoFit/>
          </a:bodyPr>
          <a:lstStyle/>
          <a:p>
            <a:r>
              <a:rPr lang="en-US" b="1">
                <a:latin typeface="Verdana" pitchFamily="34" charset="0"/>
              </a:rPr>
              <a:t>Figure 16.4  Value of firms in a world of corporate taxes.</a:t>
            </a:r>
          </a:p>
        </p:txBody>
      </p:sp>
      <p:pic>
        <p:nvPicPr>
          <p:cNvPr id="2" name="Picture 1" descr="fig16_04.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962400" y="1295400"/>
            <a:ext cx="4419600" cy="2481497"/>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16.1  Capital Markets: A Quick Review</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nSpc>
                <a:spcPts val="2920"/>
              </a:lnSpc>
              <a:spcAft>
                <a:spcPts val="0"/>
              </a:spcAft>
              <a:defRPr/>
            </a:pPr>
            <a:r>
              <a:rPr lang="en-US" dirty="0" smtClean="0"/>
              <a:t>Companies raise funds for growth in debt and equity markets.  </a:t>
            </a:r>
          </a:p>
          <a:p>
            <a:pPr>
              <a:lnSpc>
                <a:spcPts val="2920"/>
              </a:lnSpc>
              <a:spcAft>
                <a:spcPts val="0"/>
              </a:spcAft>
              <a:defRPr/>
            </a:pPr>
            <a:r>
              <a:rPr lang="en-US" dirty="0" smtClean="0"/>
              <a:t>Investors have different risk preferences and companies have varying risk profiles.  </a:t>
            </a:r>
          </a:p>
          <a:p>
            <a:pPr>
              <a:lnSpc>
                <a:spcPts val="2920"/>
              </a:lnSpc>
              <a:spcAft>
                <a:spcPts val="0"/>
              </a:spcAft>
              <a:defRPr/>
            </a:pPr>
            <a:r>
              <a:rPr lang="en-US" dirty="0" smtClean="0"/>
              <a:t>The cost that a firm pays for its debt or the rate of return that investors demand to purchase equity in a firm depends largely on the firm’s debt rating and its beta or systematic risk measure.  </a:t>
            </a:r>
          </a:p>
          <a:p>
            <a:pPr>
              <a:lnSpc>
                <a:spcPts val="2920"/>
              </a:lnSpc>
              <a:spcAft>
                <a:spcPts val="0"/>
              </a:spcAft>
              <a:defRPr/>
            </a:pPr>
            <a:r>
              <a:rPr lang="en-US" dirty="0" smtClean="0"/>
              <a:t>Riskier firms end up paying higher yields on debt securities and are expected to pay a higher rate of return on their equity, thereby raising their average cost of capital.</a:t>
            </a:r>
          </a:p>
          <a:p>
            <a:pPr>
              <a:lnSpc>
                <a:spcPts val="2920"/>
              </a:lnSpc>
              <a:spcAft>
                <a:spcPts val="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ea typeface="ヒラギノ角ゴ Pro W3"/>
                <a:cs typeface="ヒラギノ角ゴ Pro W3"/>
              </a:rPr>
              <a:t>16.5 (C)  Debt and the Tax Shield</a:t>
            </a:r>
          </a:p>
        </p:txBody>
      </p:sp>
      <p:sp>
        <p:nvSpPr>
          <p:cNvPr id="57346" name="Content Placeholder 2"/>
          <p:cNvSpPr txBox="1">
            <a:spLocks/>
          </p:cNvSpPr>
          <p:nvPr/>
        </p:nvSpPr>
        <p:spPr bwMode="auto">
          <a:xfrm>
            <a:off x="381000" y="4191000"/>
            <a:ext cx="8534400" cy="2438400"/>
          </a:xfrm>
          <a:prstGeom prst="rect">
            <a:avLst/>
          </a:prstGeom>
          <a:noFill/>
          <a:ln w="9525">
            <a:noFill/>
            <a:miter lim="800000"/>
            <a:headEnd/>
            <a:tailEnd/>
          </a:ln>
        </p:spPr>
        <p:txBody>
          <a:bodyPr/>
          <a:lstStyle/>
          <a:p>
            <a:pPr>
              <a:spcBef>
                <a:spcPct val="20000"/>
              </a:spcBef>
              <a:spcAft>
                <a:spcPts val="600"/>
              </a:spcAft>
            </a:pPr>
            <a:r>
              <a:rPr lang="en-US" sz="1800" b="1" dirty="0">
                <a:latin typeface="Verdana" pitchFamily="34" charset="0"/>
              </a:rPr>
              <a:t>Table 16.5 shows the effect of increasing debt levels on the distribution of a firm’s EBIT. </a:t>
            </a:r>
          </a:p>
          <a:p>
            <a:pPr>
              <a:spcBef>
                <a:spcPct val="20000"/>
              </a:spcBef>
              <a:spcAft>
                <a:spcPts val="600"/>
              </a:spcAft>
            </a:pPr>
            <a:r>
              <a:rPr lang="en-US" sz="1800" b="1" dirty="0">
                <a:latin typeface="Verdana" pitchFamily="34" charset="0"/>
              </a:rPr>
              <a:t>As the firm’s debt level goes from 0% to 90%, with EBIT staying constant at $100,000, government’s share of EBIT (taxes) dwindles from $25,000 to $2,500, thereby increasing the share of debt and equity holders from $75,000 to $97,500</a:t>
            </a:r>
          </a:p>
          <a:p>
            <a:pPr>
              <a:spcBef>
                <a:spcPct val="20000"/>
              </a:spcBef>
              <a:spcAft>
                <a:spcPts val="600"/>
              </a:spcAft>
              <a:buFont typeface="Arial" charset="0"/>
              <a:buChar char="•"/>
            </a:pPr>
            <a:endParaRPr lang="en-US" dirty="0">
              <a:latin typeface="Verdana" pitchFamily="34" charset="0"/>
            </a:endParaRPr>
          </a:p>
        </p:txBody>
      </p:sp>
      <p:sp>
        <p:nvSpPr>
          <p:cNvPr id="57348" name="TextBox 7"/>
          <p:cNvSpPr txBox="1">
            <a:spLocks noChangeArrowheads="1"/>
          </p:cNvSpPr>
          <p:nvPr/>
        </p:nvSpPr>
        <p:spPr bwMode="auto">
          <a:xfrm>
            <a:off x="381000" y="1371600"/>
            <a:ext cx="2667000" cy="1938992"/>
          </a:xfrm>
          <a:prstGeom prst="rect">
            <a:avLst/>
          </a:prstGeom>
          <a:noFill/>
          <a:ln w="9525">
            <a:noFill/>
            <a:miter lim="800000"/>
            <a:headEnd/>
            <a:tailEnd/>
          </a:ln>
        </p:spPr>
        <p:txBody>
          <a:bodyPr>
            <a:spAutoFit/>
          </a:bodyPr>
          <a:lstStyle/>
          <a:p>
            <a:r>
              <a:rPr lang="en-US" sz="2000" b="1" dirty="0">
                <a:latin typeface="Verdana" pitchFamily="34" charset="0"/>
              </a:rPr>
              <a:t>Table 16.5  EBIT Distribution to Claimants under Different Funding Structures</a:t>
            </a:r>
          </a:p>
        </p:txBody>
      </p:sp>
      <p:pic>
        <p:nvPicPr>
          <p:cNvPr id="2" name="Picture 1" descr="tbl16_05.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733800" y="1295400"/>
            <a:ext cx="5166102" cy="26670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mtClean="0">
                <a:ea typeface="ヒラギノ角ゴ Pro W3"/>
                <a:cs typeface="ヒラギノ角ゴ Pro W3"/>
              </a:rPr>
              <a:t>16.5 (C)  Debt and the Tax Shield (continued)</a:t>
            </a:r>
          </a:p>
        </p:txBody>
      </p:sp>
      <p:sp>
        <p:nvSpPr>
          <p:cNvPr id="3" name="Content Placeholder 2"/>
          <p:cNvSpPr>
            <a:spLocks noGrp="1"/>
          </p:cNvSpPr>
          <p:nvPr>
            <p:ph idx="1"/>
          </p:nvPr>
        </p:nvSpPr>
        <p:spPr/>
        <p:txBody>
          <a:bodyPr>
            <a:normAutofit fontScale="92500"/>
          </a:bodyPr>
          <a:lstStyle/>
          <a:p>
            <a:pPr>
              <a:buFontTx/>
              <a:buNone/>
              <a:defRPr/>
            </a:pPr>
            <a:r>
              <a:rPr lang="en-US" dirty="0" smtClean="0"/>
              <a:t>	</a:t>
            </a:r>
            <a:r>
              <a:rPr lang="en-US" sz="2600" dirty="0" smtClean="0"/>
              <a:t>Equation 16.5 sums up M&amp;Ms Proposition I in a world with corporate taxes as follows:</a:t>
            </a:r>
            <a:r>
              <a:rPr lang="en-US" sz="2600" b="1" dirty="0" smtClean="0"/>
              <a:t> </a:t>
            </a:r>
          </a:p>
          <a:p>
            <a:pPr>
              <a:buFontTx/>
              <a:buNone/>
              <a:defRPr/>
            </a:pPr>
            <a:endParaRPr lang="en-US" sz="2600" b="1" dirty="0" smtClean="0"/>
          </a:p>
          <a:p>
            <a:pPr>
              <a:buFontTx/>
              <a:buNone/>
              <a:defRPr/>
            </a:pPr>
            <a:r>
              <a:rPr lang="en-US" sz="2600" dirty="0" smtClean="0"/>
              <a:t>	</a:t>
            </a:r>
          </a:p>
          <a:p>
            <a:pPr>
              <a:buFontTx/>
              <a:buNone/>
              <a:defRPr/>
            </a:pPr>
            <a:r>
              <a:rPr lang="en-US" sz="2600" dirty="0" smtClean="0"/>
              <a:t>	It shows that the value of a levered firm is greater than the value of an unlevered firm by the amount of the tax shield from selling debt,  i.e. D*</a:t>
            </a:r>
            <a:r>
              <a:rPr lang="en-US" sz="2600" dirty="0" err="1" smtClean="0"/>
              <a:t>T</a:t>
            </a:r>
            <a:r>
              <a:rPr lang="en-US" sz="2600" baseline="-25000" dirty="0" err="1" smtClean="0"/>
              <a:t>c</a:t>
            </a:r>
            <a:r>
              <a:rPr lang="en-US" sz="2600" dirty="0" smtClean="0"/>
              <a:t>.</a:t>
            </a:r>
          </a:p>
          <a:p>
            <a:pPr>
              <a:buFontTx/>
              <a:buNone/>
              <a:defRPr/>
            </a:pPr>
            <a:r>
              <a:rPr lang="en-US" sz="2600" dirty="0" smtClean="0"/>
              <a:t>	The WACC equation (with </a:t>
            </a:r>
            <a:r>
              <a:rPr lang="en-US" sz="2600" dirty="0" err="1" smtClean="0"/>
              <a:t>T</a:t>
            </a:r>
            <a:r>
              <a:rPr lang="en-US" sz="2600" baseline="-25000" dirty="0" err="1" smtClean="0"/>
              <a:t>c</a:t>
            </a:r>
            <a:r>
              <a:rPr lang="en-US" sz="2600" dirty="0" smtClean="0"/>
              <a:t>&gt;0) shows that the cost of capital is reduced as the firm gets more levered.</a:t>
            </a:r>
          </a:p>
          <a:p>
            <a:pPr>
              <a:buFontTx/>
              <a:buNone/>
              <a:defRPr/>
            </a:pPr>
            <a:r>
              <a:rPr lang="en-US" sz="2600" dirty="0" smtClean="0"/>
              <a:t> </a:t>
            </a:r>
          </a:p>
          <a:p>
            <a:pPr>
              <a:defRPr/>
            </a:pPr>
            <a:endParaRPr lang="en-US" dirty="0"/>
          </a:p>
        </p:txBody>
      </p:sp>
      <p:pic>
        <p:nvPicPr>
          <p:cNvPr id="2" name="Picture 1" descr="eq16_05.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505200" y="2514600"/>
            <a:ext cx="4495800" cy="302688"/>
          </a:xfrm>
          <a:prstGeom prst="rect">
            <a:avLst/>
          </a:prstGeom>
        </p:spPr>
      </p:pic>
      <p:pic>
        <p:nvPicPr>
          <p:cNvPr id="4" name="Picture 3" descr="eq16_02.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5800" y="5410200"/>
            <a:ext cx="7569200" cy="70661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smtClean="0">
                <a:ea typeface="ヒラギノ角ゴ Pro W3"/>
                <a:cs typeface="ヒラギノ角ゴ Pro W3"/>
              </a:rPr>
              <a:t>16.5 (C)  Debt and the Tax Shield (continued)</a:t>
            </a:r>
          </a:p>
        </p:txBody>
      </p:sp>
      <p:sp>
        <p:nvSpPr>
          <p:cNvPr id="3" name="Content Placeholder 2"/>
          <p:cNvSpPr>
            <a:spLocks noGrp="1"/>
          </p:cNvSpPr>
          <p:nvPr>
            <p:ph idx="1"/>
          </p:nvPr>
        </p:nvSpPr>
        <p:spPr>
          <a:xfrm>
            <a:off x="457200" y="1600200"/>
            <a:ext cx="8382000" cy="5029200"/>
          </a:xfrm>
        </p:spPr>
        <p:txBody>
          <a:bodyPr>
            <a:normAutofit/>
          </a:bodyPr>
          <a:lstStyle/>
          <a:p>
            <a:pPr marL="0" indent="0">
              <a:lnSpc>
                <a:spcPts val="1925"/>
              </a:lnSpc>
              <a:buFontTx/>
              <a:buNone/>
            </a:pPr>
            <a:r>
              <a:rPr lang="en-US" sz="1600" b="1" smtClean="0">
                <a:ea typeface="ヒラギノ角ゴ Pro W3"/>
                <a:cs typeface="ヒラギノ角ゴ Pro W3"/>
              </a:rPr>
              <a:t>Example 3:</a:t>
            </a:r>
            <a:r>
              <a:rPr lang="en-US" sz="1600" smtClean="0">
                <a:ea typeface="ヒラギノ角ゴ Pro W3"/>
                <a:cs typeface="ヒラギノ角ゴ Pro W3"/>
              </a:rPr>
              <a:t> An all-equity firm has a value of $8 million dollars and is currently being taxed 34% on its EBIT. The WACC for the company is currently at 16%. The current CEO who has just learned about M&amp;Ms capital structure theory wants to sell $4 million worth of debt to take advantage of the tax shield on interest and accordingly increase the value of the firm for the equity holders. Is he justified in doing so? Please explain.</a:t>
            </a:r>
          </a:p>
          <a:p>
            <a:pPr marL="0" indent="0">
              <a:lnSpc>
                <a:spcPct val="80000"/>
              </a:lnSpc>
              <a:buFontTx/>
              <a:buNone/>
            </a:pPr>
            <a:endParaRPr lang="en-US" sz="1500" smtClean="0">
              <a:ea typeface="ヒラギノ角ゴ Pro W3"/>
              <a:cs typeface="ヒラギノ角ゴ Pro W3"/>
            </a:endParaRPr>
          </a:p>
          <a:p>
            <a:pPr marL="0" indent="0">
              <a:lnSpc>
                <a:spcPct val="80000"/>
              </a:lnSpc>
              <a:buFontTx/>
              <a:buNone/>
            </a:pPr>
            <a:r>
              <a:rPr lang="en-US" sz="1500" b="1" smtClean="0">
                <a:ea typeface="ヒラギノ角ゴ Pro W3"/>
                <a:cs typeface="ヒラギノ角ゴ Pro W3"/>
              </a:rPr>
              <a:t>Answer</a:t>
            </a:r>
          </a:p>
          <a:p>
            <a:pPr marL="0" indent="0">
              <a:lnSpc>
                <a:spcPct val="80000"/>
              </a:lnSpc>
              <a:buFontTx/>
              <a:buNone/>
            </a:pPr>
            <a:r>
              <a:rPr lang="en-US" sz="1500" smtClean="0">
                <a:ea typeface="ヒラギノ角ゴ Pro W3"/>
                <a:cs typeface="ヒラギノ角ゴ Pro W3"/>
              </a:rPr>
              <a:t> 				</a:t>
            </a:r>
            <a:r>
              <a:rPr lang="en-US" sz="1500" b="1" u="sng" smtClean="0">
                <a:ea typeface="ヒラギノ角ゴ Pro W3"/>
                <a:cs typeface="ヒラギノ角ゴ Pro W3"/>
              </a:rPr>
              <a:t>All-Equity Firm	</a:t>
            </a:r>
            <a:r>
              <a:rPr lang="en-US" sz="1500" b="1" smtClean="0">
                <a:ea typeface="ヒラギノ角ゴ Pro W3"/>
                <a:cs typeface="ヒラギノ角ゴ Pro W3"/>
              </a:rPr>
              <a:t>	</a:t>
            </a:r>
            <a:r>
              <a:rPr lang="en-US" sz="1500" b="1" u="sng" smtClean="0">
                <a:ea typeface="ヒラギノ角ゴ Pro W3"/>
                <a:cs typeface="ヒラギノ角ゴ Pro W3"/>
              </a:rPr>
              <a:t>50/50 Firm</a:t>
            </a:r>
            <a:endParaRPr lang="en-US" sz="1500" b="1" smtClean="0">
              <a:ea typeface="ヒラギノ角ゴ Pro W3"/>
              <a:cs typeface="ヒラギノ角ゴ Pro W3"/>
            </a:endParaRPr>
          </a:p>
          <a:p>
            <a:pPr marL="0" indent="0">
              <a:lnSpc>
                <a:spcPct val="80000"/>
              </a:lnSpc>
              <a:buFontTx/>
              <a:buNone/>
            </a:pPr>
            <a:r>
              <a:rPr lang="en-US" sz="2100" smtClean="0">
                <a:ea typeface="ヒラギノ角ゴ Pro W3"/>
                <a:cs typeface="ヒラギノ角ゴ Pro W3"/>
              </a:rPr>
              <a:t>Firm Value			$8,000,000		$8,000,000</a:t>
            </a:r>
          </a:p>
          <a:p>
            <a:pPr marL="0" indent="0">
              <a:lnSpc>
                <a:spcPct val="80000"/>
              </a:lnSpc>
              <a:buFontTx/>
              <a:buNone/>
            </a:pPr>
            <a:r>
              <a:rPr lang="en-US" sz="2100" smtClean="0">
                <a:ea typeface="ヒラギノ角ゴ Pro W3"/>
                <a:cs typeface="ヒラギノ角ゴ Pro W3"/>
              </a:rPr>
              <a:t>Debt holders’ share	         		 0		$4,000,000</a:t>
            </a:r>
          </a:p>
          <a:p>
            <a:pPr marL="0" indent="0">
              <a:lnSpc>
                <a:spcPct val="80000"/>
              </a:lnSpc>
              <a:buFontTx/>
              <a:buNone/>
            </a:pPr>
            <a:r>
              <a:rPr lang="en-US" sz="2100" smtClean="0">
                <a:ea typeface="ヒラギノ角ゴ Pro W3"/>
                <a:cs typeface="ヒラギノ角ゴ Pro W3"/>
              </a:rPr>
              <a:t>Government share (34%)	$2,720,000		$1,360,000 </a:t>
            </a:r>
          </a:p>
          <a:p>
            <a:pPr marL="0" indent="0">
              <a:lnSpc>
                <a:spcPct val="80000"/>
              </a:lnSpc>
              <a:buFontTx/>
              <a:buNone/>
            </a:pPr>
            <a:r>
              <a:rPr lang="en-US" sz="2100" smtClean="0">
                <a:ea typeface="ヒラギノ角ゴ Pro W3"/>
                <a:cs typeface="ヒラギノ角ゴ Pro W3"/>
              </a:rPr>
              <a:t>Equity holders’ share	$5,280,000		$8,640,000</a:t>
            </a:r>
            <a:r>
              <a:rPr lang="en-US" sz="1500" smtClean="0">
                <a:ea typeface="ヒラギノ角ゴ Pro W3"/>
                <a:cs typeface="ヒラギノ角ゴ Pro W3"/>
              </a:rPr>
              <a:t>		</a:t>
            </a:r>
          </a:p>
          <a:p>
            <a:pPr marL="0" indent="0">
              <a:lnSpc>
                <a:spcPct val="80000"/>
              </a:lnSpc>
              <a:buFontTx/>
              <a:buNone/>
            </a:pPr>
            <a:r>
              <a:rPr lang="en-US" sz="2100" smtClean="0">
                <a:ea typeface="ヒラギノ角ゴ Pro W3"/>
                <a:cs typeface="ヒラギノ角ゴ Pro W3"/>
              </a:rPr>
              <a:t>Yes, the equity holder’s wealth has increased from $5,280,000 to $8,640,000</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16.6  The Static Theory of Capital Structure </a:t>
            </a:r>
            <a:br>
              <a:rPr lang="en-US" dirty="0" smtClean="0"/>
            </a:br>
            <a:endParaRPr lang="en-US" dirty="0"/>
          </a:p>
        </p:txBody>
      </p:sp>
      <p:sp>
        <p:nvSpPr>
          <p:cNvPr id="3" name="Content Placeholder 2"/>
          <p:cNvSpPr>
            <a:spLocks noGrp="1"/>
          </p:cNvSpPr>
          <p:nvPr>
            <p:ph idx="1"/>
          </p:nvPr>
        </p:nvSpPr>
        <p:spPr/>
        <p:txBody>
          <a:bodyPr/>
          <a:lstStyle/>
          <a:p>
            <a:r>
              <a:rPr lang="en-US" smtClean="0">
                <a:ea typeface="ヒラギノ角ゴ Pro W3"/>
                <a:cs typeface="ヒラギノ角ゴ Pro W3"/>
              </a:rPr>
              <a:t>So if increasing debt levels leads to increasing firm values, why do firms not attempt to go for maximum debt?  </a:t>
            </a:r>
          </a:p>
          <a:p>
            <a:r>
              <a:rPr lang="en-US" smtClean="0">
                <a:ea typeface="ヒラギノ角ゴ Pro W3"/>
                <a:cs typeface="ヒラギノ角ゴ Pro W3"/>
                <a:sym typeface="Wingdings" pitchFamily="2" charset="2"/>
              </a:rPr>
              <a:t></a:t>
            </a:r>
            <a:r>
              <a:rPr lang="en-US" i="1" smtClean="0">
                <a:ea typeface="ヒラギノ角ゴ Pro W3"/>
                <a:cs typeface="ヒラギノ角ゴ Pro W3"/>
              </a:rPr>
              <a:t>bankruptcy</a:t>
            </a:r>
            <a:r>
              <a:rPr lang="en-US" smtClean="0">
                <a:ea typeface="ヒラギノ角ゴ Pro W3"/>
                <a:cs typeface="ヒラギノ角ゴ Pro W3"/>
              </a:rPr>
              <a:t> risk.</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smtClean="0">
                <a:ea typeface="ヒラギノ角ゴ Pro W3"/>
                <a:cs typeface="ヒラギノ角ゴ Pro W3"/>
              </a:rPr>
              <a:t>16.6 (A)  Bankruptcy</a:t>
            </a:r>
          </a:p>
        </p:txBody>
      </p:sp>
      <p:sp>
        <p:nvSpPr>
          <p:cNvPr id="3" name="Content Placeholder 2"/>
          <p:cNvSpPr>
            <a:spLocks noGrp="1"/>
          </p:cNvSpPr>
          <p:nvPr>
            <p:ph idx="1"/>
          </p:nvPr>
        </p:nvSpPr>
        <p:spPr>
          <a:xfrm>
            <a:off x="381000" y="1371600"/>
            <a:ext cx="8382000" cy="4648200"/>
          </a:xfrm>
        </p:spPr>
        <p:txBody>
          <a:bodyPr>
            <a:normAutofit fontScale="85000" lnSpcReduction="10000"/>
          </a:bodyPr>
          <a:lstStyle/>
          <a:p>
            <a:pPr marL="4763" indent="-4763">
              <a:lnSpc>
                <a:spcPts val="2280"/>
              </a:lnSpc>
              <a:spcAft>
                <a:spcPts val="600"/>
              </a:spcAft>
              <a:buFontTx/>
              <a:buNone/>
              <a:defRPr/>
            </a:pPr>
            <a:r>
              <a:rPr lang="en-US" dirty="0" smtClean="0"/>
              <a:t>	Risk of losing the firm </a:t>
            </a:r>
            <a:r>
              <a:rPr lang="en-US" dirty="0" smtClean="0">
                <a:sym typeface="Wingdings" pitchFamily="2" charset="2"/>
              </a:rPr>
              <a:t></a:t>
            </a:r>
            <a:r>
              <a:rPr lang="en-US" dirty="0" smtClean="0"/>
              <a:t>inability of a firm  to pay its debt and other obligations.  At bankruptcy, the value of equity is equal to zero, and the value of the firm’s assets is equal to or probably less than its liabilities. </a:t>
            </a:r>
          </a:p>
          <a:p>
            <a:pPr marL="4763" indent="-4763">
              <a:lnSpc>
                <a:spcPts val="2280"/>
              </a:lnSpc>
              <a:spcAft>
                <a:spcPts val="600"/>
              </a:spcAft>
              <a:buFontTx/>
              <a:buNone/>
              <a:defRPr/>
            </a:pPr>
            <a:r>
              <a:rPr lang="en-US" dirty="0" smtClean="0"/>
              <a:t>	Bankruptcy entails both direct and indirect costs.  </a:t>
            </a:r>
          </a:p>
          <a:p>
            <a:pPr marL="457200" lvl="1" indent="-220663">
              <a:lnSpc>
                <a:spcPts val="2280"/>
              </a:lnSpc>
              <a:spcAft>
                <a:spcPts val="600"/>
              </a:spcAft>
              <a:defRPr/>
            </a:pPr>
            <a:r>
              <a:rPr lang="en-US" b="1" i="1" dirty="0" smtClean="0"/>
              <a:t>Direct costs</a:t>
            </a:r>
            <a:r>
              <a:rPr lang="en-US" dirty="0" smtClean="0"/>
              <a:t> include the legal and administrative fees necessary to settle the claims of creditors etc.   </a:t>
            </a:r>
          </a:p>
          <a:p>
            <a:pPr marL="457200" lvl="1" indent="-220663">
              <a:lnSpc>
                <a:spcPts val="2280"/>
              </a:lnSpc>
              <a:spcAft>
                <a:spcPts val="600"/>
              </a:spcAft>
              <a:defRPr/>
            </a:pPr>
            <a:r>
              <a:rPr lang="en-US" b="1" i="1" dirty="0" smtClean="0"/>
              <a:t>Indirect costs of bankruptcy</a:t>
            </a:r>
            <a:r>
              <a:rPr lang="en-US" dirty="0" smtClean="0"/>
              <a:t>, called </a:t>
            </a:r>
            <a:r>
              <a:rPr lang="en-US" b="1" i="1" dirty="0" smtClean="0"/>
              <a:t>financial distress costs</a:t>
            </a:r>
            <a:r>
              <a:rPr lang="en-US" dirty="0" smtClean="0"/>
              <a:t>—include lost sales, loss of valuable employees, loss of consumer confidence, and loss of profitable opportunities while facing bankruptcy.	</a:t>
            </a:r>
          </a:p>
          <a:p>
            <a:pPr marL="4763" indent="-4763">
              <a:lnSpc>
                <a:spcPts val="2280"/>
              </a:lnSpc>
              <a:spcAft>
                <a:spcPts val="600"/>
              </a:spcAft>
              <a:buFontTx/>
              <a:buNone/>
              <a:defRPr/>
            </a:pPr>
            <a:r>
              <a:rPr lang="en-US" dirty="0" smtClean="0"/>
              <a:t>The greater the amount of debt carried by a firm</a:t>
            </a:r>
            <a:br>
              <a:rPr lang="en-US" dirty="0" smtClean="0"/>
            </a:br>
            <a:r>
              <a:rPr lang="en-US" dirty="0" err="1" smtClean="0">
                <a:sym typeface="Wingdings" pitchFamily="2" charset="2"/>
              </a:rPr>
              <a:t></a:t>
            </a:r>
            <a:r>
              <a:rPr lang="en-US" dirty="0" smtClean="0">
                <a:sym typeface="Wingdings" pitchFamily="2" charset="2"/>
              </a:rPr>
              <a:t> greater </a:t>
            </a:r>
            <a:r>
              <a:rPr lang="en-US" dirty="0" smtClean="0"/>
              <a:t>chance of bankruptcy </a:t>
            </a:r>
            <a:r>
              <a:rPr lang="en-US" dirty="0" smtClean="0">
                <a:sym typeface="Wingdings" pitchFamily="2" charset="2"/>
              </a:rPr>
              <a:t></a:t>
            </a:r>
            <a:r>
              <a:rPr lang="en-US" dirty="0" smtClean="0"/>
              <a:t> higher the financial distress costs.</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1066800" y="76200"/>
            <a:ext cx="8229600" cy="1143000"/>
          </a:xfrm>
        </p:spPr>
        <p:txBody>
          <a:bodyPr/>
          <a:lstStyle/>
          <a:p>
            <a:r>
              <a:rPr lang="en-US" smtClean="0">
                <a:ea typeface="ヒラギノ角ゴ Pro W3"/>
                <a:cs typeface="ヒラギノ角ゴ Pro W3"/>
              </a:rPr>
              <a:t>16.6 (B)  Static Theory of Capital Structure</a:t>
            </a:r>
          </a:p>
        </p:txBody>
      </p:sp>
      <p:sp>
        <p:nvSpPr>
          <p:cNvPr id="62466" name="Rectangle 4"/>
          <p:cNvSpPr>
            <a:spLocks noChangeArrowheads="1"/>
          </p:cNvSpPr>
          <p:nvPr/>
        </p:nvSpPr>
        <p:spPr bwMode="auto">
          <a:xfrm>
            <a:off x="228600" y="4879975"/>
            <a:ext cx="8458200" cy="1323975"/>
          </a:xfrm>
          <a:prstGeom prst="rect">
            <a:avLst/>
          </a:prstGeom>
          <a:noFill/>
          <a:ln w="9525">
            <a:noFill/>
            <a:miter lim="800000"/>
            <a:headEnd/>
            <a:tailEnd/>
          </a:ln>
        </p:spPr>
        <p:txBody>
          <a:bodyPr anchor="ctr">
            <a:spAutoFit/>
          </a:bodyPr>
          <a:lstStyle/>
          <a:p>
            <a:r>
              <a:rPr lang="en-US" sz="2000">
                <a:latin typeface="Verdana" pitchFamily="34" charset="0"/>
              </a:rPr>
              <a:t>The optimal capital structure  (i.e. D/E)* comes at the point where the  additional tax-shield  benefit of adding one more dollar of debt financing is equal to the  direct and indirect cost of bankruptcy from that  extra dollar of debt.</a:t>
            </a:r>
          </a:p>
        </p:txBody>
      </p:sp>
      <p:sp>
        <p:nvSpPr>
          <p:cNvPr id="62468" name="TextBox 7"/>
          <p:cNvSpPr txBox="1">
            <a:spLocks noChangeArrowheads="1"/>
          </p:cNvSpPr>
          <p:nvPr/>
        </p:nvSpPr>
        <p:spPr bwMode="auto">
          <a:xfrm>
            <a:off x="304800" y="1676400"/>
            <a:ext cx="2743200" cy="2308225"/>
          </a:xfrm>
          <a:prstGeom prst="rect">
            <a:avLst/>
          </a:prstGeom>
          <a:noFill/>
          <a:ln w="9525">
            <a:noFill/>
            <a:miter lim="800000"/>
            <a:headEnd/>
            <a:tailEnd/>
          </a:ln>
        </p:spPr>
        <p:txBody>
          <a:bodyPr>
            <a:spAutoFit/>
          </a:bodyPr>
          <a:lstStyle/>
          <a:p>
            <a:r>
              <a:rPr lang="en-US" sz="1600" b="1">
                <a:latin typeface="Verdana" pitchFamily="34" charset="0"/>
              </a:rPr>
              <a:t>Figure 16.5  M&amp;M Proposition II with taxes, where </a:t>
            </a:r>
            <a:r>
              <a:rPr lang="en-US" sz="1600" b="1" i="1">
                <a:latin typeface="Verdana" pitchFamily="34" charset="0"/>
              </a:rPr>
              <a:t>VE represents the value</a:t>
            </a:r>
          </a:p>
          <a:p>
            <a:r>
              <a:rPr lang="en-US" sz="1600" b="1">
                <a:latin typeface="Verdana" pitchFamily="34" charset="0"/>
              </a:rPr>
              <a:t>of an unlevered or 100% equity-financed firm and </a:t>
            </a:r>
            <a:r>
              <a:rPr lang="en-US" sz="1600" b="1" i="1">
                <a:latin typeface="Verdana" pitchFamily="34" charset="0"/>
              </a:rPr>
              <a:t>VL represents the value of the </a:t>
            </a:r>
            <a:r>
              <a:rPr lang="en-US" sz="1600" b="1">
                <a:latin typeface="Verdana" pitchFamily="34" charset="0"/>
              </a:rPr>
              <a:t>levered firm.</a:t>
            </a:r>
          </a:p>
        </p:txBody>
      </p:sp>
      <p:pic>
        <p:nvPicPr>
          <p:cNvPr id="2" name="Picture 1" descr="fig16_05.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429000" y="1371600"/>
            <a:ext cx="5486400" cy="2886211"/>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1143000" y="76200"/>
            <a:ext cx="7696200" cy="1143000"/>
          </a:xfrm>
        </p:spPr>
        <p:txBody>
          <a:bodyPr/>
          <a:lstStyle/>
          <a:p>
            <a:r>
              <a:rPr lang="en-US" smtClean="0">
                <a:ea typeface="ヒラギノ角ゴ Pro W3"/>
                <a:cs typeface="ヒラギノ角ゴ Pro W3"/>
              </a:rPr>
              <a:t>16.6 (B)  Static Theory of Capital Structure (continued)</a:t>
            </a:r>
          </a:p>
        </p:txBody>
      </p:sp>
      <p:sp>
        <p:nvSpPr>
          <p:cNvPr id="3" name="Content Placeholder 2"/>
          <p:cNvSpPr>
            <a:spLocks noGrp="1"/>
          </p:cNvSpPr>
          <p:nvPr>
            <p:ph idx="1"/>
          </p:nvPr>
        </p:nvSpPr>
        <p:spPr/>
        <p:txBody>
          <a:bodyPr>
            <a:normAutofit/>
          </a:bodyPr>
          <a:lstStyle/>
          <a:p>
            <a:pPr marL="533400" indent="-533400">
              <a:lnSpc>
                <a:spcPct val="80000"/>
              </a:lnSpc>
              <a:spcAft>
                <a:spcPts val="600"/>
              </a:spcAft>
              <a:buFontTx/>
              <a:buNone/>
            </a:pPr>
            <a:r>
              <a:rPr lang="en-US" sz="2200" smtClean="0">
                <a:ea typeface="ヒラギノ角ゴ Pro W3"/>
                <a:cs typeface="ヒラギノ角ゴ Pro W3"/>
              </a:rPr>
              <a:t>3 scenarios discussed in this chapter lead to the following conclusions:</a:t>
            </a:r>
          </a:p>
          <a:p>
            <a:pPr marL="533400" indent="-533400">
              <a:lnSpc>
                <a:spcPct val="80000"/>
              </a:lnSpc>
              <a:spcAft>
                <a:spcPts val="600"/>
              </a:spcAft>
              <a:buFontTx/>
              <a:buAutoNum type="arabicPeriod"/>
            </a:pPr>
            <a:r>
              <a:rPr lang="en-US" sz="2200" b="1" i="1" smtClean="0">
                <a:ea typeface="ヒラギノ角ゴ Pro W3"/>
                <a:cs typeface="ヒラギノ角ゴ Pro W3"/>
              </a:rPr>
              <a:t>No taxes, no bankruptcy</a:t>
            </a:r>
            <a:r>
              <a:rPr lang="en-US" sz="2200" smtClean="0">
                <a:ea typeface="ヒラギノ角ゴ Pro W3"/>
                <a:cs typeface="ヒラギノ角ゴ Pro W3"/>
              </a:rPr>
              <a:t>. Debt is irrelevant, since the values of leveraged firms and otherwise identical unleveraged firm are equal across all potential debt-equity ratios and the cost of capital is constant.</a:t>
            </a:r>
          </a:p>
          <a:p>
            <a:pPr marL="533400" indent="-533400">
              <a:lnSpc>
                <a:spcPct val="80000"/>
              </a:lnSpc>
              <a:spcAft>
                <a:spcPts val="600"/>
              </a:spcAft>
              <a:buFontTx/>
              <a:buAutoNum type="arabicPeriod"/>
            </a:pPr>
            <a:r>
              <a:rPr lang="en-US" sz="2200" b="1" i="1" smtClean="0">
                <a:ea typeface="ヒラギノ角ゴ Pro W3"/>
                <a:cs typeface="ヒラギノ角ゴ Pro W3"/>
              </a:rPr>
              <a:t>Taxes, no bankruptcy</a:t>
            </a:r>
            <a:r>
              <a:rPr lang="en-US" sz="2200" smtClean="0">
                <a:ea typeface="ヒラギノ角ゴ Pro W3"/>
                <a:cs typeface="ヒラギノ角ゴ Pro W3"/>
              </a:rPr>
              <a:t>. The value of a firm increases by the amount of the tax shield due to debt. The value of the firm is greatest with 100% debt financing and its cost of capital is the lowest. </a:t>
            </a:r>
          </a:p>
          <a:p>
            <a:pPr marL="533400" indent="-533400">
              <a:lnSpc>
                <a:spcPct val="80000"/>
              </a:lnSpc>
              <a:spcAft>
                <a:spcPts val="600"/>
              </a:spcAft>
              <a:buFontTx/>
              <a:buAutoNum type="arabicPeriod"/>
            </a:pPr>
            <a:r>
              <a:rPr lang="en-US" sz="2200" b="1" i="1" smtClean="0">
                <a:ea typeface="ヒラギノ角ゴ Pro W3"/>
                <a:cs typeface="ヒラギノ角ゴ Pro W3"/>
              </a:rPr>
              <a:t>Taxes, bankruptcy</a:t>
            </a:r>
            <a:r>
              <a:rPr lang="en-US" sz="2200" smtClean="0">
                <a:ea typeface="ヒラギノ角ゴ Pro W3"/>
                <a:cs typeface="ヒラギノ角ゴ Pro W3"/>
              </a:rPr>
              <a:t>. The value of a firm is maximized and its cost of capital is minimized at the point where the marginal benefit of financial leverage (the tax shield) equals the marginal cost of bankruptcy (financial distress costs). </a:t>
            </a:r>
          </a:p>
          <a:p>
            <a:pPr marL="533400" indent="-533400">
              <a:lnSpc>
                <a:spcPct val="80000"/>
              </a:lnSpc>
              <a:spcAft>
                <a:spcPts val="600"/>
              </a:spcAft>
              <a:buFontTx/>
              <a:buNone/>
            </a:pPr>
            <a:endParaRPr lang="en-US" sz="22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sz="3100" smtClean="0">
                <a:ea typeface="ヒラギノ角ゴ Pro W3"/>
                <a:cs typeface="ヒラギノ角ゴ Pro W3"/>
              </a:rPr>
              <a:t>Additional Problems with Answers</a:t>
            </a:r>
            <a:r>
              <a:rPr lang="en-US" smtClean="0">
                <a:ea typeface="ヒラギノ角ゴ Pro W3"/>
                <a:cs typeface="ヒラギノ角ゴ Pro W3"/>
              </a:rPr>
              <a:t/>
            </a:r>
            <a:br>
              <a:rPr lang="en-US" smtClean="0">
                <a:ea typeface="ヒラギノ角ゴ Pro W3"/>
                <a:cs typeface="ヒラギノ角ゴ Pro W3"/>
              </a:rPr>
            </a:br>
            <a:r>
              <a:rPr lang="en-US" smtClean="0">
                <a:ea typeface="ヒラギノ角ゴ Pro W3"/>
                <a:cs typeface="ヒラギノ角ゴ Pro W3"/>
              </a:rPr>
              <a:t>Problem 1</a:t>
            </a:r>
          </a:p>
        </p:txBody>
      </p:sp>
      <p:sp>
        <p:nvSpPr>
          <p:cNvPr id="3" name="Content Placeholder 2"/>
          <p:cNvSpPr>
            <a:spLocks noGrp="1"/>
          </p:cNvSpPr>
          <p:nvPr>
            <p:ph idx="1"/>
          </p:nvPr>
        </p:nvSpPr>
        <p:spPr>
          <a:xfrm>
            <a:off x="381000" y="1447800"/>
            <a:ext cx="8534400" cy="4648200"/>
          </a:xfrm>
        </p:spPr>
        <p:txBody>
          <a:bodyPr>
            <a:normAutofit fontScale="92500" lnSpcReduction="20000"/>
          </a:bodyPr>
          <a:lstStyle/>
          <a:p>
            <a:pPr>
              <a:spcAft>
                <a:spcPts val="600"/>
              </a:spcAft>
              <a:defRPr/>
            </a:pPr>
            <a:r>
              <a:rPr lang="en-US" b="1" i="1" dirty="0" smtClean="0"/>
              <a:t>Different Loan Rates</a:t>
            </a:r>
            <a:r>
              <a:rPr lang="en-US" dirty="0" smtClean="0"/>
              <a:t> – Diversified Holdings has three subsidiaries, each of which borrows funds from the parent company and has a different success rate with the projects it undertakes. </a:t>
            </a:r>
          </a:p>
          <a:p>
            <a:pPr lvl="1">
              <a:spcAft>
                <a:spcPts val="600"/>
              </a:spcAft>
              <a:defRPr/>
            </a:pPr>
            <a:r>
              <a:rPr lang="en-US" dirty="0" smtClean="0"/>
              <a:t>Subsidiary A is successful with its projects 80% of the time, </a:t>
            </a:r>
          </a:p>
          <a:p>
            <a:pPr lvl="1">
              <a:spcAft>
                <a:spcPts val="600"/>
              </a:spcAft>
              <a:defRPr/>
            </a:pPr>
            <a:r>
              <a:rPr lang="en-US" dirty="0" smtClean="0"/>
              <a:t>Subsidiary B gets it right 93% of the time, </a:t>
            </a:r>
          </a:p>
          <a:p>
            <a:pPr lvl="1">
              <a:spcAft>
                <a:spcPts val="600"/>
              </a:spcAft>
              <a:defRPr/>
            </a:pPr>
            <a:r>
              <a:rPr lang="en-US" dirty="0" smtClean="0"/>
              <a:t>Subsidiary C 75% of the time, and </a:t>
            </a:r>
          </a:p>
          <a:p>
            <a:pPr lvl="1">
              <a:spcAft>
                <a:spcPts val="600"/>
              </a:spcAft>
              <a:defRPr/>
            </a:pPr>
            <a:r>
              <a:rPr lang="en-US" dirty="0" smtClean="0"/>
              <a:t>Subsidiary D 85% of the time. </a:t>
            </a:r>
          </a:p>
          <a:p>
            <a:pPr>
              <a:spcAft>
                <a:spcPts val="600"/>
              </a:spcAft>
              <a:defRPr/>
            </a:pPr>
            <a:r>
              <a:rPr lang="en-US" dirty="0" smtClean="0"/>
              <a:t>What loan rates should Diversified Holdings charge each subsidiary for loans?</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sz="2800" smtClean="0">
                <a:solidFill>
                  <a:srgbClr val="000000"/>
                </a:solidFill>
                <a:ea typeface="ヒラギノ角ゴ Pro W3"/>
                <a:cs typeface="ヒラギノ角ゴ Pro W3"/>
              </a:rPr>
              <a:t>Additional Problems with Answers</a:t>
            </a:r>
            <a:r>
              <a:rPr lang="en-US" sz="2800" smtClean="0">
                <a:ea typeface="ヒラギノ角ゴ Pro W3"/>
                <a:cs typeface="ヒラギノ角ゴ Pro W3"/>
              </a:rPr>
              <a:t/>
            </a:r>
            <a:br>
              <a:rPr lang="en-US" sz="2800" smtClean="0">
                <a:ea typeface="ヒラギノ角ゴ Pro W3"/>
                <a:cs typeface="ヒラギノ角ゴ Pro W3"/>
              </a:rPr>
            </a:br>
            <a:r>
              <a:rPr lang="en-US" sz="2800" smtClean="0">
                <a:ea typeface="ヒラギノ角ゴ Pro W3"/>
                <a:cs typeface="ヒラギノ角ゴ Pro W3"/>
              </a:rPr>
              <a:t>Problem 1 (Answer)</a:t>
            </a:r>
          </a:p>
        </p:txBody>
      </p:sp>
      <p:sp>
        <p:nvSpPr>
          <p:cNvPr id="3" name="Content Placeholder 2"/>
          <p:cNvSpPr>
            <a:spLocks noGrp="1"/>
          </p:cNvSpPr>
          <p:nvPr>
            <p:ph idx="1"/>
          </p:nvPr>
        </p:nvSpPr>
        <p:spPr/>
        <p:txBody>
          <a:bodyPr>
            <a:normAutofit fontScale="70000" lnSpcReduction="20000"/>
          </a:bodyPr>
          <a:lstStyle/>
          <a:p>
            <a:pPr marL="0" indent="0">
              <a:lnSpc>
                <a:spcPts val="2640"/>
              </a:lnSpc>
              <a:spcAft>
                <a:spcPts val="600"/>
              </a:spcAft>
              <a:buFontTx/>
              <a:buNone/>
              <a:defRPr/>
            </a:pPr>
            <a:r>
              <a:rPr lang="en-US" i="1" u="sng" dirty="0" smtClean="0"/>
              <a:t>Subsidiary A</a:t>
            </a:r>
            <a:r>
              <a:rPr lang="en-US" i="1" dirty="0" smtClean="0"/>
              <a:t>: To breakeven with an 80% success rate the firm will need to recoup, $1/.80= $1.25. It should charge a return greater then ($1.25)-1 = 25% </a:t>
            </a:r>
            <a:endParaRPr lang="en-US" dirty="0" smtClean="0"/>
          </a:p>
          <a:p>
            <a:pPr marL="0" indent="0">
              <a:lnSpc>
                <a:spcPts val="2640"/>
              </a:lnSpc>
              <a:spcAft>
                <a:spcPts val="600"/>
              </a:spcAft>
              <a:buFontTx/>
              <a:buNone/>
              <a:defRPr/>
            </a:pPr>
            <a:r>
              <a:rPr lang="en-US" i="1" u="sng" dirty="0" smtClean="0"/>
              <a:t>Subsidiary B</a:t>
            </a:r>
            <a:r>
              <a:rPr lang="en-US" i="1" dirty="0" smtClean="0"/>
              <a:t>: To breakeven with a 93% success rate Sub. B will need to recoup, $1/.93= $1.075268. He should charge a return greater then ($1.075268/$1.00)-1 = 7.526% </a:t>
            </a:r>
            <a:endParaRPr lang="en-US" dirty="0" smtClean="0"/>
          </a:p>
          <a:p>
            <a:pPr marL="0" indent="0">
              <a:lnSpc>
                <a:spcPts val="2640"/>
              </a:lnSpc>
              <a:spcAft>
                <a:spcPts val="600"/>
              </a:spcAft>
              <a:buFontTx/>
              <a:buNone/>
              <a:defRPr/>
            </a:pPr>
            <a:r>
              <a:rPr lang="en-US" i="1" u="sng" dirty="0" smtClean="0"/>
              <a:t>Subsidiary C</a:t>
            </a:r>
            <a:r>
              <a:rPr lang="en-US" i="1" dirty="0" smtClean="0"/>
              <a:t>: To breakeven with a 75% success rate Sub. B will need to recoup, $1/.75= $1.333. He should charge a return greater then ($1.3333/$1.00)-1 =33.33% </a:t>
            </a:r>
            <a:endParaRPr lang="en-US" dirty="0" smtClean="0"/>
          </a:p>
          <a:p>
            <a:pPr marL="0" indent="0">
              <a:lnSpc>
                <a:spcPts val="2640"/>
              </a:lnSpc>
              <a:spcAft>
                <a:spcPts val="600"/>
              </a:spcAft>
              <a:buFontTx/>
              <a:buNone/>
              <a:defRPr/>
            </a:pPr>
            <a:r>
              <a:rPr lang="en-US" i="1" u="sng" dirty="0" smtClean="0"/>
              <a:t>Subsidiary D</a:t>
            </a:r>
            <a:r>
              <a:rPr lang="en-US" i="1" dirty="0" smtClean="0"/>
              <a:t>: To breakeven with an 85% success rate Sub. D will need to recoup, $1/.85= $1.17647. He should charge a return greater then ($1.17647/$1.00)-1 =17.747%.</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sz="2800" smtClean="0">
                <a:ea typeface="ヒラギノ角ゴ Pro W3"/>
                <a:cs typeface="ヒラギノ角ゴ Pro W3"/>
              </a:rPr>
              <a:t>Additional Problems with Answers</a:t>
            </a:r>
            <a:r>
              <a:rPr lang="en-US" smtClean="0">
                <a:ea typeface="ヒラギノ角ゴ Pro W3"/>
                <a:cs typeface="ヒラギノ角ゴ Pro W3"/>
              </a:rPr>
              <a:t/>
            </a:r>
            <a:br>
              <a:rPr lang="en-US" smtClean="0">
                <a:ea typeface="ヒラギノ角ゴ Pro W3"/>
                <a:cs typeface="ヒラギノ角ゴ Pro W3"/>
              </a:rPr>
            </a:br>
            <a:r>
              <a:rPr lang="en-US" sz="2800" smtClean="0">
                <a:ea typeface="ヒラギノ角ゴ Pro W3"/>
                <a:cs typeface="ヒラギノ角ゴ Pro W3"/>
              </a:rPr>
              <a:t>Problem 2</a:t>
            </a:r>
          </a:p>
        </p:txBody>
      </p:sp>
      <p:sp>
        <p:nvSpPr>
          <p:cNvPr id="3" name="Content Placeholder 2"/>
          <p:cNvSpPr>
            <a:spLocks noGrp="1"/>
          </p:cNvSpPr>
          <p:nvPr>
            <p:ph idx="1"/>
          </p:nvPr>
        </p:nvSpPr>
        <p:spPr/>
        <p:txBody>
          <a:bodyPr>
            <a:normAutofit fontScale="92500"/>
          </a:bodyPr>
          <a:lstStyle/>
          <a:p>
            <a:pPr marL="0" indent="0">
              <a:buFontTx/>
              <a:buNone/>
              <a:defRPr/>
            </a:pPr>
            <a:r>
              <a:rPr lang="en-US" b="1" i="1" dirty="0" smtClean="0"/>
              <a:t>Benefits of Borrowing</a:t>
            </a:r>
            <a:r>
              <a:rPr lang="en-US" dirty="0" smtClean="0"/>
              <a:t> – Loyola Turbo Engines is looking at expanding its operations by adding another manufacturing location. If successful, the company will make $750,000, but if it fails, the company will lose $300,000. Loyola can borrow the required capital of 300,000 at 16%.   </a:t>
            </a:r>
          </a:p>
          <a:p>
            <a:pPr marL="863600" lvl="1" indent="-576263">
              <a:buFontTx/>
              <a:buAutoNum type="alphaLcParenBoth"/>
              <a:defRPr/>
            </a:pPr>
            <a:r>
              <a:rPr lang="en-US" dirty="0" smtClean="0"/>
              <a:t>If all their projections point to an 85% probability of success, should they borrow the money and go ahead with the expansion?   </a:t>
            </a:r>
          </a:p>
          <a:p>
            <a:pPr marL="863600" lvl="1" indent="-576263">
              <a:buFontTx/>
              <a:buAutoNum type="alphaLcParenBoth"/>
              <a:defRPr/>
            </a:pPr>
            <a:r>
              <a:rPr lang="en-US" dirty="0" smtClean="0"/>
              <a:t>Above what minimum probability of success will the project be acceptable with a discount rate of 16%?</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16.1  Capital Markets: A Quick Review (continued)</a:t>
            </a:r>
            <a:br>
              <a:rPr lang="en-US" dirty="0" smtClean="0"/>
            </a:br>
            <a:endParaRPr lang="en-US" dirty="0"/>
          </a:p>
        </p:txBody>
      </p:sp>
      <p:sp>
        <p:nvSpPr>
          <p:cNvPr id="30722" name="Content Placeholder 2"/>
          <p:cNvSpPr>
            <a:spLocks noGrp="1"/>
          </p:cNvSpPr>
          <p:nvPr>
            <p:ph idx="1"/>
          </p:nvPr>
        </p:nvSpPr>
        <p:spPr>
          <a:xfrm>
            <a:off x="381000" y="1447800"/>
            <a:ext cx="8534400" cy="4648200"/>
          </a:xfrm>
        </p:spPr>
        <p:txBody>
          <a:bodyPr/>
          <a:lstStyle/>
          <a:p>
            <a:pPr marL="0" indent="0">
              <a:lnSpc>
                <a:spcPts val="2338"/>
              </a:lnSpc>
              <a:spcAft>
                <a:spcPts val="600"/>
              </a:spcAft>
              <a:buFontTx/>
              <a:buNone/>
            </a:pPr>
            <a:r>
              <a:rPr lang="en-US" sz="2000" b="1" smtClean="0">
                <a:ea typeface="ヒラギノ角ゴ Pro W3"/>
                <a:cs typeface="ヒラギノ角ゴ Pro W3"/>
              </a:rPr>
              <a:t>Example 1: Effect of risk on borrowing rates.</a:t>
            </a:r>
            <a:r>
              <a:rPr lang="en-US" sz="2000" smtClean="0">
                <a:ea typeface="ヒラギノ角ゴ Pro W3"/>
                <a:cs typeface="ヒラギノ角ゴ Pro W3"/>
              </a:rPr>
              <a:t>   </a:t>
            </a:r>
          </a:p>
          <a:p>
            <a:pPr marL="0" indent="0">
              <a:lnSpc>
                <a:spcPts val="2338"/>
              </a:lnSpc>
              <a:spcAft>
                <a:spcPts val="600"/>
              </a:spcAft>
              <a:buFontTx/>
              <a:buNone/>
            </a:pPr>
            <a:r>
              <a:rPr lang="en-US" sz="2000" smtClean="0">
                <a:ea typeface="ヒラギノ角ゴ Pro W3"/>
                <a:cs typeface="ヒラギノ角ゴ Pro W3"/>
              </a:rPr>
              <a:t>Mike and Agnes are two venture capitalists with fairly different risk profiles. </a:t>
            </a:r>
          </a:p>
          <a:p>
            <a:pPr marL="0" indent="0">
              <a:lnSpc>
                <a:spcPts val="2338"/>
              </a:lnSpc>
              <a:spcAft>
                <a:spcPts val="600"/>
              </a:spcAft>
              <a:buFontTx/>
              <a:buNone/>
            </a:pPr>
            <a:r>
              <a:rPr lang="en-US" sz="2000" smtClean="0">
                <a:ea typeface="ヒラギノ角ゴ Pro W3"/>
                <a:cs typeface="ヒラギノ角ゴ Pro W3"/>
              </a:rPr>
              <a:t>On average, both investors are willing to commit $1,000,000 per project to cutting-edge ideas and products that they think will fly.  </a:t>
            </a:r>
          </a:p>
          <a:p>
            <a:pPr marL="0" indent="0">
              <a:lnSpc>
                <a:spcPts val="2338"/>
              </a:lnSpc>
              <a:spcAft>
                <a:spcPts val="600"/>
              </a:spcAft>
              <a:buFontTx/>
              <a:buNone/>
            </a:pPr>
            <a:r>
              <a:rPr lang="en-US" sz="2000" smtClean="0">
                <a:ea typeface="ヒラギノ角ゴ Pro W3"/>
                <a:cs typeface="ヒラギノ角ゴ Pro W3"/>
              </a:rPr>
              <a:t>However, Mike is more conservative in that he tends to select low risk projects that he thinks have at least a 50% chance of being successful, </a:t>
            </a:r>
          </a:p>
          <a:p>
            <a:pPr marL="0" indent="0">
              <a:lnSpc>
                <a:spcPts val="2338"/>
              </a:lnSpc>
              <a:spcAft>
                <a:spcPts val="600"/>
              </a:spcAft>
              <a:buFontTx/>
              <a:buNone/>
            </a:pPr>
            <a:r>
              <a:rPr lang="en-US" sz="2000" smtClean="0">
                <a:ea typeface="ヒラギノ角ゴ Pro W3"/>
                <a:cs typeface="ヒラギノ角ゴ Pro W3"/>
              </a:rPr>
              <a:t>While Agnes selects high risk projects that have at least 20% chance of doing well. Their success rates have tended to be right in line with their expectations.  </a:t>
            </a:r>
          </a:p>
          <a:p>
            <a:pPr marL="0" indent="0">
              <a:lnSpc>
                <a:spcPts val="2338"/>
              </a:lnSpc>
              <a:spcAft>
                <a:spcPts val="600"/>
              </a:spcAft>
              <a:buFontTx/>
              <a:buNone/>
            </a:pPr>
            <a:r>
              <a:rPr lang="en-US" sz="2000" smtClean="0">
                <a:ea typeface="ヒラギノ角ゴ Pro W3"/>
                <a:cs typeface="ヒラギノ角ゴ Pro W3"/>
              </a:rPr>
              <a:t>Based on their track records, what is the minimum rate that each investor is willing to lend $1,000,000 at?</a:t>
            </a:r>
          </a:p>
          <a:p>
            <a:pPr marL="0" indent="0">
              <a:lnSpc>
                <a:spcPts val="2338"/>
              </a:lnSpc>
              <a:buFontTx/>
              <a:buNone/>
            </a:pPr>
            <a:r>
              <a:rPr lang="en-US" sz="2000" smtClean="0">
                <a:ea typeface="ヒラギノ角ゴ Pro W3"/>
                <a:cs typeface="ヒラギノ角ゴ Pro W3"/>
              </a:rPr>
              <a:t> </a:t>
            </a:r>
          </a:p>
          <a:p>
            <a:pPr marL="0" indent="0">
              <a:lnSpc>
                <a:spcPts val="2338"/>
              </a:lnSpc>
              <a:buFontTx/>
              <a:buNone/>
            </a:pPr>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2 (Answer)</a:t>
            </a:r>
          </a:p>
        </p:txBody>
      </p:sp>
      <p:sp>
        <p:nvSpPr>
          <p:cNvPr id="67586" name="Content Placeholder 2"/>
          <p:cNvSpPr>
            <a:spLocks noGrp="1"/>
          </p:cNvSpPr>
          <p:nvPr>
            <p:ph idx="1"/>
          </p:nvPr>
        </p:nvSpPr>
        <p:spPr>
          <a:xfrm>
            <a:off x="381000" y="1447800"/>
            <a:ext cx="8534400" cy="4648200"/>
          </a:xfrm>
        </p:spPr>
        <p:txBody>
          <a:bodyPr/>
          <a:lstStyle/>
          <a:p>
            <a:pPr>
              <a:buFontTx/>
              <a:buNone/>
            </a:pPr>
            <a:r>
              <a:rPr lang="en-US" sz="1800" b="1" smtClean="0">
                <a:ea typeface="ヒラギノ角ゴ Pro W3"/>
                <a:cs typeface="ヒラギノ角ゴ Pro W3"/>
              </a:rPr>
              <a:t>(a)</a:t>
            </a:r>
            <a:r>
              <a:rPr lang="en-US" sz="2000" b="1" smtClean="0">
                <a:ea typeface="ヒラギノ角ゴ Pro W3"/>
                <a:cs typeface="ヒラギノ角ゴ Pro W3"/>
              </a:rPr>
              <a:t>  </a:t>
            </a:r>
            <a:r>
              <a:rPr lang="en-US" sz="2000" b="1" i="1" smtClean="0">
                <a:ea typeface="ヒラギノ角ゴ Pro W3"/>
                <a:cs typeface="ヒラギノ角ゴ Pro W3"/>
              </a:rPr>
              <a:t>Accept when expected payout exceeds cost of  loan</a:t>
            </a:r>
            <a:endParaRPr lang="en-US" sz="2000" b="1" smtClean="0">
              <a:ea typeface="ヒラギノ角ゴ Pro W3"/>
              <a:cs typeface="ヒラギノ角ゴ Pro W3"/>
            </a:endParaRPr>
          </a:p>
          <a:p>
            <a:pPr>
              <a:buFontTx/>
              <a:buNone/>
            </a:pPr>
            <a:r>
              <a:rPr lang="en-US" sz="2000" b="1" i="1" smtClean="0">
                <a:ea typeface="ヒラギノ角ゴ Pro W3"/>
                <a:cs typeface="ヒラギノ角ゴ Pro W3"/>
              </a:rPr>
              <a:t>Exp. ret.  = .85($750,000) + .15(-$300,000) = $592,500</a:t>
            </a:r>
            <a:endParaRPr lang="en-US" sz="2000" b="1" smtClean="0">
              <a:ea typeface="ヒラギノ角ゴ Pro W3"/>
              <a:cs typeface="ヒラギノ角ゴ Pro W3"/>
            </a:endParaRPr>
          </a:p>
          <a:p>
            <a:pPr>
              <a:buFontTx/>
              <a:buNone/>
            </a:pPr>
            <a:r>
              <a:rPr lang="en-US" sz="2000" b="1" i="1" smtClean="0">
                <a:ea typeface="ヒラギノ角ゴ Pro W3"/>
                <a:cs typeface="ヒラギノ角ゴ Pro W3"/>
              </a:rPr>
              <a:t>Cost = $300,000(1+.16) 		  	      </a:t>
            </a:r>
            <a:r>
              <a:rPr lang="en-US" sz="2000" b="1" i="1" u="sng" smtClean="0">
                <a:ea typeface="ヒラギノ角ゴ Pro W3"/>
                <a:cs typeface="ヒラギノ角ゴ Pro W3"/>
              </a:rPr>
              <a:t>&lt;$348,000&gt;</a:t>
            </a:r>
            <a:endParaRPr lang="en-US" sz="2000" b="1" smtClean="0">
              <a:ea typeface="ヒラギノ角ゴ Pro W3"/>
              <a:cs typeface="ヒラギノ角ゴ Pro W3"/>
            </a:endParaRPr>
          </a:p>
          <a:p>
            <a:pPr>
              <a:buFontTx/>
              <a:buNone/>
            </a:pPr>
            <a:r>
              <a:rPr lang="en-US" sz="2000" b="1" i="1" smtClean="0">
                <a:ea typeface="ヒラギノ角ゴ Pro W3"/>
                <a:cs typeface="ヒラギノ角ゴ Pro W3"/>
              </a:rPr>
              <a:t>Expected Profit			      	        $244,500</a:t>
            </a:r>
            <a:endParaRPr lang="en-US" sz="2000" b="1" smtClean="0">
              <a:ea typeface="ヒラギノ角ゴ Pro W3"/>
              <a:cs typeface="ヒラギノ角ゴ Pro W3"/>
            </a:endParaRPr>
          </a:p>
          <a:p>
            <a:pPr>
              <a:buFontTx/>
              <a:buNone/>
            </a:pPr>
            <a:endParaRPr lang="en-US" sz="2000" b="1" smtClean="0">
              <a:ea typeface="ヒラギノ角ゴ Pro W3"/>
              <a:cs typeface="ヒラギノ角ゴ Pro W3"/>
            </a:endParaRPr>
          </a:p>
          <a:p>
            <a:pPr>
              <a:buFontTx/>
              <a:buNone/>
            </a:pPr>
            <a:r>
              <a:rPr lang="en-US" sz="2000" b="1" smtClean="0">
                <a:ea typeface="ヒラギノ角ゴ Pro W3"/>
                <a:cs typeface="ヒラギノ角ゴ Pro W3"/>
              </a:rPr>
              <a:t>(b) </a:t>
            </a:r>
            <a:r>
              <a:rPr lang="en-US" sz="2000" b="1" i="1" smtClean="0">
                <a:ea typeface="ヒラギノ角ゴ Pro W3"/>
                <a:cs typeface="ヒラギノ角ゴ Pro W3"/>
              </a:rPr>
              <a:t>X%($750,000)+(1-X%)(-300,000) =  348,000</a:t>
            </a:r>
            <a:endParaRPr lang="en-US" sz="2000" b="1" smtClean="0">
              <a:ea typeface="ヒラギノ角ゴ Pro W3"/>
              <a:cs typeface="ヒラギノ角ゴ Pro W3"/>
            </a:endParaRPr>
          </a:p>
          <a:p>
            <a:pPr>
              <a:buFontTx/>
              <a:buNone/>
            </a:pPr>
            <a:r>
              <a:rPr lang="en-US" sz="2000" b="1" i="1" smtClean="0">
                <a:ea typeface="ヒラギノ角ゴ Pro W3"/>
                <a:cs typeface="ヒラギノ角ゴ Pro W3"/>
              </a:rPr>
              <a:t>	1,050,000X%=648,000</a:t>
            </a:r>
            <a:r>
              <a:rPr lang="en-US" sz="2000" b="1" i="1" smtClean="0">
                <a:ea typeface="ヒラギノ角ゴ Pro W3"/>
                <a:cs typeface="ヒラギノ角ゴ Pro W3"/>
                <a:sym typeface="Wingdings" pitchFamily="2" charset="2"/>
              </a:rPr>
              <a:t> </a:t>
            </a:r>
            <a:r>
              <a:rPr lang="en-US" sz="2000" b="1" i="1" smtClean="0">
                <a:ea typeface="ヒラギノ角ゴ Pro W3"/>
                <a:cs typeface="ヒラギノ角ゴ Pro W3"/>
              </a:rPr>
              <a:t>X=648000/1050000</a:t>
            </a:r>
            <a:r>
              <a:rPr lang="en-US" sz="2000" b="1" i="1" smtClean="0">
                <a:ea typeface="ヒラギノ角ゴ Pro W3"/>
                <a:cs typeface="ヒラギノ角ゴ Pro W3"/>
                <a:sym typeface="Wingdings" pitchFamily="2" charset="2"/>
              </a:rPr>
              <a:t> </a:t>
            </a:r>
            <a:r>
              <a:rPr lang="en-US" sz="2000" b="1" i="1" smtClean="0">
                <a:ea typeface="ヒラギノ角ゴ Pro W3"/>
                <a:cs typeface="ヒラギノ角ゴ Pro W3"/>
              </a:rPr>
              <a:t>61.71%</a:t>
            </a:r>
            <a:endParaRPr lang="en-US" sz="2000" b="1" smtClean="0">
              <a:ea typeface="ヒラギノ角ゴ Pro W3"/>
              <a:cs typeface="ヒラギノ角ゴ Pro W3"/>
            </a:endParaRPr>
          </a:p>
          <a:p>
            <a:pPr>
              <a:buFontTx/>
              <a:buNone/>
            </a:pPr>
            <a:r>
              <a:rPr lang="en-US" sz="2000" b="1" i="1" smtClean="0">
                <a:ea typeface="ヒラギノ角ゴ Pro W3"/>
                <a:cs typeface="ヒラギノ角ゴ Pro W3"/>
              </a:rPr>
              <a:t>      	With a discount rate of 16%, the project would be     	acceptable as long as its probability of success 	was at least 61.71%.</a:t>
            </a:r>
            <a:endParaRPr lang="en-US" sz="2000" b="1" smtClean="0">
              <a:ea typeface="ヒラギノ角ゴ Pro W3"/>
              <a:cs typeface="ヒラギノ角ゴ Pro W3"/>
            </a:endParaRPr>
          </a:p>
          <a:p>
            <a:pPr>
              <a:buFontTx/>
              <a:buNone/>
            </a:pPr>
            <a:endParaRPr lang="en-US" sz="2000" b="1"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3</a:t>
            </a:r>
          </a:p>
        </p:txBody>
      </p:sp>
      <p:sp>
        <p:nvSpPr>
          <p:cNvPr id="3" name="Content Placeholder 2"/>
          <p:cNvSpPr>
            <a:spLocks noGrp="1"/>
          </p:cNvSpPr>
          <p:nvPr>
            <p:ph idx="1"/>
          </p:nvPr>
        </p:nvSpPr>
        <p:spPr/>
        <p:txBody>
          <a:bodyPr>
            <a:normAutofit fontScale="70000" lnSpcReduction="20000"/>
          </a:bodyPr>
          <a:lstStyle/>
          <a:p>
            <a:pPr>
              <a:lnSpc>
                <a:spcPts val="2680"/>
              </a:lnSpc>
              <a:spcAft>
                <a:spcPts val="600"/>
              </a:spcAft>
              <a:defRPr/>
            </a:pPr>
            <a:r>
              <a:rPr lang="en-US" b="1" dirty="0" smtClean="0"/>
              <a:t>Break-even EBIT:  </a:t>
            </a:r>
            <a:r>
              <a:rPr lang="en-US" dirty="0" smtClean="0"/>
              <a:t>The Fast-Track Co. has thus far only used equity to finance its operations and currently has 1,000,000 shares outstanding with an EBIT of $1,500,000.  </a:t>
            </a:r>
          </a:p>
          <a:p>
            <a:pPr>
              <a:lnSpc>
                <a:spcPts val="2680"/>
              </a:lnSpc>
              <a:spcAft>
                <a:spcPts val="600"/>
              </a:spcAft>
              <a:defRPr/>
            </a:pPr>
            <a:r>
              <a:rPr lang="en-US" dirty="0" smtClean="0"/>
              <a:t>The newly-hired CFO firmly believes that the firm would benefit its shareholders a great deal by issuing $10,000,000 of debt at the rate of 10% per year and buying back 400,000 shares.   </a:t>
            </a:r>
          </a:p>
          <a:p>
            <a:pPr>
              <a:lnSpc>
                <a:spcPts val="2680"/>
              </a:lnSpc>
              <a:spcAft>
                <a:spcPts val="600"/>
              </a:spcAft>
              <a:defRPr/>
            </a:pPr>
            <a:r>
              <a:rPr lang="en-US" dirty="0" smtClean="0"/>
              <a:t>If interest is tax-deductible, the firm is being charged a rate of 10% interest on borrowed funds, and the firm is in a 35% tax bracket, is the new CEO correct?</a:t>
            </a:r>
            <a:r>
              <a:rPr lang="en-US" i="1" dirty="0" smtClean="0"/>
              <a:t>  </a:t>
            </a:r>
            <a:r>
              <a:rPr lang="en-US" b="1" i="1" dirty="0" smtClean="0"/>
              <a:t>Assume that the firm’s operating income will remain the same irrespective of its capital structure.</a:t>
            </a:r>
            <a:endParaRPr lang="en-US" dirty="0" smtClean="0"/>
          </a:p>
          <a:p>
            <a:pPr>
              <a:lnSpc>
                <a:spcPts val="2680"/>
              </a:lnSpc>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3 (Answer)</a:t>
            </a:r>
          </a:p>
        </p:txBody>
      </p:sp>
      <p:sp>
        <p:nvSpPr>
          <p:cNvPr id="69634" name="Content Placeholder 2"/>
          <p:cNvSpPr>
            <a:spLocks noGrp="1"/>
          </p:cNvSpPr>
          <p:nvPr>
            <p:ph idx="1"/>
          </p:nvPr>
        </p:nvSpPr>
        <p:spPr>
          <a:xfrm>
            <a:off x="228600" y="1447800"/>
            <a:ext cx="8763000" cy="4648200"/>
          </a:xfrm>
        </p:spPr>
        <p:txBody>
          <a:bodyPr/>
          <a:lstStyle/>
          <a:p>
            <a:pPr>
              <a:buFontTx/>
              <a:buNone/>
            </a:pPr>
            <a:r>
              <a:rPr lang="en-US" sz="1600" b="1" i="1" dirty="0" smtClean="0">
                <a:ea typeface="ヒラギノ角ゴ Pro W3"/>
                <a:cs typeface="ヒラギノ角ゴ Pro W3"/>
              </a:rPr>
              <a:t>Interest on $10,000,000 of debt would be</a:t>
            </a:r>
            <a:r>
              <a:rPr lang="en-US" sz="1600" b="1" i="1" dirty="0" smtClean="0">
                <a:ea typeface="ヒラギノ角ゴ Pro W3"/>
                <a:cs typeface="ヒラギノ角ゴ Pro W3"/>
                <a:sym typeface="Wingdings" pitchFamily="2" charset="2"/>
              </a:rPr>
              <a:t></a:t>
            </a:r>
            <a:r>
              <a:rPr lang="en-US" sz="1600" b="1" i="1" dirty="0" smtClean="0">
                <a:ea typeface="ヒラギノ角ゴ Pro W3"/>
                <a:cs typeface="ヒラギノ角ゴ Pro W3"/>
              </a:rPr>
              <a:t>.1*$10,000,000 = $1,000,000 </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rPr>
              <a:t>Indifference EBIT =[EBIT*(1-.35)]/1,000,000 = </a:t>
            </a:r>
            <a:r>
              <a:rPr lang="en-US" sz="1600" b="1" i="1" u="sng" dirty="0" smtClean="0">
                <a:ea typeface="ヒラギノ角ゴ Pro W3"/>
                <a:cs typeface="ヒラギノ角ゴ Pro W3"/>
              </a:rPr>
              <a:t>(EBIT-1,000,000) *(1-.35) </a:t>
            </a:r>
          </a:p>
          <a:p>
            <a:pPr>
              <a:buFontTx/>
              <a:buNone/>
            </a:pPr>
            <a:r>
              <a:rPr lang="en-US" sz="1600" b="1" i="1" dirty="0" smtClean="0">
                <a:ea typeface="ヒラギノ角ゴ Pro W3"/>
                <a:cs typeface="ヒラギノ角ゴ Pro W3"/>
              </a:rPr>
              <a:t>		 600,000</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sym typeface="Wingdings" pitchFamily="2" charset="2"/>
              </a:rPr>
              <a:t></a:t>
            </a:r>
            <a:r>
              <a:rPr lang="en-US" sz="1600" b="1" i="1" dirty="0" smtClean="0">
                <a:ea typeface="ヒラギノ角ゴ Pro W3"/>
                <a:cs typeface="ヒラギノ角ゴ Pro W3"/>
              </a:rPr>
              <a:t>  600,000*(.65EBIT)=1000000*(.65EBIT-650,000)</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sym typeface="Wingdings" pitchFamily="2" charset="2"/>
              </a:rPr>
              <a:t></a:t>
            </a:r>
            <a:r>
              <a:rPr lang="en-US" sz="1600" b="1" i="1" dirty="0" smtClean="0">
                <a:ea typeface="ヒラギノ角ゴ Pro W3"/>
                <a:cs typeface="ヒラギノ角ゴ Pro W3"/>
              </a:rPr>
              <a:t>390,000EBIT=650,000EBIT-650000*1000000</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sym typeface="Wingdings" pitchFamily="2" charset="2"/>
              </a:rPr>
              <a:t></a:t>
            </a:r>
            <a:r>
              <a:rPr lang="en-US" sz="1600" b="1" i="1" dirty="0" smtClean="0">
                <a:ea typeface="ヒラギノ角ゴ Pro W3"/>
                <a:cs typeface="ヒラギノ角ゴ Pro W3"/>
              </a:rPr>
              <a:t>EBIT =$2,500,000	</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rPr>
              <a:t>So, since the firm is currently earning an operating income that is below</a:t>
            </a:r>
          </a:p>
          <a:p>
            <a:pPr>
              <a:buFontTx/>
              <a:buNone/>
            </a:pPr>
            <a:r>
              <a:rPr lang="en-US" sz="1600" b="1" i="1" dirty="0" smtClean="0">
                <a:ea typeface="ヒラギノ角ゴ Pro W3"/>
                <a:cs typeface="ヒラギノ角ゴ Pro W3"/>
              </a:rPr>
              <a:t>2,500,000 it would be better off not issuing debt. </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rPr>
              <a:t>Check:</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rPr>
              <a:t> </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rPr>
              <a:t>.65*1,500,000/1,000,000 = $0.975 </a:t>
            </a:r>
            <a:r>
              <a:rPr lang="en-US" sz="1600" b="1" i="1" dirty="0" smtClean="0">
                <a:ea typeface="ヒラギノ角ゴ Pro W3"/>
                <a:cs typeface="ヒラギノ角ゴ Pro W3"/>
                <a:sym typeface="Wingdings" pitchFamily="2" charset="2"/>
              </a:rPr>
              <a:t></a:t>
            </a:r>
            <a:r>
              <a:rPr lang="en-US" sz="1600" b="1" i="1" dirty="0" smtClean="0">
                <a:ea typeface="ヒラギノ角ゴ Pro W3"/>
                <a:cs typeface="ヒラギノ角ゴ Pro W3"/>
              </a:rPr>
              <a:t>EPS (no debt)</a:t>
            </a:r>
          </a:p>
          <a:p>
            <a:pPr>
              <a:buFontTx/>
              <a:buNone/>
            </a:pPr>
            <a:r>
              <a:rPr lang="en-US" sz="1600" b="1" i="1" dirty="0" smtClean="0">
                <a:ea typeface="ヒラギノ角ゴ Pro W3"/>
                <a:cs typeface="ヒラギノ角ゴ Pro W3"/>
              </a:rPr>
              <a:t> </a:t>
            </a:r>
            <a:endParaRPr lang="en-US" sz="1600" dirty="0" smtClean="0">
              <a:ea typeface="ヒラギノ角ゴ Pro W3"/>
              <a:cs typeface="ヒラギノ角ゴ Pro W3"/>
            </a:endParaRPr>
          </a:p>
          <a:p>
            <a:pPr>
              <a:buFontTx/>
              <a:buNone/>
            </a:pPr>
            <a:r>
              <a:rPr lang="en-US" sz="1600" b="1" i="1" dirty="0" smtClean="0">
                <a:ea typeface="ヒラギノ角ゴ Pro W3"/>
                <a:cs typeface="ヒラギノ角ゴ Pro W3"/>
              </a:rPr>
              <a:t>($1,500,000-$1,000,000)*(.65)/600,000=$0.54167</a:t>
            </a:r>
            <a:r>
              <a:rPr lang="en-US" sz="1600" b="1" i="1" dirty="0" smtClean="0">
                <a:ea typeface="ヒラギノ角ゴ Pro W3"/>
                <a:cs typeface="ヒラギノ角ゴ Pro W3"/>
                <a:sym typeface="Wingdings" pitchFamily="2" charset="2"/>
              </a:rPr>
              <a:t></a:t>
            </a:r>
            <a:r>
              <a:rPr lang="en-US" sz="1600" b="1" i="1" dirty="0" smtClean="0">
                <a:ea typeface="ヒラギノ角ゴ Pro W3"/>
                <a:cs typeface="ヒラギノ角ゴ Pro W3"/>
              </a:rPr>
              <a:t>EPS (with debt)</a:t>
            </a:r>
            <a:endParaRPr lang="en-US" sz="16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4</a:t>
            </a:r>
          </a:p>
        </p:txBody>
      </p:sp>
      <p:sp>
        <p:nvSpPr>
          <p:cNvPr id="3" name="Content Placeholder 2"/>
          <p:cNvSpPr>
            <a:spLocks noGrp="1"/>
          </p:cNvSpPr>
          <p:nvPr>
            <p:ph idx="1"/>
          </p:nvPr>
        </p:nvSpPr>
        <p:spPr/>
        <p:txBody>
          <a:bodyPr>
            <a:normAutofit fontScale="62500" lnSpcReduction="20000"/>
          </a:bodyPr>
          <a:lstStyle/>
          <a:p>
            <a:pPr marL="0" indent="0">
              <a:lnSpc>
                <a:spcPts val="2580"/>
              </a:lnSpc>
              <a:spcAft>
                <a:spcPts val="600"/>
              </a:spcAft>
              <a:buFontTx/>
              <a:buNone/>
              <a:defRPr/>
            </a:pPr>
            <a:r>
              <a:rPr lang="en-US" sz="3200" b="1" i="1" dirty="0" smtClean="0"/>
              <a:t>M&amp;M: With and without taxes</a:t>
            </a:r>
            <a:r>
              <a:rPr lang="en-US" sz="3200" dirty="0" smtClean="0"/>
              <a:t> – </a:t>
            </a:r>
            <a:r>
              <a:rPr lang="en-US" sz="3200" dirty="0" err="1" smtClean="0"/>
              <a:t>McRonald’s</a:t>
            </a:r>
            <a:r>
              <a:rPr lang="en-US" sz="3200" dirty="0" smtClean="0"/>
              <a:t>, which is currently valued at $10,000,000,  is looking at changing its capital structure from an all-equity firm to a leveraged firm with 50% debt and 50% equity. Since </a:t>
            </a:r>
            <a:r>
              <a:rPr lang="en-US" sz="3200" dirty="0" err="1" smtClean="0"/>
              <a:t>McRonald’s</a:t>
            </a:r>
            <a:r>
              <a:rPr lang="en-US" sz="3200" dirty="0" smtClean="0"/>
              <a:t> is a not-for-profit company it pays no taxes.  </a:t>
            </a:r>
          </a:p>
          <a:p>
            <a:pPr marL="914400" lvl="1" indent="-457200">
              <a:lnSpc>
                <a:spcPts val="2580"/>
              </a:lnSpc>
              <a:spcAft>
                <a:spcPts val="600"/>
              </a:spcAft>
              <a:buFont typeface="+mj-lt"/>
              <a:buAutoNum type="alphaLcParenR"/>
              <a:defRPr/>
            </a:pPr>
            <a:r>
              <a:rPr lang="en-US" sz="2560" dirty="0" smtClean="0"/>
              <a:t>If the required rate on the assets of </a:t>
            </a:r>
            <a:r>
              <a:rPr lang="en-US" sz="2560" dirty="0" err="1" smtClean="0"/>
              <a:t>McRonald’s</a:t>
            </a:r>
            <a:r>
              <a:rPr lang="en-US" sz="2560" dirty="0" smtClean="0"/>
              <a:t> is 16% (R</a:t>
            </a:r>
            <a:r>
              <a:rPr lang="en-US" sz="2560" baseline="-25000" dirty="0" smtClean="0"/>
              <a:t>A</a:t>
            </a:r>
            <a:r>
              <a:rPr lang="en-US" sz="2560" dirty="0" smtClean="0"/>
              <a:t>), what is the current required cost of equity and what is the new required cost of equity if the cost of debt is 11%? </a:t>
            </a:r>
          </a:p>
          <a:p>
            <a:pPr marL="971550" lvl="1" indent="-514350">
              <a:lnSpc>
                <a:spcPts val="2580"/>
              </a:lnSpc>
              <a:spcAft>
                <a:spcPts val="600"/>
              </a:spcAft>
              <a:buFont typeface="+mj-lt"/>
              <a:buAutoNum type="alphaLcParenR"/>
              <a:defRPr/>
            </a:pPr>
            <a:r>
              <a:rPr lang="en-US" sz="2560" dirty="0" smtClean="0"/>
              <a:t>If </a:t>
            </a:r>
            <a:r>
              <a:rPr lang="en-US" sz="2560" dirty="0" err="1" smtClean="0"/>
              <a:t>McRonald’s</a:t>
            </a:r>
            <a:r>
              <a:rPr lang="en-US" sz="2560" dirty="0" smtClean="0"/>
              <a:t> loses its tax-exempt status and will be taxed at 35%, how will its value change under the new leveraged capital structure? </a:t>
            </a:r>
          </a:p>
          <a:p>
            <a:pPr marL="0" indent="57150">
              <a:lnSpc>
                <a:spcPts val="2580"/>
              </a:lnSpc>
              <a:spcAft>
                <a:spcPts val="600"/>
              </a:spcAft>
              <a:buFontTx/>
              <a:buNone/>
              <a:defRPr/>
            </a:pPr>
            <a:r>
              <a:rPr lang="en-US" sz="3200" b="1" i="1" dirty="0" smtClean="0"/>
              <a:t>Assume that its after-tax value is $10,000,000 as an unleveraged firm.</a:t>
            </a:r>
            <a:endParaRPr lang="en-US" sz="3200" dirty="0" smtClean="0"/>
          </a:p>
          <a:p>
            <a:pPr>
              <a:lnSpc>
                <a:spcPts val="2580"/>
              </a:lnSpc>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4 (Answer)</a:t>
            </a:r>
          </a:p>
        </p:txBody>
      </p:sp>
      <p:sp>
        <p:nvSpPr>
          <p:cNvPr id="71682" name="Content Placeholder 2"/>
          <p:cNvSpPr>
            <a:spLocks noGrp="1"/>
          </p:cNvSpPr>
          <p:nvPr>
            <p:ph idx="1"/>
          </p:nvPr>
        </p:nvSpPr>
        <p:spPr/>
        <p:txBody>
          <a:bodyPr/>
          <a:lstStyle/>
          <a:p>
            <a:pPr>
              <a:buFontTx/>
              <a:buNone/>
            </a:pPr>
            <a:r>
              <a:rPr lang="de-DE" b="1" i="1" smtClean="0">
                <a:ea typeface="ヒラギノ角ゴ Pro W3"/>
                <a:cs typeface="ヒラギノ角ゴ Pro W3"/>
              </a:rPr>
              <a:t>(A)  Under tax-exempt status:</a:t>
            </a:r>
            <a:endParaRPr lang="en-US" smtClean="0">
              <a:ea typeface="ヒラギノ角ゴ Pro W3"/>
              <a:cs typeface="ヒラギノ角ゴ Pro W3"/>
            </a:endParaRPr>
          </a:p>
          <a:p>
            <a:pPr>
              <a:buFontTx/>
              <a:buNone/>
            </a:pPr>
            <a:r>
              <a:rPr lang="de-DE" b="1" i="1" smtClean="0">
                <a:ea typeface="ヒラギノ角ゴ Pro W3"/>
                <a:cs typeface="ヒラギノ角ゴ Pro W3"/>
              </a:rPr>
              <a:t> R</a:t>
            </a:r>
            <a:r>
              <a:rPr lang="de-DE" b="1" i="1" baseline="-25000" smtClean="0">
                <a:ea typeface="ヒラギノ角ゴ Pro W3"/>
                <a:cs typeface="ヒラギノ角ゴ Pro W3"/>
              </a:rPr>
              <a:t>E </a:t>
            </a:r>
            <a:r>
              <a:rPr lang="de-DE" b="1" i="1" smtClean="0">
                <a:ea typeface="ヒラギノ角ゴ Pro W3"/>
                <a:cs typeface="ヒラギノ角ゴ Pro W3"/>
              </a:rPr>
              <a:t>= R</a:t>
            </a:r>
            <a:r>
              <a:rPr lang="de-DE" b="1" i="1" baseline="-25000" smtClean="0">
                <a:ea typeface="ヒラギノ角ゴ Pro W3"/>
                <a:cs typeface="ヒラギノ角ゴ Pro W3"/>
              </a:rPr>
              <a:t>A +</a:t>
            </a:r>
            <a:r>
              <a:rPr lang="de-DE" b="1" i="1" smtClean="0">
                <a:ea typeface="ヒラギノ角ゴ Pro W3"/>
                <a:cs typeface="ヒラギノ角ゴ Pro W3"/>
              </a:rPr>
              <a:t> (R</a:t>
            </a:r>
            <a:r>
              <a:rPr lang="de-DE" b="1" i="1" baseline="-25000" smtClean="0">
                <a:ea typeface="ヒラギノ角ゴ Pro W3"/>
                <a:cs typeface="ヒラギノ角ゴ Pro W3"/>
              </a:rPr>
              <a:t>A-</a:t>
            </a:r>
            <a:r>
              <a:rPr lang="de-DE" b="1" i="1" smtClean="0">
                <a:ea typeface="ヒラギノ角ゴ Pro W3"/>
                <a:cs typeface="ヒラギノ角ゴ Pro W3"/>
              </a:rPr>
              <a:t> R</a:t>
            </a:r>
            <a:r>
              <a:rPr lang="de-DE" b="1" i="1" baseline="-25000" smtClean="0">
                <a:ea typeface="ヒラギノ角ゴ Pro W3"/>
                <a:cs typeface="ヒラギノ角ゴ Pro W3"/>
              </a:rPr>
              <a:t>D</a:t>
            </a:r>
            <a:r>
              <a:rPr lang="de-DE" b="1" i="1" smtClean="0">
                <a:ea typeface="ヒラギノ角ゴ Pro W3"/>
                <a:cs typeface="ヒラギノ角ゴ Pro W3"/>
              </a:rPr>
              <a:t>) x (D/E)</a:t>
            </a:r>
            <a:endParaRPr lang="en-US" smtClean="0">
              <a:ea typeface="ヒラギノ角ゴ Pro W3"/>
              <a:cs typeface="ヒラギノ角ゴ Pro W3"/>
            </a:endParaRPr>
          </a:p>
          <a:p>
            <a:pPr>
              <a:buFontTx/>
              <a:buNone/>
            </a:pPr>
            <a:endParaRPr lang="en-US" b="1" i="1" smtClean="0">
              <a:ea typeface="ヒラギノ角ゴ Pro W3"/>
              <a:cs typeface="ヒラギノ角ゴ Pro W3"/>
            </a:endParaRPr>
          </a:p>
          <a:p>
            <a:pPr>
              <a:buFontTx/>
              <a:buNone/>
            </a:pPr>
            <a:r>
              <a:rPr lang="en-US" b="1" i="1" smtClean="0">
                <a:ea typeface="ヒラギノ角ゴ Pro W3"/>
                <a:cs typeface="ヒラギノ角ゴ Pro W3"/>
              </a:rPr>
              <a:t>Current required cost of equity:</a:t>
            </a:r>
          </a:p>
          <a:p>
            <a:pPr>
              <a:buFontTx/>
              <a:buNone/>
            </a:pPr>
            <a:r>
              <a:rPr lang="en-US" b="1" i="1" smtClean="0">
                <a:ea typeface="ヒラギノ角ゴ Pro W3"/>
                <a:cs typeface="ヒラギノ角ゴ Pro W3"/>
                <a:sym typeface="Wingdings" pitchFamily="2" charset="2"/>
              </a:rPr>
              <a:t>      .</a:t>
            </a:r>
            <a:r>
              <a:rPr lang="en-US" b="1" i="1" smtClean="0">
                <a:ea typeface="ヒラギノ角ゴ Pro W3"/>
                <a:cs typeface="ヒラギノ角ゴ Pro W3"/>
              </a:rPr>
              <a:t>16 + (.16-.11) (0) = .16 or 16%</a:t>
            </a:r>
            <a:endParaRPr lang="en-US" smtClean="0">
              <a:ea typeface="ヒラギノ角ゴ Pro W3"/>
              <a:cs typeface="ヒラギノ角ゴ Pro W3"/>
            </a:endParaRPr>
          </a:p>
          <a:p>
            <a:pPr>
              <a:buFontTx/>
              <a:buNone/>
            </a:pPr>
            <a:r>
              <a:rPr lang="en-US" b="1" i="1" smtClean="0">
                <a:ea typeface="ヒラギノ角ゴ Pro W3"/>
                <a:cs typeface="ヒラギノ角ゴ Pro W3"/>
              </a:rPr>
              <a:t>New required cost of equity:	</a:t>
            </a:r>
          </a:p>
          <a:p>
            <a:pPr>
              <a:buFontTx/>
              <a:buNone/>
            </a:pPr>
            <a:r>
              <a:rPr lang="en-US" b="1" i="1" smtClean="0">
                <a:ea typeface="ヒラギノ角ゴ Pro W3"/>
                <a:cs typeface="ヒラギノ角ゴ Pro W3"/>
                <a:sym typeface="Wingdings" pitchFamily="2" charset="2"/>
              </a:rPr>
              <a:t>  </a:t>
            </a:r>
            <a:r>
              <a:rPr lang="en-US" b="1" i="1" smtClean="0">
                <a:ea typeface="ヒラギノ角ゴ Pro W3"/>
                <a:cs typeface="ヒラギノ角ゴ Pro W3"/>
              </a:rPr>
              <a:t>	.16 + (.16- .11) (.5/.5) = .21 or 21%</a:t>
            </a:r>
            <a:endParaRPr lang="en-US" smtClean="0">
              <a:ea typeface="ヒラギノ角ゴ Pro W3"/>
              <a:cs typeface="ヒラギノ角ゴ Pro W3"/>
            </a:endParaRPr>
          </a:p>
          <a:p>
            <a:pPr>
              <a:buFontTx/>
              <a:buNone/>
            </a:pPr>
            <a:r>
              <a:rPr lang="en-US" b="1" i="1" smtClean="0">
                <a:ea typeface="ヒラギノ角ゴ Pro W3"/>
                <a:cs typeface="ヒラギノ角ゴ Pro W3"/>
              </a:rPr>
              <a:t> </a:t>
            </a:r>
            <a:endParaRPr lang="en-US" smtClean="0">
              <a:ea typeface="ヒラギノ角ゴ Pro W3"/>
              <a:cs typeface="ヒラギノ角ゴ Pro W3"/>
            </a:endParaRPr>
          </a:p>
          <a:p>
            <a:pPr>
              <a:buFontTx/>
              <a:buNone/>
            </a:pPr>
            <a:r>
              <a:rPr lang="en-US" b="1" i="1" smtClean="0">
                <a:ea typeface="ヒラギノ角ゴ Pro W3"/>
                <a:cs typeface="ヒラギノ角ゴ Pro W3"/>
              </a:rPr>
              <a:t> </a:t>
            </a:r>
            <a:endParaRPr lang="en-US" smtClean="0">
              <a:ea typeface="ヒラギノ角ゴ Pro W3"/>
              <a:cs typeface="ヒラギノ角ゴ Pro W3"/>
            </a:endParaRPr>
          </a:p>
          <a:p>
            <a:pPr>
              <a:buFontTx/>
              <a:buNone/>
            </a:pPr>
            <a:r>
              <a:rPr lang="en-US" b="1" i="1" smtClean="0">
                <a:ea typeface="ヒラギノ角ゴ Pro W3"/>
                <a:cs typeface="ヒラギノ角ゴ Pro W3"/>
              </a:rPr>
              <a:t> </a:t>
            </a:r>
            <a:endParaRPr lang="en-US" smtClean="0">
              <a:ea typeface="ヒラギノ角ゴ Pro W3"/>
              <a:cs typeface="ヒラギノ角ゴ Pro W3"/>
            </a:endParaRPr>
          </a:p>
          <a:p>
            <a:pPr>
              <a:buFontTx/>
              <a:buNone/>
            </a:pPr>
            <a:r>
              <a:rPr lang="en-US" b="1" i="1" smtClean="0">
                <a:ea typeface="ヒラギノ角ゴ Pro W3"/>
                <a:cs typeface="ヒラギノ角ゴ Pro W3"/>
              </a:rPr>
              <a:t>		</a:t>
            </a:r>
            <a:endParaRPr lang="en-US" smtClean="0">
              <a:ea typeface="ヒラギノ角ゴ Pro W3"/>
              <a:cs typeface="ヒラギノ角ゴ Pro W3"/>
            </a:endParaRPr>
          </a:p>
          <a:p>
            <a:pPr>
              <a:buFontTx/>
              <a:buNone/>
            </a:pPr>
            <a:r>
              <a:rPr lang="en-US" b="1" i="1" smtClean="0">
                <a:ea typeface="ヒラギノ角ゴ Pro W3"/>
                <a:cs typeface="ヒラギノ角ゴ Pro W3"/>
              </a:rPr>
              <a:t> </a:t>
            </a:r>
            <a:endParaRPr lang="en-US" smtClean="0">
              <a:ea typeface="ヒラギノ角ゴ Pro W3"/>
              <a:cs typeface="ヒラギノ角ゴ Pro W3"/>
            </a:endParaRP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4 (Answer) (continued)</a:t>
            </a:r>
          </a:p>
        </p:txBody>
      </p:sp>
      <p:sp>
        <p:nvSpPr>
          <p:cNvPr id="3" name="Content Placeholder 2"/>
          <p:cNvSpPr>
            <a:spLocks noGrp="1"/>
          </p:cNvSpPr>
          <p:nvPr>
            <p:ph idx="1"/>
          </p:nvPr>
        </p:nvSpPr>
        <p:spPr/>
        <p:txBody>
          <a:bodyPr>
            <a:normAutofit/>
          </a:bodyPr>
          <a:lstStyle/>
          <a:p>
            <a:pPr>
              <a:spcAft>
                <a:spcPts val="600"/>
              </a:spcAft>
              <a:buFontTx/>
              <a:buNone/>
              <a:defRPr/>
            </a:pPr>
            <a:r>
              <a:rPr lang="en-US" sz="2000" b="1" i="1" dirty="0" smtClean="0"/>
              <a:t>(B)  If </a:t>
            </a:r>
            <a:r>
              <a:rPr lang="en-US" sz="2000" b="1" i="1" dirty="0" err="1" smtClean="0"/>
              <a:t>McRonald’s</a:t>
            </a:r>
            <a:r>
              <a:rPr lang="en-US" sz="2000" b="1" i="1" dirty="0" smtClean="0"/>
              <a:t> loses its tax-exempt status:</a:t>
            </a:r>
            <a:endParaRPr lang="en-US" sz="2000" dirty="0" smtClean="0"/>
          </a:p>
          <a:p>
            <a:pPr>
              <a:spcAft>
                <a:spcPts val="600"/>
              </a:spcAft>
              <a:buFontTx/>
              <a:buNone/>
              <a:defRPr/>
            </a:pPr>
            <a:r>
              <a:rPr lang="en-US" sz="2000" b="1" i="1" dirty="0" smtClean="0"/>
              <a:t> </a:t>
            </a:r>
            <a:endParaRPr lang="en-US" sz="2000" dirty="0" smtClean="0"/>
          </a:p>
          <a:p>
            <a:pPr>
              <a:spcAft>
                <a:spcPts val="600"/>
              </a:spcAft>
              <a:buFontTx/>
              <a:buNone/>
              <a:defRPr/>
            </a:pPr>
            <a:r>
              <a:rPr lang="en-US" sz="2000" b="1" i="1" dirty="0" smtClean="0"/>
              <a:t> 	$10,000,000 after tax value, </a:t>
            </a:r>
          </a:p>
          <a:p>
            <a:pPr>
              <a:spcAft>
                <a:spcPts val="600"/>
              </a:spcAft>
              <a:buFontTx/>
              <a:buNone/>
              <a:defRPr/>
            </a:pPr>
            <a:r>
              <a:rPr lang="en-US" sz="2000" b="1" i="1" dirty="0" smtClean="0"/>
              <a:t>	</a:t>
            </a:r>
            <a:r>
              <a:rPr lang="en-US" sz="2000" b="1" i="1" dirty="0" smtClean="0">
                <a:sym typeface="Wingdings" pitchFamily="2" charset="2"/>
              </a:rPr>
              <a:t></a:t>
            </a:r>
            <a:r>
              <a:rPr lang="en-US" sz="2000" b="1" i="1" dirty="0" smtClean="0"/>
              <a:t>$10,000,000/.65= $15,384,615.38 </a:t>
            </a:r>
            <a:r>
              <a:rPr lang="en-US" sz="2000" b="1" i="1" dirty="0" smtClean="0">
                <a:sym typeface="Wingdings" pitchFamily="2" charset="2"/>
              </a:rPr>
              <a:t></a:t>
            </a:r>
            <a:r>
              <a:rPr lang="en-US" sz="2000" b="1" i="1" dirty="0" smtClean="0"/>
              <a:t>implied before tax value</a:t>
            </a:r>
            <a:endParaRPr lang="en-US" sz="2000" dirty="0" smtClean="0"/>
          </a:p>
          <a:p>
            <a:pPr indent="-4763">
              <a:spcAft>
                <a:spcPts val="600"/>
              </a:spcAft>
              <a:buFontTx/>
              <a:buNone/>
              <a:defRPr/>
            </a:pPr>
            <a:r>
              <a:rPr lang="en-US" sz="2000" b="1" i="1" dirty="0" smtClean="0"/>
              <a:t>At 50% debt amount of new bond issues = $15,384,615.38 x (.5) = $7,692,307.70</a:t>
            </a:r>
            <a:endParaRPr lang="en-US" sz="2000" dirty="0" smtClean="0"/>
          </a:p>
          <a:p>
            <a:pPr>
              <a:spcAft>
                <a:spcPts val="600"/>
              </a:spcAft>
              <a:buFontTx/>
              <a:buNone/>
              <a:defRPr/>
            </a:pPr>
            <a:r>
              <a:rPr lang="en-US" sz="2000" b="1" i="1" dirty="0" smtClean="0"/>
              <a:t>	Equity value after tax with new structure = $7,692,307.70x (1-.35) = $5,000,000</a:t>
            </a:r>
            <a:endParaRPr lang="en-US" sz="2000" dirty="0" smtClean="0"/>
          </a:p>
          <a:p>
            <a:pPr>
              <a:spcAft>
                <a:spcPts val="600"/>
              </a:spcAft>
              <a:buFontTx/>
              <a:buNone/>
              <a:defRPr/>
            </a:pPr>
            <a:r>
              <a:rPr lang="en-US" sz="2000" b="1" i="1" dirty="0" smtClean="0"/>
              <a:t>	New equity wealth after tax </a:t>
            </a:r>
          </a:p>
          <a:p>
            <a:pPr>
              <a:spcAft>
                <a:spcPts val="600"/>
              </a:spcAft>
              <a:buFontTx/>
              <a:buNone/>
              <a:defRPr/>
            </a:pPr>
            <a:r>
              <a:rPr lang="en-US" sz="2000" b="1" i="1" dirty="0" smtClean="0"/>
              <a:t>	= $5,000,000 + $7,692,307.7 = $12,692,307.7</a:t>
            </a:r>
            <a:endParaRPr lang="en-US" sz="2000" dirty="0" smtClean="0"/>
          </a:p>
          <a:p>
            <a:pPr>
              <a:spcAft>
                <a:spcPts val="600"/>
              </a:spcAft>
              <a:defRPr/>
            </a:pPr>
            <a:endParaRPr lang="en-US" sz="20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4 (Answer) (continued)</a:t>
            </a:r>
          </a:p>
        </p:txBody>
      </p:sp>
      <p:sp>
        <p:nvSpPr>
          <p:cNvPr id="73730" name="Content Placeholder 2"/>
          <p:cNvSpPr>
            <a:spLocks noGrp="1"/>
          </p:cNvSpPr>
          <p:nvPr>
            <p:ph idx="1"/>
          </p:nvPr>
        </p:nvSpPr>
        <p:spPr/>
        <p:txBody>
          <a:bodyPr/>
          <a:lstStyle/>
          <a:p>
            <a:pPr marL="0" indent="0">
              <a:buFontTx/>
              <a:buNone/>
            </a:pPr>
            <a:r>
              <a:rPr lang="en-US" sz="2400" b="1" i="1" smtClean="0">
                <a:ea typeface="ヒラギノ角ゴ Pro W3"/>
                <a:cs typeface="ヒラギノ角ゴ Pro W3"/>
              </a:rPr>
              <a:t>Or this problem can be solved by adding the current equity wealth unlevered to the tax shield   	</a:t>
            </a:r>
          </a:p>
          <a:p>
            <a:pPr marL="0" indent="0">
              <a:buFontTx/>
              <a:buNone/>
            </a:pPr>
            <a:r>
              <a:rPr lang="en-US" sz="2400" b="1" i="1" smtClean="0">
                <a:ea typeface="ヒラギノ角ゴ Pro W3"/>
                <a:cs typeface="ヒラギノ角ゴ Pro W3"/>
                <a:sym typeface="Wingdings" pitchFamily="2" charset="2"/>
              </a:rPr>
              <a:t></a:t>
            </a:r>
            <a:r>
              <a:rPr lang="en-US" sz="2400" b="1" i="1" smtClean="0">
                <a:ea typeface="ヒラギノ角ゴ Pro W3"/>
                <a:cs typeface="ヒラギノ角ゴ Pro W3"/>
              </a:rPr>
              <a:t>V</a:t>
            </a:r>
            <a:r>
              <a:rPr lang="en-US" sz="2400" b="1" i="1" baseline="-25000" smtClean="0">
                <a:ea typeface="ヒラギノ角ゴ Pro W3"/>
                <a:cs typeface="ヒラギノ角ゴ Pro W3"/>
              </a:rPr>
              <a:t>L =</a:t>
            </a:r>
            <a:r>
              <a:rPr lang="en-US" sz="2400" b="1" i="1" smtClean="0">
                <a:ea typeface="ヒラギノ角ゴ Pro W3"/>
                <a:cs typeface="ヒラギノ角ゴ Pro W3"/>
              </a:rPr>
              <a:t> V</a:t>
            </a:r>
            <a:r>
              <a:rPr lang="en-US" sz="2400" b="1" i="1" baseline="-25000" smtClean="0">
                <a:ea typeface="ヒラギノ角ゴ Pro W3"/>
                <a:cs typeface="ヒラギノ角ゴ Pro W3"/>
              </a:rPr>
              <a:t>E </a:t>
            </a:r>
            <a:r>
              <a:rPr lang="en-US" sz="2400" b="1" i="1" smtClean="0">
                <a:ea typeface="ヒラギノ角ゴ Pro W3"/>
                <a:cs typeface="ヒラギノ角ゴ Pro W3"/>
              </a:rPr>
              <a:t>+ (D x T</a:t>
            </a:r>
            <a:r>
              <a:rPr lang="en-US" sz="2400" b="1" i="1" baseline="-25000" smtClean="0">
                <a:ea typeface="ヒラギノ角ゴ Pro W3"/>
                <a:cs typeface="ヒラギノ角ゴ Pro W3"/>
              </a:rPr>
              <a:t>C</a:t>
            </a:r>
            <a:r>
              <a:rPr lang="en-US" sz="2400" b="1" i="1" smtClean="0">
                <a:ea typeface="ヒラギノ角ゴ Pro W3"/>
                <a:cs typeface="ヒラギノ角ゴ Pro W3"/>
              </a:rPr>
              <a:t>)	</a:t>
            </a:r>
            <a:endParaRPr lang="en-US" sz="2400" smtClean="0">
              <a:ea typeface="ヒラギノ角ゴ Pro W3"/>
              <a:cs typeface="ヒラギノ角ゴ Pro W3"/>
            </a:endParaRPr>
          </a:p>
          <a:p>
            <a:pPr marL="0" indent="0">
              <a:buFontTx/>
              <a:buNone/>
            </a:pPr>
            <a:r>
              <a:rPr lang="en-US" sz="2400" b="1" i="1" smtClean="0">
                <a:ea typeface="ヒラギノ角ゴ Pro W3"/>
                <a:cs typeface="ヒラギノ角ゴ Pro W3"/>
              </a:rPr>
              <a:t>$10,000,000 + ($7,692,307.70 x .35) </a:t>
            </a:r>
          </a:p>
          <a:p>
            <a:pPr marL="0" indent="0">
              <a:buFontTx/>
              <a:buNone/>
            </a:pPr>
            <a:r>
              <a:rPr lang="en-US" sz="2400" b="1" i="1" smtClean="0">
                <a:ea typeface="ヒラギノ角ゴ Pro W3"/>
                <a:cs typeface="ヒラギノ角ゴ Pro W3"/>
                <a:sym typeface="Wingdings" pitchFamily="2" charset="2"/>
              </a:rPr>
              <a:t></a:t>
            </a:r>
            <a:r>
              <a:rPr lang="en-US" sz="2400" b="1" i="1" smtClean="0">
                <a:ea typeface="ヒラギノ角ゴ Pro W3"/>
                <a:cs typeface="ヒラギノ角ゴ Pro W3"/>
              </a:rPr>
              <a:t> $12,692,307.7         	</a:t>
            </a:r>
            <a:endParaRPr lang="en-US" sz="24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5</a:t>
            </a:r>
          </a:p>
        </p:txBody>
      </p:sp>
      <p:sp>
        <p:nvSpPr>
          <p:cNvPr id="3" name="Content Placeholder 2"/>
          <p:cNvSpPr>
            <a:spLocks noGrp="1"/>
          </p:cNvSpPr>
          <p:nvPr>
            <p:ph idx="1"/>
          </p:nvPr>
        </p:nvSpPr>
        <p:spPr/>
        <p:txBody>
          <a:bodyPr>
            <a:normAutofit/>
          </a:bodyPr>
          <a:lstStyle/>
          <a:p>
            <a:pPr marL="0" indent="1588">
              <a:spcAft>
                <a:spcPts val="600"/>
              </a:spcAft>
              <a:buFontTx/>
              <a:buNone/>
            </a:pPr>
            <a:r>
              <a:rPr lang="en-US" sz="2400" b="1" i="1" smtClean="0">
                <a:ea typeface="ヒラギノ角ゴ Pro W3"/>
                <a:cs typeface="ヒラギノ角ゴ Pro W3"/>
              </a:rPr>
              <a:t>Equity Value in a Levered Firm</a:t>
            </a:r>
            <a:r>
              <a:rPr lang="en-US" sz="2400" smtClean="0">
                <a:ea typeface="ヒラギノ角ゴ Pro W3"/>
                <a:cs typeface="ヒラギノ角ゴ Pro W3"/>
              </a:rPr>
              <a:t> – Sea Crest Corporation, which is an all-equity firm has an annual EBIT of $2,540,000, and a WACC of 15%. The current tax rate is 35%. Sea Crest Corp. will have the same EBIT forever. If the company sells debt worth $3,250,000 with a cost of debt of 10%, </a:t>
            </a:r>
          </a:p>
          <a:p>
            <a:pPr marL="693738" lvl="1" indent="-287338"/>
            <a:r>
              <a:rPr lang="en-US" smtClean="0">
                <a:ea typeface="ヒラギノ角ゴ Pro W3"/>
              </a:rPr>
              <a:t>What is the value of equity in the unlevered and levered firm?</a:t>
            </a:r>
          </a:p>
          <a:p>
            <a:pPr marL="693738" lvl="1" indent="-287338"/>
            <a:r>
              <a:rPr lang="en-US" smtClean="0">
                <a:ea typeface="ヒラギノ角ゴ Pro W3"/>
              </a:rPr>
              <a:t>What is the value of debt in the levered firm? </a:t>
            </a:r>
          </a:p>
          <a:p>
            <a:pPr marL="693738" lvl="1" indent="-287338"/>
            <a:r>
              <a:rPr lang="en-US" smtClean="0">
                <a:ea typeface="ヒラギノ角ゴ Pro W3"/>
              </a:rPr>
              <a:t>What is the government’s value in the unlevered and levered firm?</a:t>
            </a:r>
          </a:p>
          <a:p>
            <a:pPr marL="0" indent="1588">
              <a:buFontTx/>
              <a:buNone/>
            </a:pPr>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z="2800" smtClean="0">
                <a:ea typeface="ヒラギノ角ゴ Pro W3"/>
                <a:cs typeface="ヒラギノ角ゴ Pro W3"/>
              </a:rPr>
              <a:t>Additional Problems with Answers</a:t>
            </a:r>
            <a:br>
              <a:rPr lang="en-US" sz="2800" smtClean="0">
                <a:ea typeface="ヒラギノ角ゴ Pro W3"/>
                <a:cs typeface="ヒラギノ角ゴ Pro W3"/>
              </a:rPr>
            </a:br>
            <a:r>
              <a:rPr lang="en-US" sz="2800" smtClean="0">
                <a:ea typeface="ヒラギノ角ゴ Pro W3"/>
                <a:cs typeface="ヒラギノ角ゴ Pro W3"/>
              </a:rPr>
              <a:t>Problem 5 (Answer)</a:t>
            </a:r>
          </a:p>
        </p:txBody>
      </p:sp>
      <p:sp>
        <p:nvSpPr>
          <p:cNvPr id="3" name="Content Placeholder 2"/>
          <p:cNvSpPr>
            <a:spLocks noGrp="1"/>
          </p:cNvSpPr>
          <p:nvPr>
            <p:ph idx="1"/>
          </p:nvPr>
        </p:nvSpPr>
        <p:spPr>
          <a:xfrm>
            <a:off x="381000" y="1447800"/>
            <a:ext cx="8763000" cy="4648200"/>
          </a:xfrm>
        </p:spPr>
        <p:txBody>
          <a:bodyPr>
            <a:normAutofit lnSpcReduction="10000"/>
          </a:bodyPr>
          <a:lstStyle/>
          <a:p>
            <a:pPr>
              <a:spcAft>
                <a:spcPts val="600"/>
              </a:spcAft>
              <a:buFontTx/>
              <a:buNone/>
              <a:defRPr/>
            </a:pPr>
            <a:r>
              <a:rPr lang="es-ES" sz="2400" b="1" i="1" dirty="0" err="1" smtClean="0"/>
              <a:t>Present</a:t>
            </a:r>
            <a:r>
              <a:rPr lang="es-ES" sz="2400" b="1" i="1" dirty="0" smtClean="0"/>
              <a:t> </a:t>
            </a:r>
            <a:r>
              <a:rPr lang="es-ES" sz="2400" b="1" i="1" dirty="0" err="1" smtClean="0"/>
              <a:t>Value</a:t>
            </a:r>
            <a:r>
              <a:rPr lang="es-ES" sz="2400" b="1" i="1" dirty="0" smtClean="0"/>
              <a:t> of Cash </a:t>
            </a:r>
            <a:r>
              <a:rPr lang="es-ES" sz="2400" b="1" i="1" dirty="0" err="1" smtClean="0"/>
              <a:t>Flow</a:t>
            </a:r>
            <a:r>
              <a:rPr lang="es-ES" sz="2400" b="1" i="1" baseline="-25000" dirty="0" smtClean="0"/>
              <a:t> </a:t>
            </a:r>
            <a:r>
              <a:rPr lang="es-ES" sz="2400" b="1" i="1" dirty="0" smtClean="0"/>
              <a:t>= </a:t>
            </a:r>
            <a:r>
              <a:rPr lang="es-ES" sz="2400" b="1" i="1" baseline="-25000" dirty="0" smtClean="0"/>
              <a:t> </a:t>
            </a:r>
            <a:r>
              <a:rPr lang="es-ES" sz="2400" b="1" i="1" dirty="0" smtClean="0"/>
              <a:t>(2,540,000/.15) = $16,933,333.33 </a:t>
            </a:r>
            <a:endParaRPr lang="en-US" sz="2400" dirty="0" smtClean="0"/>
          </a:p>
          <a:p>
            <a:pPr>
              <a:spcAft>
                <a:spcPts val="600"/>
              </a:spcAft>
              <a:buFontTx/>
              <a:buNone/>
              <a:defRPr/>
            </a:pPr>
            <a:r>
              <a:rPr lang="en-US" sz="2400" b="1" i="1" dirty="0" smtClean="0"/>
              <a:t>V</a:t>
            </a:r>
            <a:r>
              <a:rPr lang="en-US" sz="2400" b="1" i="1" baseline="-25000" dirty="0" smtClean="0"/>
              <a:t>E  </a:t>
            </a:r>
            <a:r>
              <a:rPr lang="en-US" sz="2400" b="1" i="1" dirty="0" smtClean="0"/>
              <a:t>= $16,933,333.33(1-.35) = $11,006,666.67</a:t>
            </a:r>
            <a:endParaRPr lang="en-US" sz="2400" dirty="0" smtClean="0"/>
          </a:p>
          <a:p>
            <a:pPr>
              <a:spcAft>
                <a:spcPts val="600"/>
              </a:spcAft>
              <a:buFontTx/>
              <a:buNone/>
              <a:defRPr/>
            </a:pPr>
            <a:r>
              <a:rPr lang="en-US" sz="2400" b="1" i="1" dirty="0" smtClean="0"/>
              <a:t>V</a:t>
            </a:r>
            <a:r>
              <a:rPr lang="en-US" sz="2400" b="1" i="1" baseline="-25000" dirty="0" smtClean="0"/>
              <a:t>L </a:t>
            </a:r>
            <a:r>
              <a:rPr lang="en-US" sz="2400" b="1" i="1" dirty="0" smtClean="0"/>
              <a:t>= V</a:t>
            </a:r>
            <a:r>
              <a:rPr lang="en-US" sz="2400" b="1" i="1" baseline="-25000" dirty="0" smtClean="0"/>
              <a:t>E </a:t>
            </a:r>
            <a:r>
              <a:rPr lang="en-US" sz="2400" b="1" i="1" dirty="0" smtClean="0"/>
              <a:t>+ (D x T</a:t>
            </a:r>
            <a:r>
              <a:rPr lang="en-US" sz="2400" b="1" i="1" baseline="-25000" dirty="0" smtClean="0"/>
              <a:t>C</a:t>
            </a:r>
            <a:r>
              <a:rPr lang="en-US" sz="2400" b="1" i="1" dirty="0" smtClean="0"/>
              <a:t>)</a:t>
            </a:r>
            <a:endParaRPr lang="en-US" sz="2400" dirty="0" smtClean="0"/>
          </a:p>
          <a:p>
            <a:pPr>
              <a:spcAft>
                <a:spcPts val="600"/>
              </a:spcAft>
              <a:buFontTx/>
              <a:buNone/>
              <a:defRPr/>
            </a:pPr>
            <a:r>
              <a:rPr lang="en-US" sz="2400" b="1" i="1" dirty="0" smtClean="0">
                <a:sym typeface="Wingdings" pitchFamily="2" charset="2"/>
              </a:rPr>
              <a:t></a:t>
            </a:r>
            <a:r>
              <a:rPr lang="en-US" sz="2400" b="1" i="1" dirty="0" smtClean="0"/>
              <a:t>$11,006,666.67 + ($3,250,000 x .35) </a:t>
            </a:r>
          </a:p>
          <a:p>
            <a:pPr>
              <a:spcAft>
                <a:spcPts val="600"/>
              </a:spcAft>
              <a:buFontTx/>
              <a:buNone/>
              <a:defRPr/>
            </a:pPr>
            <a:r>
              <a:rPr lang="en-US" sz="2400" b="1" i="1" dirty="0" smtClean="0"/>
              <a:t>= $12,144,166.67    </a:t>
            </a:r>
            <a:endParaRPr lang="en-US" sz="2400" dirty="0" smtClean="0"/>
          </a:p>
          <a:p>
            <a:pPr>
              <a:spcAft>
                <a:spcPts val="600"/>
              </a:spcAft>
              <a:buFontTx/>
              <a:buNone/>
              <a:defRPr/>
            </a:pPr>
            <a:r>
              <a:rPr lang="en-US" sz="2400" b="1" i="1" dirty="0" smtClean="0"/>
              <a:t>Government’s value: </a:t>
            </a:r>
            <a:endParaRPr lang="en-US" sz="2400" dirty="0" smtClean="0"/>
          </a:p>
          <a:p>
            <a:pPr>
              <a:spcAft>
                <a:spcPts val="600"/>
              </a:spcAft>
              <a:buFontTx/>
              <a:buNone/>
              <a:defRPr/>
            </a:pPr>
            <a:r>
              <a:rPr lang="en-US" sz="2000" b="1" i="1" dirty="0" smtClean="0"/>
              <a:t>Unlevered: $16,933,333.33 x .35 </a:t>
            </a:r>
            <a:r>
              <a:rPr lang="en-US" sz="2000" b="1" i="1" dirty="0" smtClean="0">
                <a:sym typeface="Wingdings" pitchFamily="2" charset="2"/>
              </a:rPr>
              <a:t></a:t>
            </a:r>
            <a:r>
              <a:rPr lang="en-US" sz="2000" b="1" i="1" dirty="0" smtClean="0"/>
              <a:t> $5,926,666.67</a:t>
            </a:r>
            <a:endParaRPr lang="en-US" sz="2000" dirty="0" smtClean="0"/>
          </a:p>
          <a:p>
            <a:pPr>
              <a:spcAft>
                <a:spcPts val="600"/>
              </a:spcAft>
              <a:buFontTx/>
              <a:buNone/>
              <a:defRPr/>
            </a:pPr>
            <a:r>
              <a:rPr lang="en-US" sz="2000" b="1" i="1" dirty="0" smtClean="0"/>
              <a:t>Levered: ($16,933,333.33 - $3,250,000) x 0.35  </a:t>
            </a:r>
          </a:p>
          <a:p>
            <a:pPr>
              <a:spcAft>
                <a:spcPts val="600"/>
              </a:spcAft>
              <a:buFontTx/>
              <a:buNone/>
              <a:defRPr/>
            </a:pPr>
            <a:r>
              <a:rPr lang="en-US" sz="2000" b="1" i="1" dirty="0" smtClean="0"/>
              <a:t>		     </a:t>
            </a:r>
            <a:r>
              <a:rPr lang="en-US" sz="2000" b="1" i="1" dirty="0" smtClean="0">
                <a:sym typeface="Wingdings" pitchFamily="2" charset="2"/>
              </a:rPr>
              <a:t></a:t>
            </a:r>
            <a:r>
              <a:rPr lang="en-US" sz="2000" b="1" i="1" dirty="0" smtClean="0"/>
              <a:t> $4,789,166.67</a:t>
            </a:r>
            <a:endParaRPr lang="en-US" sz="2000" dirty="0" smtClean="0"/>
          </a:p>
          <a:p>
            <a:pPr>
              <a:spcAft>
                <a:spcPts val="600"/>
              </a:spcAft>
              <a:defRPr/>
            </a:pPr>
            <a:endParaRPr lang="en-US" sz="2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smtClean="0">
                <a:ea typeface="ヒラギノ角ゴ Pro W3"/>
                <a:cs typeface="ヒラギノ角ゴ Pro W3"/>
              </a:rPr>
              <a:t>TABLE 16.6  Total Equity Wealth</a:t>
            </a:r>
          </a:p>
        </p:txBody>
      </p:sp>
      <p:pic>
        <p:nvPicPr>
          <p:cNvPr id="2" name="Picture 1" descr="tbl16_06.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7200" y="1676400"/>
            <a:ext cx="8289178" cy="36576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16.1  Capital Markets: A Quick Review (continued)</a:t>
            </a:r>
            <a:br>
              <a:rPr lang="en-US" dirty="0" smtClean="0"/>
            </a:br>
            <a:endParaRPr lang="en-US" dirty="0"/>
          </a:p>
        </p:txBody>
      </p:sp>
      <p:sp>
        <p:nvSpPr>
          <p:cNvPr id="3" name="Content Placeholder 2"/>
          <p:cNvSpPr>
            <a:spLocks noGrp="1"/>
          </p:cNvSpPr>
          <p:nvPr>
            <p:ph idx="1"/>
          </p:nvPr>
        </p:nvSpPr>
        <p:spPr>
          <a:xfrm>
            <a:off x="381000" y="1447800"/>
            <a:ext cx="8534400" cy="4648200"/>
          </a:xfrm>
        </p:spPr>
        <p:txBody>
          <a:bodyPr>
            <a:normAutofit/>
          </a:bodyPr>
          <a:lstStyle/>
          <a:p>
            <a:pPr>
              <a:buFontTx/>
              <a:buNone/>
              <a:defRPr/>
            </a:pPr>
            <a:r>
              <a:rPr lang="en-US" sz="2400" b="1" dirty="0" smtClean="0"/>
              <a:t>Example 1 Answer</a:t>
            </a:r>
          </a:p>
          <a:p>
            <a:pPr>
              <a:buFontTx/>
              <a:buNone/>
              <a:defRPr/>
            </a:pPr>
            <a:r>
              <a:rPr lang="en-US" sz="1800" dirty="0" smtClean="0"/>
              <a:t>	</a:t>
            </a:r>
          </a:p>
          <a:p>
            <a:pPr>
              <a:buFontTx/>
              <a:buNone/>
              <a:defRPr/>
            </a:pPr>
            <a:r>
              <a:rPr lang="en-US" sz="1800" dirty="0" smtClean="0"/>
              <a:t>Mike’s success rate = 5/10 projects; Agnes’ success rate = 2/10 projects</a:t>
            </a:r>
          </a:p>
          <a:p>
            <a:pPr>
              <a:buFontTx/>
              <a:buNone/>
              <a:defRPr/>
            </a:pPr>
            <a:r>
              <a:rPr lang="en-US" sz="1800" dirty="0" smtClean="0"/>
              <a:t>So, if they each lend $1,000,000 </a:t>
            </a:r>
            <a:r>
              <a:rPr lang="en-US" sz="1800" dirty="0" smtClean="0">
                <a:sym typeface="Wingdings" pitchFamily="2" charset="2"/>
              </a:rPr>
              <a:t></a:t>
            </a:r>
            <a:r>
              <a:rPr lang="en-US" sz="1800" dirty="0" smtClean="0"/>
              <a:t> 10 projects @ $100,000 each </a:t>
            </a:r>
          </a:p>
          <a:p>
            <a:pPr>
              <a:buFontTx/>
              <a:buNone/>
              <a:defRPr/>
            </a:pPr>
            <a:r>
              <a:rPr lang="en-US" sz="1800" dirty="0" smtClean="0">
                <a:effectLst>
                  <a:outerShdw blurRad="38100" dist="38100" dir="2700000" algn="tl">
                    <a:srgbClr val="000000">
                      <a:alpha val="43137"/>
                    </a:srgbClr>
                  </a:outerShdw>
                </a:effectLst>
              </a:rPr>
              <a:t>For Mike, each successful project must return $1,000,000/5 = $200,000</a:t>
            </a:r>
          </a:p>
          <a:p>
            <a:pPr>
              <a:buFontTx/>
              <a:buNone/>
              <a:defRPr/>
            </a:pPr>
            <a:r>
              <a:rPr lang="en-US" sz="1800" dirty="0" smtClean="0">
                <a:effectLst>
                  <a:outerShdw blurRad="38100" dist="38100" dir="2700000" algn="tl">
                    <a:srgbClr val="000000">
                      <a:alpha val="43137"/>
                    </a:srgbClr>
                  </a:outerShdw>
                </a:effectLst>
              </a:rPr>
              <a:t>For Agnes, each successful project must return $1,000,000/2 = $500,000</a:t>
            </a:r>
            <a:r>
              <a:rPr lang="en-US" sz="1800" dirty="0" smtClean="0"/>
              <a:t> </a:t>
            </a:r>
          </a:p>
          <a:p>
            <a:pPr>
              <a:buFontTx/>
              <a:buNone/>
              <a:defRPr/>
            </a:pPr>
            <a:r>
              <a:rPr lang="en-US" sz="1800" dirty="0" smtClean="0"/>
              <a:t>Mike’s loan rate </a:t>
            </a:r>
            <a:r>
              <a:rPr lang="en-US" sz="1800" dirty="0" smtClean="0">
                <a:sym typeface="Wingdings"/>
              </a:rPr>
              <a:t></a:t>
            </a:r>
            <a:r>
              <a:rPr lang="en-US" sz="1800" dirty="0" smtClean="0"/>
              <a:t> ($200,000 - $100,000)/$100,000 = </a:t>
            </a:r>
            <a:r>
              <a:rPr lang="en-US" sz="1800" b="1" dirty="0" smtClean="0"/>
              <a:t>100%</a:t>
            </a:r>
            <a:r>
              <a:rPr lang="en-US" sz="1800" dirty="0" smtClean="0"/>
              <a:t> </a:t>
            </a:r>
          </a:p>
          <a:p>
            <a:pPr>
              <a:buFontTx/>
              <a:buNone/>
              <a:defRPr/>
            </a:pPr>
            <a:r>
              <a:rPr lang="en-US" sz="1800" dirty="0" smtClean="0"/>
              <a:t>Agnes’s loan rate</a:t>
            </a:r>
            <a:r>
              <a:rPr lang="en-US" sz="1800" dirty="0" smtClean="0">
                <a:sym typeface="Wingdings"/>
              </a:rPr>
              <a:t></a:t>
            </a:r>
            <a:r>
              <a:rPr lang="en-US" sz="1800" dirty="0" smtClean="0"/>
              <a:t>($500,000-$100,000)/$100,000 = </a:t>
            </a:r>
            <a:r>
              <a:rPr lang="en-US" sz="1800" b="1" dirty="0" smtClean="0"/>
              <a:t>400%</a:t>
            </a:r>
            <a:r>
              <a:rPr lang="en-US" sz="1800" dirty="0" smtClean="0"/>
              <a:t> </a:t>
            </a:r>
          </a:p>
          <a:p>
            <a:pPr>
              <a:buFontTx/>
              <a:buNone/>
              <a:defRPr/>
            </a:pPr>
            <a:endParaRPr lang="en-US" sz="1800" dirty="0" smtClean="0"/>
          </a:p>
          <a:p>
            <a:pPr>
              <a:buFontTx/>
              <a:buNone/>
              <a:defRPr/>
            </a:pPr>
            <a:r>
              <a:rPr lang="en-US" sz="1800" dirty="0" smtClean="0"/>
              <a:t>So Agnes (being more of a risk-taker) has a loan rate that is </a:t>
            </a:r>
            <a:r>
              <a:rPr lang="en-US" sz="1800" b="1" i="1" dirty="0" smtClean="0"/>
              <a:t>4</a:t>
            </a:r>
            <a:r>
              <a:rPr lang="en-US" sz="1800" dirty="0" smtClean="0"/>
              <a:t> times </a:t>
            </a:r>
          </a:p>
          <a:p>
            <a:pPr>
              <a:buFontTx/>
              <a:buNone/>
              <a:defRPr/>
            </a:pPr>
            <a:r>
              <a:rPr lang="en-US" sz="1800" dirty="0" smtClean="0"/>
              <a:t>higher than that of Mike.</a:t>
            </a:r>
            <a:r>
              <a:rPr lang="en-US" sz="1800" b="1" dirty="0" smtClean="0"/>
              <a:t> </a:t>
            </a:r>
            <a:endParaRPr lang="en-US" sz="1800" dirty="0" smtClean="0"/>
          </a:p>
          <a:p>
            <a:pPr>
              <a:defRPr/>
            </a:pPr>
            <a:endParaRPr lang="en-US" sz="18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16.6 The static theory of capital structure.</a:t>
            </a:r>
          </a:p>
        </p:txBody>
      </p:sp>
      <p:pic>
        <p:nvPicPr>
          <p:cNvPr id="4" name="Picture 3" descr="fig16_06.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95400" y="1676400"/>
            <a:ext cx="6903050" cy="4102100"/>
          </a:xfrm>
          <a:prstGeom prst="rect">
            <a:avLst/>
          </a:prstGeom>
        </p:spPr>
      </p:pic>
    </p:spTree>
    <p:extLst>
      <p:ext uri="{BB962C8B-B14F-4D97-AF65-F5344CB8AC3E}">
        <p14:creationId xmlns:p14="http://schemas.microsoft.com/office/powerpoint/2010/main" xmlns="" val="6191436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smtClean="0">
                <a:ea typeface="ヒラギノ角ゴ Pro W3"/>
                <a:cs typeface="ヒラギノ角ゴ Pro W3"/>
              </a:rPr>
              <a:t>TABLE 16.7  Financial Ratios: Industry Averages</a:t>
            </a:r>
          </a:p>
        </p:txBody>
      </p:sp>
      <p:pic>
        <p:nvPicPr>
          <p:cNvPr id="2" name="Picture 1" descr="tbl16_07.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981200"/>
            <a:ext cx="8520545" cy="31242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16.2  Benefits of Debt</a:t>
            </a:r>
            <a:br>
              <a:rPr lang="en-US" dirty="0" smtClean="0"/>
            </a:br>
            <a:endParaRPr lang="en-US" dirty="0"/>
          </a:p>
        </p:txBody>
      </p:sp>
      <p:sp>
        <p:nvSpPr>
          <p:cNvPr id="32770" name="Content Placeholder 2"/>
          <p:cNvSpPr>
            <a:spLocks noGrp="1"/>
          </p:cNvSpPr>
          <p:nvPr>
            <p:ph idx="1"/>
          </p:nvPr>
        </p:nvSpPr>
        <p:spPr/>
        <p:txBody>
          <a:bodyPr/>
          <a:lstStyle/>
          <a:p>
            <a:r>
              <a:rPr lang="en-US" sz="2400" b="1" i="1" smtClean="0">
                <a:ea typeface="ヒラギノ角ゴ Pro W3"/>
                <a:cs typeface="ヒラギノ角ゴ Pro W3"/>
              </a:rPr>
              <a:t>Financial leverage</a:t>
            </a:r>
            <a:r>
              <a:rPr lang="en-US" sz="2400" smtClean="0">
                <a:ea typeface="ヒラギノ角ゴ Pro W3"/>
                <a:cs typeface="ヒラギノ角ゴ Pro W3"/>
              </a:rPr>
              <a:t> is the ability that owners have to use other people’s money at fixed rates to make higher rates of return than would have been possible by using all of one’s own money. It represents one of the main benefits of taking on debt.  </a:t>
            </a:r>
          </a:p>
          <a:p>
            <a:r>
              <a:rPr lang="en-US" sz="2400" smtClean="0">
                <a:ea typeface="ヒラギノ角ゴ Pro W3"/>
                <a:cs typeface="ヒラギノ角ゴ Pro W3"/>
              </a:rPr>
              <a:t>Firms that take on debt as part of their capital structure are therefore known as leveraged firms while those that do not are known as unlevered firms.</a:t>
            </a:r>
          </a:p>
          <a:p>
            <a:endParaRPr lang="en-US" sz="24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z="2800" smtClean="0">
                <a:ea typeface="ヒラギノ角ゴ Pro W3"/>
                <a:cs typeface="ヒラギノ角ゴ Pro W3"/>
              </a:rPr>
              <a:t>16.2 (A)  Earnings per Share as a Measure of the Benefits of Borrowing</a:t>
            </a:r>
          </a:p>
        </p:txBody>
      </p:sp>
      <p:sp>
        <p:nvSpPr>
          <p:cNvPr id="33794" name="Content Placeholder 2"/>
          <p:cNvSpPr>
            <a:spLocks noGrp="1"/>
          </p:cNvSpPr>
          <p:nvPr>
            <p:ph idx="1"/>
          </p:nvPr>
        </p:nvSpPr>
        <p:spPr/>
        <p:txBody>
          <a:bodyPr/>
          <a:lstStyle/>
          <a:p>
            <a:r>
              <a:rPr lang="en-US" smtClean="0">
                <a:ea typeface="ヒラギノ角ゴ Pro W3"/>
                <a:cs typeface="ヒラギノ角ゴ Pro W3"/>
              </a:rPr>
              <a:t>One way to measure the benefits of leverage is by comparing the EPS of firms with different capital structures under good and bad economic conditions.	</a:t>
            </a:r>
          </a:p>
          <a:p>
            <a:r>
              <a:rPr lang="en-US" smtClean="0">
                <a:ea typeface="ヒラギノ角ゴ Pro W3"/>
                <a:cs typeface="ヒラギノ角ゴ Pro W3"/>
              </a:rPr>
              <a:t>Table 16.1 presents 3 equal-sized firms, one with no debt, one with 50% debt, and the last one with 99.75% debt.  </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066800" y="46038"/>
            <a:ext cx="7848600" cy="1096962"/>
          </a:xfrm>
        </p:spPr>
        <p:txBody>
          <a:bodyPr/>
          <a:lstStyle/>
          <a:p>
            <a:r>
              <a:rPr lang="en-US" sz="2400" smtClean="0">
                <a:ea typeface="ヒラギノ角ゴ Pro W3"/>
                <a:cs typeface="ヒラギノ角ゴ Pro W3"/>
              </a:rPr>
              <a:t>16.2 (A)  Earnings per Share as a Measure of the Benefits of Borrowing (continued)</a:t>
            </a:r>
          </a:p>
        </p:txBody>
      </p:sp>
      <p:sp>
        <p:nvSpPr>
          <p:cNvPr id="34818" name="TextBox 5"/>
          <p:cNvSpPr txBox="1">
            <a:spLocks noChangeArrowheads="1"/>
          </p:cNvSpPr>
          <p:nvPr/>
        </p:nvSpPr>
        <p:spPr bwMode="auto">
          <a:xfrm>
            <a:off x="685800" y="1447800"/>
            <a:ext cx="8305800" cy="830997"/>
          </a:xfrm>
          <a:prstGeom prst="rect">
            <a:avLst/>
          </a:prstGeom>
          <a:noFill/>
          <a:ln w="9525">
            <a:noFill/>
            <a:miter lim="800000"/>
            <a:headEnd/>
            <a:tailEnd/>
          </a:ln>
        </p:spPr>
        <p:txBody>
          <a:bodyPr wrap="square">
            <a:spAutoFit/>
          </a:bodyPr>
          <a:lstStyle/>
          <a:p>
            <a:r>
              <a:rPr lang="en-US" b="1" dirty="0">
                <a:latin typeface="Verdana" pitchFamily="34" charset="0"/>
              </a:rPr>
              <a:t>Table 16.1  Capital Structure of Three Identical Firms</a:t>
            </a:r>
          </a:p>
        </p:txBody>
      </p:sp>
      <p:pic>
        <p:nvPicPr>
          <p:cNvPr id="2" name="Picture 1" descr="tbl16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62000" y="2362200"/>
            <a:ext cx="7848600" cy="2433066"/>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2800" dirty="0" smtClean="0"/>
              <a:t>16.2 (A)  Earnings per Share as a Measure of the Benefits of Borrowing (continued)</a:t>
            </a:r>
            <a:endParaRPr lang="en-US" sz="2800" dirty="0"/>
          </a:p>
        </p:txBody>
      </p:sp>
      <p:sp>
        <p:nvSpPr>
          <p:cNvPr id="35842" name="Content Placeholder 2"/>
          <p:cNvSpPr>
            <a:spLocks noGrp="1"/>
          </p:cNvSpPr>
          <p:nvPr>
            <p:ph idx="1"/>
          </p:nvPr>
        </p:nvSpPr>
        <p:spPr/>
        <p:txBody>
          <a:bodyPr/>
          <a:lstStyle/>
          <a:p>
            <a:r>
              <a:rPr lang="en-US" sz="2000" smtClean="0">
                <a:ea typeface="ヒラギノ角ゴ Pro W3"/>
                <a:cs typeface="ヒラギノ角ゴ Pro W3"/>
              </a:rPr>
              <a:t>Assuming a cost of debt of 10% for all firms and identical EBIT ($2000), EPS is calculated and shown in Table 16.2.</a:t>
            </a: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endParaRPr lang="en-US" sz="2000" smtClean="0">
              <a:ea typeface="ヒラギノ角ゴ Pro W3"/>
              <a:cs typeface="ヒラギノ角ゴ Pro W3"/>
            </a:endParaRPr>
          </a:p>
          <a:p>
            <a:r>
              <a:rPr lang="en-US" sz="2000" smtClean="0">
                <a:ea typeface="ヒラギノ角ゴ Pro W3"/>
                <a:cs typeface="ヒラギノ角ゴ Pro W3"/>
              </a:rPr>
              <a:t>If the firm’s EBIT covers its interest cost, higher leverage benefits the stockholders with a higher EPS.</a:t>
            </a:r>
          </a:p>
          <a:p>
            <a:endParaRPr lang="en-US" smtClean="0">
              <a:ea typeface="ヒラギノ角ゴ Pro W3"/>
              <a:cs typeface="ヒラギノ角ゴ Pro W3"/>
            </a:endParaRPr>
          </a:p>
        </p:txBody>
      </p:sp>
      <p:sp>
        <p:nvSpPr>
          <p:cNvPr id="35844" name="TextBox 6"/>
          <p:cNvSpPr txBox="1">
            <a:spLocks noChangeArrowheads="1"/>
          </p:cNvSpPr>
          <p:nvPr/>
        </p:nvSpPr>
        <p:spPr bwMode="auto">
          <a:xfrm>
            <a:off x="609600" y="2216150"/>
            <a:ext cx="7543800" cy="584200"/>
          </a:xfrm>
          <a:prstGeom prst="rect">
            <a:avLst/>
          </a:prstGeom>
          <a:noFill/>
          <a:ln w="9525">
            <a:noFill/>
            <a:miter lim="800000"/>
            <a:headEnd/>
            <a:tailEnd/>
          </a:ln>
        </p:spPr>
        <p:txBody>
          <a:bodyPr>
            <a:spAutoFit/>
          </a:bodyPr>
          <a:lstStyle/>
          <a:p>
            <a:r>
              <a:rPr lang="en-US" sz="1600" b="1">
                <a:latin typeface="Verdana" pitchFamily="34" charset="0"/>
              </a:rPr>
              <a:t>Table 16.2  Earnings per Share of Firms with Different Funding Structures</a:t>
            </a:r>
          </a:p>
        </p:txBody>
      </p:sp>
      <p:pic>
        <p:nvPicPr>
          <p:cNvPr id="3" name="Picture 2" descr="tbl16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85800" y="2895600"/>
            <a:ext cx="7620000" cy="23622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Brooks3e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Brooks3e_template.pot</Template>
  <TotalTime>87</TotalTime>
  <Words>2530</Words>
  <Application>Microsoft Macintosh PowerPoint</Application>
  <PresentationFormat>On-screen Show (4:3)</PresentationFormat>
  <Paragraphs>297</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Brooks3e_template</vt:lpstr>
      <vt:lpstr>Slide 1</vt:lpstr>
      <vt:lpstr>Learning Objectives</vt:lpstr>
      <vt:lpstr> 16.1  Capital Markets: A Quick Review </vt:lpstr>
      <vt:lpstr> 16.1  Capital Markets: A Quick Review (continued) </vt:lpstr>
      <vt:lpstr> 16.1  Capital Markets: A Quick Review (continued) </vt:lpstr>
      <vt:lpstr> 16.2  Benefits of Debt </vt:lpstr>
      <vt:lpstr>16.2 (A)  Earnings per Share as a Measure of the Benefits of Borrowing</vt:lpstr>
      <vt:lpstr>16.2 (A)  Earnings per Share as a Measure of the Benefits of Borrowing (continued)</vt:lpstr>
      <vt:lpstr>16.2 (A)  Earnings per Share as a Measure of the Benefits of Borrowing (continued)</vt:lpstr>
      <vt:lpstr>16.2 (A)  Earnings per Share as a Measure of the Benefits of Borrowing (continued)</vt:lpstr>
      <vt:lpstr> 16.3  Break-Even Earnings for Different Capital Structures </vt:lpstr>
      <vt:lpstr> 16.3  Break-Even Earnings for Different Capital Structures (continued) </vt:lpstr>
      <vt:lpstr>16.3  Break-Even Earnings for Different Capital Structures (continued)</vt:lpstr>
      <vt:lpstr> 16.4  Pecking Order </vt:lpstr>
      <vt:lpstr>16.4 (A)  Firms Prefer Internal Financing First</vt:lpstr>
      <vt:lpstr>16.4 (B)  Firms Choose to Issue Cheapest Security First and Use Equity as a Last Resort</vt:lpstr>
      <vt:lpstr>16.4 (B)  Firms Choose to Issue Cheapest Security First and Use Equity as a Last Resort (continued)</vt:lpstr>
      <vt:lpstr> 16.5  Modigliani and Miller on Optimal Capital Structure </vt:lpstr>
      <vt:lpstr>16.5 (A)  Capital Structure in a World of No Taxes and No Bankruptcy</vt:lpstr>
      <vt:lpstr>16.5 (A)  Capital Structure in a World of No Taxes and No Bankruptcy (continued)</vt:lpstr>
      <vt:lpstr>16.5 (A)  Capital Structure in a World of No Taxes and No Bankruptcy (continued)</vt:lpstr>
      <vt:lpstr>16.5 (A)  Capital Structure in a World of No Taxes and No Bankruptcy (continued)</vt:lpstr>
      <vt:lpstr>16.5 (A)  Capital Structure in a World of No Taxes and No Bankruptcy (continued)</vt:lpstr>
      <vt:lpstr>16.5 (A)  Capital Structure in a World of No Taxes and No Bankruptcy (continued)</vt:lpstr>
      <vt:lpstr>16.5 (A)  Capital Structure in a World of No Taxes and No Bankruptcy (continued)</vt:lpstr>
      <vt:lpstr>16.5 (A)  Capital Structure in a World of No Taxes and No Bankruptcy (continued)</vt:lpstr>
      <vt:lpstr>16.5 (A)  Capital Structure in a World of No Taxes and No Bankruptcy (continued)</vt:lpstr>
      <vt:lpstr>16.5 (B)  Capital Structure in a World of Corporate Taxes and No Bankruptcy</vt:lpstr>
      <vt:lpstr>16.5 (B)  Capital Structure in a World of Corporate Taxes and No Bankruptcy (continued)</vt:lpstr>
      <vt:lpstr>16.5 (C)  Debt and the Tax Shield</vt:lpstr>
      <vt:lpstr>16.5 (C)  Debt and the Tax Shield (continued)</vt:lpstr>
      <vt:lpstr>16.5 (C)  Debt and the Tax Shield (continued)</vt:lpstr>
      <vt:lpstr> 16.6  The Static Theory of Capital Structure  </vt:lpstr>
      <vt:lpstr>16.6 (A)  Bankruptcy</vt:lpstr>
      <vt:lpstr>16.6 (B)  Static Theory of Capital Structure</vt:lpstr>
      <vt:lpstr>16.6 (B)  Static Theory of Capital Structure (continued)</vt:lpstr>
      <vt:lpstr>Additional Problems with Answers Problem 1</vt:lpstr>
      <vt:lpstr>Additional Problems with Answers Problem 1 (Answer)</vt:lpstr>
      <vt:lpstr>Additional Problems with Answers Problem 2</vt:lpstr>
      <vt:lpstr>Additional Problems with Answers Problem 2 (Answer)</vt:lpstr>
      <vt:lpstr>Additional Problems with Answers Problem 3</vt:lpstr>
      <vt:lpstr>Additional Problems with Answers Problem 3 (Answer)</vt:lpstr>
      <vt:lpstr>Additional Problems with Answers Problem 4</vt:lpstr>
      <vt:lpstr>Additional Problems with Answers Problem 4 (Answer)</vt:lpstr>
      <vt:lpstr>Additional Problems with Answers Problem 4 (Answer) (continued)</vt:lpstr>
      <vt:lpstr>Additional Problems with Answers Problem 4 (Answer) (continued)</vt:lpstr>
      <vt:lpstr>Additional Problems with Answers Problem 5</vt:lpstr>
      <vt:lpstr>Additional Problems with Answers Problem 5 (Answer)</vt:lpstr>
      <vt:lpstr>TABLE 16.6  Total Equity Wealth</vt:lpstr>
      <vt:lpstr>Figure 16.6 The static theory of capital structure.</vt:lpstr>
      <vt:lpstr>TABLE 16.7  Financial Ratios: Industry Averages</vt:lpstr>
    </vt:vector>
  </TitlesOfParts>
  <Manager/>
  <Company>Copyright ©2015 Pearson Education, Inc. All rights reserved.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dc:title>
  <dc:subject>International Economics, 10e</dc:subject>
  <dc:creator>Krugman/Obstfeld/Melitz</dc:creator>
  <cp:keywords/>
  <dc:description/>
  <cp:lastModifiedBy>Binod</cp:lastModifiedBy>
  <cp:revision>15</cp:revision>
  <dcterms:created xsi:type="dcterms:W3CDTF">2013-12-11T19:19:12Z</dcterms:created>
  <dcterms:modified xsi:type="dcterms:W3CDTF">2015-09-10T10:14:07Z</dcterms:modified>
  <cp:category/>
</cp:coreProperties>
</file>