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Default Extension="jpeg" ContentType="image/jpeg"/>
  <Default Extension="emf" ContentType="image/x-emf"/>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Default Extension="gif" ContentType="image/gif"/>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5" r:id="rId1"/>
  </p:sldMasterIdLst>
  <p:notesMasterIdLst>
    <p:notesMasterId r:id="rId59"/>
  </p:notesMasterIdLst>
  <p:sldIdLst>
    <p:sldId id="258" r:id="rId2"/>
    <p:sldId id="259" r:id="rId3"/>
    <p:sldId id="260" r:id="rId4"/>
    <p:sldId id="261" r:id="rId5"/>
    <p:sldId id="262" r:id="rId6"/>
    <p:sldId id="263" r:id="rId7"/>
    <p:sldId id="264" r:id="rId8"/>
    <p:sldId id="265" r:id="rId9"/>
    <p:sldId id="266" r:id="rId10"/>
    <p:sldId id="267" r:id="rId11"/>
    <p:sldId id="268" r:id="rId12"/>
    <p:sldId id="269" r:id="rId13"/>
    <p:sldId id="270" r:id="rId14"/>
    <p:sldId id="271" r:id="rId15"/>
    <p:sldId id="272" r:id="rId16"/>
    <p:sldId id="273" r:id="rId17"/>
    <p:sldId id="274" r:id="rId18"/>
    <p:sldId id="275" r:id="rId19"/>
    <p:sldId id="276" r:id="rId20"/>
    <p:sldId id="277" r:id="rId21"/>
    <p:sldId id="278" r:id="rId22"/>
    <p:sldId id="279" r:id="rId23"/>
    <p:sldId id="280" r:id="rId24"/>
    <p:sldId id="281" r:id="rId25"/>
    <p:sldId id="282" r:id="rId26"/>
    <p:sldId id="283" r:id="rId27"/>
    <p:sldId id="284" r:id="rId28"/>
    <p:sldId id="285" r:id="rId29"/>
    <p:sldId id="286" r:id="rId30"/>
    <p:sldId id="287" r:id="rId31"/>
    <p:sldId id="288" r:id="rId32"/>
    <p:sldId id="289" r:id="rId33"/>
    <p:sldId id="290" r:id="rId34"/>
    <p:sldId id="291" r:id="rId35"/>
    <p:sldId id="292" r:id="rId36"/>
    <p:sldId id="293" r:id="rId37"/>
    <p:sldId id="294" r:id="rId38"/>
    <p:sldId id="295" r:id="rId39"/>
    <p:sldId id="296" r:id="rId40"/>
    <p:sldId id="297" r:id="rId41"/>
    <p:sldId id="298" r:id="rId42"/>
    <p:sldId id="299" r:id="rId43"/>
    <p:sldId id="300" r:id="rId44"/>
    <p:sldId id="301" r:id="rId45"/>
    <p:sldId id="302" r:id="rId46"/>
    <p:sldId id="303" r:id="rId47"/>
    <p:sldId id="304" r:id="rId48"/>
    <p:sldId id="305" r:id="rId49"/>
    <p:sldId id="306" r:id="rId50"/>
    <p:sldId id="307" r:id="rId51"/>
    <p:sldId id="308" r:id="rId52"/>
    <p:sldId id="309" r:id="rId53"/>
    <p:sldId id="310" r:id="rId54"/>
    <p:sldId id="311" r:id="rId55"/>
    <p:sldId id="312" r:id="rId56"/>
    <p:sldId id="313" r:id="rId57"/>
    <p:sldId id="314" r:id="rId58"/>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Adobe Jenson Italic" charset="0"/>
        <a:ea typeface="ＭＳ Ｐゴシック" charset="0"/>
        <a:cs typeface="ＭＳ Ｐゴシック" charset="0"/>
      </a:defRPr>
    </a:lvl1pPr>
    <a:lvl2pPr marL="457200" algn="l" rtl="0" fontAlgn="base">
      <a:spcBef>
        <a:spcPct val="0"/>
      </a:spcBef>
      <a:spcAft>
        <a:spcPct val="0"/>
      </a:spcAft>
      <a:defRPr sz="2400" kern="1200">
        <a:solidFill>
          <a:schemeClr val="tx1"/>
        </a:solidFill>
        <a:latin typeface="Adobe Jenson Italic" charset="0"/>
        <a:ea typeface="ＭＳ Ｐゴシック" charset="0"/>
        <a:cs typeface="ＭＳ Ｐゴシック" charset="0"/>
      </a:defRPr>
    </a:lvl2pPr>
    <a:lvl3pPr marL="914400" algn="l" rtl="0" fontAlgn="base">
      <a:spcBef>
        <a:spcPct val="0"/>
      </a:spcBef>
      <a:spcAft>
        <a:spcPct val="0"/>
      </a:spcAft>
      <a:defRPr sz="2400" kern="1200">
        <a:solidFill>
          <a:schemeClr val="tx1"/>
        </a:solidFill>
        <a:latin typeface="Adobe Jenson Italic" charset="0"/>
        <a:ea typeface="ＭＳ Ｐゴシック" charset="0"/>
        <a:cs typeface="ＭＳ Ｐゴシック" charset="0"/>
      </a:defRPr>
    </a:lvl3pPr>
    <a:lvl4pPr marL="1371600" algn="l" rtl="0" fontAlgn="base">
      <a:spcBef>
        <a:spcPct val="0"/>
      </a:spcBef>
      <a:spcAft>
        <a:spcPct val="0"/>
      </a:spcAft>
      <a:defRPr sz="2400" kern="1200">
        <a:solidFill>
          <a:schemeClr val="tx1"/>
        </a:solidFill>
        <a:latin typeface="Adobe Jenson Italic" charset="0"/>
        <a:ea typeface="ＭＳ Ｐゴシック" charset="0"/>
        <a:cs typeface="ＭＳ Ｐゴシック" charset="0"/>
      </a:defRPr>
    </a:lvl4pPr>
    <a:lvl5pPr marL="1828800" algn="l" rtl="0" fontAlgn="base">
      <a:spcBef>
        <a:spcPct val="0"/>
      </a:spcBef>
      <a:spcAft>
        <a:spcPct val="0"/>
      </a:spcAft>
      <a:defRPr sz="2400" kern="1200">
        <a:solidFill>
          <a:schemeClr val="tx1"/>
        </a:solidFill>
        <a:latin typeface="Adobe Jenson Italic" charset="0"/>
        <a:ea typeface="ＭＳ Ｐゴシック" charset="0"/>
        <a:cs typeface="ＭＳ Ｐゴシック" charset="0"/>
      </a:defRPr>
    </a:lvl5pPr>
    <a:lvl6pPr marL="2286000" algn="l" defTabSz="457200" rtl="0" eaLnBrk="1" latinLnBrk="0" hangingPunct="1">
      <a:defRPr sz="2400" kern="1200">
        <a:solidFill>
          <a:schemeClr val="tx1"/>
        </a:solidFill>
        <a:latin typeface="Adobe Jenson Italic" charset="0"/>
        <a:ea typeface="ＭＳ Ｐゴシック" charset="0"/>
        <a:cs typeface="ＭＳ Ｐゴシック" charset="0"/>
      </a:defRPr>
    </a:lvl6pPr>
    <a:lvl7pPr marL="2743200" algn="l" defTabSz="457200" rtl="0" eaLnBrk="1" latinLnBrk="0" hangingPunct="1">
      <a:defRPr sz="2400" kern="1200">
        <a:solidFill>
          <a:schemeClr val="tx1"/>
        </a:solidFill>
        <a:latin typeface="Adobe Jenson Italic" charset="0"/>
        <a:ea typeface="ＭＳ Ｐゴシック" charset="0"/>
        <a:cs typeface="ＭＳ Ｐゴシック" charset="0"/>
      </a:defRPr>
    </a:lvl7pPr>
    <a:lvl8pPr marL="3200400" algn="l" defTabSz="457200" rtl="0" eaLnBrk="1" latinLnBrk="0" hangingPunct="1">
      <a:defRPr sz="2400" kern="1200">
        <a:solidFill>
          <a:schemeClr val="tx1"/>
        </a:solidFill>
        <a:latin typeface="Adobe Jenson Italic" charset="0"/>
        <a:ea typeface="ＭＳ Ｐゴシック" charset="0"/>
        <a:cs typeface="ＭＳ Ｐゴシック" charset="0"/>
      </a:defRPr>
    </a:lvl8pPr>
    <a:lvl9pPr marL="3657600" algn="l" defTabSz="457200" rtl="0" eaLnBrk="1" latinLnBrk="0" hangingPunct="1">
      <a:defRPr sz="2400" kern="1200">
        <a:solidFill>
          <a:schemeClr val="tx1"/>
        </a:solidFill>
        <a:latin typeface="Adobe Jenson Italic"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19CDC"/>
    <a:srgbClr val="C2DDF3"/>
    <a:srgbClr val="A09FA4"/>
    <a:srgbClr val="CAC9CE"/>
    <a:srgbClr val="B8B3B7"/>
    <a:srgbClr val="1A86C6"/>
    <a:srgbClr val="A1DBF3"/>
    <a:srgbClr val="91CDE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charset="0"/>
                <a:cs typeface="Arial" charset="0"/>
              </a:defRPr>
            </a:lvl1pPr>
          </a:lstStyle>
          <a:p>
            <a:pPr>
              <a:defRPr/>
            </a:pPr>
            <a:fld id="{B77F8049-4392-B545-8359-F3E1DC56F922}" type="datetime1">
              <a:rPr lang="en-US"/>
              <a:pPr>
                <a:defRPr/>
              </a:pPr>
              <a:t>9/10/2015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charset="0"/>
                <a:cs typeface="Arial" charset="0"/>
              </a:defRPr>
            </a:lvl1pPr>
          </a:lstStyle>
          <a:p>
            <a:pPr>
              <a:defRPr/>
            </a:pPr>
            <a:fld id="{4FC01F0D-303E-374C-979C-7EFCF3E79911}" type="slidenum">
              <a:rPr lang="en-US"/>
              <a:pPr>
                <a:defRPr/>
              </a:pPr>
              <a:t>‹#›</a:t>
            </a:fld>
            <a:endParaRPr lang="en-US"/>
          </a:p>
        </p:txBody>
      </p:sp>
    </p:spTree>
    <p:extLst>
      <p:ext uri="{BB962C8B-B14F-4D97-AF65-F5344CB8AC3E}">
        <p14:creationId xmlns:p14="http://schemas.microsoft.com/office/powerpoint/2010/main" xmlns="" val="376683326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ヒラギノ角ゴ Pro W3" pitchFamily="-1" charset="-128"/>
        <a:cs typeface="ヒラギノ角ゴ Pro W3" pitchFamily="-1" charset="-128"/>
      </a:defRPr>
    </a:lvl1pPr>
    <a:lvl2pPr marL="457200" algn="l" rtl="0" eaLnBrk="0" fontAlgn="base" hangingPunct="0">
      <a:spcBef>
        <a:spcPct val="30000"/>
      </a:spcBef>
      <a:spcAft>
        <a:spcPct val="0"/>
      </a:spcAft>
      <a:defRPr sz="1200" kern="1200">
        <a:solidFill>
          <a:schemeClr val="tx1"/>
        </a:solidFill>
        <a:latin typeface="+mn-lt"/>
        <a:ea typeface="ヒラギノ角ゴ Pro W3" pitchFamily="-1" charset="-128"/>
        <a:cs typeface="ヒラギノ角ゴ Pro W3" charset="0"/>
      </a:defRPr>
    </a:lvl2pPr>
    <a:lvl3pPr marL="914400" algn="l" rtl="0" eaLnBrk="0" fontAlgn="base" hangingPunct="0">
      <a:spcBef>
        <a:spcPct val="30000"/>
      </a:spcBef>
      <a:spcAft>
        <a:spcPct val="0"/>
      </a:spcAft>
      <a:defRPr sz="1200" kern="1200">
        <a:solidFill>
          <a:schemeClr val="tx1"/>
        </a:solidFill>
        <a:latin typeface="+mn-lt"/>
        <a:ea typeface="ヒラギノ角ゴ Pro W3" pitchFamily="-1" charset="-128"/>
        <a:cs typeface="ヒラギノ角ゴ Pro W3" charset="0"/>
      </a:defRPr>
    </a:lvl3pPr>
    <a:lvl4pPr marL="1371600" algn="l" rtl="0" eaLnBrk="0" fontAlgn="base" hangingPunct="0">
      <a:spcBef>
        <a:spcPct val="30000"/>
      </a:spcBef>
      <a:spcAft>
        <a:spcPct val="0"/>
      </a:spcAft>
      <a:defRPr sz="1200" kern="1200">
        <a:solidFill>
          <a:schemeClr val="tx1"/>
        </a:solidFill>
        <a:latin typeface="+mn-lt"/>
        <a:ea typeface="ヒラギノ角ゴ Pro W3" pitchFamily="-1" charset="-128"/>
        <a:cs typeface="ヒラギノ角ゴ Pro W3" charset="0"/>
      </a:defRPr>
    </a:lvl4pPr>
    <a:lvl5pPr marL="1828800" algn="l" rtl="0" eaLnBrk="0" fontAlgn="base" hangingPunct="0">
      <a:spcBef>
        <a:spcPct val="30000"/>
      </a:spcBef>
      <a:spcAft>
        <a:spcPct val="0"/>
      </a:spcAft>
      <a:defRPr sz="1200" kern="1200">
        <a:solidFill>
          <a:schemeClr val="tx1"/>
        </a:solidFill>
        <a:latin typeface="+mn-lt"/>
        <a:ea typeface="ヒラギノ角ゴ Pro W3" pitchFamily="-1" charset="-128"/>
        <a:cs typeface="ヒラギノ角ゴ Pro W3"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Master" Target="../slideMasters/slideMaster1.xml"/><Relationship Id="rId4" Type="http://schemas.openxmlformats.org/officeDocument/2006/relationships/image" Target="../media/image4.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rgbClr val="C2DDF3"/>
        </a:solidFill>
        <a:effectLst/>
      </p:bgPr>
    </p:bg>
    <p:spTree>
      <p:nvGrpSpPr>
        <p:cNvPr id="1" name=""/>
        <p:cNvGrpSpPr/>
        <p:nvPr/>
      </p:nvGrpSpPr>
      <p:grpSpPr>
        <a:xfrm>
          <a:off x="0" y="0"/>
          <a:ext cx="0" cy="0"/>
          <a:chOff x="0" y="0"/>
          <a:chExt cx="0" cy="0"/>
        </a:xfrm>
      </p:grpSpPr>
      <p:sp>
        <p:nvSpPr>
          <p:cNvPr id="2" name="Rectangle 2"/>
          <p:cNvSpPr>
            <a:spLocks noChangeArrowheads="1"/>
          </p:cNvSpPr>
          <p:nvPr/>
        </p:nvSpPr>
        <p:spPr bwMode="gray">
          <a:xfrm>
            <a:off x="0" y="6400800"/>
            <a:ext cx="9144000" cy="457200"/>
          </a:xfrm>
          <a:prstGeom prst="rect">
            <a:avLst/>
          </a:prstGeom>
          <a:solidFill>
            <a:srgbClr val="A09FA4"/>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nchor="ctr"/>
          <a:lstStyle/>
          <a:p>
            <a:r>
              <a:rPr lang="en-US" sz="1800">
                <a:cs typeface="Arial" charset="0"/>
              </a:rPr>
              <a:t> </a:t>
            </a:r>
          </a:p>
        </p:txBody>
      </p:sp>
      <p:pic>
        <p:nvPicPr>
          <p:cNvPr id="3" name="Picture 3" descr="Pearson_Bound_White"/>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7488238" y="6356350"/>
            <a:ext cx="1655762" cy="493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4" name="Picture 4" descr="Pearson_Strap_Bound_White"/>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0" y="6356350"/>
            <a:ext cx="1908175" cy="493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6" name="Picture 13" descr="571189_Brooks_CVR_DSN_Final_lo.jpg"/>
          <p:cNvPicPr>
            <a:picLocks noChangeAspect="1"/>
          </p:cNvPicPr>
          <p:nvPr userDrawn="1"/>
        </p:nvPicPr>
        <p:blipFill>
          <a:blip r:embed="rId4" cstate="print"/>
          <a:stretch>
            <a:fillRect/>
          </a:stretch>
        </p:blipFill>
        <p:spPr bwMode="auto">
          <a:xfrm>
            <a:off x="0" y="0"/>
            <a:ext cx="4962435" cy="6405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21163042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xmlns="" val="12166670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24650" y="0"/>
            <a:ext cx="2114550" cy="6096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81000" y="0"/>
            <a:ext cx="6191250" cy="6096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xmlns="" val="949673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xmlns="" val="12200048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xmlns="" val="41826100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47800"/>
            <a:ext cx="41148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447800"/>
            <a:ext cx="41148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xmlns="" val="31558362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xmlns="" val="15391045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xmlns="" val="27577288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27501438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xmlns="" val="353442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Drag picture to placeholder or click icon to add</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xmlns="" val="39322973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4"/>
          <p:cNvSpPr>
            <a:spLocks noGrp="1" noChangeArrowheads="1"/>
          </p:cNvSpPr>
          <p:nvPr>
            <p:ph type="body" idx="1"/>
          </p:nvPr>
        </p:nvSpPr>
        <p:spPr bwMode="auto">
          <a:xfrm>
            <a:off x="381000" y="1447800"/>
            <a:ext cx="8382000" cy="4648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0" tIns="0" rIns="0" bIns="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27" name="Rectangle 5"/>
          <p:cNvSpPr>
            <a:spLocks noGrp="1" noChangeArrowheads="1"/>
          </p:cNvSpPr>
          <p:nvPr>
            <p:ph type="title"/>
          </p:nvPr>
        </p:nvSpPr>
        <p:spPr bwMode="auto">
          <a:xfrm>
            <a:off x="1143000" y="0"/>
            <a:ext cx="7696200" cy="1143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0" tIns="0" rIns="0" bIns="0" numCol="1" anchor="ctr" anchorCtr="0" compatLnSpc="1">
            <a:prstTxWarp prst="textNoShape">
              <a:avLst/>
            </a:prstTxWarp>
          </a:bodyPr>
          <a:lstStyle/>
          <a:p>
            <a:pPr lvl="0"/>
            <a:r>
              <a:rPr lang="en-US" smtClean="0"/>
              <a:t>Click to edit Master title style</a:t>
            </a:r>
            <a:endParaRPr lang="en-US"/>
          </a:p>
        </p:txBody>
      </p:sp>
      <p:sp>
        <p:nvSpPr>
          <p:cNvPr id="1028" name="Rectangle 2"/>
          <p:cNvSpPr>
            <a:spLocks noChangeArrowheads="1"/>
          </p:cNvSpPr>
          <p:nvPr/>
        </p:nvSpPr>
        <p:spPr bwMode="gray">
          <a:xfrm>
            <a:off x="0" y="6400800"/>
            <a:ext cx="9144000" cy="457200"/>
          </a:xfrm>
          <a:prstGeom prst="rect">
            <a:avLst/>
          </a:prstGeom>
          <a:solidFill>
            <a:srgbClr val="019CD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nchor="ctr"/>
          <a:lstStyle/>
          <a:p>
            <a:endParaRPr lang="en-US" sz="1800">
              <a:cs typeface="Arial" charset="0"/>
            </a:endParaRPr>
          </a:p>
        </p:txBody>
      </p:sp>
      <p:sp>
        <p:nvSpPr>
          <p:cNvPr id="1029" name="Rectangle 6"/>
          <p:cNvSpPr>
            <a:spLocks noChangeArrowheads="1"/>
          </p:cNvSpPr>
          <p:nvPr/>
        </p:nvSpPr>
        <p:spPr bwMode="gray">
          <a:xfrm>
            <a:off x="392113" y="6553200"/>
            <a:ext cx="5399087" cy="1793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lstStyle/>
          <a:p>
            <a:r>
              <a:rPr lang="en-US" sz="900" dirty="0" smtClean="0">
                <a:solidFill>
                  <a:schemeClr val="bg1"/>
                </a:solidFill>
                <a:latin typeface="Verdana" charset="0"/>
                <a:cs typeface="Verdana" charset="0"/>
              </a:rPr>
              <a:t>Copyright ©2016 Pearson Education, Ltd. All rights reserved.</a:t>
            </a:r>
            <a:endParaRPr lang="en-GB" sz="900" dirty="0">
              <a:solidFill>
                <a:schemeClr val="bg1"/>
              </a:solidFill>
              <a:latin typeface="Verdana" charset="0"/>
              <a:cs typeface="Verdana" charset="0"/>
            </a:endParaRPr>
          </a:p>
        </p:txBody>
      </p:sp>
      <p:sp>
        <p:nvSpPr>
          <p:cNvPr id="1030" name="Rectangle 7"/>
          <p:cNvSpPr>
            <a:spLocks noChangeArrowheads="1"/>
          </p:cNvSpPr>
          <p:nvPr/>
        </p:nvSpPr>
        <p:spPr bwMode="gray">
          <a:xfrm>
            <a:off x="8382000" y="6553200"/>
            <a:ext cx="360363" cy="1793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lstStyle/>
          <a:p>
            <a:pPr algn="r"/>
            <a:r>
              <a:rPr lang="en-GB" sz="900" dirty="0" smtClean="0">
                <a:solidFill>
                  <a:schemeClr val="bg1"/>
                </a:solidFill>
                <a:latin typeface="Verdana" charset="0"/>
              </a:rPr>
              <a:t>15-</a:t>
            </a:r>
            <a:fld id="{DF97074C-F7B3-004F-95F7-833FD62DA60B}" type="slidenum">
              <a:rPr lang="en-GB" sz="900">
                <a:solidFill>
                  <a:schemeClr val="bg1"/>
                </a:solidFill>
                <a:latin typeface="Verdana" charset="0"/>
              </a:rPr>
              <a:pPr algn="r"/>
              <a:t>‹#›</a:t>
            </a:fld>
            <a:r>
              <a:rPr lang="en-GB" sz="900" dirty="0">
                <a:solidFill>
                  <a:schemeClr val="bg1"/>
                </a:solidFill>
                <a:latin typeface="Verdana" charset="0"/>
              </a:rPr>
              <a:t> </a:t>
            </a:r>
          </a:p>
        </p:txBody>
      </p:sp>
      <p:pic>
        <p:nvPicPr>
          <p:cNvPr id="1031" name="Picture 2" descr="cornerbrooks_3e_cover.jpg"/>
          <p:cNvPicPr>
            <a:picLocks noChangeAspect="1"/>
          </p:cNvPicPr>
          <p:nvPr/>
        </p:nvPicPr>
        <p:blipFill>
          <a:blip r:embed="rId13">
            <a:extLst>
              <a:ext uri="{28A0092B-C50C-407E-A947-70E740481C1C}">
                <a14:useLocalDpi xmlns:a14="http://schemas.microsoft.com/office/drawing/2010/main" xmlns="" val="0"/>
              </a:ext>
            </a:extLst>
          </a:blip>
          <a:srcRect/>
          <a:stretch>
            <a:fillRect/>
          </a:stretch>
        </p:blipFill>
        <p:spPr bwMode="auto">
          <a:xfrm>
            <a:off x="0" y="6350"/>
            <a:ext cx="914400" cy="1066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808" r:id="rId1"/>
    <p:sldLayoutId id="2147483798" r:id="rId2"/>
    <p:sldLayoutId id="2147483799" r:id="rId3"/>
    <p:sldLayoutId id="2147483800" r:id="rId4"/>
    <p:sldLayoutId id="2147483801" r:id="rId5"/>
    <p:sldLayoutId id="2147483802" r:id="rId6"/>
    <p:sldLayoutId id="2147483803" r:id="rId7"/>
    <p:sldLayoutId id="2147483804" r:id="rId8"/>
    <p:sldLayoutId id="2147483805" r:id="rId9"/>
    <p:sldLayoutId id="2147483806" r:id="rId10"/>
    <p:sldLayoutId id="2147483807" r:id="rId11"/>
  </p:sldLayoutIdLst>
  <p:txStyles>
    <p:titleStyle>
      <a:lvl1pPr algn="l" rtl="0" eaLnBrk="1" fontAlgn="base" hangingPunct="1">
        <a:spcBef>
          <a:spcPct val="0"/>
        </a:spcBef>
        <a:spcAft>
          <a:spcPct val="0"/>
        </a:spcAft>
        <a:defRPr sz="3200" b="1">
          <a:solidFill>
            <a:schemeClr val="tx1"/>
          </a:solidFill>
          <a:latin typeface="+mj-lt"/>
          <a:ea typeface="ヒラギノ角ゴ Pro W3" pitchFamily="-1" charset="-128"/>
          <a:cs typeface="ヒラギノ角ゴ Pro W3" pitchFamily="-1" charset="-128"/>
        </a:defRPr>
      </a:lvl1pPr>
      <a:lvl2pPr algn="l" rtl="0" eaLnBrk="1" fontAlgn="base" hangingPunct="1">
        <a:spcBef>
          <a:spcPct val="0"/>
        </a:spcBef>
        <a:spcAft>
          <a:spcPct val="0"/>
        </a:spcAft>
        <a:defRPr sz="3200" b="1">
          <a:solidFill>
            <a:schemeClr val="tx1"/>
          </a:solidFill>
          <a:latin typeface="Verdana" pitchFamily="-1" charset="0"/>
          <a:ea typeface="ヒラギノ角ゴ Pro W3" pitchFamily="-1" charset="-128"/>
          <a:cs typeface="ヒラギノ角ゴ Pro W3" pitchFamily="-1" charset="-128"/>
        </a:defRPr>
      </a:lvl2pPr>
      <a:lvl3pPr algn="l" rtl="0" eaLnBrk="1" fontAlgn="base" hangingPunct="1">
        <a:spcBef>
          <a:spcPct val="0"/>
        </a:spcBef>
        <a:spcAft>
          <a:spcPct val="0"/>
        </a:spcAft>
        <a:defRPr sz="3200" b="1">
          <a:solidFill>
            <a:schemeClr val="tx1"/>
          </a:solidFill>
          <a:latin typeface="Verdana" pitchFamily="-1" charset="0"/>
          <a:ea typeface="ヒラギノ角ゴ Pro W3" pitchFamily="-1" charset="-128"/>
          <a:cs typeface="ヒラギノ角ゴ Pro W3" pitchFamily="-1" charset="-128"/>
        </a:defRPr>
      </a:lvl3pPr>
      <a:lvl4pPr algn="l" rtl="0" eaLnBrk="1" fontAlgn="base" hangingPunct="1">
        <a:spcBef>
          <a:spcPct val="0"/>
        </a:spcBef>
        <a:spcAft>
          <a:spcPct val="0"/>
        </a:spcAft>
        <a:defRPr sz="3200" b="1">
          <a:solidFill>
            <a:schemeClr val="tx1"/>
          </a:solidFill>
          <a:latin typeface="Verdana" pitchFamily="-1" charset="0"/>
          <a:ea typeface="ヒラギノ角ゴ Pro W3" pitchFamily="-1" charset="-128"/>
          <a:cs typeface="ヒラギノ角ゴ Pro W3" pitchFamily="-1" charset="-128"/>
        </a:defRPr>
      </a:lvl4pPr>
      <a:lvl5pPr algn="l" rtl="0" eaLnBrk="1" fontAlgn="base" hangingPunct="1">
        <a:spcBef>
          <a:spcPct val="0"/>
        </a:spcBef>
        <a:spcAft>
          <a:spcPct val="0"/>
        </a:spcAft>
        <a:defRPr sz="3200" b="1">
          <a:solidFill>
            <a:schemeClr val="tx1"/>
          </a:solidFill>
          <a:latin typeface="Verdana" pitchFamily="-1" charset="0"/>
          <a:ea typeface="ヒラギノ角ゴ Pro W3" pitchFamily="-1" charset="-128"/>
          <a:cs typeface="ヒラギノ角ゴ Pro W3" pitchFamily="-1" charset="-128"/>
        </a:defRPr>
      </a:lvl5pPr>
      <a:lvl6pPr marL="457200" algn="l" rtl="0" eaLnBrk="1" fontAlgn="base" hangingPunct="1">
        <a:spcBef>
          <a:spcPct val="0"/>
        </a:spcBef>
        <a:spcAft>
          <a:spcPct val="0"/>
        </a:spcAft>
        <a:defRPr sz="3200" b="1">
          <a:solidFill>
            <a:schemeClr val="tx1"/>
          </a:solidFill>
          <a:latin typeface="Verdana" pitchFamily="-1" charset="0"/>
        </a:defRPr>
      </a:lvl6pPr>
      <a:lvl7pPr marL="914400" algn="l" rtl="0" eaLnBrk="1" fontAlgn="base" hangingPunct="1">
        <a:spcBef>
          <a:spcPct val="0"/>
        </a:spcBef>
        <a:spcAft>
          <a:spcPct val="0"/>
        </a:spcAft>
        <a:defRPr sz="3200" b="1">
          <a:solidFill>
            <a:schemeClr val="tx1"/>
          </a:solidFill>
          <a:latin typeface="Verdana" pitchFamily="-1" charset="0"/>
        </a:defRPr>
      </a:lvl7pPr>
      <a:lvl8pPr marL="1371600" algn="l" rtl="0" eaLnBrk="1" fontAlgn="base" hangingPunct="1">
        <a:spcBef>
          <a:spcPct val="0"/>
        </a:spcBef>
        <a:spcAft>
          <a:spcPct val="0"/>
        </a:spcAft>
        <a:defRPr sz="3200" b="1">
          <a:solidFill>
            <a:schemeClr val="tx1"/>
          </a:solidFill>
          <a:latin typeface="Verdana" pitchFamily="-1" charset="0"/>
        </a:defRPr>
      </a:lvl8pPr>
      <a:lvl9pPr marL="1828800" algn="l" rtl="0" eaLnBrk="1" fontAlgn="base" hangingPunct="1">
        <a:spcBef>
          <a:spcPct val="0"/>
        </a:spcBef>
        <a:spcAft>
          <a:spcPct val="0"/>
        </a:spcAft>
        <a:defRPr sz="3200" b="1">
          <a:solidFill>
            <a:schemeClr val="tx1"/>
          </a:solidFill>
          <a:latin typeface="Verdana" pitchFamily="-1" charset="0"/>
        </a:defRPr>
      </a:lvl9pPr>
    </p:titleStyle>
    <p:bodyStyle>
      <a:lvl1pPr marL="342900" indent="-342900" algn="l" rtl="0" eaLnBrk="1" fontAlgn="base" hangingPunct="1">
        <a:spcBef>
          <a:spcPct val="20000"/>
        </a:spcBef>
        <a:spcAft>
          <a:spcPct val="0"/>
        </a:spcAft>
        <a:buChar char="•"/>
        <a:defRPr sz="2800">
          <a:solidFill>
            <a:schemeClr val="tx1"/>
          </a:solidFill>
          <a:latin typeface="+mn-lt"/>
          <a:ea typeface="ヒラギノ角ゴ Pro W3" pitchFamily="-1" charset="-128"/>
          <a:cs typeface="ヒラギノ角ゴ Pro W3" pitchFamily="-1" charset="-128"/>
        </a:defRPr>
      </a:lvl1pPr>
      <a:lvl2pPr marL="742950" indent="-285750" algn="l" rtl="0" eaLnBrk="1" fontAlgn="base" hangingPunct="1">
        <a:spcBef>
          <a:spcPct val="20000"/>
        </a:spcBef>
        <a:spcAft>
          <a:spcPct val="0"/>
        </a:spcAft>
        <a:buChar char="–"/>
        <a:defRPr sz="2400">
          <a:solidFill>
            <a:schemeClr val="tx1"/>
          </a:solidFill>
          <a:latin typeface="+mn-lt"/>
          <a:ea typeface="ヒラギノ角ゴ Pro W3" pitchFamily="-1" charset="-128"/>
          <a:cs typeface="ヒラギノ角ゴ Pro W3" charset="0"/>
        </a:defRPr>
      </a:lvl2pPr>
      <a:lvl3pPr marL="1143000" indent="-228600" algn="l" rtl="0" eaLnBrk="1" fontAlgn="base" hangingPunct="1">
        <a:spcBef>
          <a:spcPct val="20000"/>
        </a:spcBef>
        <a:spcAft>
          <a:spcPct val="0"/>
        </a:spcAft>
        <a:buChar char="•"/>
        <a:defRPr sz="2000">
          <a:solidFill>
            <a:schemeClr val="tx1"/>
          </a:solidFill>
          <a:latin typeface="+mn-lt"/>
          <a:ea typeface="ヒラギノ角ゴ Pro W3" pitchFamily="-1" charset="-128"/>
          <a:cs typeface="ヒラギノ角ゴ Pro W3" charset="0"/>
        </a:defRPr>
      </a:lvl3pPr>
      <a:lvl4pPr marL="1600200" indent="-228600" algn="l" rtl="0" eaLnBrk="1" fontAlgn="base" hangingPunct="1">
        <a:spcBef>
          <a:spcPct val="20000"/>
        </a:spcBef>
        <a:spcAft>
          <a:spcPct val="0"/>
        </a:spcAft>
        <a:buChar char="–"/>
        <a:defRPr>
          <a:solidFill>
            <a:schemeClr val="tx1"/>
          </a:solidFill>
          <a:latin typeface="+mn-lt"/>
          <a:ea typeface="ヒラギノ角ゴ Pro W3" pitchFamily="-1" charset="-128"/>
          <a:cs typeface="ヒラギノ角ゴ Pro W3" charset="0"/>
        </a:defRPr>
      </a:lvl4pPr>
      <a:lvl5pPr marL="2057400" indent="-228600" algn="l" rtl="0" eaLnBrk="1" fontAlgn="base" hangingPunct="1">
        <a:spcBef>
          <a:spcPct val="20000"/>
        </a:spcBef>
        <a:spcAft>
          <a:spcPct val="0"/>
        </a:spcAft>
        <a:buChar char="»"/>
        <a:defRPr>
          <a:solidFill>
            <a:schemeClr val="tx1"/>
          </a:solidFill>
          <a:latin typeface="+mn-lt"/>
          <a:ea typeface="ヒラギノ角ゴ Pro W3" pitchFamily="-1" charset="-128"/>
          <a:cs typeface="ヒラギノ角ゴ Pro W3" charset="0"/>
        </a:defRPr>
      </a:lvl5pPr>
      <a:lvl6pPr marL="2514600" indent="-228600" algn="l" rtl="0" eaLnBrk="1" fontAlgn="base" hangingPunct="1">
        <a:spcBef>
          <a:spcPct val="20000"/>
        </a:spcBef>
        <a:spcAft>
          <a:spcPct val="0"/>
        </a:spcAft>
        <a:buChar char="»"/>
        <a:defRPr>
          <a:solidFill>
            <a:schemeClr val="tx1"/>
          </a:solidFill>
          <a:latin typeface="+mn-lt"/>
          <a:ea typeface="ヒラギノ角ゴ Pro W3" pitchFamily="-1" charset="-128"/>
        </a:defRPr>
      </a:lvl6pPr>
      <a:lvl7pPr marL="2971800" indent="-228600" algn="l" rtl="0" eaLnBrk="1" fontAlgn="base" hangingPunct="1">
        <a:spcBef>
          <a:spcPct val="20000"/>
        </a:spcBef>
        <a:spcAft>
          <a:spcPct val="0"/>
        </a:spcAft>
        <a:buChar char="»"/>
        <a:defRPr>
          <a:solidFill>
            <a:schemeClr val="tx1"/>
          </a:solidFill>
          <a:latin typeface="+mn-lt"/>
          <a:ea typeface="ヒラギノ角ゴ Pro W3" pitchFamily="-1" charset="-128"/>
        </a:defRPr>
      </a:lvl7pPr>
      <a:lvl8pPr marL="3429000" indent="-228600" algn="l" rtl="0" eaLnBrk="1" fontAlgn="base" hangingPunct="1">
        <a:spcBef>
          <a:spcPct val="20000"/>
        </a:spcBef>
        <a:spcAft>
          <a:spcPct val="0"/>
        </a:spcAft>
        <a:buChar char="»"/>
        <a:defRPr>
          <a:solidFill>
            <a:schemeClr val="tx1"/>
          </a:solidFill>
          <a:latin typeface="+mn-lt"/>
          <a:ea typeface="ヒラギノ角ゴ Pro W3" pitchFamily="-1" charset="-128"/>
        </a:defRPr>
      </a:lvl8pPr>
      <a:lvl9pPr marL="3886200" indent="-228600" algn="l" rtl="0" eaLnBrk="1" fontAlgn="base" hangingPunct="1">
        <a:spcBef>
          <a:spcPct val="20000"/>
        </a:spcBef>
        <a:spcAft>
          <a:spcPct val="0"/>
        </a:spcAft>
        <a:buChar char="»"/>
        <a:defRPr>
          <a:solidFill>
            <a:schemeClr val="tx1"/>
          </a:solidFill>
          <a:latin typeface="+mn-lt"/>
          <a:ea typeface="ヒラギノ角ゴ Pro W3" pitchFamily="-1"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gi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8.gif"/><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ctrTitle" idx="4294967295"/>
          </p:nvPr>
        </p:nvSpPr>
        <p:spPr>
          <a:xfrm>
            <a:off x="5029200" y="2130425"/>
            <a:ext cx="4114800" cy="1470025"/>
          </a:xfrm>
        </p:spPr>
        <p:txBody>
          <a:bodyPr/>
          <a:lstStyle/>
          <a:p>
            <a:pPr algn="ctr"/>
            <a:r>
              <a:rPr lang="en-US" smtClean="0">
                <a:ea typeface="ヒラギノ角ゴ Pro W3"/>
                <a:cs typeface="ヒラギノ角ゴ Pro W3"/>
              </a:rPr>
              <a:t>Chapter 15</a:t>
            </a:r>
          </a:p>
        </p:txBody>
      </p:sp>
      <p:sp>
        <p:nvSpPr>
          <p:cNvPr id="15362" name="Subtitle 2"/>
          <p:cNvSpPr>
            <a:spLocks noGrp="1"/>
          </p:cNvSpPr>
          <p:nvPr>
            <p:ph type="subTitle" idx="4294967295"/>
          </p:nvPr>
        </p:nvSpPr>
        <p:spPr>
          <a:xfrm>
            <a:off x="5029200" y="3886200"/>
            <a:ext cx="4114800" cy="1752600"/>
          </a:xfrm>
        </p:spPr>
        <p:txBody>
          <a:bodyPr/>
          <a:lstStyle/>
          <a:p>
            <a:pPr marL="0" indent="0" algn="ctr">
              <a:buFontTx/>
              <a:buNone/>
            </a:pPr>
            <a:r>
              <a:rPr lang="en-US" sz="3300" b="1" smtClean="0">
                <a:ea typeface="ヒラギノ角ゴ Pro W3"/>
                <a:cs typeface="ヒラギノ角ゴ Pro W3"/>
              </a:rPr>
              <a:t>Raising Capital</a:t>
            </a: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itle 1"/>
          <p:cNvSpPr>
            <a:spLocks noGrp="1"/>
          </p:cNvSpPr>
          <p:nvPr>
            <p:ph type="title"/>
          </p:nvPr>
        </p:nvSpPr>
        <p:spPr/>
        <p:txBody>
          <a:bodyPr/>
          <a:lstStyle/>
          <a:p>
            <a:r>
              <a:rPr lang="en-US" smtClean="0">
                <a:ea typeface="ヒラギノ角ゴ Pro W3"/>
                <a:cs typeface="ヒラギノ角ゴ Pro W3"/>
              </a:rPr>
              <a:t>15.2 (D)  Angel Financing and Venture Capital (continued)</a:t>
            </a:r>
          </a:p>
        </p:txBody>
      </p:sp>
      <p:sp>
        <p:nvSpPr>
          <p:cNvPr id="24578" name="Rectangle 5"/>
          <p:cNvSpPr>
            <a:spLocks noChangeArrowheads="1"/>
          </p:cNvSpPr>
          <p:nvPr/>
        </p:nvSpPr>
        <p:spPr bwMode="auto">
          <a:xfrm>
            <a:off x="304800" y="5257800"/>
            <a:ext cx="8382000" cy="1323439"/>
          </a:xfrm>
          <a:prstGeom prst="rect">
            <a:avLst/>
          </a:prstGeom>
          <a:noFill/>
          <a:ln w="9525">
            <a:noFill/>
            <a:miter lim="800000"/>
            <a:headEnd/>
            <a:tailEnd/>
          </a:ln>
        </p:spPr>
        <p:txBody>
          <a:bodyPr>
            <a:spAutoFit/>
          </a:bodyPr>
          <a:lstStyle/>
          <a:p>
            <a:r>
              <a:rPr lang="en-US" sz="2000" dirty="0">
                <a:latin typeface="Verdana" pitchFamily="34" charset="0"/>
              </a:rPr>
              <a:t>Entrepreneurs with strong, promising ideas could be in a position to choose from a group of angel investors and venture capitalists.</a:t>
            </a:r>
          </a:p>
          <a:p>
            <a:r>
              <a:rPr lang="en-US" sz="2000" dirty="0">
                <a:latin typeface="Verdana" pitchFamily="34" charset="0"/>
              </a:rPr>
              <a:t> </a:t>
            </a:r>
          </a:p>
        </p:txBody>
      </p:sp>
      <p:pic>
        <p:nvPicPr>
          <p:cNvPr id="2" name="Picture 1" descr="tbl15_02.gif"/>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533400" y="2133600"/>
            <a:ext cx="7816164" cy="2895600"/>
          </a:xfrm>
          <a:prstGeom prst="rect">
            <a:avLst/>
          </a:prstGeom>
        </p:spPr>
      </p:pic>
      <p:sp>
        <p:nvSpPr>
          <p:cNvPr id="3" name="TextBox 2"/>
          <p:cNvSpPr txBox="1"/>
          <p:nvPr/>
        </p:nvSpPr>
        <p:spPr>
          <a:xfrm>
            <a:off x="533400" y="1447800"/>
            <a:ext cx="7620000" cy="646331"/>
          </a:xfrm>
          <a:prstGeom prst="rect">
            <a:avLst/>
          </a:prstGeom>
          <a:noFill/>
        </p:spPr>
        <p:txBody>
          <a:bodyPr wrap="square" rtlCol="0">
            <a:spAutoFit/>
          </a:bodyPr>
          <a:lstStyle/>
          <a:p>
            <a:r>
              <a:rPr lang="en-US" sz="1800" b="1" dirty="0">
                <a:latin typeface="+mj-lt"/>
              </a:rPr>
              <a:t>Table 15.2 Mobile Medical Device Targets and Funding Amounts</a:t>
            </a:r>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Title 1"/>
          <p:cNvSpPr>
            <a:spLocks noGrp="1"/>
          </p:cNvSpPr>
          <p:nvPr>
            <p:ph type="title"/>
          </p:nvPr>
        </p:nvSpPr>
        <p:spPr/>
        <p:txBody>
          <a:bodyPr/>
          <a:lstStyle/>
          <a:p>
            <a:r>
              <a:rPr lang="en-US" smtClean="0">
                <a:ea typeface="ヒラギノ角ゴ Pro W3"/>
                <a:cs typeface="ヒラギノ角ゴ Pro W3"/>
              </a:rPr>
              <a:t>15.2 (D)  Angel Financing and Venture Capital (continued)</a:t>
            </a:r>
          </a:p>
        </p:txBody>
      </p:sp>
      <p:sp>
        <p:nvSpPr>
          <p:cNvPr id="3" name="Content Placeholder 2"/>
          <p:cNvSpPr>
            <a:spLocks noGrp="1"/>
          </p:cNvSpPr>
          <p:nvPr>
            <p:ph idx="1"/>
          </p:nvPr>
        </p:nvSpPr>
        <p:spPr>
          <a:xfrm>
            <a:off x="457200" y="1600200"/>
            <a:ext cx="8001000" cy="4525963"/>
          </a:xfrm>
        </p:spPr>
        <p:txBody>
          <a:bodyPr>
            <a:normAutofit fontScale="47500" lnSpcReduction="20000"/>
          </a:bodyPr>
          <a:lstStyle/>
          <a:p>
            <a:pPr>
              <a:lnSpc>
                <a:spcPts val="2180"/>
              </a:lnSpc>
              <a:buFontTx/>
              <a:buNone/>
              <a:defRPr/>
            </a:pPr>
            <a:r>
              <a:rPr lang="en-US" sz="3600" dirty="0" smtClean="0"/>
              <a:t>	</a:t>
            </a:r>
            <a:r>
              <a:rPr lang="en-US" sz="4000" dirty="0" smtClean="0"/>
              <a:t>Factors to look for when picking a financier or group of financiers include:</a:t>
            </a:r>
          </a:p>
          <a:p>
            <a:pPr lvl="1">
              <a:lnSpc>
                <a:spcPts val="2180"/>
              </a:lnSpc>
              <a:defRPr/>
            </a:pPr>
            <a:r>
              <a:rPr lang="en-US" sz="3600" dirty="0" smtClean="0"/>
              <a:t>	</a:t>
            </a:r>
            <a:r>
              <a:rPr lang="en-US" sz="3600" i="1" dirty="0" smtClean="0"/>
              <a:t>Financial strength</a:t>
            </a:r>
            <a:r>
              <a:rPr lang="en-US" sz="3600" dirty="0" smtClean="0"/>
              <a:t> i.e. Will the financier have the necessary 	funding ability to back the project until its completion?</a:t>
            </a:r>
          </a:p>
          <a:p>
            <a:pPr lvl="1">
              <a:lnSpc>
                <a:spcPts val="2180"/>
              </a:lnSpc>
              <a:defRPr/>
            </a:pPr>
            <a:r>
              <a:rPr lang="en-US" sz="3600" dirty="0" smtClean="0"/>
              <a:t>	</a:t>
            </a:r>
            <a:r>
              <a:rPr lang="en-US" sz="3600" i="1" dirty="0" smtClean="0"/>
              <a:t>Contacts:</a:t>
            </a:r>
            <a:r>
              <a:rPr lang="en-US" sz="3600" dirty="0" smtClean="0"/>
              <a:t> i.e. Can the financier provide valuable contacts to 	help the entrepreneur reach his or her goal?</a:t>
            </a:r>
          </a:p>
          <a:p>
            <a:pPr lvl="1">
              <a:lnSpc>
                <a:spcPts val="2180"/>
              </a:lnSpc>
              <a:defRPr/>
            </a:pPr>
            <a:r>
              <a:rPr lang="en-US" sz="3600" dirty="0" smtClean="0"/>
              <a:t>	</a:t>
            </a:r>
            <a:r>
              <a:rPr lang="en-US" sz="3600" i="1" dirty="0" smtClean="0"/>
              <a:t>Exit strategy:</a:t>
            </a:r>
            <a:r>
              <a:rPr lang="en-US" sz="3600" dirty="0" smtClean="0"/>
              <a:t> i.e. how much equity is the investor looking to 	acquire as a condition of providing the funding and how much 	of control is the entrepreneur willing to give up?		</a:t>
            </a:r>
          </a:p>
          <a:p>
            <a:pPr>
              <a:lnSpc>
                <a:spcPts val="2180"/>
              </a:lnSpc>
              <a:buFontTx/>
              <a:buNone/>
              <a:defRPr/>
            </a:pPr>
            <a:r>
              <a:rPr lang="en-US" sz="4000" dirty="0" smtClean="0"/>
              <a:t>	</a:t>
            </a:r>
          </a:p>
          <a:p>
            <a:pPr>
              <a:lnSpc>
                <a:spcPts val="2180"/>
              </a:lnSpc>
              <a:buFontTx/>
              <a:buNone/>
              <a:defRPr/>
            </a:pPr>
            <a:r>
              <a:rPr lang="en-US" sz="4000" dirty="0" smtClean="0"/>
              <a:t>	Given that there is a high probability of failure among start-ups, angel  investors and financiers commonly look for 60% - 100% potential  annual rates of return on their successful ventures in order to provide funding. </a:t>
            </a:r>
            <a:endParaRPr lang="en-US" sz="4000" dirty="0"/>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p:txBody>
          <a:bodyPr/>
          <a:lstStyle/>
          <a:p>
            <a:r>
              <a:rPr lang="en-US" smtClean="0">
                <a:ea typeface="ヒラギノ角ゴ Pro W3"/>
                <a:cs typeface="ヒラギノ角ゴ Pro W3"/>
              </a:rPr>
              <a:t>15.2 (D)  Angel Financing and Venture Capital (continued)</a:t>
            </a:r>
          </a:p>
        </p:txBody>
      </p:sp>
      <p:sp>
        <p:nvSpPr>
          <p:cNvPr id="3" name="Content Placeholder 2"/>
          <p:cNvSpPr>
            <a:spLocks noGrp="1"/>
          </p:cNvSpPr>
          <p:nvPr>
            <p:ph idx="1"/>
          </p:nvPr>
        </p:nvSpPr>
        <p:spPr/>
        <p:txBody>
          <a:bodyPr>
            <a:normAutofit fontScale="85000" lnSpcReduction="20000"/>
          </a:bodyPr>
          <a:lstStyle/>
          <a:p>
            <a:pPr>
              <a:buFontTx/>
              <a:buNone/>
              <a:defRPr/>
            </a:pPr>
            <a:r>
              <a:rPr lang="en-US" b="1" dirty="0" smtClean="0"/>
              <a:t>	Example 1:</a:t>
            </a:r>
            <a:r>
              <a:rPr lang="en-US" dirty="0" smtClean="0"/>
              <a:t>  </a:t>
            </a:r>
            <a:r>
              <a:rPr lang="en-US" b="1" i="1" dirty="0" smtClean="0"/>
              <a:t>Expected rate of return for a venture capitalist.</a:t>
            </a:r>
            <a:r>
              <a:rPr lang="en-US" dirty="0" smtClean="0"/>
              <a:t>  </a:t>
            </a:r>
          </a:p>
          <a:p>
            <a:pPr>
              <a:buFontTx/>
              <a:buNone/>
              <a:defRPr/>
            </a:pPr>
            <a:r>
              <a:rPr lang="en-US" dirty="0" smtClean="0"/>
              <a:t>	The Quick Start Funding Group is looking to fund only those projects which have the potential to return $10 million dollars for every $1 million that they have invested within a 5-year period.  </a:t>
            </a:r>
          </a:p>
          <a:p>
            <a:pPr>
              <a:buFontTx/>
              <a:buNone/>
              <a:defRPr/>
            </a:pPr>
            <a:r>
              <a:rPr lang="en-US" dirty="0" smtClean="0"/>
              <a:t>	Calculate the firm’s expected rate of return on its investment.</a:t>
            </a:r>
          </a:p>
          <a:p>
            <a:pPr>
              <a:buFontTx/>
              <a:buNone/>
              <a:defRPr/>
            </a:pPr>
            <a:endParaRPr lang="en-US" dirty="0" smtClean="0"/>
          </a:p>
          <a:p>
            <a:pPr>
              <a:buFontTx/>
              <a:buNone/>
              <a:defRPr/>
            </a:pPr>
            <a:r>
              <a:rPr lang="en-US" dirty="0" smtClean="0"/>
              <a:t>	</a:t>
            </a:r>
            <a:r>
              <a:rPr lang="en-US" b="1" dirty="0" smtClean="0"/>
              <a:t>Answer</a:t>
            </a:r>
            <a:r>
              <a:rPr lang="en-US" dirty="0" smtClean="0"/>
              <a:t>	</a:t>
            </a:r>
          </a:p>
          <a:p>
            <a:pPr>
              <a:buFontTx/>
              <a:buNone/>
              <a:defRPr/>
            </a:pPr>
            <a:r>
              <a:rPr lang="en-US" dirty="0" smtClean="0"/>
              <a:t>	FV = $10 million; PV = 1 million; N=5; CPT I% </a:t>
            </a:r>
            <a:r>
              <a:rPr lang="en-US" dirty="0" smtClean="0">
                <a:sym typeface="Wingdings"/>
              </a:rPr>
              <a:t></a:t>
            </a:r>
            <a:r>
              <a:rPr lang="en-US" dirty="0" smtClean="0"/>
              <a:t>58.49% per year is the firm’s annual expected rate of return on investment.</a:t>
            </a:r>
          </a:p>
          <a:p>
            <a:pPr>
              <a:buFontTx/>
              <a:buNone/>
              <a:defRPr/>
            </a:pPr>
            <a:r>
              <a:rPr lang="en-US" b="1" dirty="0" smtClean="0"/>
              <a:t> </a:t>
            </a:r>
            <a:endParaRPr lang="en-US" dirty="0" smtClean="0"/>
          </a:p>
          <a:p>
            <a:pPr>
              <a:defRPr/>
            </a:pPr>
            <a:endParaRPr lang="en-US" dirty="0"/>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US" dirty="0" smtClean="0"/>
              <a:t/>
            </a:r>
            <a:br>
              <a:rPr lang="en-US" dirty="0" smtClean="0"/>
            </a:br>
            <a:r>
              <a:rPr lang="en-US" dirty="0" smtClean="0"/>
              <a:t>15.3  Borrowing for a Stable and Mature Business: Bank Loans</a:t>
            </a:r>
            <a:br>
              <a:rPr lang="en-US" dirty="0" smtClean="0"/>
            </a:br>
            <a:endParaRPr lang="en-US" dirty="0"/>
          </a:p>
        </p:txBody>
      </p:sp>
      <p:sp>
        <p:nvSpPr>
          <p:cNvPr id="27650" name="Content Placeholder 2"/>
          <p:cNvSpPr>
            <a:spLocks noGrp="1"/>
          </p:cNvSpPr>
          <p:nvPr>
            <p:ph idx="1"/>
          </p:nvPr>
        </p:nvSpPr>
        <p:spPr/>
        <p:txBody>
          <a:bodyPr/>
          <a:lstStyle/>
          <a:p>
            <a:r>
              <a:rPr lang="en-US" smtClean="0">
                <a:ea typeface="ヒラギノ角ゴ Pro W3"/>
                <a:cs typeface="ヒラギノ角ゴ Pro W3"/>
              </a:rPr>
              <a:t>Commercial banks provide much of the short-term financing required for the operating needs of a business via </a:t>
            </a:r>
          </a:p>
          <a:p>
            <a:pPr lvl="1"/>
            <a:r>
              <a:rPr lang="en-US" smtClean="0">
                <a:ea typeface="ヒラギノ角ゴ Pro W3"/>
              </a:rPr>
              <a:t>straight loans, </a:t>
            </a:r>
          </a:p>
          <a:p>
            <a:pPr lvl="1"/>
            <a:r>
              <a:rPr lang="en-US" smtClean="0">
                <a:ea typeface="ヒラギノ角ゴ Pro W3"/>
              </a:rPr>
              <a:t>discount loans, and  </a:t>
            </a:r>
          </a:p>
          <a:p>
            <a:pPr lvl="1"/>
            <a:r>
              <a:rPr lang="en-US" smtClean="0">
                <a:ea typeface="ヒラギノ角ゴ Pro W3"/>
              </a:rPr>
              <a:t>lines of credit with or without compensating balances.</a:t>
            </a:r>
          </a:p>
          <a:p>
            <a:endParaRPr lang="en-US" smtClean="0">
              <a:ea typeface="ヒラギノ角ゴ Pro W3"/>
              <a:cs typeface="ヒラギノ角ゴ Pro W3"/>
            </a:endParaRPr>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itle 1"/>
          <p:cNvSpPr>
            <a:spLocks noGrp="1"/>
          </p:cNvSpPr>
          <p:nvPr>
            <p:ph type="title"/>
          </p:nvPr>
        </p:nvSpPr>
        <p:spPr/>
        <p:txBody>
          <a:bodyPr/>
          <a:lstStyle/>
          <a:p>
            <a:r>
              <a:rPr lang="en-US" smtClean="0">
                <a:ea typeface="ヒラギノ角ゴ Pro W3"/>
                <a:cs typeface="ヒラギノ角ゴ Pro W3"/>
              </a:rPr>
              <a:t>15.3 (A)  Straight loans</a:t>
            </a:r>
          </a:p>
        </p:txBody>
      </p:sp>
      <p:sp>
        <p:nvSpPr>
          <p:cNvPr id="28674" name="Content Placeholder 2"/>
          <p:cNvSpPr>
            <a:spLocks noGrp="1"/>
          </p:cNvSpPr>
          <p:nvPr>
            <p:ph idx="1"/>
          </p:nvPr>
        </p:nvSpPr>
        <p:spPr/>
        <p:txBody>
          <a:bodyPr/>
          <a:lstStyle/>
          <a:p>
            <a:r>
              <a:rPr lang="en-US" smtClean="0">
                <a:ea typeface="ヒラギノ角ゴ Pro W3"/>
                <a:cs typeface="ヒラギノ角ゴ Pro W3"/>
              </a:rPr>
              <a:t>Represent the simplest of all types of bank loans</a:t>
            </a:r>
          </a:p>
          <a:p>
            <a:r>
              <a:rPr lang="en-US" smtClean="0">
                <a:ea typeface="ヒラギノ角ゴ Pro W3"/>
                <a:cs typeface="ヒラギノ角ゴ Pro W3"/>
              </a:rPr>
              <a:t>Offered with a quoted APR and pre-set payment amounts and intervals.  </a:t>
            </a:r>
          </a:p>
          <a:p>
            <a:endParaRPr lang="en-US" smtClean="0">
              <a:ea typeface="ヒラギノ角ゴ Pro W3"/>
              <a:cs typeface="ヒラギノ角ゴ Pro W3"/>
            </a:endParaRPr>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itle 1"/>
          <p:cNvSpPr>
            <a:spLocks noGrp="1"/>
          </p:cNvSpPr>
          <p:nvPr>
            <p:ph type="title"/>
          </p:nvPr>
        </p:nvSpPr>
        <p:spPr/>
        <p:txBody>
          <a:bodyPr/>
          <a:lstStyle/>
          <a:p>
            <a:r>
              <a:rPr lang="en-US" smtClean="0">
                <a:ea typeface="ヒラギノ角ゴ Pro W3"/>
                <a:cs typeface="ヒラギノ角ゴ Pro W3"/>
              </a:rPr>
              <a:t>15.3 (A)  Straight loans (continued)</a:t>
            </a:r>
          </a:p>
        </p:txBody>
      </p:sp>
      <p:sp>
        <p:nvSpPr>
          <p:cNvPr id="3" name="Content Placeholder 2"/>
          <p:cNvSpPr>
            <a:spLocks noGrp="1"/>
          </p:cNvSpPr>
          <p:nvPr>
            <p:ph idx="1"/>
          </p:nvPr>
        </p:nvSpPr>
        <p:spPr/>
        <p:txBody>
          <a:bodyPr>
            <a:normAutofit fontScale="92500" lnSpcReduction="10000"/>
          </a:bodyPr>
          <a:lstStyle/>
          <a:p>
            <a:pPr>
              <a:defRPr/>
            </a:pPr>
            <a:r>
              <a:rPr lang="en-US" b="1" dirty="0" smtClean="0"/>
              <a:t>Example 2: Calculating payments and EAR of a straight loan. </a:t>
            </a:r>
            <a:r>
              <a:rPr lang="en-US" dirty="0" smtClean="0"/>
              <a:t>The Timken Company wants to borrow $2,000,000 from its local bank.  The bank quotes them a rate of 8.25% (APR) on a 5-year loan with payments due monthly.  How much will their monthly payment be and what is their EAR?</a:t>
            </a:r>
            <a:r>
              <a:rPr lang="en-US" b="1" dirty="0" smtClean="0"/>
              <a:t> </a:t>
            </a:r>
          </a:p>
          <a:p>
            <a:pPr>
              <a:buFontTx/>
              <a:buNone/>
              <a:defRPr/>
            </a:pPr>
            <a:endParaRPr lang="en-US" b="1" dirty="0" smtClean="0"/>
          </a:p>
          <a:p>
            <a:pPr>
              <a:buFontTx/>
              <a:buNone/>
              <a:defRPr/>
            </a:pPr>
            <a:r>
              <a:rPr lang="en-US" b="1" dirty="0" smtClean="0"/>
              <a:t>	Answer</a:t>
            </a:r>
            <a:endParaRPr lang="en-US" dirty="0" smtClean="0"/>
          </a:p>
          <a:p>
            <a:pPr>
              <a:defRPr/>
            </a:pPr>
            <a:r>
              <a:rPr lang="en-US" b="1" dirty="0" smtClean="0"/>
              <a:t>PV = 2,000,000; FV = 0; N=60; </a:t>
            </a:r>
            <a:r>
              <a:rPr lang="en-US" b="1" dirty="0" err="1" smtClean="0"/>
              <a:t>i</a:t>
            </a:r>
            <a:r>
              <a:rPr lang="en-US" b="1" dirty="0" smtClean="0"/>
              <a:t>=8.25; P/Y=12;C/Y=12; PMT</a:t>
            </a:r>
            <a:r>
              <a:rPr lang="en-US" b="1" dirty="0" smtClean="0">
                <a:sym typeface="Wingdings"/>
              </a:rPr>
              <a:t></a:t>
            </a:r>
            <a:r>
              <a:rPr lang="en-US" b="1" dirty="0" smtClean="0"/>
              <a:t>40,792.5 </a:t>
            </a:r>
            <a:endParaRPr lang="en-US" dirty="0" smtClean="0"/>
          </a:p>
          <a:p>
            <a:pPr>
              <a:defRPr/>
            </a:pPr>
            <a:r>
              <a:rPr lang="en-US" b="1" dirty="0" smtClean="0"/>
              <a:t>EAR = (1 + (.0825/12)</a:t>
            </a:r>
            <a:r>
              <a:rPr lang="en-US" b="1" baseline="30000" dirty="0" smtClean="0"/>
              <a:t>12</a:t>
            </a:r>
            <a:r>
              <a:rPr lang="en-US" b="1" dirty="0" smtClean="0"/>
              <a:t> – 1</a:t>
            </a:r>
            <a:r>
              <a:rPr lang="en-US" b="1" dirty="0" smtClean="0">
                <a:sym typeface="Wingdings"/>
              </a:rPr>
              <a:t></a:t>
            </a:r>
            <a:r>
              <a:rPr lang="en-US" b="1" dirty="0" smtClean="0"/>
              <a:t>8.569%</a:t>
            </a:r>
            <a:endParaRPr lang="en-US" dirty="0" smtClean="0"/>
          </a:p>
          <a:p>
            <a:pPr>
              <a:defRPr/>
            </a:pPr>
            <a:endParaRPr lang="en-US" dirty="0"/>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Title 1"/>
          <p:cNvSpPr>
            <a:spLocks noGrp="1"/>
          </p:cNvSpPr>
          <p:nvPr>
            <p:ph type="title"/>
          </p:nvPr>
        </p:nvSpPr>
        <p:spPr/>
        <p:txBody>
          <a:bodyPr/>
          <a:lstStyle/>
          <a:p>
            <a:r>
              <a:rPr lang="en-US" smtClean="0">
                <a:ea typeface="ヒラギノ角ゴ Pro W3"/>
                <a:cs typeface="ヒラギノ角ゴ Pro W3"/>
              </a:rPr>
              <a:t>15.3 (B)  Discount Loans</a:t>
            </a:r>
          </a:p>
        </p:txBody>
      </p:sp>
      <p:sp>
        <p:nvSpPr>
          <p:cNvPr id="30722" name="Content Placeholder 2"/>
          <p:cNvSpPr>
            <a:spLocks noGrp="1"/>
          </p:cNvSpPr>
          <p:nvPr>
            <p:ph idx="1"/>
          </p:nvPr>
        </p:nvSpPr>
        <p:spPr/>
        <p:txBody>
          <a:bodyPr/>
          <a:lstStyle/>
          <a:p>
            <a:r>
              <a:rPr lang="en-US" smtClean="0">
                <a:ea typeface="ヒラギノ角ゴ Pro W3"/>
                <a:cs typeface="ヒラギノ角ゴ Pro W3"/>
              </a:rPr>
              <a:t>Offered to firms with the interest amount being already subtracted at the start.   </a:t>
            </a:r>
          </a:p>
          <a:p>
            <a:r>
              <a:rPr lang="en-US" smtClean="0">
                <a:ea typeface="ヒラギノ角ゴ Pro W3"/>
                <a:cs typeface="ヒラギノ角ゴ Pro W3"/>
              </a:rPr>
              <a:t>The difference between the amount the firm can use and the amount that has to be paid back at the end is the bank’s interest or discount earned. </a:t>
            </a:r>
          </a:p>
          <a:p>
            <a:r>
              <a:rPr lang="en-US" smtClean="0">
                <a:ea typeface="ヒラギノ角ゴ Pro W3"/>
                <a:cs typeface="ヒラギノ角ゴ Pro W3"/>
              </a:rPr>
              <a:t>The loan amount is the amount due at maturity</a:t>
            </a:r>
          </a:p>
          <a:p>
            <a:endParaRPr lang="en-US" smtClean="0">
              <a:ea typeface="ヒラギノ角ゴ Pro W3"/>
              <a:cs typeface="ヒラギノ角ゴ Pro W3"/>
            </a:endParaRPr>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p:txBody>
          <a:bodyPr/>
          <a:lstStyle/>
          <a:p>
            <a:r>
              <a:rPr lang="en-US" smtClean="0">
                <a:ea typeface="ヒラギノ角ゴ Pro W3"/>
                <a:cs typeface="ヒラギノ角ゴ Pro W3"/>
              </a:rPr>
              <a:t>15.3 (B)  Discount Loans (continued)</a:t>
            </a:r>
          </a:p>
        </p:txBody>
      </p:sp>
      <p:sp>
        <p:nvSpPr>
          <p:cNvPr id="3" name="Content Placeholder 2"/>
          <p:cNvSpPr>
            <a:spLocks noGrp="1"/>
          </p:cNvSpPr>
          <p:nvPr>
            <p:ph idx="1"/>
          </p:nvPr>
        </p:nvSpPr>
        <p:spPr/>
        <p:txBody>
          <a:bodyPr>
            <a:normAutofit fontScale="62500" lnSpcReduction="20000"/>
          </a:bodyPr>
          <a:lstStyle/>
          <a:p>
            <a:pPr>
              <a:lnSpc>
                <a:spcPts val="2440"/>
              </a:lnSpc>
              <a:buFontTx/>
              <a:buNone/>
              <a:defRPr/>
            </a:pPr>
            <a:r>
              <a:rPr lang="en-US" b="1" dirty="0" smtClean="0"/>
              <a:t>	Example 3:  Discount loan</a:t>
            </a:r>
            <a:r>
              <a:rPr lang="en-US" dirty="0" smtClean="0"/>
              <a:t>. Let’s say that a firm needs $2,000,000 to fund the operations of its new expansion.  It approaches a commercial bank, which offers it a discount loan at 9.5% per year which will have to be paid back in full in one payment at the end of twelve months. How much will the face value of the loan have to be set at and what rate of interest is the company effectively paying?</a:t>
            </a:r>
          </a:p>
          <a:p>
            <a:pPr>
              <a:lnSpc>
                <a:spcPts val="2440"/>
              </a:lnSpc>
              <a:buFontTx/>
              <a:buNone/>
              <a:defRPr/>
            </a:pPr>
            <a:endParaRPr lang="en-US" dirty="0" smtClean="0"/>
          </a:p>
          <a:p>
            <a:pPr>
              <a:lnSpc>
                <a:spcPts val="2440"/>
              </a:lnSpc>
              <a:buFontTx/>
              <a:buNone/>
              <a:defRPr/>
            </a:pPr>
            <a:r>
              <a:rPr lang="en-US" dirty="0" smtClean="0"/>
              <a:t>	</a:t>
            </a:r>
            <a:r>
              <a:rPr lang="en-US" b="1" dirty="0" smtClean="0"/>
              <a:t>Answer</a:t>
            </a:r>
            <a:endParaRPr lang="en-US" dirty="0" smtClean="0"/>
          </a:p>
          <a:p>
            <a:pPr>
              <a:lnSpc>
                <a:spcPts val="2440"/>
              </a:lnSpc>
              <a:buFontTx/>
              <a:buNone/>
              <a:defRPr/>
            </a:pPr>
            <a:r>
              <a:rPr lang="en-US" dirty="0" smtClean="0"/>
              <a:t>	Loan amount (face value) = Amount needed/(1-discount rate) </a:t>
            </a:r>
            <a:r>
              <a:rPr lang="en-US" dirty="0" smtClean="0">
                <a:sym typeface="Wingdings"/>
              </a:rPr>
              <a:t></a:t>
            </a:r>
            <a:r>
              <a:rPr lang="en-US" dirty="0" smtClean="0"/>
              <a:t>$2m/(1-.095) </a:t>
            </a:r>
            <a:r>
              <a:rPr lang="en-US" dirty="0" smtClean="0">
                <a:sym typeface="Wingdings" pitchFamily="2" charset="2"/>
              </a:rPr>
              <a:t>$</a:t>
            </a:r>
            <a:r>
              <a:rPr lang="en-US" dirty="0" smtClean="0"/>
              <a:t>2,209,000.  Amount used = $2,000,000</a:t>
            </a:r>
          </a:p>
          <a:p>
            <a:pPr>
              <a:lnSpc>
                <a:spcPts val="2440"/>
              </a:lnSpc>
              <a:buFontTx/>
              <a:buNone/>
              <a:defRPr/>
            </a:pPr>
            <a:r>
              <a:rPr lang="en-US" dirty="0" smtClean="0"/>
              <a:t> 		Effective rate = discount paid/Amount used </a:t>
            </a:r>
          </a:p>
          <a:p>
            <a:pPr>
              <a:lnSpc>
                <a:spcPts val="2440"/>
              </a:lnSpc>
              <a:buFontTx/>
              <a:buNone/>
              <a:defRPr/>
            </a:pPr>
            <a:r>
              <a:rPr lang="en-US" dirty="0" smtClean="0">
                <a:sym typeface="Wingdings"/>
              </a:rPr>
              <a:t>		</a:t>
            </a:r>
            <a:r>
              <a:rPr lang="en-US" dirty="0" smtClean="0"/>
              <a:t> = 209,000/2,000,000 </a:t>
            </a:r>
            <a:r>
              <a:rPr lang="en-US" dirty="0" smtClean="0">
                <a:sym typeface="Wingdings"/>
              </a:rPr>
              <a:t></a:t>
            </a:r>
            <a:r>
              <a:rPr lang="en-US" dirty="0" smtClean="0"/>
              <a:t>10.45%</a:t>
            </a:r>
          </a:p>
          <a:p>
            <a:pPr>
              <a:lnSpc>
                <a:spcPts val="2440"/>
              </a:lnSpc>
              <a:buFontTx/>
              <a:buNone/>
              <a:defRPr/>
            </a:pPr>
            <a:r>
              <a:rPr lang="en-US" dirty="0" smtClean="0"/>
              <a:t> </a:t>
            </a:r>
          </a:p>
          <a:p>
            <a:pPr>
              <a:lnSpc>
                <a:spcPts val="2440"/>
              </a:lnSpc>
              <a:defRPr/>
            </a:pPr>
            <a:endParaRPr lang="en-US" dirty="0"/>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p:txBody>
          <a:bodyPr/>
          <a:lstStyle/>
          <a:p>
            <a:r>
              <a:rPr lang="en-US" smtClean="0">
                <a:ea typeface="ヒラギノ角ゴ Pro W3"/>
                <a:cs typeface="ヒラギノ角ゴ Pro W3"/>
              </a:rPr>
              <a:t>15.3 (C)  Letter of Credit or Line of Credit</a:t>
            </a:r>
          </a:p>
        </p:txBody>
      </p:sp>
      <p:sp>
        <p:nvSpPr>
          <p:cNvPr id="3" name="Content Placeholder 2"/>
          <p:cNvSpPr>
            <a:spLocks noGrp="1"/>
          </p:cNvSpPr>
          <p:nvPr>
            <p:ph idx="1"/>
          </p:nvPr>
        </p:nvSpPr>
        <p:spPr/>
        <p:txBody>
          <a:bodyPr>
            <a:normAutofit fontScale="85000" lnSpcReduction="10000"/>
          </a:bodyPr>
          <a:lstStyle/>
          <a:p>
            <a:pPr>
              <a:defRPr/>
            </a:pPr>
            <a:r>
              <a:rPr lang="en-US" b="1" dirty="0" smtClean="0"/>
              <a:t>Line of credit </a:t>
            </a:r>
            <a:r>
              <a:rPr lang="en-US" dirty="0" smtClean="0"/>
              <a:t>is a</a:t>
            </a:r>
            <a:r>
              <a:rPr lang="en-US" b="1" dirty="0" smtClean="0"/>
              <a:t> </a:t>
            </a:r>
            <a:r>
              <a:rPr lang="en-US" dirty="0" smtClean="0"/>
              <a:t>preapproved borrowing amount that works much like a credit card.  </a:t>
            </a:r>
          </a:p>
          <a:p>
            <a:pPr>
              <a:defRPr/>
            </a:pPr>
            <a:r>
              <a:rPr lang="en-US" dirty="0" smtClean="0"/>
              <a:t>The company can borrow money at a preset rate from bank at any time without seeking additional approval of the loan each time it needs funds.  </a:t>
            </a:r>
          </a:p>
          <a:p>
            <a:pPr>
              <a:defRPr/>
            </a:pPr>
            <a:r>
              <a:rPr lang="en-US" dirty="0" smtClean="0"/>
              <a:t>The bank, however, is compensated based on the outstanding balance of the loan. The compensation can be a fixed interest rate, but often is a floating interest rate tied to a benchmark interest rate.  </a:t>
            </a:r>
          </a:p>
          <a:p>
            <a:pPr>
              <a:defRPr/>
            </a:pPr>
            <a:r>
              <a:rPr lang="en-US" dirty="0" smtClean="0"/>
              <a:t>This borrowing style has changing balances and changing interest rates, so it is difficult to state the effective rate on the loan.</a:t>
            </a:r>
          </a:p>
          <a:p>
            <a:pPr>
              <a:defRPr/>
            </a:pPr>
            <a:endParaRPr lang="en-US" dirty="0"/>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Title 1"/>
          <p:cNvSpPr>
            <a:spLocks noGrp="1"/>
          </p:cNvSpPr>
          <p:nvPr>
            <p:ph type="title"/>
          </p:nvPr>
        </p:nvSpPr>
        <p:spPr/>
        <p:txBody>
          <a:bodyPr/>
          <a:lstStyle/>
          <a:p>
            <a:r>
              <a:rPr lang="en-US" smtClean="0">
                <a:ea typeface="ヒラギノ角ゴ Pro W3"/>
                <a:cs typeface="ヒラギノ角ゴ Pro W3"/>
              </a:rPr>
              <a:t>15.3 (D)  Compensating Balance</a:t>
            </a:r>
          </a:p>
        </p:txBody>
      </p:sp>
      <p:sp>
        <p:nvSpPr>
          <p:cNvPr id="3" name="Content Placeholder 2"/>
          <p:cNvSpPr>
            <a:spLocks noGrp="1"/>
          </p:cNvSpPr>
          <p:nvPr>
            <p:ph idx="1"/>
          </p:nvPr>
        </p:nvSpPr>
        <p:spPr/>
        <p:txBody>
          <a:bodyPr>
            <a:normAutofit lnSpcReduction="10000"/>
          </a:bodyPr>
          <a:lstStyle/>
          <a:p>
            <a:pPr>
              <a:defRPr/>
            </a:pPr>
            <a:r>
              <a:rPr lang="en-US" dirty="0" smtClean="0"/>
              <a:t>These loans work like lines of credit except that a portion of the loan is not available to the borrower, even though interest is paid on the full face value of the loan.  </a:t>
            </a:r>
          </a:p>
          <a:p>
            <a:pPr lvl="1">
              <a:defRPr/>
            </a:pPr>
            <a:r>
              <a:rPr lang="en-US" dirty="0" smtClean="0"/>
              <a:t>For example, if a firm takes a loan of $100,000 at a rate of 7.5% per year and a compensating balance requirement of 15%, it will be able to use only $85,000 and be charge $7,500 in interest for the year. The effective rate of interest will therefore be: </a:t>
            </a:r>
          </a:p>
          <a:p>
            <a:pPr>
              <a:defRPr/>
            </a:pPr>
            <a:r>
              <a:rPr lang="en-US" dirty="0" smtClean="0"/>
              <a:t>Effective rate = Interest paid/Amount used </a:t>
            </a:r>
          </a:p>
          <a:p>
            <a:pPr lvl="1">
              <a:buFontTx/>
              <a:buNone/>
              <a:defRPr/>
            </a:pPr>
            <a:r>
              <a:rPr lang="en-US" dirty="0" smtClean="0">
                <a:sym typeface="Wingdings"/>
              </a:rPr>
              <a:t></a:t>
            </a:r>
            <a:r>
              <a:rPr lang="en-US" dirty="0" smtClean="0"/>
              <a:t> $7,500/$85,000 </a:t>
            </a:r>
            <a:r>
              <a:rPr lang="en-US" dirty="0" smtClean="0">
                <a:sym typeface="Wingdings"/>
              </a:rPr>
              <a:t></a:t>
            </a:r>
            <a:r>
              <a:rPr lang="en-US" dirty="0" smtClean="0"/>
              <a:t>8.82%</a:t>
            </a:r>
          </a:p>
          <a:p>
            <a:pPr>
              <a:defRPr/>
            </a:pPr>
            <a:endParaRPr lang="en-US" dirty="0"/>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le 1"/>
          <p:cNvSpPr>
            <a:spLocks noGrp="1"/>
          </p:cNvSpPr>
          <p:nvPr>
            <p:ph type="title"/>
          </p:nvPr>
        </p:nvSpPr>
        <p:spPr/>
        <p:txBody>
          <a:bodyPr/>
          <a:lstStyle/>
          <a:p>
            <a:r>
              <a:rPr lang="en-US" smtClean="0">
                <a:ea typeface="ヒラギノ角ゴ Pro W3"/>
                <a:cs typeface="ヒラギノ角ゴ Pro W3"/>
              </a:rPr>
              <a:t>Learning Objectives</a:t>
            </a:r>
          </a:p>
        </p:txBody>
      </p:sp>
      <p:sp>
        <p:nvSpPr>
          <p:cNvPr id="3" name="Content Placeholder 2"/>
          <p:cNvSpPr>
            <a:spLocks noGrp="1"/>
          </p:cNvSpPr>
          <p:nvPr>
            <p:ph idx="1"/>
          </p:nvPr>
        </p:nvSpPr>
        <p:spPr/>
        <p:txBody>
          <a:bodyPr>
            <a:normAutofit fontScale="85000" lnSpcReduction="20000"/>
          </a:bodyPr>
          <a:lstStyle/>
          <a:p>
            <a:pPr marL="514350" indent="-514350">
              <a:buFont typeface="+mj-lt"/>
              <a:buAutoNum type="arabicPeriod"/>
              <a:defRPr/>
            </a:pPr>
            <a:r>
              <a:rPr lang="en-US" dirty="0" smtClean="0"/>
              <a:t>Describe the life cycle of a business.</a:t>
            </a:r>
          </a:p>
          <a:p>
            <a:pPr marL="514350" indent="-514350">
              <a:buFont typeface="+mj-lt"/>
              <a:buAutoNum type="arabicPeriod"/>
              <a:defRPr/>
            </a:pPr>
            <a:r>
              <a:rPr lang="en-US" dirty="0" smtClean="0"/>
              <a:t>Understand the different sources of capital available to a start-up business and a growing business.</a:t>
            </a:r>
          </a:p>
          <a:p>
            <a:pPr marL="514350" indent="-514350">
              <a:buFont typeface="+mj-lt"/>
              <a:buAutoNum type="arabicPeriod"/>
              <a:defRPr/>
            </a:pPr>
            <a:r>
              <a:rPr lang="en-US" dirty="0" smtClean="0"/>
              <a:t>Explain the funding available to a stable or mature business.</a:t>
            </a:r>
          </a:p>
          <a:p>
            <a:pPr marL="514350" indent="-514350">
              <a:buFont typeface="+mj-lt"/>
              <a:buAutoNum type="arabicPeriod"/>
              <a:defRPr/>
            </a:pPr>
            <a:r>
              <a:rPr lang="en-US" dirty="0" smtClean="0"/>
              <a:t>Explain how companies sell bonds in a capital market.</a:t>
            </a:r>
          </a:p>
          <a:p>
            <a:pPr marL="514350" indent="-514350">
              <a:buFont typeface="+mj-lt"/>
              <a:buAutoNum type="arabicPeriod"/>
              <a:defRPr/>
            </a:pPr>
            <a:r>
              <a:rPr lang="en-US" dirty="0" smtClean="0"/>
              <a:t>Explain how companies sell stocks in a capital market.</a:t>
            </a:r>
          </a:p>
          <a:p>
            <a:pPr marL="514350" indent="-514350">
              <a:buFont typeface="+mj-lt"/>
              <a:buAutoNum type="arabicPeriod"/>
              <a:defRPr/>
            </a:pPr>
            <a:r>
              <a:rPr lang="en-US" dirty="0" smtClean="0"/>
              <a:t>Examine some special forms of financing: commercial paper and bankers’ acceptance.</a:t>
            </a:r>
          </a:p>
          <a:p>
            <a:pPr marL="514350" indent="-514350">
              <a:buFont typeface="+mj-lt"/>
              <a:buAutoNum type="arabicPeriod"/>
              <a:defRPr/>
            </a:pPr>
            <a:r>
              <a:rPr lang="en-US" dirty="0" smtClean="0"/>
              <a:t>Describe the options and regulations for closing a business.</a:t>
            </a:r>
            <a:endParaRPr lang="en-US" dirty="0"/>
          </a:p>
        </p:txBody>
      </p:sp>
    </p:spTree>
  </p:cSld>
  <p:clrMapOvr>
    <a:masterClrMapping/>
  </p:clrMapOvr>
  <p:transition>
    <p:dissolv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1"/>
          <p:cNvSpPr>
            <a:spLocks noGrp="1" noChangeArrowheads="1"/>
          </p:cNvSpPr>
          <p:nvPr>
            <p:ph type="title"/>
          </p:nvPr>
        </p:nvSpPr>
        <p:spPr>
          <a:xfrm>
            <a:off x="1012825" y="76200"/>
            <a:ext cx="8131175" cy="1077913"/>
          </a:xfrm>
        </p:spPr>
        <p:txBody>
          <a:bodyPr lIns="91440" tIns="45720" rIns="91440" bIns="45720">
            <a:spAutoFit/>
          </a:bodyPr>
          <a:lstStyle/>
          <a:p>
            <a:r>
              <a:rPr lang="en-US" smtClean="0">
                <a:ea typeface="ヒラギノ角ゴ Pro W3"/>
                <a:cs typeface="ヒラギノ角ゴ Pro W3"/>
              </a:rPr>
              <a:t>15.4  Borrowing for a Stable and Mature Business: Selling Bonds</a:t>
            </a:r>
            <a:endParaRPr lang="en-US" b="0" smtClean="0">
              <a:ea typeface="ヒラギノ角ゴ Pro W3"/>
              <a:cs typeface="ヒラギノ角ゴ Pro W3"/>
            </a:endParaRPr>
          </a:p>
        </p:txBody>
      </p:sp>
      <p:sp>
        <p:nvSpPr>
          <p:cNvPr id="34818" name="Content Placeholder 5"/>
          <p:cNvSpPr>
            <a:spLocks noGrp="1"/>
          </p:cNvSpPr>
          <p:nvPr>
            <p:ph idx="1"/>
          </p:nvPr>
        </p:nvSpPr>
        <p:spPr/>
        <p:txBody>
          <a:bodyPr/>
          <a:lstStyle/>
          <a:p>
            <a:pPr>
              <a:lnSpc>
                <a:spcPts val="2225"/>
              </a:lnSpc>
              <a:spcAft>
                <a:spcPts val="600"/>
              </a:spcAft>
              <a:buFontTx/>
              <a:buNone/>
            </a:pPr>
            <a:r>
              <a:rPr lang="en-US" sz="2400" dirty="0" smtClean="0">
                <a:ea typeface="ヒラギノ角ゴ Pro W3"/>
                <a:cs typeface="ヒラギノ角ゴ Pro W3"/>
              </a:rPr>
              <a:t>	Corporate bonds </a:t>
            </a:r>
            <a:r>
              <a:rPr lang="en-US" sz="2400" dirty="0" smtClean="0">
                <a:ea typeface="ヒラギノ角ゴ Pro W3"/>
                <a:cs typeface="ヒラギノ角ゴ Pro W3"/>
                <a:sym typeface="Wingdings" pitchFamily="2" charset="2"/>
              </a:rPr>
              <a:t></a:t>
            </a:r>
            <a:r>
              <a:rPr lang="en-US" sz="2400" dirty="0" smtClean="0">
                <a:ea typeface="ヒラギノ角ゴ Pro W3"/>
                <a:cs typeface="ヒラギノ角ゴ Pro W3"/>
              </a:rPr>
              <a:t>a major source of long-term financing for established companies</a:t>
            </a:r>
            <a:r>
              <a:rPr lang="en-US" sz="2400" b="1" dirty="0" smtClean="0">
                <a:ea typeface="ヒラギノ角ゴ Pro W3"/>
                <a:cs typeface="ヒラギノ角ゴ Pro W3"/>
              </a:rPr>
              <a:t>.  </a:t>
            </a:r>
            <a:endParaRPr lang="en-US" sz="2400" dirty="0" smtClean="0">
              <a:ea typeface="ヒラギノ角ゴ Pro W3"/>
              <a:cs typeface="ヒラギノ角ゴ Pro W3"/>
            </a:endParaRPr>
          </a:p>
          <a:p>
            <a:pPr>
              <a:lnSpc>
                <a:spcPts val="2225"/>
              </a:lnSpc>
              <a:spcAft>
                <a:spcPts val="600"/>
              </a:spcAft>
              <a:buFontTx/>
              <a:buNone/>
            </a:pPr>
            <a:r>
              <a:rPr lang="en-US" sz="2400" dirty="0" smtClean="0">
                <a:ea typeface="ヒラギノ角ゴ Pro W3"/>
                <a:cs typeface="ヒラギノ角ゴ Pro W3"/>
              </a:rPr>
              <a:t>	Typically sold in $1000 units, and publicly auctioned or privately placed.</a:t>
            </a:r>
            <a:r>
              <a:rPr lang="en-US" sz="2400" b="1" dirty="0" smtClean="0">
                <a:ea typeface="ヒラギノ角ゴ Pro W3"/>
                <a:cs typeface="ヒラギノ角ゴ Pro W3"/>
              </a:rPr>
              <a:t> </a:t>
            </a:r>
            <a:endParaRPr lang="en-US" sz="2400" dirty="0" smtClean="0">
              <a:ea typeface="ヒラギノ角ゴ Pro W3"/>
              <a:cs typeface="ヒラギノ角ゴ Pro W3"/>
            </a:endParaRPr>
          </a:p>
          <a:p>
            <a:pPr>
              <a:lnSpc>
                <a:spcPts val="2225"/>
              </a:lnSpc>
              <a:spcAft>
                <a:spcPts val="600"/>
              </a:spcAft>
              <a:buFontTx/>
              <a:buNone/>
            </a:pPr>
            <a:r>
              <a:rPr lang="en-US" sz="2400" dirty="0" smtClean="0">
                <a:ea typeface="ヒラギノ角ゴ Pro W3"/>
                <a:cs typeface="ヒラギノ角ゴ Pro W3"/>
              </a:rPr>
              <a:t>	Public issue--regulated by the SEC </a:t>
            </a:r>
            <a:r>
              <a:rPr lang="en-US" sz="2400" dirty="0" smtClean="0">
                <a:ea typeface="ヒラギノ角ゴ Pro W3"/>
                <a:cs typeface="ヒラギノ角ゴ Pro W3"/>
                <a:sym typeface="Wingdings" pitchFamily="2" charset="2"/>
              </a:rPr>
              <a:t></a:t>
            </a:r>
            <a:r>
              <a:rPr lang="en-US" sz="2400" dirty="0" smtClean="0">
                <a:ea typeface="ヒラギノ角ゴ Pro W3"/>
                <a:cs typeface="ヒラギノ角ゴ Pro W3"/>
              </a:rPr>
              <a:t>involves the following </a:t>
            </a:r>
            <a:r>
              <a:rPr lang="en-US" sz="2400" b="1" i="1" dirty="0" smtClean="0">
                <a:ea typeface="ヒラギノ角ゴ Pro W3"/>
                <a:cs typeface="ヒラギノ角ゴ Pro W3"/>
              </a:rPr>
              <a:t>5</a:t>
            </a:r>
            <a:r>
              <a:rPr lang="en-US" sz="2400" dirty="0" smtClean="0">
                <a:ea typeface="ヒラギノ角ゴ Pro W3"/>
                <a:cs typeface="ヒラギノ角ゴ Pro W3"/>
              </a:rPr>
              <a:t> steps</a:t>
            </a:r>
          </a:p>
          <a:p>
            <a:pPr marL="914400" lvl="1" indent="-457200">
              <a:lnSpc>
                <a:spcPts val="2225"/>
              </a:lnSpc>
              <a:spcAft>
                <a:spcPts val="600"/>
              </a:spcAft>
              <a:buFont typeface="Verdana" pitchFamily="34" charset="0"/>
              <a:buAutoNum type="arabicPeriod"/>
            </a:pPr>
            <a:r>
              <a:rPr lang="en-US" sz="2000" i="1" dirty="0" smtClean="0">
                <a:ea typeface="ヒラギノ角ゴ Pro W3"/>
              </a:rPr>
              <a:t>Company </a:t>
            </a:r>
            <a:r>
              <a:rPr lang="en-US" sz="2000" b="1" i="1" dirty="0" smtClean="0">
                <a:ea typeface="ヒラギノ角ゴ Pro W3"/>
              </a:rPr>
              <a:t>selects an investment bank</a:t>
            </a:r>
            <a:r>
              <a:rPr lang="en-US" sz="2000" i="1" dirty="0" smtClean="0">
                <a:ea typeface="ヒラギノ角ゴ Pro W3"/>
              </a:rPr>
              <a:t>.</a:t>
            </a:r>
            <a:endParaRPr lang="en-US" sz="2000" dirty="0" smtClean="0">
              <a:ea typeface="ヒラギノ角ゴ Pro W3"/>
            </a:endParaRPr>
          </a:p>
          <a:p>
            <a:pPr marL="914400" lvl="1" indent="-457200">
              <a:lnSpc>
                <a:spcPts val="2225"/>
              </a:lnSpc>
              <a:spcAft>
                <a:spcPts val="600"/>
              </a:spcAft>
              <a:buFont typeface="Verdana" pitchFamily="34" charset="0"/>
              <a:buAutoNum type="arabicPeriod"/>
            </a:pPr>
            <a:r>
              <a:rPr lang="en-US" sz="2000" b="1" i="1" dirty="0" smtClean="0">
                <a:ea typeface="ヒラギノ角ゴ Pro W3"/>
              </a:rPr>
              <a:t>Register the bond with the SEC</a:t>
            </a:r>
            <a:r>
              <a:rPr lang="en-US" sz="2000" i="1" dirty="0" smtClean="0">
                <a:ea typeface="ヒラギノ角ゴ Pro W3"/>
              </a:rPr>
              <a:t> </a:t>
            </a:r>
            <a:endParaRPr lang="en-US" sz="2000" dirty="0" smtClean="0">
              <a:ea typeface="ヒラギノ角ゴ Pro W3"/>
            </a:endParaRPr>
          </a:p>
          <a:p>
            <a:pPr marL="914400" lvl="1" indent="-457200">
              <a:lnSpc>
                <a:spcPts val="2225"/>
              </a:lnSpc>
              <a:spcAft>
                <a:spcPts val="600"/>
              </a:spcAft>
              <a:buFont typeface="Verdana" pitchFamily="34" charset="0"/>
              <a:buAutoNum type="arabicPeriod"/>
            </a:pPr>
            <a:r>
              <a:rPr lang="en-US" sz="2000" i="1" dirty="0" smtClean="0">
                <a:ea typeface="ヒラギノ角ゴ Pro W3"/>
              </a:rPr>
              <a:t>The bond is </a:t>
            </a:r>
            <a:r>
              <a:rPr lang="en-US" sz="2000" b="1" i="1" dirty="0" smtClean="0">
                <a:ea typeface="ヒラギノ角ゴ Pro W3"/>
              </a:rPr>
              <a:t>rated </a:t>
            </a:r>
            <a:r>
              <a:rPr lang="en-US" sz="2000" i="1" dirty="0" smtClean="0">
                <a:ea typeface="ヒラギノ角ゴ Pro W3"/>
              </a:rPr>
              <a:t>by an agency such as Standard &amp; Poor’s or Moody’s </a:t>
            </a:r>
            <a:endParaRPr lang="en-US" sz="2000" dirty="0" smtClean="0">
              <a:ea typeface="ヒラギノ角ゴ Pro W3"/>
            </a:endParaRPr>
          </a:p>
          <a:p>
            <a:pPr marL="914400" lvl="1" indent="-457200">
              <a:lnSpc>
                <a:spcPts val="2225"/>
              </a:lnSpc>
              <a:spcAft>
                <a:spcPts val="600"/>
              </a:spcAft>
              <a:buFont typeface="Verdana" pitchFamily="34" charset="0"/>
              <a:buAutoNum type="arabicPeriod"/>
            </a:pPr>
            <a:r>
              <a:rPr lang="en-US" sz="2000" i="1" dirty="0" smtClean="0">
                <a:ea typeface="ヒラギノ角ゴ Pro W3"/>
              </a:rPr>
              <a:t>The investment bank </a:t>
            </a:r>
            <a:r>
              <a:rPr lang="en-US" sz="2000" b="1" i="1" dirty="0" smtClean="0">
                <a:ea typeface="ヒラギノ角ゴ Pro W3"/>
              </a:rPr>
              <a:t>markets</a:t>
            </a:r>
            <a:r>
              <a:rPr lang="en-US" sz="2000" i="1" dirty="0" smtClean="0">
                <a:ea typeface="ヒラギノ角ゴ Pro W3"/>
              </a:rPr>
              <a:t> the bond to prospective buyers  </a:t>
            </a:r>
            <a:endParaRPr lang="en-US" sz="2000" dirty="0" smtClean="0">
              <a:ea typeface="ヒラギノ角ゴ Pro W3"/>
            </a:endParaRPr>
          </a:p>
          <a:p>
            <a:pPr marL="914400" lvl="1" indent="-457200">
              <a:lnSpc>
                <a:spcPts val="2225"/>
              </a:lnSpc>
              <a:spcAft>
                <a:spcPts val="600"/>
              </a:spcAft>
              <a:buFont typeface="Verdana" pitchFamily="34" charset="0"/>
              <a:buAutoNum type="arabicPeriod"/>
            </a:pPr>
            <a:r>
              <a:rPr lang="en-US" sz="2000" b="1" i="1" dirty="0" smtClean="0">
                <a:ea typeface="ヒラギノ角ゴ Pro W3"/>
              </a:rPr>
              <a:t>An auction is conducted</a:t>
            </a:r>
            <a:r>
              <a:rPr lang="en-US" sz="2000" i="1" dirty="0" smtClean="0">
                <a:ea typeface="ヒラギノ角ゴ Pro W3"/>
              </a:rPr>
              <a:t> to sell the bond.</a:t>
            </a:r>
            <a:endParaRPr lang="en-US" sz="2000" dirty="0" smtClean="0">
              <a:ea typeface="ヒラギノ角ゴ Pro W3"/>
            </a:endParaRPr>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1"/>
          <p:cNvSpPr>
            <a:spLocks noGrp="1" noChangeArrowheads="1"/>
          </p:cNvSpPr>
          <p:nvPr>
            <p:ph type="title"/>
          </p:nvPr>
        </p:nvSpPr>
        <p:spPr>
          <a:xfrm>
            <a:off x="985838" y="188913"/>
            <a:ext cx="8158162" cy="830262"/>
          </a:xfrm>
        </p:spPr>
        <p:txBody>
          <a:bodyPr lIns="91440" tIns="45720" rIns="91440" bIns="45720">
            <a:spAutoFit/>
          </a:bodyPr>
          <a:lstStyle/>
          <a:p>
            <a:r>
              <a:rPr lang="en-US" sz="2400" smtClean="0">
                <a:ea typeface="ヒラギノ角ゴ Pro W3"/>
                <a:cs typeface="ヒラギノ角ゴ Pro W3"/>
              </a:rPr>
              <a:t>15.4  Borrowing for a Stable and Mature Business: Selling Bonds (continued)</a:t>
            </a:r>
            <a:endParaRPr lang="en-US" sz="2400" b="0" smtClean="0">
              <a:ea typeface="ヒラギノ角ゴ Pro W3"/>
              <a:cs typeface="ヒラギノ角ゴ Pro W3"/>
            </a:endParaRPr>
          </a:p>
        </p:txBody>
      </p:sp>
      <p:sp>
        <p:nvSpPr>
          <p:cNvPr id="35842" name="Content Placeholder 5"/>
          <p:cNvSpPr>
            <a:spLocks noGrp="1"/>
          </p:cNvSpPr>
          <p:nvPr>
            <p:ph idx="1"/>
          </p:nvPr>
        </p:nvSpPr>
        <p:spPr>
          <a:xfrm>
            <a:off x="381000" y="1371600"/>
            <a:ext cx="8382000" cy="4648200"/>
          </a:xfrm>
        </p:spPr>
        <p:txBody>
          <a:bodyPr/>
          <a:lstStyle/>
          <a:p>
            <a:pPr>
              <a:lnSpc>
                <a:spcPts val="2700"/>
              </a:lnSpc>
            </a:pPr>
            <a:r>
              <a:rPr lang="en-US" sz="2000" dirty="0" smtClean="0">
                <a:ea typeface="ヒラギノ角ゴ Pro W3"/>
                <a:cs typeface="ヒラギノ角ゴ Pro W3"/>
              </a:rPr>
              <a:t>2 key documents </a:t>
            </a:r>
            <a:r>
              <a:rPr lang="en-US" sz="2000" dirty="0" smtClean="0">
                <a:ea typeface="ヒラギノ角ゴ Pro W3"/>
                <a:cs typeface="ヒラギノ角ゴ Pro W3"/>
                <a:sym typeface="Wingdings" pitchFamily="2" charset="2"/>
              </a:rPr>
              <a:t></a:t>
            </a:r>
            <a:r>
              <a:rPr lang="en-US" sz="2000" dirty="0" smtClean="0">
                <a:ea typeface="ヒラギノ角ゴ Pro W3"/>
                <a:cs typeface="ヒラギノ角ゴ Pro W3"/>
              </a:rPr>
              <a:t>required during the bond issuance process: </a:t>
            </a:r>
          </a:p>
          <a:p>
            <a:pPr lvl="1">
              <a:lnSpc>
                <a:spcPts val="2700"/>
              </a:lnSpc>
            </a:pPr>
            <a:r>
              <a:rPr lang="en-US" sz="1800" dirty="0" smtClean="0">
                <a:ea typeface="ヒラギノ角ゴ Pro W3"/>
              </a:rPr>
              <a:t>prospectus </a:t>
            </a:r>
          </a:p>
          <a:p>
            <a:pPr lvl="1">
              <a:lnSpc>
                <a:spcPts val="2700"/>
              </a:lnSpc>
            </a:pPr>
            <a:r>
              <a:rPr lang="en-US" sz="1800" dirty="0" smtClean="0">
                <a:ea typeface="ヒラギノ角ゴ Pro W3"/>
              </a:rPr>
              <a:t>indenture agreement.</a:t>
            </a:r>
          </a:p>
          <a:p>
            <a:pPr>
              <a:lnSpc>
                <a:spcPts val="2700"/>
              </a:lnSpc>
            </a:pPr>
            <a:r>
              <a:rPr lang="en-US" sz="2000" dirty="0" smtClean="0">
                <a:ea typeface="ヒラギノ角ゴ Pro W3"/>
                <a:cs typeface="ヒラギノ角ゴ Pro W3"/>
              </a:rPr>
              <a:t>The </a:t>
            </a:r>
            <a:r>
              <a:rPr lang="en-US" sz="2000" b="1" i="1" dirty="0" smtClean="0">
                <a:ea typeface="ヒラギノ角ゴ Pro W3"/>
                <a:cs typeface="ヒラギノ角ゴ Pro W3"/>
              </a:rPr>
              <a:t>prospectus </a:t>
            </a:r>
            <a:r>
              <a:rPr lang="en-US" sz="2000" dirty="0" smtClean="0">
                <a:ea typeface="ヒラギノ角ゴ Pro W3"/>
                <a:cs typeface="ヒラギノ角ゴ Pro W3"/>
                <a:sym typeface="Wingdings" pitchFamily="2" charset="2"/>
              </a:rPr>
              <a:t></a:t>
            </a:r>
            <a:r>
              <a:rPr lang="en-US" sz="2000" dirty="0" smtClean="0">
                <a:ea typeface="ヒラギノ角ゴ Pro W3"/>
                <a:cs typeface="ヒラギノ角ゴ Pro W3"/>
              </a:rPr>
              <a:t>much of the information filed in the registration and is used to inform potential buyers about the bond.  </a:t>
            </a:r>
          </a:p>
          <a:p>
            <a:pPr>
              <a:lnSpc>
                <a:spcPts val="2700"/>
              </a:lnSpc>
            </a:pPr>
            <a:r>
              <a:rPr lang="en-US" sz="2000" dirty="0" smtClean="0">
                <a:ea typeface="ヒラギノ角ゴ Pro W3"/>
                <a:cs typeface="ヒラギノ角ゴ Pro W3"/>
              </a:rPr>
              <a:t>The </a:t>
            </a:r>
            <a:r>
              <a:rPr lang="en-US" sz="2000" b="1" i="1" dirty="0" smtClean="0">
                <a:ea typeface="ヒラギノ角ゴ Pro W3"/>
                <a:cs typeface="ヒラギノ角ゴ Pro W3"/>
              </a:rPr>
              <a:t>indenture agreement</a:t>
            </a:r>
            <a:r>
              <a:rPr lang="en-US" sz="2000" b="1" dirty="0" smtClean="0">
                <a:ea typeface="ヒラギノ角ゴ Pro W3"/>
                <a:cs typeface="ヒラギノ角ゴ Pro W3"/>
              </a:rPr>
              <a:t> </a:t>
            </a:r>
            <a:r>
              <a:rPr lang="en-US" sz="2000" dirty="0" smtClean="0">
                <a:ea typeface="ヒラギノ角ゴ Pro W3"/>
                <a:cs typeface="ヒラギノ角ゴ Pro W3"/>
                <a:sym typeface="Wingdings" pitchFamily="2" charset="2"/>
              </a:rPr>
              <a:t></a:t>
            </a:r>
            <a:r>
              <a:rPr lang="en-US" sz="2000" dirty="0" smtClean="0">
                <a:ea typeface="ヒラギノ角ゴ Pro W3"/>
                <a:cs typeface="ヒラギノ角ゴ Pro W3"/>
              </a:rPr>
              <a:t>formal contract for the bond between the issuing company and the eventual buyer. </a:t>
            </a:r>
          </a:p>
          <a:p>
            <a:pPr lvl="1">
              <a:lnSpc>
                <a:spcPts val="2700"/>
              </a:lnSpc>
            </a:pPr>
            <a:r>
              <a:rPr lang="en-US" sz="1800" dirty="0" smtClean="0">
                <a:ea typeface="ヒラギノ角ゴ Pro W3"/>
              </a:rPr>
              <a:t>It includes vital information about the bond such as the </a:t>
            </a:r>
          </a:p>
          <a:p>
            <a:pPr lvl="2">
              <a:lnSpc>
                <a:spcPts val="2700"/>
              </a:lnSpc>
            </a:pPr>
            <a:r>
              <a:rPr lang="en-US" sz="1600" dirty="0" smtClean="0">
                <a:ea typeface="ヒラギノ角ゴ Pro W3"/>
              </a:rPr>
              <a:t>coupon rate, payment schedule, maturity date, and par value </a:t>
            </a:r>
          </a:p>
          <a:p>
            <a:pPr lvl="2">
              <a:lnSpc>
                <a:spcPts val="2700"/>
              </a:lnSpc>
            </a:pPr>
            <a:r>
              <a:rPr lang="en-US" sz="1600" dirty="0" smtClean="0">
                <a:ea typeface="ヒラギノ角ゴ Pro W3"/>
              </a:rPr>
              <a:t>other restrictive covenants </a:t>
            </a:r>
            <a:r>
              <a:rPr lang="en-US" sz="1600" dirty="0" smtClean="0">
                <a:ea typeface="ヒラギノ角ゴ Pro W3"/>
                <a:sym typeface="Wingdings" pitchFamily="2" charset="2"/>
              </a:rPr>
              <a:t></a:t>
            </a:r>
            <a:r>
              <a:rPr lang="en-US" sz="1600" dirty="0" smtClean="0">
                <a:ea typeface="ヒラギノ角ゴ Pro W3"/>
              </a:rPr>
              <a:t>restrict the activities of the issuing firm to increase the safety of the bond in the eyes of potential buyers.</a:t>
            </a:r>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Title 1"/>
          <p:cNvSpPr>
            <a:spLocks noGrp="1"/>
          </p:cNvSpPr>
          <p:nvPr>
            <p:ph type="title"/>
          </p:nvPr>
        </p:nvSpPr>
        <p:spPr>
          <a:xfrm>
            <a:off x="1143000" y="76200"/>
            <a:ext cx="7696200" cy="1143000"/>
          </a:xfrm>
        </p:spPr>
        <p:txBody>
          <a:bodyPr/>
          <a:lstStyle/>
          <a:p>
            <a:r>
              <a:rPr lang="en-US" sz="2400" smtClean="0">
                <a:ea typeface="ヒラギノ角ゴ Pro W3"/>
                <a:cs typeface="ヒラギノ角ゴ Pro W3"/>
              </a:rPr>
              <a:t>15.4  Borrowing for a Stable and Mature Business: Selling Bonds (continued)</a:t>
            </a:r>
          </a:p>
        </p:txBody>
      </p:sp>
      <p:sp>
        <p:nvSpPr>
          <p:cNvPr id="36866" name="Content Placeholder 2"/>
          <p:cNvSpPr>
            <a:spLocks noGrp="1"/>
          </p:cNvSpPr>
          <p:nvPr>
            <p:ph idx="1"/>
          </p:nvPr>
        </p:nvSpPr>
        <p:spPr/>
        <p:txBody>
          <a:bodyPr/>
          <a:lstStyle/>
          <a:p>
            <a:pPr>
              <a:spcAft>
                <a:spcPts val="600"/>
              </a:spcAft>
            </a:pPr>
            <a:r>
              <a:rPr lang="en-US" sz="2400" smtClean="0">
                <a:ea typeface="ヒラギノ角ゴ Pro W3"/>
                <a:cs typeface="ヒラギノ角ゴ Pro W3"/>
              </a:rPr>
              <a:t>Firms that issue coupon bonds have to make periodic coupon payments and a large lump sum payment at maturity. </a:t>
            </a:r>
          </a:p>
          <a:p>
            <a:pPr>
              <a:spcAft>
                <a:spcPts val="600"/>
              </a:spcAft>
            </a:pPr>
            <a:r>
              <a:rPr lang="en-US" sz="2400" b="1" i="1" smtClean="0">
                <a:ea typeface="ヒラギノ角ゴ Pro W3"/>
                <a:cs typeface="ヒラギノ角ゴ Pro W3"/>
              </a:rPr>
              <a:t>Sinking funds</a:t>
            </a:r>
            <a:r>
              <a:rPr lang="en-US" sz="2400" smtClean="0">
                <a:ea typeface="ヒラギノ角ゴ Pro W3"/>
                <a:cs typeface="ヒラギノ角ゴ Pro W3"/>
              </a:rPr>
              <a:t> or reserve accounts </a:t>
            </a:r>
            <a:r>
              <a:rPr lang="en-US" sz="2400" smtClean="0">
                <a:ea typeface="ヒラギノ角ゴ Pro W3"/>
                <a:cs typeface="ヒラギノ角ゴ Pro W3"/>
                <a:sym typeface="Wingdings" pitchFamily="2" charset="2"/>
              </a:rPr>
              <a:t> </a:t>
            </a:r>
            <a:r>
              <a:rPr lang="en-US" sz="2400" smtClean="0">
                <a:ea typeface="ヒラギノ角ゴ Pro W3"/>
                <a:cs typeface="ヒラギノ角ゴ Pro W3"/>
              </a:rPr>
              <a:t>set up by bond issuers to put away funds every year so as to have the necessary funds available to retire the bond when it matures.</a:t>
            </a:r>
          </a:p>
          <a:p>
            <a:pPr>
              <a:spcAft>
                <a:spcPts val="600"/>
              </a:spcAft>
            </a:pPr>
            <a:endParaRPr lang="en-US" sz="2400" smtClean="0">
              <a:ea typeface="ヒラギノ角ゴ Pro W3"/>
              <a:cs typeface="ヒラギノ角ゴ Pro W3"/>
            </a:endParaRPr>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Title 1"/>
          <p:cNvSpPr>
            <a:spLocks noGrp="1"/>
          </p:cNvSpPr>
          <p:nvPr>
            <p:ph type="title"/>
          </p:nvPr>
        </p:nvSpPr>
        <p:spPr/>
        <p:txBody>
          <a:bodyPr/>
          <a:lstStyle/>
          <a:p>
            <a:r>
              <a:rPr lang="en-US" sz="2400" smtClean="0">
                <a:solidFill>
                  <a:srgbClr val="000000"/>
                </a:solidFill>
                <a:ea typeface="ヒラギノ角ゴ Pro W3"/>
                <a:cs typeface="ヒラギノ角ゴ Pro W3"/>
              </a:rPr>
              <a:t>15.4  Borrowing for a Stable and Mature Business: Selling Bonds (continued)</a:t>
            </a:r>
            <a:endParaRPr lang="en-US" sz="2400" smtClean="0">
              <a:ea typeface="ヒラギノ角ゴ Pro W3"/>
              <a:cs typeface="ヒラギノ角ゴ Pro W3"/>
            </a:endParaRPr>
          </a:p>
        </p:txBody>
      </p:sp>
      <p:sp>
        <p:nvSpPr>
          <p:cNvPr id="3" name="Content Placeholder 2"/>
          <p:cNvSpPr>
            <a:spLocks noGrp="1"/>
          </p:cNvSpPr>
          <p:nvPr>
            <p:ph idx="1"/>
          </p:nvPr>
        </p:nvSpPr>
        <p:spPr/>
        <p:txBody>
          <a:bodyPr>
            <a:normAutofit fontScale="70000" lnSpcReduction="20000"/>
          </a:bodyPr>
          <a:lstStyle/>
          <a:p>
            <a:pPr>
              <a:lnSpc>
                <a:spcPts val="2580"/>
              </a:lnSpc>
              <a:buFontTx/>
              <a:buNone/>
              <a:defRPr/>
            </a:pPr>
            <a:r>
              <a:rPr lang="en-US" b="1" dirty="0" smtClean="0">
                <a:cs typeface="Verdana"/>
              </a:rPr>
              <a:t>Example </a:t>
            </a:r>
            <a:r>
              <a:rPr lang="en-US" b="1" dirty="0">
                <a:cs typeface="Verdana"/>
              </a:rPr>
              <a:t>4:  Bond proceeds.</a:t>
            </a:r>
            <a:endParaRPr lang="en-US" dirty="0">
              <a:cs typeface="Verdana"/>
            </a:endParaRPr>
          </a:p>
          <a:p>
            <a:pPr>
              <a:lnSpc>
                <a:spcPts val="2580"/>
              </a:lnSpc>
              <a:buFontTx/>
              <a:buNone/>
              <a:defRPr/>
            </a:pPr>
            <a:r>
              <a:rPr lang="en-US" b="1" dirty="0" smtClean="0">
                <a:cs typeface="Verdana"/>
              </a:rPr>
              <a:t> </a:t>
            </a:r>
            <a:r>
              <a:rPr lang="en-US" dirty="0" smtClean="0">
                <a:cs typeface="Verdana"/>
              </a:rPr>
              <a:t>	The </a:t>
            </a:r>
            <a:r>
              <a:rPr lang="en-US" dirty="0">
                <a:cs typeface="Verdana"/>
              </a:rPr>
              <a:t>Golden Corral Corporation is in the process of issuing a 30-year, 8% coupon (paid semi-annually)  AA1-rated corporate bond with $1000 par value.  </a:t>
            </a:r>
            <a:endParaRPr lang="en-US" dirty="0" smtClean="0">
              <a:cs typeface="Verdana"/>
            </a:endParaRPr>
          </a:p>
          <a:p>
            <a:pPr lvl="1">
              <a:lnSpc>
                <a:spcPts val="2580"/>
              </a:lnSpc>
              <a:defRPr/>
            </a:pPr>
            <a:r>
              <a:rPr lang="en-US" dirty="0" smtClean="0">
                <a:cs typeface="Verdana"/>
              </a:rPr>
              <a:t>If </a:t>
            </a:r>
            <a:r>
              <a:rPr lang="en-US" dirty="0">
                <a:cs typeface="Verdana"/>
              </a:rPr>
              <a:t>by the time the bonds receive SEC clearance, the market yield on this bond goes to 8.35%, </a:t>
            </a:r>
            <a:endParaRPr lang="en-US" dirty="0" smtClean="0">
              <a:cs typeface="Verdana"/>
            </a:endParaRPr>
          </a:p>
          <a:p>
            <a:pPr lvl="1">
              <a:lnSpc>
                <a:spcPts val="2580"/>
              </a:lnSpc>
              <a:defRPr/>
            </a:pPr>
            <a:r>
              <a:rPr lang="en-US" dirty="0" smtClean="0">
                <a:cs typeface="Verdana"/>
              </a:rPr>
              <a:t>and </a:t>
            </a:r>
            <a:r>
              <a:rPr lang="en-US" dirty="0">
                <a:cs typeface="Verdana"/>
              </a:rPr>
              <a:t>the company sells 3000 of these bonds with the help of an investment banker who charges them a commission rate of 3% on the proceeds, </a:t>
            </a:r>
            <a:endParaRPr lang="en-US" dirty="0" smtClean="0">
              <a:cs typeface="Verdana"/>
            </a:endParaRPr>
          </a:p>
          <a:p>
            <a:pPr>
              <a:lnSpc>
                <a:spcPts val="2580"/>
              </a:lnSpc>
              <a:defRPr/>
            </a:pPr>
            <a:r>
              <a:rPr lang="en-US" dirty="0" smtClean="0">
                <a:cs typeface="Verdana"/>
              </a:rPr>
              <a:t>what </a:t>
            </a:r>
            <a:r>
              <a:rPr lang="en-US" dirty="0">
                <a:cs typeface="Verdana"/>
              </a:rPr>
              <a:t>will the total proceeds be for the issuing company, </a:t>
            </a:r>
            <a:r>
              <a:rPr lang="en-US" dirty="0" smtClean="0">
                <a:cs typeface="Verdana"/>
              </a:rPr>
              <a:t>and</a:t>
            </a:r>
          </a:p>
          <a:p>
            <a:pPr>
              <a:lnSpc>
                <a:spcPts val="2580"/>
              </a:lnSpc>
              <a:defRPr/>
            </a:pPr>
            <a:r>
              <a:rPr lang="en-US" dirty="0" smtClean="0">
                <a:cs typeface="Verdana"/>
              </a:rPr>
              <a:t>what </a:t>
            </a:r>
            <a:r>
              <a:rPr lang="en-US" dirty="0">
                <a:cs typeface="Verdana"/>
              </a:rPr>
              <a:t>is the cost of these bonds to the firm in terms of the cost of capital</a:t>
            </a:r>
            <a:r>
              <a:rPr lang="en-US" dirty="0" smtClean="0">
                <a:cs typeface="Verdana"/>
              </a:rPr>
              <a:t>?</a:t>
            </a:r>
          </a:p>
          <a:p>
            <a:pPr>
              <a:lnSpc>
                <a:spcPts val="2580"/>
              </a:lnSpc>
              <a:defRPr/>
            </a:pPr>
            <a:r>
              <a:rPr lang="en-US" dirty="0" smtClean="0">
                <a:cs typeface="Verdana"/>
              </a:rPr>
              <a:t>What </a:t>
            </a:r>
            <a:r>
              <a:rPr lang="en-US" dirty="0">
                <a:cs typeface="Verdana"/>
              </a:rPr>
              <a:t>are the firm’s future cash obligations?</a:t>
            </a:r>
          </a:p>
          <a:p>
            <a:pPr>
              <a:lnSpc>
                <a:spcPts val="2580"/>
              </a:lnSpc>
              <a:defRPr/>
            </a:pPr>
            <a:endParaRPr lang="en-US" dirty="0">
              <a:cs typeface="Verdana"/>
            </a:endParaRPr>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Content Placeholder 2"/>
          <p:cNvSpPr>
            <a:spLocks noGrp="1"/>
          </p:cNvSpPr>
          <p:nvPr>
            <p:ph idx="1"/>
          </p:nvPr>
        </p:nvSpPr>
        <p:spPr/>
        <p:txBody>
          <a:bodyPr/>
          <a:lstStyle/>
          <a:p>
            <a:pPr>
              <a:buFontTx/>
              <a:buNone/>
            </a:pPr>
            <a:r>
              <a:rPr lang="en-US" sz="2400" b="1" dirty="0" smtClean="0">
                <a:ea typeface="ヒラギノ角ゴ Pro W3"/>
                <a:cs typeface="ヒラギノ角ゴ Pro W3"/>
              </a:rPr>
              <a:t>Example 4 Answer</a:t>
            </a:r>
            <a:endParaRPr lang="en-US" sz="2400" dirty="0" smtClean="0">
              <a:ea typeface="ヒラギノ角ゴ Pro W3"/>
              <a:cs typeface="ヒラギノ角ゴ Pro W3"/>
            </a:endParaRPr>
          </a:p>
          <a:p>
            <a:r>
              <a:rPr lang="en-US" sz="2400" dirty="0" smtClean="0">
                <a:ea typeface="ヒラギノ角ゴ Pro W3"/>
                <a:cs typeface="ヒラギノ角ゴ Pro W3"/>
              </a:rPr>
              <a:t>P/Y=2;C/Y=2;N=60;PMT=40;FV=1000;I=8.35 PV</a:t>
            </a:r>
            <a:r>
              <a:rPr lang="en-US" sz="2400" dirty="0" smtClean="0">
                <a:ea typeface="ヒラギノ角ゴ Pro W3"/>
                <a:cs typeface="ヒラギノ角ゴ Pro W3"/>
                <a:sym typeface="Wingdings" pitchFamily="2" charset="2"/>
              </a:rPr>
              <a:t></a:t>
            </a:r>
            <a:r>
              <a:rPr lang="en-US" sz="2400" dirty="0" smtClean="0">
                <a:ea typeface="ヒラギノ角ゴ Pro W3"/>
                <a:cs typeface="ヒラギノ角ゴ Pro W3"/>
              </a:rPr>
              <a:t>$961.686</a:t>
            </a:r>
            <a:r>
              <a:rPr lang="en-US" sz="2400" i="1" dirty="0" smtClean="0">
                <a:ea typeface="ヒラギノ角ゴ Pro W3"/>
                <a:cs typeface="ヒラギノ角ゴ Pro W3"/>
              </a:rPr>
              <a:t> </a:t>
            </a:r>
            <a:endParaRPr lang="en-US" sz="2400" dirty="0" smtClean="0">
              <a:ea typeface="ヒラギノ角ゴ Pro W3"/>
              <a:cs typeface="ヒラギノ角ゴ Pro W3"/>
            </a:endParaRPr>
          </a:p>
          <a:p>
            <a:r>
              <a:rPr lang="en-US" sz="2400" dirty="0" smtClean="0">
                <a:ea typeface="ヒラギノ角ゴ Pro W3"/>
                <a:cs typeface="ヒラギノ角ゴ Pro W3"/>
              </a:rPr>
              <a:t>Gross proceeds from sale of bonds = 3000*$962=$2,885,058 </a:t>
            </a:r>
          </a:p>
          <a:p>
            <a:r>
              <a:rPr lang="en-US" sz="2400" dirty="0" smtClean="0">
                <a:ea typeface="ヒラギノ角ゴ Pro W3"/>
                <a:cs typeface="ヒラギノ角ゴ Pro W3"/>
              </a:rPr>
              <a:t>Investment banker’s commission = .03*$2,885,058= $86,552 (rounded) </a:t>
            </a:r>
          </a:p>
          <a:p>
            <a:r>
              <a:rPr lang="en-US" sz="2400" dirty="0" smtClean="0">
                <a:ea typeface="ヒラギノ角ゴ Pro W3"/>
                <a:cs typeface="ヒラギノ角ゴ Pro W3"/>
              </a:rPr>
              <a:t>Total proceeds received by the issuing company = $2,798, 506 </a:t>
            </a:r>
          </a:p>
          <a:p>
            <a:r>
              <a:rPr lang="en-US" sz="2400" dirty="0" smtClean="0">
                <a:ea typeface="ヒラギノ角ゴ Pro W3"/>
                <a:cs typeface="ヒラギノ角ゴ Pro W3"/>
              </a:rPr>
              <a:t>Net proceeds per bond = $961.686*(1-.03) = $932.84</a:t>
            </a:r>
          </a:p>
          <a:p>
            <a:endParaRPr lang="en-US" sz="2400" dirty="0" smtClean="0">
              <a:ea typeface="ヒラギノ角ゴ Pro W3"/>
              <a:cs typeface="ヒラギノ角ゴ Pro W3"/>
            </a:endParaRPr>
          </a:p>
        </p:txBody>
      </p:sp>
      <p:sp>
        <p:nvSpPr>
          <p:cNvPr id="6" name="Title 1"/>
          <p:cNvSpPr txBox="1">
            <a:spLocks/>
          </p:cNvSpPr>
          <p:nvPr/>
        </p:nvSpPr>
        <p:spPr bwMode="auto">
          <a:xfrm>
            <a:off x="1143000" y="0"/>
            <a:ext cx="7696200" cy="1143000"/>
          </a:xfrm>
          <a:prstGeom prst="rect">
            <a:avLst/>
          </a:prstGeom>
          <a:noFill/>
          <a:ln w="9525">
            <a:noFill/>
            <a:miter lim="800000"/>
            <a:headEnd/>
            <a:tailEnd/>
          </a:ln>
        </p:spPr>
        <p:txBody>
          <a:bodyPr lIns="0" tIns="0" rIns="0" bIns="0" anchor="ctr"/>
          <a:lstStyle/>
          <a:p>
            <a:pPr>
              <a:defRPr/>
            </a:pPr>
            <a:r>
              <a:rPr lang="en-US" sz="2400" b="1" kern="0">
                <a:solidFill>
                  <a:prstClr val="black"/>
                </a:solidFill>
                <a:latin typeface="Verdana"/>
                <a:ea typeface="Verdana"/>
                <a:cs typeface="ヒラギノ角ゴ Pro W3" pitchFamily="-1" charset="-128"/>
              </a:rPr>
              <a:t>15.4  Borrowing for a Stable and Mature Business: Selling Bonds (continued)</a:t>
            </a:r>
            <a:endParaRPr lang="en-US" sz="2400" b="1" kern="0" dirty="0">
              <a:latin typeface="Verdana"/>
              <a:ea typeface="ヒラギノ角ゴ Pro W3" pitchFamily="-1" charset="-128"/>
              <a:cs typeface="Verdana"/>
            </a:endParaRPr>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Content Placeholder 2"/>
          <p:cNvSpPr>
            <a:spLocks noGrp="1"/>
          </p:cNvSpPr>
          <p:nvPr>
            <p:ph idx="1"/>
          </p:nvPr>
        </p:nvSpPr>
        <p:spPr/>
        <p:txBody>
          <a:bodyPr/>
          <a:lstStyle/>
          <a:p>
            <a:pPr>
              <a:buFontTx/>
              <a:buNone/>
            </a:pPr>
            <a:r>
              <a:rPr lang="en-US" sz="2400" b="1" dirty="0" smtClean="0">
                <a:ea typeface="ヒラギノ角ゴ Pro W3"/>
                <a:cs typeface="ヒラギノ角ゴ Pro W3"/>
              </a:rPr>
              <a:t>Example 4 Answer (continued)</a:t>
            </a:r>
          </a:p>
          <a:p>
            <a:pPr>
              <a:buFontTx/>
              <a:buNone/>
            </a:pPr>
            <a:r>
              <a:rPr lang="en-US" dirty="0" smtClean="0">
                <a:ea typeface="ヒラギノ角ゴ Pro W3"/>
                <a:cs typeface="ヒラギノ角ゴ Pro W3"/>
              </a:rPr>
              <a:t>	Cost of debt to Golden Corral based on net price: </a:t>
            </a:r>
          </a:p>
          <a:p>
            <a:pPr>
              <a:buFontTx/>
              <a:buNone/>
            </a:pPr>
            <a:r>
              <a:rPr lang="en-US" dirty="0" smtClean="0">
                <a:ea typeface="ヒラギノ角ゴ Pro W3"/>
                <a:cs typeface="ヒラギノ角ゴ Pro W3"/>
              </a:rPr>
              <a:t>	P/Y=2; C/Y=2; PV=-932.84; N=60; PMT=40; FV=1000;I </a:t>
            </a:r>
            <a:r>
              <a:rPr lang="en-US" dirty="0" smtClean="0">
                <a:ea typeface="ヒラギノ角ゴ Pro W3"/>
                <a:cs typeface="ヒラギノ角ゴ Pro W3"/>
                <a:sym typeface="Wingdings" pitchFamily="2" charset="2"/>
              </a:rPr>
              <a:t></a:t>
            </a:r>
            <a:r>
              <a:rPr lang="en-US" dirty="0" smtClean="0">
                <a:ea typeface="ヒラギノ角ゴ Pro W3"/>
                <a:cs typeface="ヒラギノ角ゴ Pro W3"/>
              </a:rPr>
              <a:t>8.629% </a:t>
            </a:r>
          </a:p>
          <a:p>
            <a:pPr>
              <a:buFontTx/>
              <a:buNone/>
            </a:pPr>
            <a:r>
              <a:rPr lang="en-US" dirty="0" smtClean="0">
                <a:ea typeface="ヒラギノ角ゴ Pro W3"/>
                <a:cs typeface="ヒラギノ角ゴ Pro W3"/>
              </a:rPr>
              <a:t>	Future cash obligations: </a:t>
            </a:r>
          </a:p>
          <a:p>
            <a:pPr lvl="1"/>
            <a:r>
              <a:rPr lang="en-US" sz="2200" dirty="0" smtClean="0">
                <a:ea typeface="ヒラギノ角ゴ Pro W3"/>
              </a:rPr>
              <a:t>Annual Coupon payments = $40*2*3000 = $240,000</a:t>
            </a:r>
          </a:p>
          <a:p>
            <a:pPr lvl="1"/>
            <a:r>
              <a:rPr lang="en-US" sz="2200" dirty="0" smtClean="0">
                <a:ea typeface="ヒラギノ角ゴ Pro W3"/>
              </a:rPr>
              <a:t>Principal payment at maturity= $1000*3000 = $3,000,000</a:t>
            </a:r>
            <a:r>
              <a:rPr lang="en-US" sz="2200" b="1" dirty="0" smtClean="0">
                <a:ea typeface="ヒラギノ角ゴ Pro W3"/>
              </a:rPr>
              <a:t> </a:t>
            </a:r>
            <a:endParaRPr lang="en-US" sz="2200" dirty="0" smtClean="0">
              <a:ea typeface="ヒラギノ角ゴ Pro W3"/>
            </a:endParaRPr>
          </a:p>
          <a:p>
            <a:endParaRPr lang="en-US" dirty="0" smtClean="0">
              <a:ea typeface="ヒラギノ角ゴ Pro W3"/>
              <a:cs typeface="ヒラギノ角ゴ Pro W3"/>
            </a:endParaRPr>
          </a:p>
        </p:txBody>
      </p:sp>
      <p:sp>
        <p:nvSpPr>
          <p:cNvPr id="7" name="Title 1"/>
          <p:cNvSpPr txBox="1">
            <a:spLocks/>
          </p:cNvSpPr>
          <p:nvPr/>
        </p:nvSpPr>
        <p:spPr bwMode="auto">
          <a:xfrm>
            <a:off x="1143000" y="0"/>
            <a:ext cx="7696200" cy="1143000"/>
          </a:xfrm>
          <a:prstGeom prst="rect">
            <a:avLst/>
          </a:prstGeom>
          <a:noFill/>
          <a:ln w="9525">
            <a:noFill/>
            <a:miter lim="800000"/>
            <a:headEnd/>
            <a:tailEnd/>
          </a:ln>
        </p:spPr>
        <p:txBody>
          <a:bodyPr lIns="0" tIns="0" rIns="0" bIns="0" anchor="ctr"/>
          <a:lstStyle/>
          <a:p>
            <a:pPr>
              <a:defRPr/>
            </a:pPr>
            <a:r>
              <a:rPr lang="en-US" sz="2400" b="1" kern="0">
                <a:solidFill>
                  <a:prstClr val="black"/>
                </a:solidFill>
                <a:latin typeface="Verdana"/>
                <a:ea typeface="Verdana"/>
                <a:cs typeface="ヒラギノ角ゴ Pro W3" pitchFamily="-1" charset="-128"/>
              </a:rPr>
              <a:t>15.4  Borrowing for a Stable and Mature Business: Selling Bonds (continued)</a:t>
            </a:r>
            <a:endParaRPr lang="en-US" sz="2400" b="1" kern="0" dirty="0">
              <a:latin typeface="Verdana"/>
              <a:ea typeface="ヒラギノ角ゴ Pro W3" pitchFamily="-1" charset="-128"/>
              <a:cs typeface="Verdana"/>
            </a:endParaRPr>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pPr>
              <a:defRPr/>
            </a:pPr>
            <a:r>
              <a:rPr lang="en-US" sz="3600" dirty="0" smtClean="0"/>
              <a:t/>
            </a:r>
            <a:br>
              <a:rPr lang="en-US" sz="3600" dirty="0" smtClean="0"/>
            </a:br>
            <a:r>
              <a:rPr lang="en-US" sz="3600" dirty="0" smtClean="0">
                <a:cs typeface="Verdana"/>
              </a:rPr>
              <a:t>15.5  Borrowing </a:t>
            </a:r>
            <a:r>
              <a:rPr lang="en-US" sz="3600" dirty="0">
                <a:cs typeface="Verdana"/>
              </a:rPr>
              <a:t>for a Stable and Mature Business: </a:t>
            </a:r>
            <a:r>
              <a:rPr lang="en-US" sz="3600" dirty="0" smtClean="0">
                <a:cs typeface="Verdana"/>
              </a:rPr>
              <a:t>Selling </a:t>
            </a:r>
            <a:r>
              <a:rPr lang="en-US" sz="3600" dirty="0">
                <a:cs typeface="Verdana"/>
              </a:rPr>
              <a:t>Stock</a:t>
            </a:r>
            <a:r>
              <a:rPr lang="en-US" sz="3600" dirty="0"/>
              <a:t/>
            </a:r>
            <a:br>
              <a:rPr lang="en-US" sz="3600" dirty="0"/>
            </a:br>
            <a:endParaRPr lang="en-US" sz="3600" dirty="0">
              <a:cs typeface="Verdana"/>
            </a:endParaRPr>
          </a:p>
        </p:txBody>
      </p:sp>
      <p:sp>
        <p:nvSpPr>
          <p:cNvPr id="40962" name="Content Placeholder 5"/>
          <p:cNvSpPr>
            <a:spLocks noGrp="1"/>
          </p:cNvSpPr>
          <p:nvPr>
            <p:ph idx="1"/>
          </p:nvPr>
        </p:nvSpPr>
        <p:spPr/>
        <p:txBody>
          <a:bodyPr/>
          <a:lstStyle/>
          <a:p>
            <a:r>
              <a:rPr lang="en-US" smtClean="0">
                <a:ea typeface="ヒラギノ角ゴ Pro W3"/>
                <a:cs typeface="ヒラギノ角ゴ Pro W3"/>
              </a:rPr>
              <a:t>Common stock </a:t>
            </a:r>
            <a:r>
              <a:rPr lang="en-US" smtClean="0">
                <a:ea typeface="ヒラギノ角ゴ Pro W3"/>
                <a:cs typeface="ヒラギノ角ゴ Pro W3"/>
                <a:sym typeface="Wingdings" pitchFamily="2" charset="2"/>
              </a:rPr>
              <a:t></a:t>
            </a:r>
            <a:r>
              <a:rPr lang="en-US" smtClean="0">
                <a:ea typeface="ヒラギノ角ゴ Pro W3"/>
                <a:cs typeface="ヒラギノ角ゴ Pro W3"/>
              </a:rPr>
              <a:t>the other major source of capital for a firm to avail of</a:t>
            </a:r>
          </a:p>
          <a:p>
            <a:r>
              <a:rPr lang="en-US" smtClean="0">
                <a:ea typeface="ヒラギノ角ゴ Pro W3"/>
                <a:cs typeface="ヒラギノ角ゴ Pro W3"/>
              </a:rPr>
              <a:t>Equity holders get voting rights as part owners and share in the residual profits of the firm.</a:t>
            </a:r>
            <a:r>
              <a:rPr lang="en-US" b="1" smtClean="0">
                <a:ea typeface="ヒラギノ角ゴ Pro W3"/>
                <a:cs typeface="ヒラギノ角ゴ Pro W3"/>
              </a:rPr>
              <a:t> </a:t>
            </a:r>
            <a:endParaRPr lang="en-US" smtClean="0">
              <a:ea typeface="ヒラギノ角ゴ Pro W3"/>
              <a:cs typeface="ヒラギノ角ゴ Pro W3"/>
            </a:endParaRPr>
          </a:p>
          <a:p>
            <a:pPr lvl="1"/>
            <a:r>
              <a:rPr lang="en-US" i="1" smtClean="0">
                <a:ea typeface="ヒラギノ角ゴ Pro W3"/>
              </a:rPr>
              <a:t>initial public offerings</a:t>
            </a:r>
            <a:r>
              <a:rPr lang="en-US" smtClean="0">
                <a:ea typeface="ヒラギノ角ゴ Pro W3"/>
              </a:rPr>
              <a:t> (IPOs) when the firm first goes public and </a:t>
            </a:r>
          </a:p>
          <a:p>
            <a:pPr lvl="1"/>
            <a:r>
              <a:rPr lang="en-US" i="1" smtClean="0">
                <a:ea typeface="ヒラギノ角ゴ Pro W3"/>
              </a:rPr>
              <a:t>seasoned</a:t>
            </a:r>
            <a:r>
              <a:rPr lang="en-US" smtClean="0">
                <a:ea typeface="ヒラギノ角ゴ Pro W3"/>
              </a:rPr>
              <a:t> offerings for subsequent issues.</a:t>
            </a:r>
          </a:p>
          <a:p>
            <a:endParaRPr lang="en-US" smtClean="0">
              <a:ea typeface="ヒラギノ角ゴ Pro W3"/>
              <a:cs typeface="ヒラギノ角ゴ Pro W3"/>
            </a:endParaRPr>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Title 1"/>
          <p:cNvSpPr>
            <a:spLocks noGrp="1"/>
          </p:cNvSpPr>
          <p:nvPr>
            <p:ph type="title"/>
          </p:nvPr>
        </p:nvSpPr>
        <p:spPr/>
        <p:txBody>
          <a:bodyPr/>
          <a:lstStyle/>
          <a:p>
            <a:r>
              <a:rPr lang="en-US" smtClean="0">
                <a:ea typeface="ヒラギノ角ゴ Pro W3"/>
                <a:cs typeface="ヒラギノ角ゴ Pro W3"/>
              </a:rPr>
              <a:t>15.5 (A)  Initial Public Offerings and Underwriting </a:t>
            </a:r>
          </a:p>
        </p:txBody>
      </p:sp>
      <p:sp>
        <p:nvSpPr>
          <p:cNvPr id="41986" name="Content Placeholder 2"/>
          <p:cNvSpPr>
            <a:spLocks noGrp="1"/>
          </p:cNvSpPr>
          <p:nvPr>
            <p:ph idx="1"/>
          </p:nvPr>
        </p:nvSpPr>
        <p:spPr/>
        <p:txBody>
          <a:bodyPr/>
          <a:lstStyle/>
          <a:p>
            <a:pPr>
              <a:lnSpc>
                <a:spcPts val="2200"/>
              </a:lnSpc>
              <a:spcAft>
                <a:spcPts val="600"/>
              </a:spcAft>
              <a:buFontTx/>
              <a:buNone/>
            </a:pPr>
            <a:r>
              <a:rPr lang="en-US" sz="1800" smtClean="0">
                <a:ea typeface="ヒラギノ角ゴ Pro W3"/>
                <a:cs typeface="ヒラギノ角ゴ Pro W3"/>
              </a:rPr>
              <a:t>	Firms sell stock to the public with the help of investment banking firms, who perform </a:t>
            </a:r>
            <a:r>
              <a:rPr lang="en-US" sz="1800" i="1" smtClean="0">
                <a:ea typeface="ヒラギノ角ゴ Pro W3"/>
                <a:cs typeface="ヒラギノ角ゴ Pro W3"/>
              </a:rPr>
              <a:t>due diligence</a:t>
            </a:r>
            <a:r>
              <a:rPr lang="en-US" sz="1800" smtClean="0">
                <a:ea typeface="ヒラギノ角ゴ Pro W3"/>
                <a:cs typeface="ヒラギノ角ゴ Pro W3"/>
              </a:rPr>
              <a:t> and are experts in marketing the issue.	</a:t>
            </a:r>
          </a:p>
          <a:p>
            <a:pPr lvl="1">
              <a:lnSpc>
                <a:spcPts val="2200"/>
              </a:lnSpc>
              <a:spcAft>
                <a:spcPts val="600"/>
              </a:spcAft>
            </a:pPr>
            <a:r>
              <a:rPr lang="en-US" sz="1600" smtClean="0">
                <a:ea typeface="ヒラギノ角ゴ Pro W3"/>
              </a:rPr>
              <a:t>Investment banks partner with issuing firms in exchange for compensation that can be set up on a best-efforts basis or on a fixed-commitment basis.</a:t>
            </a:r>
            <a:r>
              <a:rPr lang="en-US" sz="1600" b="1" smtClean="0">
                <a:ea typeface="ヒラギノ角ゴ Pro W3"/>
              </a:rPr>
              <a:t> </a:t>
            </a:r>
            <a:endParaRPr lang="en-US" sz="1600" smtClean="0">
              <a:ea typeface="ヒラギノ角ゴ Pro W3"/>
            </a:endParaRPr>
          </a:p>
          <a:p>
            <a:pPr>
              <a:lnSpc>
                <a:spcPts val="2200"/>
              </a:lnSpc>
              <a:spcAft>
                <a:spcPts val="600"/>
              </a:spcAft>
            </a:pPr>
            <a:r>
              <a:rPr lang="en-US" sz="1800" smtClean="0">
                <a:ea typeface="ヒラギノ角ゴ Pro W3"/>
                <a:cs typeface="ヒラギノ角ゴ Pro W3"/>
              </a:rPr>
              <a:t>Under a </a:t>
            </a:r>
            <a:r>
              <a:rPr lang="en-US" sz="1800" b="1" i="1" smtClean="0">
                <a:ea typeface="ヒラギノ角ゴ Pro W3"/>
                <a:cs typeface="ヒラギノ角ゴ Pro W3"/>
              </a:rPr>
              <a:t>best-efforts arrangement</a:t>
            </a:r>
            <a:r>
              <a:rPr lang="en-US" sz="1800" smtClean="0">
                <a:ea typeface="ヒラギノ角ゴ Pro W3"/>
                <a:cs typeface="ヒラギノ角ゴ Pro W3"/>
              </a:rPr>
              <a:t> the investment bank pledges to use its best efforts to sell all the authorized shares and takes a cut on each individual share sold, but provides no guarantee as to how many shares will be sold. The more shares sold, the higher the payoff to the investment bank.</a:t>
            </a:r>
          </a:p>
          <a:p>
            <a:pPr>
              <a:lnSpc>
                <a:spcPts val="2200"/>
              </a:lnSpc>
              <a:spcAft>
                <a:spcPts val="600"/>
              </a:spcAft>
            </a:pPr>
            <a:r>
              <a:rPr lang="en-US" sz="1800" smtClean="0">
                <a:ea typeface="ヒラギノ角ゴ Pro W3"/>
                <a:cs typeface="ヒラギノ角ゴ Pro W3"/>
              </a:rPr>
              <a:t>Under a </a:t>
            </a:r>
            <a:r>
              <a:rPr lang="en-US" sz="1800" b="1" i="1" smtClean="0">
                <a:ea typeface="ヒラギノ角ゴ Pro W3"/>
                <a:cs typeface="ヒラギノ角ゴ Pro W3"/>
              </a:rPr>
              <a:t>fixed-commitment arrangement</a:t>
            </a:r>
            <a:r>
              <a:rPr lang="en-US" sz="1800" smtClean="0">
                <a:ea typeface="ヒラギノ角ゴ Pro W3"/>
                <a:cs typeface="ヒラギノ角ゴ Pro W3"/>
              </a:rPr>
              <a:t>, also known as an </a:t>
            </a:r>
            <a:r>
              <a:rPr lang="en-US" sz="1800" b="1" i="1" smtClean="0">
                <a:ea typeface="ヒラギノ角ゴ Pro W3"/>
                <a:cs typeface="ヒラギノ角ゴ Pro W3"/>
              </a:rPr>
              <a:t>underwriting arrangement</a:t>
            </a:r>
            <a:r>
              <a:rPr lang="en-US" sz="1800" smtClean="0">
                <a:ea typeface="ヒラギノ角ゴ Pro W3"/>
                <a:cs typeface="ヒラギノ角ゴ Pro W3"/>
              </a:rPr>
              <a:t>, the investment banker guarantees a fixed amount of proceeds to the issuer. The investment banker makes up/keeps the difference between the actual selling price and the guaranteed price. </a:t>
            </a:r>
          </a:p>
          <a:p>
            <a:pPr>
              <a:lnSpc>
                <a:spcPts val="2200"/>
              </a:lnSpc>
              <a:spcAft>
                <a:spcPts val="600"/>
              </a:spcAft>
              <a:buFontTx/>
              <a:buNone/>
            </a:pPr>
            <a:r>
              <a:rPr lang="en-US" sz="1800" smtClean="0">
                <a:ea typeface="ヒラギノ角ゴ Pro W3"/>
                <a:cs typeface="ヒラギノ角ゴ Pro W3"/>
              </a:rPr>
              <a:t>	 </a:t>
            </a:r>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Title 1"/>
          <p:cNvSpPr>
            <a:spLocks noGrp="1"/>
          </p:cNvSpPr>
          <p:nvPr>
            <p:ph type="title"/>
          </p:nvPr>
        </p:nvSpPr>
        <p:spPr/>
        <p:txBody>
          <a:bodyPr/>
          <a:lstStyle/>
          <a:p>
            <a:r>
              <a:rPr lang="en-US" smtClean="0">
                <a:ea typeface="ヒラギノ角ゴ Pro W3"/>
                <a:cs typeface="ヒラギノ角ゴ Pro W3"/>
              </a:rPr>
              <a:t>15.5 (A)  Initial Public Offerings and Underwriting  (continued)</a:t>
            </a:r>
          </a:p>
        </p:txBody>
      </p:sp>
      <p:sp>
        <p:nvSpPr>
          <p:cNvPr id="3" name="Content Placeholder 2"/>
          <p:cNvSpPr>
            <a:spLocks noGrp="1"/>
          </p:cNvSpPr>
          <p:nvPr>
            <p:ph idx="1"/>
          </p:nvPr>
        </p:nvSpPr>
        <p:spPr>
          <a:xfrm>
            <a:off x="381000" y="1447800"/>
            <a:ext cx="8534400" cy="4648200"/>
          </a:xfrm>
        </p:spPr>
        <p:txBody>
          <a:bodyPr>
            <a:noAutofit/>
          </a:bodyPr>
          <a:lstStyle/>
          <a:p>
            <a:pPr marL="0" indent="0">
              <a:lnSpc>
                <a:spcPts val="2120"/>
              </a:lnSpc>
              <a:buFontTx/>
              <a:buNone/>
              <a:defRPr/>
            </a:pPr>
            <a:r>
              <a:rPr lang="en-US" sz="1800" b="1" dirty="0" smtClean="0"/>
              <a:t>Example </a:t>
            </a:r>
            <a:r>
              <a:rPr lang="en-US" sz="1800" b="1" dirty="0"/>
              <a:t>5: Best efforts versus fixed commitment underwriting</a:t>
            </a:r>
            <a:r>
              <a:rPr lang="en-US" sz="1800" b="1" dirty="0" smtClean="0"/>
              <a:t>:</a:t>
            </a:r>
            <a:r>
              <a:rPr lang="en-US" sz="1800" dirty="0"/>
              <a:t>	</a:t>
            </a:r>
            <a:endParaRPr lang="en-US" sz="1800" dirty="0" smtClean="0"/>
          </a:p>
          <a:p>
            <a:pPr marL="0" indent="0">
              <a:lnSpc>
                <a:spcPts val="2120"/>
              </a:lnSpc>
              <a:buFontTx/>
              <a:buNone/>
              <a:defRPr/>
            </a:pPr>
            <a:r>
              <a:rPr lang="en-US" sz="1800" dirty="0" smtClean="0"/>
              <a:t>The </a:t>
            </a:r>
            <a:r>
              <a:rPr lang="en-US" sz="1800" dirty="0"/>
              <a:t>Wed Link Inc. wants to raise capital by issuing common stock. They contact a few investment bankers and the one with the best offer has presented them with 2 options:</a:t>
            </a:r>
            <a:endParaRPr lang="en-US" sz="1800" dirty="0" smtClean="0"/>
          </a:p>
          <a:p>
            <a:pPr marL="514350" indent="-514350">
              <a:lnSpc>
                <a:spcPts val="2120"/>
              </a:lnSpc>
              <a:buFont typeface="+mj-lt"/>
              <a:buAutoNum type="arabicParenR"/>
              <a:defRPr/>
            </a:pPr>
            <a:r>
              <a:rPr lang="en-US" sz="1800" dirty="0" smtClean="0"/>
              <a:t>A </a:t>
            </a:r>
            <a:r>
              <a:rPr lang="en-US" sz="1800" dirty="0"/>
              <a:t>fixed commitment offer of $8,500,000 </a:t>
            </a:r>
            <a:endParaRPr lang="en-US" sz="1800" dirty="0" smtClean="0"/>
          </a:p>
          <a:p>
            <a:pPr marL="514350" indent="-514350">
              <a:lnSpc>
                <a:spcPts val="2120"/>
              </a:lnSpc>
              <a:buFont typeface="+mj-lt"/>
              <a:buAutoNum type="arabicParenR"/>
              <a:defRPr/>
            </a:pPr>
            <a:r>
              <a:rPr lang="en-US" sz="1800" dirty="0" smtClean="0"/>
              <a:t>A </a:t>
            </a:r>
            <a:r>
              <a:rPr lang="en-US" sz="1800" dirty="0"/>
              <a:t>best efforts arrangement in which the investment banker will receive $1.50 per share for every share of stock sold up to $$1,500,000 for the 1,000.000 shares to be offered to the public at $11 per share</a:t>
            </a:r>
            <a:r>
              <a:rPr lang="en-US" sz="1800" dirty="0" smtClean="0"/>
              <a:t>.</a:t>
            </a:r>
          </a:p>
          <a:p>
            <a:pPr marL="971550" lvl="1" indent="-463550">
              <a:lnSpc>
                <a:spcPts val="2120"/>
              </a:lnSpc>
              <a:buFont typeface="+mj-lt"/>
              <a:buAutoNum type="alphaLcParenR"/>
              <a:defRPr/>
            </a:pPr>
            <a:r>
              <a:rPr lang="en-US" sz="1600" dirty="0" smtClean="0"/>
              <a:t>If </a:t>
            </a:r>
            <a:r>
              <a:rPr lang="en-US" sz="1600" dirty="0"/>
              <a:t>100% of the shares are sold, what are Wed Link’s proceeds? What is the payment to the investment banking firm under each method of issuing securities? </a:t>
            </a:r>
            <a:endParaRPr lang="en-US" sz="1600" dirty="0" smtClean="0"/>
          </a:p>
          <a:p>
            <a:pPr marL="971550" lvl="1" indent="-463550">
              <a:lnSpc>
                <a:spcPts val="2120"/>
              </a:lnSpc>
              <a:buFont typeface="+mj-lt"/>
              <a:buAutoNum type="alphaLcParenR"/>
              <a:defRPr/>
            </a:pPr>
            <a:r>
              <a:rPr lang="en-US" sz="1600" dirty="0" smtClean="0"/>
              <a:t>What </a:t>
            </a:r>
            <a:r>
              <a:rPr lang="en-US" sz="1600" dirty="0"/>
              <a:t>if 85% of the shares are sold? At what percentage of shares sold are the </a:t>
            </a:r>
            <a:r>
              <a:rPr lang="en-US" sz="1600" dirty="0" smtClean="0"/>
              <a:t>proceeds </a:t>
            </a:r>
            <a:r>
              <a:rPr lang="en-US" sz="1600" dirty="0"/>
              <a:t>to you the same under the two compensation arrangements?  </a:t>
            </a:r>
            <a:endParaRPr lang="en-US" sz="1600" dirty="0" smtClean="0"/>
          </a:p>
          <a:p>
            <a:pPr marL="971550" lvl="1" indent="-463550">
              <a:lnSpc>
                <a:spcPts val="2120"/>
              </a:lnSpc>
              <a:buFont typeface="+mj-lt"/>
              <a:buAutoNum type="alphaLcParenR"/>
              <a:defRPr/>
            </a:pPr>
            <a:r>
              <a:rPr lang="en-US" sz="1600" dirty="0" smtClean="0"/>
              <a:t>At </a:t>
            </a:r>
            <a:r>
              <a:rPr lang="en-US" sz="1600" dirty="0"/>
              <a:t>what percentage is the payment to the investment banking firm the same?</a:t>
            </a:r>
          </a:p>
          <a:p>
            <a:pPr lvl="1">
              <a:lnSpc>
                <a:spcPts val="2120"/>
              </a:lnSpc>
              <a:defRPr/>
            </a:pPr>
            <a:endParaRPr lang="en-US" sz="1200" dirty="0"/>
          </a:p>
          <a:p>
            <a:pPr>
              <a:lnSpc>
                <a:spcPts val="2120"/>
              </a:lnSpc>
              <a:defRPr/>
            </a:pPr>
            <a:endParaRPr lang="en-US" sz="1400" dirty="0"/>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Title 1"/>
          <p:cNvSpPr>
            <a:spLocks noGrp="1"/>
          </p:cNvSpPr>
          <p:nvPr>
            <p:ph type="title"/>
          </p:nvPr>
        </p:nvSpPr>
        <p:spPr/>
        <p:txBody>
          <a:bodyPr/>
          <a:lstStyle/>
          <a:p>
            <a:r>
              <a:rPr lang="en-US" smtClean="0">
                <a:ea typeface="ヒラギノ角ゴ Pro W3"/>
                <a:cs typeface="ヒラギノ角ゴ Pro W3"/>
              </a:rPr>
              <a:t>15.5 (A)  Initial Public Offerings and Underwriting (continued)</a:t>
            </a:r>
          </a:p>
        </p:txBody>
      </p:sp>
      <p:sp>
        <p:nvSpPr>
          <p:cNvPr id="3" name="Content Placeholder 2"/>
          <p:cNvSpPr>
            <a:spLocks noGrp="1"/>
          </p:cNvSpPr>
          <p:nvPr>
            <p:ph idx="1"/>
          </p:nvPr>
        </p:nvSpPr>
        <p:spPr>
          <a:xfrm>
            <a:off x="381000" y="1447800"/>
            <a:ext cx="8534400" cy="4648200"/>
          </a:xfrm>
        </p:spPr>
        <p:txBody>
          <a:bodyPr>
            <a:normAutofit fontScale="85000" lnSpcReduction="10000"/>
          </a:bodyPr>
          <a:lstStyle/>
          <a:p>
            <a:pPr>
              <a:lnSpc>
                <a:spcPct val="110000"/>
              </a:lnSpc>
              <a:buFontTx/>
              <a:buNone/>
            </a:pPr>
            <a:r>
              <a:rPr lang="en-US" sz="2000" b="1" dirty="0" smtClean="0">
                <a:ea typeface="ヒラギノ角ゴ Pro W3"/>
                <a:cs typeface="ヒラギノ角ゴ Pro W3"/>
              </a:rPr>
              <a:t>Example 5 Answer</a:t>
            </a:r>
          </a:p>
          <a:p>
            <a:pPr>
              <a:lnSpc>
                <a:spcPct val="110000"/>
              </a:lnSpc>
              <a:buFontTx/>
              <a:buNone/>
            </a:pPr>
            <a:endParaRPr lang="en-US" sz="2000" dirty="0" smtClean="0">
              <a:ea typeface="ヒラギノ角ゴ Pro W3"/>
              <a:cs typeface="ヒラギノ角ゴ Pro W3"/>
            </a:endParaRPr>
          </a:p>
          <a:p>
            <a:pPr>
              <a:lnSpc>
                <a:spcPct val="110000"/>
              </a:lnSpc>
              <a:buFont typeface="Verdana" pitchFamily="34" charset="0"/>
              <a:buAutoNum type="alphaLcParenR"/>
            </a:pPr>
            <a:r>
              <a:rPr lang="en-US" sz="2000" dirty="0" smtClean="0">
                <a:ea typeface="ヒラギノ角ゴ Pro W3"/>
                <a:cs typeface="ヒラギノ角ゴ Pro W3"/>
              </a:rPr>
              <a:t>If 100% of the shares are sold i.e. 1,000,000 shares at $11 per share, to the public, the proceeds are as follows:</a:t>
            </a:r>
          </a:p>
          <a:p>
            <a:pPr>
              <a:lnSpc>
                <a:spcPct val="110000"/>
              </a:lnSpc>
              <a:buFontTx/>
              <a:buNone/>
            </a:pPr>
            <a:r>
              <a:rPr lang="en-US" sz="2000" dirty="0" smtClean="0">
                <a:ea typeface="ヒラギノ角ゴ Pro W3"/>
                <a:cs typeface="ヒラギノ角ゴ Pro W3"/>
              </a:rPr>
              <a:t> </a:t>
            </a:r>
          </a:p>
          <a:p>
            <a:pPr>
              <a:lnSpc>
                <a:spcPct val="110000"/>
              </a:lnSpc>
              <a:buFontTx/>
              <a:buNone/>
            </a:pPr>
            <a:r>
              <a:rPr lang="en-US" sz="2000" dirty="0" smtClean="0">
                <a:ea typeface="ヒラギノ角ゴ Pro W3"/>
                <a:cs typeface="ヒラギノ角ゴ Pro W3"/>
              </a:rPr>
              <a:t>1) With the firm commitment arrangement, the issuer gets $8,500,000</a:t>
            </a:r>
          </a:p>
          <a:p>
            <a:pPr>
              <a:lnSpc>
                <a:spcPct val="110000"/>
              </a:lnSpc>
              <a:buFontTx/>
              <a:buNone/>
            </a:pPr>
            <a:r>
              <a:rPr lang="en-US" sz="2000" dirty="0" smtClean="0">
                <a:ea typeface="ヒラギノ角ゴ Pro W3"/>
                <a:cs typeface="ヒラギノ角ゴ Pro W3"/>
              </a:rPr>
              <a:t>	The investment banker gets $11,000,000 - $8,500,000 </a:t>
            </a:r>
          </a:p>
          <a:p>
            <a:pPr>
              <a:lnSpc>
                <a:spcPct val="110000"/>
              </a:lnSpc>
              <a:buFontTx/>
              <a:buNone/>
            </a:pPr>
            <a:r>
              <a:rPr lang="en-US" sz="2000" dirty="0" smtClean="0">
                <a:ea typeface="ヒラギノ角ゴ Pro W3"/>
                <a:cs typeface="ヒラギノ角ゴ Pro W3"/>
              </a:rPr>
              <a:t>		</a:t>
            </a:r>
            <a:r>
              <a:rPr lang="en-US" sz="2000" dirty="0" smtClean="0">
                <a:ea typeface="ヒラギノ角ゴ Pro W3"/>
                <a:cs typeface="ヒラギノ角ゴ Pro W3"/>
                <a:sym typeface="Wingdings" pitchFamily="2" charset="2"/>
              </a:rPr>
              <a:t></a:t>
            </a:r>
            <a:r>
              <a:rPr lang="en-US" sz="2000" dirty="0" smtClean="0">
                <a:ea typeface="ヒラギノ角ゴ Pro W3"/>
                <a:cs typeface="ヒラギノ角ゴ Pro W3"/>
              </a:rPr>
              <a:t>$2,500,000 </a:t>
            </a:r>
          </a:p>
          <a:p>
            <a:pPr>
              <a:lnSpc>
                <a:spcPct val="110000"/>
              </a:lnSpc>
              <a:buFontTx/>
              <a:buNone/>
            </a:pPr>
            <a:r>
              <a:rPr lang="en-US" sz="2000" dirty="0" smtClean="0">
                <a:ea typeface="ヒラギノ角ゴ Pro W3"/>
                <a:cs typeface="ヒラギノ角ゴ Pro W3"/>
              </a:rPr>
              <a:t>2)  With the best efforts arrangement, the issuer gets </a:t>
            </a:r>
          </a:p>
          <a:p>
            <a:pPr>
              <a:lnSpc>
                <a:spcPct val="110000"/>
              </a:lnSpc>
              <a:buFontTx/>
              <a:buNone/>
            </a:pPr>
            <a:r>
              <a:rPr lang="en-US" sz="2000" dirty="0" smtClean="0">
                <a:ea typeface="ヒラギノ角ゴ Pro W3"/>
                <a:cs typeface="ヒラギノ角ゴ Pro W3"/>
              </a:rPr>
              <a:t>		($11-$1.50)*1,000,000</a:t>
            </a:r>
            <a:r>
              <a:rPr lang="en-US" sz="2000" dirty="0" smtClean="0">
                <a:ea typeface="ヒラギノ角ゴ Pro W3"/>
                <a:cs typeface="ヒラギノ角ゴ Pro W3"/>
                <a:sym typeface="Wingdings" pitchFamily="2" charset="2"/>
              </a:rPr>
              <a:t></a:t>
            </a:r>
            <a:r>
              <a:rPr lang="en-US" sz="2000" dirty="0" smtClean="0">
                <a:ea typeface="ヒラギノ角ゴ Pro W3"/>
                <a:cs typeface="ヒラギノ角ゴ Pro W3"/>
              </a:rPr>
              <a:t>$9,500,000</a:t>
            </a:r>
          </a:p>
          <a:p>
            <a:pPr>
              <a:lnSpc>
                <a:spcPct val="110000"/>
              </a:lnSpc>
              <a:buFontTx/>
              <a:buNone/>
            </a:pPr>
            <a:r>
              <a:rPr lang="en-US" sz="2000" dirty="0" smtClean="0">
                <a:ea typeface="ヒラギノ角ゴ Pro W3"/>
                <a:cs typeface="ヒラギノ角ゴ Pro W3"/>
              </a:rPr>
              <a:t>	The investment banker gets $1.50*1,000,000</a:t>
            </a:r>
            <a:br>
              <a:rPr lang="en-US" sz="2000" dirty="0" smtClean="0">
                <a:ea typeface="ヒラギノ角ゴ Pro W3"/>
                <a:cs typeface="ヒラギノ角ゴ Pro W3"/>
              </a:rPr>
            </a:br>
            <a:r>
              <a:rPr lang="en-US" sz="2000" dirty="0" smtClean="0">
                <a:ea typeface="ヒラギノ角ゴ Pro W3"/>
                <a:cs typeface="ヒラギノ角ゴ Pro W3"/>
              </a:rPr>
              <a:t>	</a:t>
            </a:r>
            <a:r>
              <a:rPr lang="en-US" sz="2000" dirty="0" smtClean="0">
                <a:ea typeface="ヒラギノ角ゴ Pro W3"/>
                <a:cs typeface="ヒラギノ角ゴ Pro W3"/>
                <a:sym typeface="Wingdings" pitchFamily="2" charset="2"/>
              </a:rPr>
              <a:t> </a:t>
            </a:r>
            <a:r>
              <a:rPr lang="en-US" sz="2000" dirty="0" smtClean="0">
                <a:ea typeface="ヒラギノ角ゴ Pro W3"/>
                <a:cs typeface="ヒラギノ角ゴ Pro W3"/>
              </a:rPr>
              <a:t>$1,500,000	</a:t>
            </a:r>
          </a:p>
          <a:p>
            <a:pPr>
              <a:lnSpc>
                <a:spcPct val="110000"/>
              </a:lnSpc>
              <a:buFontTx/>
              <a:buNone/>
            </a:pPr>
            <a:r>
              <a:rPr lang="en-US" sz="2000" dirty="0" smtClean="0">
                <a:ea typeface="ヒラギノ角ゴ Pro W3"/>
                <a:cs typeface="ヒラギノ角ゴ Pro W3"/>
              </a:rPr>
              <a:t>So, if the issue is 100% sold, the issuer is better off with the best efforts arrangement, while the investment banker would be better off with the fixed commitment arrangement.</a:t>
            </a:r>
          </a:p>
          <a:p>
            <a:pPr>
              <a:lnSpc>
                <a:spcPct val="110000"/>
              </a:lnSpc>
            </a:pPr>
            <a:endParaRPr lang="en-US" sz="2000" dirty="0" smtClean="0">
              <a:ea typeface="ヒラギノ角ゴ Pro W3"/>
              <a:cs typeface="ヒラギノ角ゴ Pro W3"/>
            </a:endParaRPr>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US" dirty="0" smtClean="0"/>
              <a:t/>
            </a:r>
            <a:br>
              <a:rPr lang="en-US" dirty="0" smtClean="0"/>
            </a:br>
            <a:r>
              <a:rPr lang="en-US" dirty="0" smtClean="0"/>
              <a:t>15.1  The Business Life Cycle</a:t>
            </a:r>
            <a:br>
              <a:rPr lang="en-US" dirty="0" smtClean="0"/>
            </a:br>
            <a:endParaRPr lang="en-US" dirty="0"/>
          </a:p>
        </p:txBody>
      </p:sp>
      <p:sp>
        <p:nvSpPr>
          <p:cNvPr id="17410" name="Content Placeholder 2"/>
          <p:cNvSpPr>
            <a:spLocks noGrp="1"/>
          </p:cNvSpPr>
          <p:nvPr>
            <p:ph idx="1"/>
          </p:nvPr>
        </p:nvSpPr>
        <p:spPr>
          <a:xfrm>
            <a:off x="381000" y="1219200"/>
            <a:ext cx="8382000" cy="4648200"/>
          </a:xfrm>
        </p:spPr>
        <p:txBody>
          <a:bodyPr/>
          <a:lstStyle/>
          <a:p>
            <a:pPr marL="0" indent="0">
              <a:buFontTx/>
              <a:buNone/>
            </a:pPr>
            <a:r>
              <a:rPr lang="en-US" sz="1800" smtClean="0">
                <a:ea typeface="ヒラギノ角ゴ Pro W3"/>
                <a:cs typeface="ヒラギノ角ゴ Pro W3"/>
              </a:rPr>
              <a:t>A firm typically goes through </a:t>
            </a:r>
            <a:r>
              <a:rPr lang="en-US" sz="1800" b="1" i="1" smtClean="0">
                <a:ea typeface="ヒラギノ角ゴ Pro W3"/>
                <a:cs typeface="ヒラギノ角ゴ Pro W3"/>
              </a:rPr>
              <a:t>5</a:t>
            </a:r>
            <a:r>
              <a:rPr lang="en-US" sz="1800" smtClean="0">
                <a:ea typeface="ヒラギノ角ゴ Pro W3"/>
                <a:cs typeface="ヒラギノ角ゴ Pro W3"/>
              </a:rPr>
              <a:t> stages in its life cycle: start-up, growth, maturity, decline, and closing.  </a:t>
            </a:r>
          </a:p>
        </p:txBody>
      </p:sp>
      <p:sp>
        <p:nvSpPr>
          <p:cNvPr id="17411" name="Rectangle 4"/>
          <p:cNvSpPr>
            <a:spLocks noChangeArrowheads="1"/>
          </p:cNvSpPr>
          <p:nvPr/>
        </p:nvSpPr>
        <p:spPr bwMode="auto">
          <a:xfrm>
            <a:off x="228600" y="1572269"/>
            <a:ext cx="8610600" cy="4462761"/>
          </a:xfrm>
          <a:prstGeom prst="rect">
            <a:avLst/>
          </a:prstGeom>
          <a:noFill/>
          <a:ln w="9525">
            <a:noFill/>
            <a:miter lim="800000"/>
            <a:headEnd/>
            <a:tailEnd/>
          </a:ln>
        </p:spPr>
        <p:txBody>
          <a:bodyPr anchor="ctr">
            <a:spAutoFit/>
          </a:bodyPr>
          <a:lstStyle/>
          <a:p>
            <a:pPr>
              <a:tabLst>
                <a:tab pos="2457450" algn="l"/>
              </a:tabLst>
            </a:pPr>
            <a:endParaRPr lang="en-US" sz="2000" dirty="0">
              <a:latin typeface="Verdana" pitchFamily="34" charset="0"/>
            </a:endParaRPr>
          </a:p>
          <a:p>
            <a:pPr>
              <a:tabLst>
                <a:tab pos="2457450" algn="l"/>
              </a:tabLst>
            </a:pPr>
            <a:endParaRPr lang="en-US" sz="2000" dirty="0">
              <a:latin typeface="Verdana" pitchFamily="34" charset="0"/>
            </a:endParaRPr>
          </a:p>
          <a:p>
            <a:pPr>
              <a:tabLst>
                <a:tab pos="2457450" algn="l"/>
              </a:tabLst>
            </a:pPr>
            <a:endParaRPr lang="en-US" sz="2000" dirty="0">
              <a:latin typeface="Verdana" pitchFamily="34" charset="0"/>
            </a:endParaRPr>
          </a:p>
          <a:p>
            <a:pPr>
              <a:tabLst>
                <a:tab pos="2457450" algn="l"/>
              </a:tabLst>
            </a:pPr>
            <a:endParaRPr lang="en-US" sz="2000" dirty="0">
              <a:latin typeface="Verdana" pitchFamily="34" charset="0"/>
            </a:endParaRPr>
          </a:p>
          <a:p>
            <a:pPr>
              <a:tabLst>
                <a:tab pos="2457450" algn="l"/>
              </a:tabLst>
            </a:pPr>
            <a:endParaRPr lang="en-US" sz="2000" dirty="0">
              <a:latin typeface="Verdana" pitchFamily="34" charset="0"/>
            </a:endParaRPr>
          </a:p>
          <a:p>
            <a:pPr>
              <a:tabLst>
                <a:tab pos="2457450" algn="l"/>
              </a:tabLst>
            </a:pPr>
            <a:endParaRPr lang="en-US" sz="2000" dirty="0">
              <a:latin typeface="Verdana" pitchFamily="34" charset="0"/>
            </a:endParaRPr>
          </a:p>
          <a:p>
            <a:pPr marL="0" lvl="1">
              <a:tabLst>
                <a:tab pos="2457450" algn="l"/>
              </a:tabLst>
            </a:pPr>
            <a:endParaRPr lang="en-US" sz="2000" dirty="0">
              <a:latin typeface="Verdana" pitchFamily="34" charset="0"/>
            </a:endParaRPr>
          </a:p>
          <a:p>
            <a:pPr marL="0" lvl="1">
              <a:tabLst>
                <a:tab pos="2457450" algn="l"/>
              </a:tabLst>
            </a:pPr>
            <a:r>
              <a:rPr lang="en-US" sz="1600" dirty="0">
                <a:latin typeface="Verdana" pitchFamily="34" charset="0"/>
              </a:rPr>
              <a:t>Each stage presents unique problems, opportunities, and funding requirements.</a:t>
            </a:r>
          </a:p>
          <a:p>
            <a:pPr marL="0" lvl="1" eaLnBrk="0" hangingPunct="0">
              <a:tabLst>
                <a:tab pos="2457450" algn="l"/>
              </a:tabLst>
            </a:pPr>
            <a:r>
              <a:rPr lang="en-US" sz="1600" dirty="0">
                <a:latin typeface="Verdana" pitchFamily="34" charset="0"/>
              </a:rPr>
              <a:t>Business life cycles vary considerably. Some firms go through the early stages fairly rapidly and then settle into maturity for a long time, while others skip to the closing stage in a few years.  </a:t>
            </a:r>
          </a:p>
          <a:p>
            <a:pPr marL="0" lvl="1" eaLnBrk="0" hangingPunct="0">
              <a:tabLst>
                <a:tab pos="2457450" algn="l"/>
              </a:tabLst>
            </a:pPr>
            <a:r>
              <a:rPr lang="en-US" sz="1600" dirty="0">
                <a:latin typeface="Verdana" pitchFamily="34" charset="0"/>
              </a:rPr>
              <a:t>The US Census Bureau’s Business Information Tracking System estimates that roughly 60% of businesses that employ others besides the owners will close within their first 6 years. </a:t>
            </a:r>
          </a:p>
          <a:p>
            <a:pPr marL="0" lvl="1" eaLnBrk="0" hangingPunct="0">
              <a:tabLst>
                <a:tab pos="2457450" algn="l"/>
              </a:tabLst>
            </a:pPr>
            <a:r>
              <a:rPr lang="en-US" sz="1600" dirty="0">
                <a:latin typeface="Verdana" pitchFamily="34" charset="0"/>
              </a:rPr>
              <a:t>The life cycle approach is a useful way to discuss financing opportunities and sources for businesses.</a:t>
            </a:r>
          </a:p>
        </p:txBody>
      </p:sp>
      <p:sp>
        <p:nvSpPr>
          <p:cNvPr id="17413" name="TextBox 7"/>
          <p:cNvSpPr txBox="1">
            <a:spLocks noChangeArrowheads="1"/>
          </p:cNvSpPr>
          <p:nvPr/>
        </p:nvSpPr>
        <p:spPr bwMode="auto">
          <a:xfrm>
            <a:off x="1295400" y="1947863"/>
            <a:ext cx="6400800" cy="338137"/>
          </a:xfrm>
          <a:prstGeom prst="rect">
            <a:avLst/>
          </a:prstGeom>
          <a:noFill/>
          <a:ln w="9525">
            <a:noFill/>
            <a:miter lim="800000"/>
            <a:headEnd/>
            <a:tailEnd/>
          </a:ln>
        </p:spPr>
        <p:txBody>
          <a:bodyPr>
            <a:spAutoFit/>
          </a:bodyPr>
          <a:lstStyle/>
          <a:p>
            <a:r>
              <a:rPr lang="en-US" sz="1600" b="1">
                <a:latin typeface="Verdana" pitchFamily="34" charset="0"/>
              </a:rPr>
              <a:t>Figure 15.1 The business life cycle.</a:t>
            </a:r>
          </a:p>
        </p:txBody>
      </p:sp>
      <p:pic>
        <p:nvPicPr>
          <p:cNvPr id="3" name="Picture 2" descr="fig15_01.gif"/>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371600" y="2286000"/>
            <a:ext cx="6553200" cy="1392046"/>
          </a:xfrm>
          <a:prstGeom prst="rect">
            <a:avLst/>
          </a:prstGeom>
        </p:spPr>
      </p:pic>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Title 1"/>
          <p:cNvSpPr>
            <a:spLocks noGrp="1"/>
          </p:cNvSpPr>
          <p:nvPr>
            <p:ph type="title"/>
          </p:nvPr>
        </p:nvSpPr>
        <p:spPr/>
        <p:txBody>
          <a:bodyPr/>
          <a:lstStyle/>
          <a:p>
            <a:r>
              <a:rPr lang="en-US" smtClean="0">
                <a:ea typeface="ヒラギノ角ゴ Pro W3"/>
                <a:cs typeface="ヒラギノ角ゴ Pro W3"/>
              </a:rPr>
              <a:t>15.5 (A)  Initial Public Offerings and Underwriting (continued)</a:t>
            </a:r>
          </a:p>
        </p:txBody>
      </p:sp>
      <p:sp>
        <p:nvSpPr>
          <p:cNvPr id="3" name="Content Placeholder 2"/>
          <p:cNvSpPr>
            <a:spLocks noGrp="1"/>
          </p:cNvSpPr>
          <p:nvPr>
            <p:ph idx="1"/>
          </p:nvPr>
        </p:nvSpPr>
        <p:spPr/>
        <p:txBody>
          <a:bodyPr>
            <a:normAutofit fontScale="92500" lnSpcReduction="10000"/>
          </a:bodyPr>
          <a:lstStyle/>
          <a:p>
            <a:pPr marL="0" indent="0">
              <a:lnSpc>
                <a:spcPct val="90000"/>
              </a:lnSpc>
              <a:buFontTx/>
              <a:buNone/>
            </a:pPr>
            <a:r>
              <a:rPr lang="en-US" sz="2000" b="1" dirty="0" smtClean="0">
                <a:ea typeface="ヒラギノ角ゴ Pro W3"/>
                <a:cs typeface="ヒラギノ角ゴ Pro W3"/>
              </a:rPr>
              <a:t>Example 5 Answer (continued)</a:t>
            </a:r>
          </a:p>
          <a:p>
            <a:pPr marL="0" indent="0">
              <a:lnSpc>
                <a:spcPct val="90000"/>
              </a:lnSpc>
              <a:buFontTx/>
              <a:buNone/>
            </a:pPr>
            <a:endParaRPr lang="en-US" sz="2000" dirty="0" smtClean="0">
              <a:ea typeface="ヒラギノ角ゴ Pro W3"/>
              <a:cs typeface="ヒラギノ角ゴ Pro W3"/>
            </a:endParaRPr>
          </a:p>
          <a:p>
            <a:pPr>
              <a:lnSpc>
                <a:spcPct val="90000"/>
              </a:lnSpc>
              <a:buFontTx/>
              <a:buNone/>
            </a:pPr>
            <a:r>
              <a:rPr lang="en-US" sz="2000" dirty="0" smtClean="0">
                <a:ea typeface="ヒラギノ角ゴ Pro W3"/>
                <a:cs typeface="ヒラギノ角ゴ Pro W3"/>
              </a:rPr>
              <a:t>b)	If 85% of the shares are sold, i.e. 850,000 shares at $11 per share, the proceeds are as follows:</a:t>
            </a:r>
          </a:p>
          <a:p>
            <a:pPr marL="0" indent="0">
              <a:lnSpc>
                <a:spcPct val="90000"/>
              </a:lnSpc>
              <a:buFontTx/>
              <a:buNone/>
            </a:pPr>
            <a:endParaRPr lang="en-US" sz="2000" dirty="0" smtClean="0">
              <a:ea typeface="ヒラギノ角ゴ Pro W3"/>
              <a:cs typeface="ヒラギノ角ゴ Pro W3"/>
            </a:endParaRPr>
          </a:p>
          <a:p>
            <a:pPr>
              <a:lnSpc>
                <a:spcPct val="90000"/>
              </a:lnSpc>
              <a:buFontTx/>
              <a:buNone/>
            </a:pPr>
            <a:r>
              <a:rPr lang="en-US" sz="2000" dirty="0" smtClean="0">
                <a:ea typeface="ヒラギノ角ゴ Pro W3"/>
                <a:cs typeface="ヒラギノ角ゴ Pro W3"/>
              </a:rPr>
              <a:t>1) With the firm commitment arrangement, the issuer gets $8,500,000</a:t>
            </a:r>
          </a:p>
          <a:p>
            <a:pPr marL="0" indent="0">
              <a:lnSpc>
                <a:spcPct val="90000"/>
              </a:lnSpc>
              <a:buFontTx/>
              <a:buNone/>
            </a:pPr>
            <a:r>
              <a:rPr lang="en-US" sz="2000" dirty="0" smtClean="0">
                <a:ea typeface="ヒラギノ角ゴ Pro W3"/>
                <a:cs typeface="ヒラギノ角ゴ Pro W3"/>
              </a:rPr>
              <a:t>The investment banker gets $9,350,000 - $8,500,000 = $850,000</a:t>
            </a:r>
          </a:p>
          <a:p>
            <a:pPr marL="0" indent="0">
              <a:lnSpc>
                <a:spcPct val="90000"/>
              </a:lnSpc>
              <a:buFontTx/>
              <a:buNone/>
            </a:pPr>
            <a:endParaRPr lang="en-US" sz="2000" dirty="0" smtClean="0">
              <a:ea typeface="ヒラギノ角ゴ Pro W3"/>
              <a:cs typeface="ヒラギノ角ゴ Pro W3"/>
            </a:endParaRPr>
          </a:p>
          <a:p>
            <a:pPr marL="0" indent="0">
              <a:lnSpc>
                <a:spcPct val="90000"/>
              </a:lnSpc>
              <a:buFontTx/>
              <a:buNone/>
            </a:pPr>
            <a:r>
              <a:rPr lang="en-US" sz="2000" dirty="0" smtClean="0">
                <a:ea typeface="ヒラギノ角ゴ Pro W3"/>
                <a:cs typeface="ヒラギノ角ゴ Pro W3"/>
              </a:rPr>
              <a:t>2)  With the best efforts arrangement, the issuer gets </a:t>
            </a:r>
          </a:p>
          <a:p>
            <a:pPr marL="0" indent="0">
              <a:lnSpc>
                <a:spcPct val="90000"/>
              </a:lnSpc>
              <a:buFontTx/>
              <a:buNone/>
            </a:pPr>
            <a:r>
              <a:rPr lang="en-US" sz="2000" dirty="0" smtClean="0">
                <a:ea typeface="ヒラギノ角ゴ Pro W3"/>
                <a:cs typeface="ヒラギノ角ゴ Pro W3"/>
              </a:rPr>
              <a:t>	($11-$1.50)*850,000</a:t>
            </a:r>
            <a:r>
              <a:rPr lang="en-US" sz="2000" dirty="0" smtClean="0">
                <a:ea typeface="ヒラギノ角ゴ Pro W3"/>
                <a:cs typeface="ヒラギノ角ゴ Pro W3"/>
                <a:sym typeface="Wingdings" pitchFamily="2" charset="2"/>
              </a:rPr>
              <a:t></a:t>
            </a:r>
            <a:r>
              <a:rPr lang="en-US" sz="2000" dirty="0" smtClean="0">
                <a:ea typeface="ヒラギノ角ゴ Pro W3"/>
                <a:cs typeface="ヒラギノ角ゴ Pro W3"/>
              </a:rPr>
              <a:t>$8,075,000</a:t>
            </a:r>
          </a:p>
          <a:p>
            <a:pPr marL="0" indent="0">
              <a:lnSpc>
                <a:spcPct val="90000"/>
              </a:lnSpc>
              <a:buFontTx/>
              <a:buNone/>
            </a:pPr>
            <a:r>
              <a:rPr lang="en-US" sz="2000" dirty="0" smtClean="0">
                <a:ea typeface="ヒラギノ角ゴ Pro W3"/>
                <a:cs typeface="ヒラギノ角ゴ Pro W3"/>
              </a:rPr>
              <a:t>The investment banker gets $1.5*850,000</a:t>
            </a:r>
            <a:r>
              <a:rPr lang="en-US" sz="2000" dirty="0" smtClean="0">
                <a:ea typeface="ヒラギノ角ゴ Pro W3"/>
                <a:cs typeface="ヒラギノ角ゴ Pro W3"/>
                <a:sym typeface="Wingdings" pitchFamily="2" charset="2"/>
              </a:rPr>
              <a:t></a:t>
            </a:r>
            <a:r>
              <a:rPr lang="en-US" sz="2000" dirty="0" smtClean="0">
                <a:ea typeface="ヒラギノ角ゴ Pro W3"/>
                <a:cs typeface="ヒラギノ角ゴ Pro W3"/>
              </a:rPr>
              <a:t>$1,275,000 </a:t>
            </a:r>
          </a:p>
          <a:p>
            <a:pPr marL="0" indent="0">
              <a:lnSpc>
                <a:spcPct val="90000"/>
              </a:lnSpc>
              <a:buFontTx/>
              <a:buNone/>
            </a:pPr>
            <a:endParaRPr lang="en-US" sz="2000" dirty="0" smtClean="0">
              <a:ea typeface="ヒラギノ角ゴ Pro W3"/>
              <a:cs typeface="ヒラギノ角ゴ Pro W3"/>
            </a:endParaRPr>
          </a:p>
          <a:p>
            <a:pPr marL="0" indent="0">
              <a:lnSpc>
                <a:spcPct val="90000"/>
              </a:lnSpc>
              <a:buFontTx/>
              <a:buNone/>
            </a:pPr>
            <a:r>
              <a:rPr lang="en-US" sz="2000" dirty="0" smtClean="0">
                <a:ea typeface="ヒラギノ角ゴ Pro W3"/>
                <a:cs typeface="ヒラギノ角ゴ Pro W3"/>
              </a:rPr>
              <a:t>So if the issue is only 85% sold, the issuer is better off with a firm commitment offer while the investment banker would be better off with the best efforts arrangement.  </a:t>
            </a:r>
          </a:p>
          <a:p>
            <a:pPr marL="0" indent="0">
              <a:lnSpc>
                <a:spcPct val="90000"/>
              </a:lnSpc>
            </a:pPr>
            <a:endParaRPr lang="en-US" sz="2000" dirty="0" smtClean="0">
              <a:ea typeface="ヒラギノ角ゴ Pro W3"/>
              <a:cs typeface="ヒラギノ角ゴ Pro W3"/>
            </a:endParaRPr>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Title 1"/>
          <p:cNvSpPr>
            <a:spLocks noGrp="1"/>
          </p:cNvSpPr>
          <p:nvPr>
            <p:ph type="title"/>
          </p:nvPr>
        </p:nvSpPr>
        <p:spPr/>
        <p:txBody>
          <a:bodyPr/>
          <a:lstStyle/>
          <a:p>
            <a:r>
              <a:rPr lang="en-US" smtClean="0">
                <a:ea typeface="ヒラギノ角ゴ Pro W3"/>
                <a:cs typeface="ヒラギノ角ゴ Pro W3"/>
              </a:rPr>
              <a:t>15.5 (A)  Initial Public Offerings and Underwriting (continued)</a:t>
            </a:r>
          </a:p>
        </p:txBody>
      </p:sp>
      <p:sp>
        <p:nvSpPr>
          <p:cNvPr id="3" name="Content Placeholder 2"/>
          <p:cNvSpPr>
            <a:spLocks noGrp="1"/>
          </p:cNvSpPr>
          <p:nvPr>
            <p:ph idx="1"/>
          </p:nvPr>
        </p:nvSpPr>
        <p:spPr/>
        <p:txBody>
          <a:bodyPr>
            <a:normAutofit/>
          </a:bodyPr>
          <a:lstStyle/>
          <a:p>
            <a:pPr>
              <a:buFontTx/>
              <a:buNone/>
              <a:defRPr/>
            </a:pPr>
            <a:r>
              <a:rPr lang="en-US" sz="2000" b="1" dirty="0" smtClean="0"/>
              <a:t>Example 5 Answer (continued)</a:t>
            </a:r>
          </a:p>
          <a:p>
            <a:pPr>
              <a:buFontTx/>
              <a:buNone/>
              <a:defRPr/>
            </a:pPr>
            <a:endParaRPr lang="en-US" sz="2000" dirty="0" smtClean="0"/>
          </a:p>
          <a:p>
            <a:pPr marL="508000" indent="-508000">
              <a:buFontTx/>
              <a:buNone/>
              <a:defRPr/>
            </a:pPr>
            <a:r>
              <a:rPr lang="en-US" sz="2000" dirty="0" smtClean="0"/>
              <a:t>c</a:t>
            </a:r>
            <a:r>
              <a:rPr lang="en-US" sz="2000" dirty="0"/>
              <a:t>) Firm commitment offer = best effort $ per share </a:t>
            </a:r>
            <a:r>
              <a:rPr lang="en-US" sz="2000" dirty="0" smtClean="0"/>
              <a:t>sold</a:t>
            </a:r>
            <a:r>
              <a:rPr lang="en-US" sz="2000" dirty="0"/>
              <a:t> </a:t>
            </a:r>
          </a:p>
          <a:p>
            <a:pPr marL="508000" indent="-508000">
              <a:buFontTx/>
              <a:buNone/>
              <a:defRPr/>
            </a:pPr>
            <a:r>
              <a:rPr lang="en-US" sz="2000" dirty="0"/>
              <a:t>	$8,500,000 = $9.50*1,000,000 * X%</a:t>
            </a:r>
          </a:p>
          <a:p>
            <a:pPr marL="508000" indent="-508000">
              <a:buFontTx/>
              <a:buNone/>
              <a:defRPr/>
            </a:pPr>
            <a:r>
              <a:rPr lang="en-US" sz="2000" dirty="0"/>
              <a:t>	</a:t>
            </a:r>
            <a:r>
              <a:rPr lang="en-US" sz="2000" dirty="0">
                <a:sym typeface="Wingdings"/>
              </a:rPr>
              <a:t></a:t>
            </a:r>
            <a:r>
              <a:rPr lang="en-US" sz="2000" dirty="0"/>
              <a:t>   X%     = $8,500,000/$9,500,000 </a:t>
            </a:r>
            <a:r>
              <a:rPr lang="en-US" sz="2000" dirty="0">
                <a:sym typeface="Wingdings"/>
              </a:rPr>
              <a:t></a:t>
            </a:r>
            <a:r>
              <a:rPr lang="en-US" sz="2000" dirty="0"/>
              <a:t>89.47%</a:t>
            </a:r>
          </a:p>
          <a:p>
            <a:pPr>
              <a:buFontTx/>
              <a:buNone/>
              <a:defRPr/>
            </a:pPr>
            <a:r>
              <a:rPr lang="en-US" sz="2000" dirty="0"/>
              <a:t> </a:t>
            </a:r>
            <a:endParaRPr lang="en-US" sz="2000" dirty="0" smtClean="0"/>
          </a:p>
          <a:p>
            <a:pPr marL="0" indent="0">
              <a:buFontTx/>
              <a:buNone/>
              <a:defRPr/>
            </a:pPr>
            <a:r>
              <a:rPr lang="en-US" sz="2000" dirty="0" smtClean="0"/>
              <a:t>So</a:t>
            </a:r>
            <a:r>
              <a:rPr lang="en-US" sz="2000" dirty="0"/>
              <a:t>, if 89.47% of the shares are sold, the payment to the investment banking firm will be the same under either arrangement. </a:t>
            </a:r>
          </a:p>
          <a:p>
            <a:pPr>
              <a:defRPr/>
            </a:pPr>
            <a:endParaRPr lang="en-US" sz="2000" dirty="0"/>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Title 1"/>
          <p:cNvSpPr>
            <a:spLocks noGrp="1"/>
          </p:cNvSpPr>
          <p:nvPr>
            <p:ph type="title"/>
          </p:nvPr>
        </p:nvSpPr>
        <p:spPr/>
        <p:txBody>
          <a:bodyPr/>
          <a:lstStyle/>
          <a:p>
            <a:r>
              <a:rPr lang="en-US" smtClean="0">
                <a:ea typeface="ヒラギノ角ゴ Pro W3"/>
                <a:cs typeface="ヒラギノ角ゴ Pro W3"/>
              </a:rPr>
              <a:t>15.5 (B)  Registration, Prospectus, and Tombstone</a:t>
            </a:r>
          </a:p>
        </p:txBody>
      </p:sp>
      <p:sp>
        <p:nvSpPr>
          <p:cNvPr id="3" name="Content Placeholder 2"/>
          <p:cNvSpPr>
            <a:spLocks noGrp="1"/>
          </p:cNvSpPr>
          <p:nvPr>
            <p:ph idx="1"/>
          </p:nvPr>
        </p:nvSpPr>
        <p:spPr/>
        <p:txBody>
          <a:bodyPr>
            <a:normAutofit fontScale="70000" lnSpcReduction="20000"/>
          </a:bodyPr>
          <a:lstStyle/>
          <a:p>
            <a:pPr marL="0" indent="0">
              <a:lnSpc>
                <a:spcPts val="2100"/>
              </a:lnSpc>
              <a:buFontTx/>
              <a:buNone/>
              <a:defRPr/>
            </a:pPr>
            <a:r>
              <a:rPr lang="en-US" dirty="0" smtClean="0"/>
              <a:t>All </a:t>
            </a:r>
            <a:r>
              <a:rPr lang="en-US" dirty="0"/>
              <a:t>new issues of </a:t>
            </a:r>
            <a:r>
              <a:rPr lang="en-US" dirty="0" smtClean="0"/>
              <a:t>shares have </a:t>
            </a:r>
            <a:r>
              <a:rPr lang="en-US" dirty="0"/>
              <a:t>to be registered with the SEC prior to being sold in the capital </a:t>
            </a:r>
            <a:r>
              <a:rPr lang="en-US" dirty="0" smtClean="0"/>
              <a:t>markets</a:t>
            </a:r>
            <a:r>
              <a:rPr lang="en-US" dirty="0"/>
              <a:t>.</a:t>
            </a:r>
            <a:endParaRPr lang="en-US" dirty="0" smtClean="0"/>
          </a:p>
          <a:p>
            <a:pPr marL="576263" lvl="1" indent="-288925">
              <a:lnSpc>
                <a:spcPts val="2100"/>
              </a:lnSpc>
              <a:defRPr/>
            </a:pPr>
            <a:r>
              <a:rPr lang="en-US" dirty="0" smtClean="0"/>
              <a:t>20 </a:t>
            </a:r>
            <a:r>
              <a:rPr lang="en-US" dirty="0"/>
              <a:t>to 40 days (</a:t>
            </a:r>
            <a:r>
              <a:rPr lang="en-US" i="1" dirty="0"/>
              <a:t>cool-off period</a:t>
            </a:r>
            <a:r>
              <a:rPr lang="en-US" dirty="0" smtClean="0"/>
              <a:t>.)</a:t>
            </a:r>
          </a:p>
          <a:p>
            <a:pPr marL="576263" lvl="1" indent="-288925">
              <a:lnSpc>
                <a:spcPts val="2100"/>
              </a:lnSpc>
              <a:defRPr/>
            </a:pPr>
            <a:r>
              <a:rPr lang="en-US" dirty="0" smtClean="0"/>
              <a:t>During </a:t>
            </a:r>
            <a:r>
              <a:rPr lang="en-US" dirty="0"/>
              <a:t>the waiting period, the issuer can circulate a preliminary </a:t>
            </a:r>
            <a:r>
              <a:rPr lang="en-US" dirty="0" smtClean="0"/>
              <a:t>  prospectus (</a:t>
            </a:r>
            <a:r>
              <a:rPr lang="en-US" i="1" dirty="0"/>
              <a:t>red herring</a:t>
            </a:r>
            <a:r>
              <a:rPr lang="en-US" dirty="0"/>
              <a:t>) informing potential investors of the issue.  </a:t>
            </a:r>
            <a:endParaRPr lang="en-US" dirty="0" smtClean="0"/>
          </a:p>
          <a:p>
            <a:pPr marL="576263" lvl="1" indent="-288925">
              <a:lnSpc>
                <a:spcPts val="2100"/>
              </a:lnSpc>
              <a:defRPr/>
            </a:pPr>
            <a:r>
              <a:rPr lang="en-US" dirty="0" smtClean="0"/>
              <a:t>No </a:t>
            </a:r>
            <a:r>
              <a:rPr lang="en-US" dirty="0"/>
              <a:t>commitments can be obtained from buyers until after SEC</a:t>
            </a:r>
            <a:r>
              <a:rPr lang="en-US" dirty="0" smtClean="0"/>
              <a:t> approval.</a:t>
            </a:r>
          </a:p>
          <a:p>
            <a:pPr marL="576263" lvl="1" indent="-288925">
              <a:lnSpc>
                <a:spcPts val="2100"/>
              </a:lnSpc>
              <a:defRPr/>
            </a:pPr>
            <a:r>
              <a:rPr lang="en-US" dirty="0" smtClean="0"/>
              <a:t>If </a:t>
            </a:r>
            <a:r>
              <a:rPr lang="en-US" dirty="0"/>
              <a:t>information is missing, the SEC issues a </a:t>
            </a:r>
            <a:r>
              <a:rPr lang="en-US" i="1" dirty="0"/>
              <a:t>comment letter</a:t>
            </a:r>
            <a:r>
              <a:rPr lang="en-US" dirty="0"/>
              <a:t>, requiring</a:t>
            </a:r>
            <a:r>
              <a:rPr lang="en-US" dirty="0" smtClean="0"/>
              <a:t> corrections </a:t>
            </a:r>
            <a:r>
              <a:rPr lang="en-US" dirty="0"/>
              <a:t>and a new application to be filed.  		</a:t>
            </a:r>
            <a:endParaRPr lang="en-US" dirty="0" smtClean="0"/>
          </a:p>
          <a:p>
            <a:pPr marL="576263" lvl="1" indent="-288925">
              <a:lnSpc>
                <a:spcPts val="2100"/>
              </a:lnSpc>
              <a:defRPr/>
            </a:pPr>
            <a:r>
              <a:rPr lang="en-US" dirty="0" smtClean="0"/>
              <a:t>Once </a:t>
            </a:r>
            <a:r>
              <a:rPr lang="en-US" dirty="0"/>
              <a:t>re-filed, the cool-off period starts again</a:t>
            </a:r>
            <a:r>
              <a:rPr lang="en-US" dirty="0" smtClean="0"/>
              <a:t>.</a:t>
            </a:r>
            <a:r>
              <a:rPr lang="en-US" dirty="0"/>
              <a:t>		</a:t>
            </a:r>
            <a:endParaRPr lang="en-US" dirty="0" smtClean="0"/>
          </a:p>
          <a:p>
            <a:pPr marL="0" indent="0">
              <a:lnSpc>
                <a:spcPts val="2100"/>
              </a:lnSpc>
              <a:buFontTx/>
              <a:buNone/>
              <a:defRPr/>
            </a:pPr>
            <a:r>
              <a:rPr lang="en-US" dirty="0" smtClean="0"/>
              <a:t>During </a:t>
            </a:r>
            <a:r>
              <a:rPr lang="en-US" dirty="0"/>
              <a:t>the waiting period the issuer and investment bank place large </a:t>
            </a:r>
            <a:r>
              <a:rPr lang="en-US" dirty="0" smtClean="0"/>
              <a:t>advertisements </a:t>
            </a:r>
            <a:r>
              <a:rPr lang="en-US" dirty="0"/>
              <a:t>(tombstone ads.) in newspapers and magazines, </a:t>
            </a:r>
            <a:endParaRPr lang="en-US" dirty="0" smtClean="0"/>
          </a:p>
          <a:p>
            <a:pPr marL="576263" lvl="1" indent="-288925">
              <a:lnSpc>
                <a:spcPts val="2100"/>
              </a:lnSpc>
              <a:defRPr/>
            </a:pPr>
            <a:r>
              <a:rPr lang="en-US" dirty="0" smtClean="0"/>
              <a:t>containing </a:t>
            </a:r>
            <a:r>
              <a:rPr lang="en-US" dirty="0"/>
              <a:t>the </a:t>
            </a:r>
            <a:r>
              <a:rPr lang="en-US" dirty="0" smtClean="0"/>
              <a:t>name </a:t>
            </a:r>
            <a:r>
              <a:rPr lang="en-US" dirty="0"/>
              <a:t>of the issuer, </a:t>
            </a:r>
            <a:endParaRPr lang="en-US" dirty="0" smtClean="0"/>
          </a:p>
          <a:p>
            <a:pPr marL="576263" lvl="1" indent="-288925">
              <a:lnSpc>
                <a:spcPts val="2100"/>
              </a:lnSpc>
              <a:defRPr/>
            </a:pPr>
            <a:r>
              <a:rPr lang="en-US" dirty="0" smtClean="0"/>
              <a:t>some </a:t>
            </a:r>
            <a:r>
              <a:rPr lang="en-US" dirty="0"/>
              <a:t>details about the issue, </a:t>
            </a:r>
            <a:endParaRPr lang="en-US" dirty="0" smtClean="0"/>
          </a:p>
          <a:p>
            <a:pPr marL="576263" lvl="1" indent="-288925">
              <a:lnSpc>
                <a:spcPts val="2100"/>
              </a:lnSpc>
              <a:defRPr/>
            </a:pPr>
            <a:r>
              <a:rPr lang="en-US" dirty="0" smtClean="0"/>
              <a:t>a </a:t>
            </a:r>
            <a:r>
              <a:rPr lang="en-US" dirty="0"/>
              <a:t>list of participating </a:t>
            </a:r>
            <a:r>
              <a:rPr lang="en-US" dirty="0" smtClean="0"/>
              <a:t>investment </a:t>
            </a:r>
            <a:r>
              <a:rPr lang="en-US" dirty="0"/>
              <a:t>banks</a:t>
            </a:r>
            <a:r>
              <a:rPr lang="en-US" dirty="0" smtClean="0"/>
              <a:t>.</a:t>
            </a:r>
            <a:endParaRPr lang="en-US" dirty="0"/>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US" dirty="0">
                <a:solidFill>
                  <a:prstClr val="black"/>
                </a:solidFill>
              </a:rPr>
              <a:t>15.5 </a:t>
            </a:r>
            <a:r>
              <a:rPr lang="en-US" dirty="0" smtClean="0">
                <a:solidFill>
                  <a:prstClr val="black"/>
                </a:solidFill>
              </a:rPr>
              <a:t>(</a:t>
            </a:r>
            <a:r>
              <a:rPr lang="en-US" dirty="0">
                <a:solidFill>
                  <a:prstClr val="black"/>
                </a:solidFill>
              </a:rPr>
              <a:t>B</a:t>
            </a:r>
            <a:r>
              <a:rPr lang="en-US" dirty="0" smtClean="0">
                <a:solidFill>
                  <a:prstClr val="black"/>
                </a:solidFill>
              </a:rPr>
              <a:t>)  Registration</a:t>
            </a:r>
            <a:r>
              <a:rPr lang="en-US" dirty="0">
                <a:solidFill>
                  <a:prstClr val="black"/>
                </a:solidFill>
              </a:rPr>
              <a:t>, Prospectus, and </a:t>
            </a:r>
            <a:r>
              <a:rPr lang="en-US" dirty="0" smtClean="0">
                <a:solidFill>
                  <a:prstClr val="black"/>
                </a:solidFill>
              </a:rPr>
              <a:t>Tombstone (continued)</a:t>
            </a:r>
            <a:endParaRPr lang="en-US" dirty="0"/>
          </a:p>
        </p:txBody>
      </p:sp>
      <p:sp>
        <p:nvSpPr>
          <p:cNvPr id="3" name="Content Placeholder 2"/>
          <p:cNvSpPr>
            <a:spLocks noGrp="1"/>
          </p:cNvSpPr>
          <p:nvPr>
            <p:ph idx="1"/>
          </p:nvPr>
        </p:nvSpPr>
        <p:spPr/>
        <p:txBody>
          <a:bodyPr/>
          <a:lstStyle/>
          <a:p>
            <a:pPr marL="0" indent="0">
              <a:buFontTx/>
              <a:buNone/>
            </a:pPr>
            <a:r>
              <a:rPr lang="en-US" dirty="0" smtClean="0">
                <a:ea typeface="ヒラギノ角ゴ Pro W3"/>
                <a:cs typeface="ヒラギノ角ゴ Pro W3"/>
              </a:rPr>
              <a:t>There are 2 exceptions to the usual SEC registration process requirement, </a:t>
            </a:r>
          </a:p>
          <a:p>
            <a:pPr marL="533400" indent="-533400">
              <a:buFontTx/>
              <a:buAutoNum type="arabicPeriod"/>
            </a:pPr>
            <a:r>
              <a:rPr lang="en-US" sz="2400" dirty="0" smtClean="0">
                <a:ea typeface="ヒラギノ角ゴ Pro W3"/>
                <a:cs typeface="ヒラギノ角ゴ Pro W3"/>
              </a:rPr>
              <a:t>If the issue has a maturity of less than 270 days e.g. commercial paper issues.</a:t>
            </a:r>
          </a:p>
          <a:p>
            <a:pPr marL="533400" indent="-533400">
              <a:buFontTx/>
              <a:buAutoNum type="arabicPeriod"/>
            </a:pPr>
            <a:r>
              <a:rPr lang="en-US" sz="2400" dirty="0" smtClean="0">
                <a:ea typeface="ヒラギノ角ゴ Pro W3"/>
                <a:cs typeface="ヒラギノ角ゴ Pro W3"/>
              </a:rPr>
              <a:t>If the issue is worth less than $5 million (Regulation A)</a:t>
            </a:r>
          </a:p>
          <a:p>
            <a:pPr marL="533400" indent="-533400"/>
            <a:endParaRPr lang="en-US" sz="2400" dirty="0" smtClean="0">
              <a:ea typeface="ヒラギノ角ゴ Pro W3"/>
              <a:cs typeface="ヒラギノ角ゴ Pro W3"/>
            </a:endParaRPr>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p:txBody>
          <a:bodyPr>
            <a:normAutofit fontScale="90000"/>
          </a:bodyPr>
          <a:lstStyle/>
          <a:p>
            <a:pPr>
              <a:defRPr/>
            </a:pPr>
            <a:r>
              <a:rPr lang="en-US" dirty="0" smtClean="0">
                <a:solidFill>
                  <a:prstClr val="black"/>
                </a:solidFill>
              </a:rPr>
              <a:t>15.5 </a:t>
            </a:r>
            <a:r>
              <a:rPr lang="en-US" dirty="0">
                <a:solidFill>
                  <a:prstClr val="black"/>
                </a:solidFill>
              </a:rPr>
              <a:t>(B)</a:t>
            </a:r>
            <a:r>
              <a:rPr lang="en-US" dirty="0" smtClean="0">
                <a:solidFill>
                  <a:prstClr val="black"/>
                </a:solidFill>
              </a:rPr>
              <a:t>  Registration</a:t>
            </a:r>
            <a:r>
              <a:rPr lang="en-US" dirty="0">
                <a:solidFill>
                  <a:prstClr val="black"/>
                </a:solidFill>
              </a:rPr>
              <a:t>, Prospectus, and </a:t>
            </a:r>
            <a:r>
              <a:rPr lang="en-US" dirty="0" smtClean="0">
                <a:solidFill>
                  <a:prstClr val="black"/>
                </a:solidFill>
              </a:rPr>
              <a:t>Tombstone (continued)</a:t>
            </a:r>
            <a:endParaRPr lang="en-US" dirty="0"/>
          </a:p>
        </p:txBody>
      </p:sp>
      <p:sp>
        <p:nvSpPr>
          <p:cNvPr id="49154" name="TextBox 6"/>
          <p:cNvSpPr txBox="1">
            <a:spLocks noChangeArrowheads="1"/>
          </p:cNvSpPr>
          <p:nvPr/>
        </p:nvSpPr>
        <p:spPr bwMode="auto">
          <a:xfrm>
            <a:off x="5257800" y="1524000"/>
            <a:ext cx="3581400" cy="646331"/>
          </a:xfrm>
          <a:prstGeom prst="rect">
            <a:avLst/>
          </a:prstGeom>
          <a:noFill/>
          <a:ln w="9525">
            <a:noFill/>
            <a:miter lim="800000"/>
            <a:headEnd/>
            <a:tailEnd/>
          </a:ln>
        </p:spPr>
        <p:txBody>
          <a:bodyPr>
            <a:spAutoFit/>
          </a:bodyPr>
          <a:lstStyle/>
          <a:p>
            <a:r>
              <a:rPr lang="en-US" b="1" dirty="0">
                <a:latin typeface="Verdana" pitchFamily="34" charset="0"/>
              </a:rPr>
              <a:t>Figure 15.2  Tombstone for </a:t>
            </a:r>
            <a:r>
              <a:rPr lang="en-US" b="1" dirty="0" smtClean="0">
                <a:latin typeface="Verdana" pitchFamily="34" charset="0"/>
              </a:rPr>
              <a:t>Mobile Medical Co.</a:t>
            </a:r>
            <a:endParaRPr lang="en-US" b="1" dirty="0">
              <a:latin typeface="Verdana" pitchFamily="34" charset="0"/>
            </a:endParaRPr>
          </a:p>
        </p:txBody>
      </p:sp>
      <p:pic>
        <p:nvPicPr>
          <p:cNvPr id="2" name="Picture 1" descr="fig15_02.gif"/>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524000" y="1295400"/>
            <a:ext cx="3269918" cy="4876800"/>
          </a:xfrm>
          <a:prstGeom prst="rect">
            <a:avLst/>
          </a:prstGeom>
        </p:spPr>
      </p:pic>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Title 1"/>
          <p:cNvSpPr>
            <a:spLocks noGrp="1"/>
          </p:cNvSpPr>
          <p:nvPr>
            <p:ph type="title"/>
          </p:nvPr>
        </p:nvSpPr>
        <p:spPr/>
        <p:txBody>
          <a:bodyPr/>
          <a:lstStyle/>
          <a:p>
            <a:r>
              <a:rPr lang="en-US" smtClean="0">
                <a:ea typeface="ヒラギノ角ゴ Pro W3"/>
                <a:cs typeface="ヒラギノ角ゴ Pro W3"/>
              </a:rPr>
              <a:t>15.5 (C)  The Marketing Process: Road Show</a:t>
            </a:r>
          </a:p>
        </p:txBody>
      </p:sp>
      <p:sp>
        <p:nvSpPr>
          <p:cNvPr id="50178" name="Content Placeholder 2"/>
          <p:cNvSpPr>
            <a:spLocks noGrp="1"/>
          </p:cNvSpPr>
          <p:nvPr>
            <p:ph idx="1"/>
          </p:nvPr>
        </p:nvSpPr>
        <p:spPr/>
        <p:txBody>
          <a:bodyPr/>
          <a:lstStyle/>
          <a:p>
            <a:pPr>
              <a:buFontTx/>
              <a:buNone/>
            </a:pPr>
            <a:r>
              <a:rPr lang="en-US" smtClean="0">
                <a:ea typeface="ヒラギノ角ゴ Pro W3"/>
                <a:cs typeface="ヒラギノ角ゴ Pro W3"/>
              </a:rPr>
              <a:t>	Involves taking the issue on the road to attract interest among potential investors.</a:t>
            </a:r>
          </a:p>
          <a:p>
            <a:pPr>
              <a:buFontTx/>
              <a:buNone/>
            </a:pPr>
            <a:r>
              <a:rPr lang="en-US" smtClean="0">
                <a:ea typeface="ヒラギノ角ゴ Pro W3"/>
                <a:cs typeface="ヒラギノ角ゴ Pro W3"/>
              </a:rPr>
              <a:t> 	Process lasts about 2 weeks and enables the investment banker to get a feel for what the price should be set at. </a:t>
            </a:r>
          </a:p>
          <a:p>
            <a:pPr>
              <a:buFontTx/>
              <a:buNone/>
            </a:pPr>
            <a:r>
              <a:rPr lang="en-US" smtClean="0">
                <a:ea typeface="ヒラギノ角ゴ Pro W3"/>
                <a:cs typeface="ヒラギノ角ゴ Pro W3"/>
              </a:rPr>
              <a:t>	After a successful road show and marketing campaign, a price is set and the issue proceeds forward to be auctioned off in the primary capital market.</a:t>
            </a:r>
          </a:p>
          <a:p>
            <a:endParaRPr lang="en-US" smtClean="0">
              <a:ea typeface="ヒラギノ角ゴ Pro W3"/>
              <a:cs typeface="ヒラギノ角ゴ Pro W3"/>
            </a:endParaRPr>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Title 1"/>
          <p:cNvSpPr>
            <a:spLocks noGrp="1"/>
          </p:cNvSpPr>
          <p:nvPr>
            <p:ph type="title"/>
          </p:nvPr>
        </p:nvSpPr>
        <p:spPr/>
        <p:txBody>
          <a:bodyPr/>
          <a:lstStyle/>
          <a:p>
            <a:r>
              <a:rPr lang="en-US" smtClean="0">
                <a:ea typeface="ヒラギノ角ゴ Pro W3"/>
                <a:cs typeface="ヒラギノ角ゴ Pro W3"/>
              </a:rPr>
              <a:t>15.5 (D)  The Auction</a:t>
            </a:r>
          </a:p>
        </p:txBody>
      </p:sp>
      <p:sp>
        <p:nvSpPr>
          <p:cNvPr id="51202" name="Content Placeholder 2"/>
          <p:cNvSpPr>
            <a:spLocks noGrp="1"/>
          </p:cNvSpPr>
          <p:nvPr>
            <p:ph idx="1"/>
          </p:nvPr>
        </p:nvSpPr>
        <p:spPr/>
        <p:txBody>
          <a:bodyPr/>
          <a:lstStyle/>
          <a:p>
            <a:pPr>
              <a:buFontTx/>
              <a:buNone/>
            </a:pPr>
            <a:r>
              <a:rPr lang="en-US" smtClean="0">
                <a:ea typeface="ヒラギノ角ゴ Pro W3"/>
                <a:cs typeface="ヒラギノ角ゴ Pro W3"/>
              </a:rPr>
              <a:t>	Takes place on a single trading day, </a:t>
            </a:r>
          </a:p>
          <a:p>
            <a:pPr>
              <a:buFontTx/>
              <a:buNone/>
            </a:pPr>
            <a:r>
              <a:rPr lang="en-US" smtClean="0">
                <a:ea typeface="ヒラギノ角ゴ Pro W3"/>
                <a:cs typeface="ヒラギノ角ゴ Pro W3"/>
                <a:sym typeface="Wingdings" pitchFamily="2" charset="2"/>
              </a:rPr>
              <a:t>		</a:t>
            </a:r>
            <a:r>
              <a:rPr lang="en-US" smtClean="0">
                <a:ea typeface="ヒラギノ角ゴ Pro W3"/>
                <a:cs typeface="ヒラギノ角ゴ Pro W3"/>
              </a:rPr>
              <a:t>buyers submit their bids at pre-set  	prices.  </a:t>
            </a:r>
          </a:p>
          <a:p>
            <a:pPr>
              <a:buFontTx/>
              <a:buNone/>
            </a:pPr>
            <a:r>
              <a:rPr lang="en-US" smtClean="0">
                <a:ea typeface="ヒラギノ角ゴ Pro W3"/>
                <a:cs typeface="ヒラギノ角ゴ Pro W3"/>
              </a:rPr>
              <a:t>	</a:t>
            </a:r>
            <a:r>
              <a:rPr lang="en-US" smtClean="0">
                <a:ea typeface="ヒラギノ角ゴ Pro W3"/>
                <a:cs typeface="ヒラギノ角ゴ Pro W3"/>
                <a:sym typeface="Wingdings" pitchFamily="2" charset="2"/>
              </a:rPr>
              <a:t>	</a:t>
            </a:r>
            <a:r>
              <a:rPr lang="en-US" smtClean="0">
                <a:ea typeface="ヒラギノ角ゴ Pro W3"/>
                <a:cs typeface="ヒラギノ角ゴ Pro W3"/>
              </a:rPr>
              <a:t>If over-subscribed, the bids are filled on 	a pro-rata basis until all the shares are 	sold.</a:t>
            </a:r>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Title 1"/>
          <p:cNvSpPr>
            <a:spLocks noGrp="1"/>
          </p:cNvSpPr>
          <p:nvPr>
            <p:ph type="title"/>
          </p:nvPr>
        </p:nvSpPr>
        <p:spPr/>
        <p:txBody>
          <a:bodyPr/>
          <a:lstStyle/>
          <a:p>
            <a:r>
              <a:rPr lang="en-US" smtClean="0">
                <a:ea typeface="ヒラギノ角ゴ Pro W3"/>
                <a:cs typeface="ヒラギノ角ゴ Pro W3"/>
              </a:rPr>
              <a:t>15.5 (E)  The Aftermarket: Dealer in the Shares</a:t>
            </a:r>
          </a:p>
        </p:txBody>
      </p:sp>
      <p:sp>
        <p:nvSpPr>
          <p:cNvPr id="52226" name="Content Placeholder 2"/>
          <p:cNvSpPr>
            <a:spLocks noGrp="1"/>
          </p:cNvSpPr>
          <p:nvPr>
            <p:ph idx="1"/>
          </p:nvPr>
        </p:nvSpPr>
        <p:spPr/>
        <p:txBody>
          <a:bodyPr/>
          <a:lstStyle/>
          <a:p>
            <a:pPr>
              <a:spcAft>
                <a:spcPts val="600"/>
              </a:spcAft>
              <a:buFontTx/>
              <a:buNone/>
            </a:pPr>
            <a:r>
              <a:rPr lang="en-US" sz="2400" smtClean="0">
                <a:ea typeface="ヒラギノ角ゴ Pro W3"/>
                <a:cs typeface="ヒラギノ角ゴ Pro W3"/>
              </a:rPr>
              <a:t>	After completion of the auction the outstanding shares trade in the secondary market and the investment banker </a:t>
            </a:r>
            <a:r>
              <a:rPr lang="en-US" sz="2400" smtClean="0">
                <a:ea typeface="ヒラギノ角ゴ Pro W3"/>
                <a:cs typeface="ヒラギノ角ゴ Pro W3"/>
                <a:sym typeface="Wingdings" pitchFamily="2" charset="2"/>
              </a:rPr>
              <a:t></a:t>
            </a:r>
            <a:r>
              <a:rPr lang="en-US" sz="2400" smtClean="0">
                <a:ea typeface="ヒラギノ角ゴ Pro W3"/>
                <a:cs typeface="ヒラギノ角ゴ Pro W3"/>
              </a:rPr>
              <a:t> functions as a dealer in the stock for a minimum of 18 months</a:t>
            </a:r>
            <a:r>
              <a:rPr lang="en-US" sz="2400" b="1" smtClean="0">
                <a:ea typeface="ヒラギノ角ゴ Pro W3"/>
                <a:cs typeface="ヒラギノ角ゴ Pro W3"/>
              </a:rPr>
              <a:t>, </a:t>
            </a:r>
            <a:r>
              <a:rPr lang="en-US" sz="2400" smtClean="0">
                <a:ea typeface="ヒラギノ角ゴ Pro W3"/>
                <a:cs typeface="ヒラギノ角ゴ Pro W3"/>
                <a:sym typeface="Wingdings" pitchFamily="2" charset="2"/>
              </a:rPr>
              <a:t> </a:t>
            </a:r>
            <a:r>
              <a:rPr lang="en-US" sz="2400" smtClean="0">
                <a:ea typeface="ヒラギノ角ゴ Pro W3"/>
                <a:cs typeface="ヒラギノ角ゴ Pro W3"/>
              </a:rPr>
              <a:t>the “</a:t>
            </a:r>
            <a:r>
              <a:rPr lang="en-US" sz="2400" i="1" smtClean="0">
                <a:ea typeface="ヒラギノ角ゴ Pro W3"/>
                <a:cs typeface="ヒラギノ角ゴ Pro W3"/>
              </a:rPr>
              <a:t>green-shoe provision</a:t>
            </a:r>
            <a:r>
              <a:rPr lang="en-US" sz="2400" smtClean="0">
                <a:ea typeface="ヒラギノ角ゴ Pro W3"/>
                <a:cs typeface="ヒラギノ角ゴ Pro W3"/>
              </a:rPr>
              <a:t>.” </a:t>
            </a:r>
          </a:p>
          <a:p>
            <a:pPr lvl="1">
              <a:spcAft>
                <a:spcPts val="600"/>
              </a:spcAft>
            </a:pPr>
            <a:r>
              <a:rPr lang="en-US" sz="2000" smtClean="0">
                <a:ea typeface="ヒラギノ角ゴ Pro W3"/>
              </a:rPr>
              <a:t>The </a:t>
            </a:r>
            <a:r>
              <a:rPr lang="en-US" sz="2000" i="1" smtClean="0">
                <a:ea typeface="ヒラギノ角ゴ Pro W3"/>
              </a:rPr>
              <a:t>green shoe provision</a:t>
            </a:r>
            <a:r>
              <a:rPr lang="en-US" sz="2000" smtClean="0">
                <a:ea typeface="ヒラギノ角ゴ Pro W3"/>
              </a:rPr>
              <a:t> allows the investment banker the right to purchase up to 15% of additional shares over a thirty-day period beyond that offered to the public during the auction </a:t>
            </a:r>
            <a:r>
              <a:rPr lang="en-US" sz="2000" smtClean="0">
                <a:ea typeface="ヒラギノ角ゴ Pro W3"/>
                <a:sym typeface="Wingdings" pitchFamily="2" charset="2"/>
              </a:rPr>
              <a:t></a:t>
            </a:r>
            <a:r>
              <a:rPr lang="en-US" sz="2000" smtClean="0">
                <a:ea typeface="ヒラギノ角ゴ Pro W3"/>
              </a:rPr>
              <a:t>maintain inventory and fill any pent-up demand.  </a:t>
            </a:r>
          </a:p>
          <a:p>
            <a:pPr lvl="1">
              <a:spcAft>
                <a:spcPts val="600"/>
              </a:spcAft>
            </a:pPr>
            <a:r>
              <a:rPr lang="en-US" sz="2000" smtClean="0">
                <a:ea typeface="ヒラギノ角ゴ Pro W3"/>
              </a:rPr>
              <a:t>A </a:t>
            </a:r>
            <a:r>
              <a:rPr lang="en-US" sz="2000" i="1" smtClean="0">
                <a:ea typeface="ヒラギノ角ゴ Pro W3"/>
              </a:rPr>
              <a:t>lock-up agreement</a:t>
            </a:r>
            <a:r>
              <a:rPr lang="en-US" sz="2000" smtClean="0">
                <a:ea typeface="ヒラギノ角ゴ Pro W3"/>
              </a:rPr>
              <a:t>, </a:t>
            </a:r>
            <a:r>
              <a:rPr lang="en-US" sz="2000" smtClean="0">
                <a:ea typeface="ヒラギノ角ゴ Pro W3"/>
                <a:sym typeface="Wingdings" pitchFamily="2" charset="2"/>
              </a:rPr>
              <a:t></a:t>
            </a:r>
            <a:r>
              <a:rPr lang="en-US" sz="2000" smtClean="0">
                <a:ea typeface="ヒラギノ角ゴ Pro W3"/>
              </a:rPr>
              <a:t>the original owners of the firm have to maintain their shares of stock for 180 days, </a:t>
            </a:r>
            <a:r>
              <a:rPr lang="en-US" sz="2000" smtClean="0">
                <a:ea typeface="ヒラギノ角ゴ Pro W3"/>
                <a:sym typeface="Wingdings" pitchFamily="2" charset="2"/>
              </a:rPr>
              <a:t></a:t>
            </a:r>
            <a:r>
              <a:rPr lang="en-US" sz="2000" smtClean="0">
                <a:ea typeface="ヒラギノ角ゴ Pro W3"/>
              </a:rPr>
              <a:t>prevent dumping of stock and free-fall in its price due to profit-taking on part of the original owners.</a:t>
            </a:r>
          </a:p>
          <a:p>
            <a:pPr>
              <a:spcAft>
                <a:spcPts val="600"/>
              </a:spcAft>
            </a:pPr>
            <a:endParaRPr lang="en-US" sz="2400" smtClean="0">
              <a:ea typeface="ヒラギノ角ゴ Pro W3"/>
              <a:cs typeface="ヒラギノ角ゴ Pro W3"/>
            </a:endParaRPr>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US" sz="3600" dirty="0" smtClean="0"/>
              <a:t/>
            </a:r>
            <a:br>
              <a:rPr lang="en-US" sz="3600" dirty="0" smtClean="0"/>
            </a:br>
            <a:r>
              <a:rPr lang="en-US" sz="3600" dirty="0" smtClean="0"/>
              <a:t>15.6  Other Borrowing Options for a Mature Business</a:t>
            </a:r>
            <a:br>
              <a:rPr lang="en-US" sz="3600" dirty="0" smtClean="0"/>
            </a:br>
            <a:endParaRPr lang="en-US" sz="3600" dirty="0"/>
          </a:p>
        </p:txBody>
      </p:sp>
      <p:sp>
        <p:nvSpPr>
          <p:cNvPr id="3" name="Content Placeholder 2"/>
          <p:cNvSpPr>
            <a:spLocks noGrp="1"/>
          </p:cNvSpPr>
          <p:nvPr>
            <p:ph idx="1"/>
          </p:nvPr>
        </p:nvSpPr>
        <p:spPr/>
        <p:txBody>
          <a:bodyPr>
            <a:normAutofit fontScale="62500" lnSpcReduction="20000"/>
          </a:bodyPr>
          <a:lstStyle/>
          <a:p>
            <a:pPr>
              <a:lnSpc>
                <a:spcPts val="2280"/>
              </a:lnSpc>
              <a:spcAft>
                <a:spcPts val="1200"/>
              </a:spcAft>
              <a:defRPr/>
            </a:pPr>
            <a:r>
              <a:rPr lang="en-US" sz="3400" b="1" dirty="0" smtClean="0"/>
              <a:t>Commercial </a:t>
            </a:r>
            <a:r>
              <a:rPr lang="en-US" sz="3400" b="1" dirty="0"/>
              <a:t>paper </a:t>
            </a:r>
            <a:endParaRPr lang="en-US" sz="3400" b="1" dirty="0" smtClean="0"/>
          </a:p>
          <a:p>
            <a:pPr>
              <a:lnSpc>
                <a:spcPts val="2280"/>
              </a:lnSpc>
              <a:spcAft>
                <a:spcPts val="1200"/>
              </a:spcAft>
              <a:defRPr/>
            </a:pPr>
            <a:r>
              <a:rPr lang="en-US" sz="3400" b="1" dirty="0" smtClean="0"/>
              <a:t>Bankers</a:t>
            </a:r>
            <a:r>
              <a:rPr lang="en-US" sz="3400" b="1" dirty="0"/>
              <a:t>’ </a:t>
            </a:r>
            <a:r>
              <a:rPr lang="en-US" sz="3400" b="1" dirty="0" smtClean="0"/>
              <a:t>acceptances</a:t>
            </a:r>
          </a:p>
          <a:p>
            <a:pPr>
              <a:lnSpc>
                <a:spcPts val="2280"/>
              </a:lnSpc>
              <a:buFontTx/>
              <a:buNone/>
              <a:defRPr/>
            </a:pPr>
            <a:r>
              <a:rPr lang="en-US" b="1" i="1" dirty="0" smtClean="0"/>
              <a:t>	Commercial </a:t>
            </a:r>
            <a:r>
              <a:rPr lang="en-US" b="1" i="1" dirty="0"/>
              <a:t>paper</a:t>
            </a:r>
            <a:r>
              <a:rPr lang="en-US" b="1" dirty="0"/>
              <a:t> </a:t>
            </a:r>
            <a:r>
              <a:rPr lang="en-US" dirty="0" smtClean="0">
                <a:sym typeface="Wingdings" pitchFamily="2" charset="2"/>
              </a:rPr>
              <a:t></a:t>
            </a:r>
            <a:r>
              <a:rPr lang="en-US" dirty="0" smtClean="0"/>
              <a:t> </a:t>
            </a:r>
            <a:r>
              <a:rPr lang="en-US" dirty="0"/>
              <a:t>discounted note sold by a company directly to an </a:t>
            </a:r>
            <a:r>
              <a:rPr lang="en-US" dirty="0" smtClean="0"/>
              <a:t>investor </a:t>
            </a:r>
            <a:r>
              <a:rPr lang="en-US" dirty="0"/>
              <a:t>with both principal and interest repaid within 270 days </a:t>
            </a:r>
            <a:r>
              <a:rPr lang="en-US" dirty="0" smtClean="0"/>
              <a:t>(just </a:t>
            </a:r>
            <a:r>
              <a:rPr lang="en-US" dirty="0"/>
              <a:t>like a </a:t>
            </a:r>
            <a:r>
              <a:rPr lang="en-US" dirty="0" smtClean="0"/>
              <a:t>treasury bill).</a:t>
            </a:r>
            <a:r>
              <a:rPr lang="en-US" dirty="0"/>
              <a:t> </a:t>
            </a:r>
          </a:p>
          <a:p>
            <a:pPr lvl="2">
              <a:lnSpc>
                <a:spcPts val="2280"/>
              </a:lnSpc>
              <a:defRPr/>
            </a:pPr>
            <a:r>
              <a:rPr lang="en-US" sz="2900" dirty="0" smtClean="0"/>
              <a:t>Face </a:t>
            </a:r>
            <a:r>
              <a:rPr lang="en-US" sz="2900" dirty="0"/>
              <a:t>value </a:t>
            </a:r>
            <a:r>
              <a:rPr lang="en-US" sz="2900" dirty="0" smtClean="0"/>
              <a:t>= </a:t>
            </a:r>
            <a:r>
              <a:rPr lang="en-US" sz="2900" dirty="0"/>
              <a:t>$100,000, </a:t>
            </a:r>
            <a:endParaRPr lang="en-US" sz="2900" dirty="0" smtClean="0"/>
          </a:p>
          <a:p>
            <a:pPr lvl="2">
              <a:lnSpc>
                <a:spcPts val="2280"/>
              </a:lnSpc>
              <a:defRPr/>
            </a:pPr>
            <a:r>
              <a:rPr lang="en-US" sz="2900" dirty="0" smtClean="0"/>
              <a:t>Out </a:t>
            </a:r>
            <a:r>
              <a:rPr lang="en-US" sz="2900" dirty="0"/>
              <a:t>of the </a:t>
            </a:r>
            <a:r>
              <a:rPr lang="en-US" sz="2900" dirty="0" smtClean="0"/>
              <a:t>reach </a:t>
            </a:r>
            <a:r>
              <a:rPr lang="en-US" sz="2900" dirty="0"/>
              <a:t>of most small investors. </a:t>
            </a:r>
            <a:endParaRPr lang="en-US" sz="2900" dirty="0" smtClean="0"/>
          </a:p>
          <a:p>
            <a:pPr lvl="2">
              <a:lnSpc>
                <a:spcPts val="2280"/>
              </a:lnSpc>
              <a:defRPr/>
            </a:pPr>
            <a:r>
              <a:rPr lang="en-US" sz="2900" dirty="0" smtClean="0"/>
              <a:t>It </a:t>
            </a:r>
            <a:r>
              <a:rPr lang="en-US" sz="2900" dirty="0"/>
              <a:t>is generally assumed institutions and </a:t>
            </a:r>
            <a:r>
              <a:rPr lang="en-US" sz="2900" dirty="0" smtClean="0"/>
              <a:t>sophisticated </a:t>
            </a:r>
            <a:r>
              <a:rPr lang="en-US" sz="2900" dirty="0"/>
              <a:t>investors purchase commercial paper.  </a:t>
            </a:r>
          </a:p>
          <a:p>
            <a:pPr>
              <a:lnSpc>
                <a:spcPts val="2280"/>
              </a:lnSpc>
              <a:defRPr/>
            </a:pPr>
            <a:r>
              <a:rPr lang="en-US" dirty="0" smtClean="0"/>
              <a:t>The </a:t>
            </a:r>
            <a:r>
              <a:rPr lang="en-US" dirty="0"/>
              <a:t>reason firms issue commercial paper over other forms of </a:t>
            </a:r>
            <a:r>
              <a:rPr lang="en-US" dirty="0" smtClean="0"/>
              <a:t>borrowing:</a:t>
            </a:r>
          </a:p>
          <a:p>
            <a:pPr lvl="1">
              <a:lnSpc>
                <a:spcPts val="2280"/>
              </a:lnSpc>
              <a:defRPr/>
            </a:pPr>
            <a:r>
              <a:rPr lang="en-US" dirty="0" err="1" smtClean="0">
                <a:sym typeface="Wingdings" pitchFamily="2" charset="2"/>
              </a:rPr>
              <a:t></a:t>
            </a:r>
            <a:r>
              <a:rPr lang="en-US" dirty="0" err="1" smtClean="0"/>
              <a:t>lower</a:t>
            </a:r>
            <a:r>
              <a:rPr lang="en-US" dirty="0" smtClean="0"/>
              <a:t> </a:t>
            </a:r>
            <a:r>
              <a:rPr lang="en-US" dirty="0"/>
              <a:t>rates than through commercial banks and </a:t>
            </a:r>
            <a:endParaRPr lang="en-US" dirty="0" smtClean="0"/>
          </a:p>
          <a:p>
            <a:pPr lvl="1">
              <a:lnSpc>
                <a:spcPts val="2280"/>
              </a:lnSpc>
              <a:defRPr/>
            </a:pPr>
            <a:r>
              <a:rPr lang="en-US" dirty="0" smtClean="0"/>
              <a:t>since </a:t>
            </a:r>
            <a:r>
              <a:rPr lang="en-US" dirty="0"/>
              <a:t>they </a:t>
            </a:r>
            <a:r>
              <a:rPr lang="en-US" dirty="0" smtClean="0"/>
              <a:t>mature </a:t>
            </a:r>
            <a:r>
              <a:rPr lang="en-US" dirty="0"/>
              <a:t>within 270 days, </a:t>
            </a:r>
            <a:r>
              <a:rPr lang="en-US" dirty="0" smtClean="0">
                <a:sym typeface="Wingdings" pitchFamily="2" charset="2"/>
              </a:rPr>
              <a:t></a:t>
            </a:r>
            <a:r>
              <a:rPr lang="en-US" dirty="0" smtClean="0"/>
              <a:t>short-form </a:t>
            </a:r>
            <a:r>
              <a:rPr lang="en-US" dirty="0"/>
              <a:t>registration with the SEC.</a:t>
            </a:r>
          </a:p>
          <a:p>
            <a:pPr>
              <a:lnSpc>
                <a:spcPts val="2280"/>
              </a:lnSpc>
              <a:buFontTx/>
              <a:buNone/>
              <a:defRPr/>
            </a:pPr>
            <a:endParaRPr lang="en-US" dirty="0"/>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Title 1"/>
          <p:cNvSpPr>
            <a:spLocks noGrp="1"/>
          </p:cNvSpPr>
          <p:nvPr>
            <p:ph type="title"/>
          </p:nvPr>
        </p:nvSpPr>
        <p:spPr/>
        <p:txBody>
          <a:bodyPr/>
          <a:lstStyle/>
          <a:p>
            <a:r>
              <a:rPr lang="en-US" sz="2800" smtClean="0">
                <a:ea typeface="ヒラギノ角ゴ Pro W3"/>
                <a:cs typeface="ヒラギノ角ゴ Pro W3"/>
              </a:rPr>
              <a:t/>
            </a:r>
            <a:br>
              <a:rPr lang="en-US" sz="2800" smtClean="0">
                <a:ea typeface="ヒラギノ角ゴ Pro W3"/>
                <a:cs typeface="ヒラギノ角ゴ Pro W3"/>
              </a:rPr>
            </a:br>
            <a:r>
              <a:rPr lang="en-US" sz="2800" smtClean="0">
                <a:ea typeface="ヒラギノ角ゴ Pro W3"/>
                <a:cs typeface="ヒラギノ角ゴ Pro W3"/>
              </a:rPr>
              <a:t>15.6  Other Borrowing Options for a Mature Business (continued)</a:t>
            </a:r>
            <a:br>
              <a:rPr lang="en-US" sz="2800" smtClean="0">
                <a:ea typeface="ヒラギノ角ゴ Pro W3"/>
                <a:cs typeface="ヒラギノ角ゴ Pro W3"/>
              </a:rPr>
            </a:br>
            <a:endParaRPr lang="en-US" sz="2800" smtClean="0">
              <a:ea typeface="ヒラギノ角ゴ Pro W3"/>
              <a:cs typeface="ヒラギノ角ゴ Pro W3"/>
            </a:endParaRPr>
          </a:p>
        </p:txBody>
      </p:sp>
      <p:sp>
        <p:nvSpPr>
          <p:cNvPr id="3" name="Content Placeholder 2"/>
          <p:cNvSpPr>
            <a:spLocks noGrp="1"/>
          </p:cNvSpPr>
          <p:nvPr>
            <p:ph idx="1"/>
          </p:nvPr>
        </p:nvSpPr>
        <p:spPr/>
        <p:txBody>
          <a:bodyPr>
            <a:normAutofit fontScale="77500" lnSpcReduction="20000"/>
          </a:bodyPr>
          <a:lstStyle/>
          <a:p>
            <a:pPr>
              <a:lnSpc>
                <a:spcPts val="3320"/>
              </a:lnSpc>
              <a:buFontTx/>
              <a:buNone/>
              <a:defRPr/>
            </a:pPr>
            <a:r>
              <a:rPr lang="en-US" b="1" dirty="0" smtClean="0"/>
              <a:t>	Example </a:t>
            </a:r>
            <a:r>
              <a:rPr lang="en-US" b="1" dirty="0"/>
              <a:t>6:</a:t>
            </a:r>
            <a:r>
              <a:rPr lang="en-US" dirty="0"/>
              <a:t> </a:t>
            </a:r>
            <a:r>
              <a:rPr lang="en-US" dirty="0" smtClean="0"/>
              <a:t>The </a:t>
            </a:r>
            <a:r>
              <a:rPr lang="en-US" dirty="0"/>
              <a:t>Large-Scale Industrial Corporation, a large well established </a:t>
            </a:r>
            <a:r>
              <a:rPr lang="en-US" dirty="0" smtClean="0"/>
              <a:t>company</a:t>
            </a:r>
            <a:r>
              <a:rPr lang="en-US" dirty="0"/>
              <a:t>, is about to issue $6,000,000 worth of commercial paper. </a:t>
            </a:r>
            <a:endParaRPr lang="en-US" dirty="0" smtClean="0"/>
          </a:p>
          <a:p>
            <a:pPr lvl="1">
              <a:lnSpc>
                <a:spcPts val="3320"/>
              </a:lnSpc>
              <a:defRPr/>
            </a:pPr>
            <a:r>
              <a:rPr lang="en-US" dirty="0" smtClean="0"/>
              <a:t>The </a:t>
            </a:r>
            <a:r>
              <a:rPr lang="en-US" dirty="0"/>
              <a:t>paper </a:t>
            </a:r>
            <a:r>
              <a:rPr lang="en-US" dirty="0" smtClean="0"/>
              <a:t>has </a:t>
            </a:r>
            <a:r>
              <a:rPr lang="en-US" dirty="0"/>
              <a:t>a maturity of 9 months (270 days), and commands a price worth 97.5</a:t>
            </a:r>
            <a:r>
              <a:rPr lang="en-US" dirty="0" smtClean="0"/>
              <a:t>% of </a:t>
            </a:r>
            <a:r>
              <a:rPr lang="en-US" dirty="0"/>
              <a:t>par value in the market.  </a:t>
            </a:r>
            <a:endParaRPr lang="en-US" dirty="0" smtClean="0"/>
          </a:p>
          <a:p>
            <a:pPr lvl="1">
              <a:lnSpc>
                <a:spcPts val="3320"/>
              </a:lnSpc>
              <a:defRPr/>
            </a:pPr>
            <a:r>
              <a:rPr lang="en-US" dirty="0" smtClean="0"/>
              <a:t>The </a:t>
            </a:r>
            <a:r>
              <a:rPr lang="en-US" dirty="0"/>
              <a:t>paper will be sold with a face or par value of </a:t>
            </a:r>
            <a:r>
              <a:rPr lang="en-US" dirty="0" smtClean="0"/>
              <a:t>$</a:t>
            </a:r>
            <a:r>
              <a:rPr lang="en-US" dirty="0"/>
              <a:t>100,000. </a:t>
            </a:r>
            <a:endParaRPr lang="en-US" dirty="0" smtClean="0"/>
          </a:p>
          <a:p>
            <a:pPr>
              <a:lnSpc>
                <a:spcPts val="3320"/>
              </a:lnSpc>
              <a:buFontTx/>
              <a:buNone/>
              <a:defRPr/>
            </a:pPr>
            <a:r>
              <a:rPr lang="en-US" dirty="0" smtClean="0"/>
              <a:t>	How </a:t>
            </a:r>
            <a:r>
              <a:rPr lang="en-US" dirty="0"/>
              <a:t>many commercial papers will be sold? </a:t>
            </a:r>
            <a:endParaRPr lang="en-US" dirty="0" smtClean="0"/>
          </a:p>
          <a:p>
            <a:pPr>
              <a:lnSpc>
                <a:spcPts val="3320"/>
              </a:lnSpc>
              <a:buFontTx/>
              <a:buNone/>
              <a:defRPr/>
            </a:pPr>
            <a:r>
              <a:rPr lang="en-US" dirty="0" smtClean="0"/>
              <a:t>	What </a:t>
            </a:r>
            <a:r>
              <a:rPr lang="en-US" dirty="0"/>
              <a:t>is the cost of this </a:t>
            </a:r>
            <a:r>
              <a:rPr lang="en-US" dirty="0" smtClean="0"/>
              <a:t>borrowing </a:t>
            </a:r>
            <a:r>
              <a:rPr lang="en-US" dirty="0"/>
              <a:t>to the firm</a:t>
            </a:r>
            <a:r>
              <a:rPr lang="en-US" dirty="0" smtClean="0"/>
              <a:t>?</a:t>
            </a:r>
            <a:endParaRPr lang="en-US" dirty="0"/>
          </a:p>
          <a:p>
            <a:pPr>
              <a:lnSpc>
                <a:spcPts val="3320"/>
              </a:lnSpc>
              <a:buFontTx/>
              <a:buNone/>
              <a:defRPr/>
            </a:pPr>
            <a:r>
              <a:rPr lang="en-US" dirty="0"/>
              <a:t>	</a:t>
            </a:r>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le 1"/>
          <p:cNvSpPr>
            <a:spLocks noGrp="1"/>
          </p:cNvSpPr>
          <p:nvPr>
            <p:ph type="title"/>
          </p:nvPr>
        </p:nvSpPr>
        <p:spPr/>
        <p:txBody>
          <a:bodyPr/>
          <a:lstStyle/>
          <a:p>
            <a:r>
              <a:rPr lang="en-US" smtClean="0">
                <a:ea typeface="ヒラギノ角ゴ Pro W3"/>
                <a:cs typeface="ヒラギノ角ゴ Pro W3"/>
              </a:rPr>
              <a:t>15.2  Borrowing for a Start-up and Growing Business</a:t>
            </a:r>
          </a:p>
        </p:txBody>
      </p:sp>
      <p:sp>
        <p:nvSpPr>
          <p:cNvPr id="3" name="Content Placeholder 2"/>
          <p:cNvSpPr>
            <a:spLocks noGrp="1"/>
          </p:cNvSpPr>
          <p:nvPr>
            <p:ph idx="1"/>
          </p:nvPr>
        </p:nvSpPr>
        <p:spPr/>
        <p:txBody>
          <a:bodyPr>
            <a:normAutofit/>
          </a:bodyPr>
          <a:lstStyle/>
          <a:p>
            <a:pPr marL="0" indent="0">
              <a:buFontTx/>
              <a:buNone/>
              <a:defRPr/>
            </a:pPr>
            <a:r>
              <a:rPr lang="en-US" dirty="0" smtClean="0"/>
              <a:t>5 sources of capital can generally be used to start and grow a business:  </a:t>
            </a:r>
          </a:p>
          <a:p>
            <a:pPr marL="1033463" lvl="1" indent="-695325">
              <a:buFont typeface="+mj-lt"/>
              <a:buAutoNum type="arabicPeriod"/>
              <a:defRPr/>
            </a:pPr>
            <a:r>
              <a:rPr lang="en-US" i="1" dirty="0" smtClean="0"/>
              <a:t>Personal funds</a:t>
            </a:r>
            <a:endParaRPr lang="en-US" dirty="0" smtClean="0"/>
          </a:p>
          <a:p>
            <a:pPr marL="1033463" lvl="1" indent="-695325">
              <a:buFont typeface="+mj-lt"/>
              <a:buAutoNum type="arabicPeriod"/>
              <a:defRPr/>
            </a:pPr>
            <a:r>
              <a:rPr lang="en-US" i="1" dirty="0" smtClean="0"/>
              <a:t>Borrowed funds from family and friends</a:t>
            </a:r>
            <a:endParaRPr lang="en-US" dirty="0" smtClean="0"/>
          </a:p>
          <a:p>
            <a:pPr marL="1033463" lvl="1" indent="-695325">
              <a:buFont typeface="+mj-lt"/>
              <a:buAutoNum type="arabicPeriod"/>
              <a:defRPr/>
            </a:pPr>
            <a:r>
              <a:rPr lang="en-US" i="1" dirty="0" smtClean="0"/>
              <a:t>Commercial bank loans</a:t>
            </a:r>
            <a:endParaRPr lang="en-US" dirty="0" smtClean="0"/>
          </a:p>
          <a:p>
            <a:pPr marL="1033463" lvl="1" indent="-695325">
              <a:buFont typeface="+mj-lt"/>
              <a:buAutoNum type="arabicPeriod"/>
              <a:defRPr/>
            </a:pPr>
            <a:r>
              <a:rPr lang="en-US" i="1" dirty="0" smtClean="0"/>
              <a:t>Borrowed funds through business start-up programs like the U.S. Small Business Administration (SBA)</a:t>
            </a:r>
            <a:endParaRPr lang="en-US" dirty="0" smtClean="0"/>
          </a:p>
          <a:p>
            <a:pPr marL="1033463" lvl="1" indent="-695325">
              <a:buFont typeface="+mj-lt"/>
              <a:buAutoNum type="arabicPeriod"/>
              <a:defRPr/>
            </a:pPr>
            <a:r>
              <a:rPr lang="en-US" i="1" dirty="0" smtClean="0"/>
              <a:t>Angel financing or venture capital</a:t>
            </a:r>
            <a:endParaRPr lang="en-US" dirty="0" smtClean="0"/>
          </a:p>
          <a:p>
            <a:pPr>
              <a:defRPr/>
            </a:pPr>
            <a:endParaRPr lang="en-US" dirty="0"/>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76200"/>
            <a:ext cx="8077200" cy="1143000"/>
          </a:xfrm>
        </p:spPr>
        <p:txBody>
          <a:bodyPr>
            <a:normAutofit fontScale="90000"/>
          </a:bodyPr>
          <a:lstStyle/>
          <a:p>
            <a:pPr>
              <a:defRPr/>
            </a:pPr>
            <a:r>
              <a:rPr lang="en-US" sz="3600" dirty="0" smtClean="0"/>
              <a:t>15.6  Other Borrowing Options for a Mature Business (continued)</a:t>
            </a:r>
            <a:endParaRPr lang="en-US" sz="3600" dirty="0"/>
          </a:p>
        </p:txBody>
      </p:sp>
      <p:sp>
        <p:nvSpPr>
          <p:cNvPr id="3" name="Content Placeholder 2"/>
          <p:cNvSpPr>
            <a:spLocks noGrp="1"/>
          </p:cNvSpPr>
          <p:nvPr>
            <p:ph idx="1"/>
          </p:nvPr>
        </p:nvSpPr>
        <p:spPr>
          <a:xfrm>
            <a:off x="304800" y="1447800"/>
            <a:ext cx="8458200" cy="4648200"/>
          </a:xfrm>
        </p:spPr>
        <p:txBody>
          <a:bodyPr>
            <a:normAutofit fontScale="85000" lnSpcReduction="10000"/>
          </a:bodyPr>
          <a:lstStyle/>
          <a:p>
            <a:pPr>
              <a:buFontTx/>
              <a:buNone/>
              <a:defRPr/>
            </a:pPr>
            <a:r>
              <a:rPr lang="en-US" b="1" dirty="0" smtClean="0"/>
              <a:t>Example 6 Answer</a:t>
            </a:r>
            <a:endParaRPr lang="en-US" dirty="0" smtClean="0"/>
          </a:p>
          <a:p>
            <a:pPr marL="4763" indent="-4763">
              <a:buFontTx/>
              <a:buNone/>
              <a:defRPr/>
            </a:pPr>
            <a:r>
              <a:rPr lang="en-US" dirty="0" smtClean="0"/>
              <a:t>	</a:t>
            </a:r>
            <a:r>
              <a:rPr lang="en-US" sz="2353" dirty="0" smtClean="0"/>
              <a:t>Proceeds from the issue = Face Value *Discounted Value </a:t>
            </a:r>
          </a:p>
          <a:p>
            <a:pPr marL="4763" indent="-4763">
              <a:buFontTx/>
              <a:buNone/>
              <a:tabLst>
                <a:tab pos="3487738" algn="l"/>
              </a:tabLst>
              <a:defRPr/>
            </a:pPr>
            <a:r>
              <a:rPr lang="en-US" sz="2353" dirty="0" smtClean="0"/>
              <a:t>		= $6m*.975=$5.85m</a:t>
            </a:r>
          </a:p>
          <a:p>
            <a:pPr marL="4763" indent="-4763">
              <a:buFontTx/>
              <a:buNone/>
              <a:defRPr/>
            </a:pPr>
            <a:r>
              <a:rPr lang="en-US" sz="2353" dirty="0" smtClean="0"/>
              <a:t> </a:t>
            </a:r>
          </a:p>
          <a:p>
            <a:pPr marL="4763" indent="-4763">
              <a:buFontTx/>
              <a:buNone/>
              <a:defRPr/>
            </a:pPr>
            <a:r>
              <a:rPr lang="en-US" sz="2353" dirty="0" smtClean="0"/>
              <a:t>	Cost of this borrowing over 270 days =($6m-$5.85m)/$5.85m</a:t>
            </a:r>
          </a:p>
          <a:p>
            <a:pPr marL="4763" indent="-4763">
              <a:buFontTx/>
              <a:buNone/>
              <a:tabLst>
                <a:tab pos="4808538" algn="l"/>
              </a:tabLst>
              <a:defRPr/>
            </a:pPr>
            <a:r>
              <a:rPr lang="en-US" sz="2353" dirty="0" smtClean="0"/>
              <a:t>		=.02564</a:t>
            </a:r>
          </a:p>
          <a:p>
            <a:pPr marL="4763" indent="-4763">
              <a:buFontTx/>
              <a:buNone/>
              <a:defRPr/>
            </a:pPr>
            <a:r>
              <a:rPr lang="en-US" sz="2353" dirty="0" smtClean="0"/>
              <a:t> </a:t>
            </a:r>
          </a:p>
          <a:p>
            <a:pPr marL="4763" indent="-4763">
              <a:buFontTx/>
              <a:buNone/>
              <a:defRPr/>
            </a:pPr>
            <a:r>
              <a:rPr lang="en-US" sz="2353" dirty="0" smtClean="0"/>
              <a:t>	APR = .02564*365/270 = 0.03466</a:t>
            </a:r>
            <a:r>
              <a:rPr lang="en-US" sz="2353" dirty="0" smtClean="0">
                <a:sym typeface="Wingdings"/>
              </a:rPr>
              <a:t></a:t>
            </a:r>
            <a:r>
              <a:rPr lang="en-US" sz="2353" dirty="0" smtClean="0"/>
              <a:t>3.47%</a:t>
            </a:r>
          </a:p>
          <a:p>
            <a:pPr marL="4763" indent="-4763">
              <a:buFontTx/>
              <a:buNone/>
              <a:defRPr/>
            </a:pPr>
            <a:r>
              <a:rPr lang="en-US" sz="2353" dirty="0" smtClean="0"/>
              <a:t>	EAR = (1.02564)</a:t>
            </a:r>
            <a:r>
              <a:rPr lang="en-US" sz="2353" baseline="30000" dirty="0" smtClean="0"/>
              <a:t>365/270</a:t>
            </a:r>
            <a:r>
              <a:rPr lang="en-US" sz="2353" dirty="0" smtClean="0"/>
              <a:t> – 1</a:t>
            </a:r>
            <a:r>
              <a:rPr lang="en-US" sz="2353" dirty="0" smtClean="0">
                <a:sym typeface="Wingdings"/>
              </a:rPr>
              <a:t></a:t>
            </a:r>
            <a:r>
              <a:rPr lang="en-US" sz="2353" dirty="0" smtClean="0"/>
              <a:t>3.48%</a:t>
            </a:r>
          </a:p>
          <a:p>
            <a:pPr marL="4763" indent="-4763">
              <a:buFontTx/>
              <a:buNone/>
              <a:defRPr/>
            </a:pPr>
            <a:r>
              <a:rPr lang="en-US" sz="2353" dirty="0" smtClean="0"/>
              <a:t> </a:t>
            </a:r>
          </a:p>
          <a:p>
            <a:pPr marL="4763" indent="-4763">
              <a:buFontTx/>
              <a:buNone/>
              <a:defRPr/>
            </a:pPr>
            <a:r>
              <a:rPr lang="en-US" sz="2353" dirty="0" smtClean="0"/>
              <a:t>	Number of commercial papers issued =  </a:t>
            </a:r>
            <a:r>
              <a:rPr lang="en-US" sz="2353" u="sng" dirty="0" smtClean="0"/>
              <a:t>Total Face Value</a:t>
            </a:r>
          </a:p>
          <a:p>
            <a:pPr marL="4763" indent="-4763">
              <a:buFontTx/>
              <a:buNone/>
              <a:defRPr/>
            </a:pPr>
            <a:r>
              <a:rPr lang="en-US" sz="2353" dirty="0" smtClean="0"/>
              <a:t>							Par Value of 1</a:t>
            </a:r>
          </a:p>
          <a:p>
            <a:pPr marL="4763" indent="-4763">
              <a:buFontTx/>
              <a:buNone/>
              <a:defRPr/>
            </a:pPr>
            <a:r>
              <a:rPr lang="en-US" sz="2353" dirty="0" smtClean="0"/>
              <a:t>				= $6,000,000/$100,000 = 60 papers</a:t>
            </a:r>
          </a:p>
          <a:p>
            <a:pPr marL="4763" indent="-4763">
              <a:buFontTx/>
              <a:buNone/>
              <a:defRPr/>
            </a:pPr>
            <a:endParaRPr lang="en-US" dirty="0"/>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US" dirty="0" smtClean="0"/>
              <a:t>15.6  Other Borrowing Options for a Mature Business (continued)</a:t>
            </a:r>
            <a:endParaRPr lang="en-US" dirty="0"/>
          </a:p>
        </p:txBody>
      </p:sp>
      <p:sp>
        <p:nvSpPr>
          <p:cNvPr id="56322" name="Content Placeholder 2"/>
          <p:cNvSpPr>
            <a:spLocks noGrp="1"/>
          </p:cNvSpPr>
          <p:nvPr>
            <p:ph idx="1"/>
          </p:nvPr>
        </p:nvSpPr>
        <p:spPr>
          <a:xfrm>
            <a:off x="381000" y="1371600"/>
            <a:ext cx="8382000" cy="4648200"/>
          </a:xfrm>
        </p:spPr>
        <p:txBody>
          <a:bodyPr/>
          <a:lstStyle/>
          <a:p>
            <a:pPr marL="0" indent="0">
              <a:spcAft>
                <a:spcPts val="600"/>
              </a:spcAft>
              <a:buFontTx/>
              <a:buNone/>
            </a:pPr>
            <a:r>
              <a:rPr lang="en-US" sz="2000" smtClean="0">
                <a:ea typeface="ヒラギノ角ゴ Pro W3"/>
                <a:cs typeface="ヒラギノ角ゴ Pro W3"/>
              </a:rPr>
              <a:t>A </a:t>
            </a:r>
            <a:r>
              <a:rPr lang="en-US" sz="2000" b="1" i="1" smtClean="0">
                <a:ea typeface="ヒラギノ角ゴ Pro W3"/>
                <a:cs typeface="ヒラギノ角ゴ Pro W3"/>
              </a:rPr>
              <a:t>Bankers’ acceptance </a:t>
            </a:r>
            <a:r>
              <a:rPr lang="en-US" sz="2000" smtClean="0">
                <a:ea typeface="ヒラギノ角ゴ Pro W3"/>
                <a:cs typeface="ヒラギノ角ゴ Pro W3"/>
                <a:sym typeface="Wingdings" pitchFamily="2" charset="2"/>
              </a:rPr>
              <a:t></a:t>
            </a:r>
            <a:r>
              <a:rPr lang="en-US" sz="2000" smtClean="0">
                <a:ea typeface="ヒラギノ角ゴ Pro W3"/>
                <a:cs typeface="ヒラギノ角ゴ Pro W3"/>
              </a:rPr>
              <a:t>short-term credit arrangement created by a firm and guaranteed by a bank, </a:t>
            </a:r>
          </a:p>
          <a:p>
            <a:pPr marL="338138" lvl="1" indent="-338138">
              <a:spcAft>
                <a:spcPts val="600"/>
              </a:spcAft>
            </a:pPr>
            <a:r>
              <a:rPr lang="en-US" sz="1800" smtClean="0">
                <a:ea typeface="ヒラギノ角ゴ Pro W3"/>
              </a:rPr>
              <a:t>and it is ordinarily used to finance inventories or other assets that will be self-liquidated over a relatively short period of time. </a:t>
            </a:r>
          </a:p>
          <a:p>
            <a:pPr marL="338138" lvl="1" indent="-338138">
              <a:spcAft>
                <a:spcPts val="600"/>
              </a:spcAft>
            </a:pPr>
            <a:r>
              <a:rPr lang="en-US" sz="1800" smtClean="0">
                <a:ea typeface="ヒラギノ角ゴ Pro W3"/>
              </a:rPr>
              <a:t>Its specific purpose is to promote trade.   </a:t>
            </a:r>
          </a:p>
          <a:p>
            <a:pPr marL="338138" lvl="1" indent="-338138">
              <a:spcAft>
                <a:spcPts val="600"/>
              </a:spcAft>
            </a:pPr>
            <a:r>
              <a:rPr lang="en-US" sz="1800" smtClean="0">
                <a:ea typeface="ヒラギノ角ゴ Pro W3"/>
              </a:rPr>
              <a:t>It typically involves an importing firm having its invoice guaranteed (accepted) by a bank and sent over to the exporter as assurance of payment in the next few months (typically 60-90 days).  </a:t>
            </a:r>
          </a:p>
          <a:p>
            <a:pPr marL="338138" lvl="1" indent="-338138">
              <a:spcAft>
                <a:spcPts val="600"/>
              </a:spcAft>
            </a:pPr>
            <a:r>
              <a:rPr lang="en-US" sz="1800" smtClean="0">
                <a:ea typeface="ヒラギノ角ゴ Pro W3"/>
              </a:rPr>
              <a:t>The exporter turns in the banker’s acceptance to his bank in exchange for a reduced payment and </a:t>
            </a:r>
          </a:p>
          <a:p>
            <a:pPr marL="338138" lvl="1" indent="-338138">
              <a:spcAft>
                <a:spcPts val="600"/>
              </a:spcAft>
            </a:pPr>
            <a:r>
              <a:rPr lang="en-US" sz="1800" smtClean="0">
                <a:ea typeface="ヒラギノ角ゴ Pro W3"/>
              </a:rPr>
              <a:t>in return the bank in the exporting country takes title to the exported goods until payment is received.  </a:t>
            </a:r>
          </a:p>
          <a:p>
            <a:pPr marL="338138" lvl="1" indent="-338138">
              <a:spcAft>
                <a:spcPts val="600"/>
              </a:spcAft>
            </a:pPr>
            <a:r>
              <a:rPr lang="en-US" sz="1800" smtClean="0">
                <a:ea typeface="ヒラギノ角ゴ Pro W3"/>
              </a:rPr>
              <a:t>The importing firm is able to finance its purchases and releases funds as inventory is liquidated.</a:t>
            </a:r>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Title 1"/>
          <p:cNvSpPr>
            <a:spLocks noGrp="1"/>
          </p:cNvSpPr>
          <p:nvPr>
            <p:ph type="title"/>
          </p:nvPr>
        </p:nvSpPr>
        <p:spPr/>
        <p:txBody>
          <a:bodyPr/>
          <a:lstStyle/>
          <a:p>
            <a:r>
              <a:rPr lang="en-US" smtClean="0">
                <a:ea typeface="ヒラギノ角ゴ Pro W3"/>
                <a:cs typeface="ヒラギノ角ゴ Pro W3"/>
              </a:rPr>
              <a:t>15.7  The Final Phase: Closing the Business</a:t>
            </a:r>
          </a:p>
        </p:txBody>
      </p:sp>
      <p:sp>
        <p:nvSpPr>
          <p:cNvPr id="3" name="Content Placeholder 2"/>
          <p:cNvSpPr>
            <a:spLocks noGrp="1"/>
          </p:cNvSpPr>
          <p:nvPr>
            <p:ph idx="1"/>
          </p:nvPr>
        </p:nvSpPr>
        <p:spPr/>
        <p:txBody>
          <a:bodyPr>
            <a:normAutofit lnSpcReduction="10000"/>
          </a:bodyPr>
          <a:lstStyle/>
          <a:p>
            <a:pPr>
              <a:defRPr/>
            </a:pPr>
            <a:r>
              <a:rPr lang="en-US" sz="2400" dirty="0" smtClean="0"/>
              <a:t>Sometimes</a:t>
            </a:r>
            <a:r>
              <a:rPr lang="en-US" sz="2400" dirty="0"/>
              <a:t>, successful solvent firms decide to cease operations, </a:t>
            </a:r>
            <a:endParaRPr lang="en-US" sz="2400" dirty="0" smtClean="0"/>
          </a:p>
          <a:p>
            <a:pPr lvl="1">
              <a:defRPr/>
            </a:pPr>
            <a:r>
              <a:rPr lang="en-US" dirty="0" smtClean="0"/>
              <a:t>they </a:t>
            </a:r>
            <a:r>
              <a:rPr lang="en-US" dirty="0"/>
              <a:t>sell off their assets, </a:t>
            </a:r>
            <a:endParaRPr lang="en-US" dirty="0" smtClean="0"/>
          </a:p>
          <a:p>
            <a:pPr lvl="1">
              <a:defRPr/>
            </a:pPr>
            <a:r>
              <a:rPr lang="en-US" dirty="0" smtClean="0"/>
              <a:t>pay </a:t>
            </a:r>
            <a:r>
              <a:rPr lang="en-US" dirty="0"/>
              <a:t>off all outstanding debts and expenses, </a:t>
            </a:r>
            <a:endParaRPr lang="en-US" dirty="0" smtClean="0"/>
          </a:p>
          <a:p>
            <a:pPr lvl="1">
              <a:defRPr/>
            </a:pPr>
            <a:r>
              <a:rPr lang="en-US" dirty="0" smtClean="0"/>
              <a:t>and </a:t>
            </a:r>
            <a:r>
              <a:rPr lang="en-US" dirty="0"/>
              <a:t>distribute the residual value to the stockholders</a:t>
            </a:r>
            <a:r>
              <a:rPr lang="en-US" b="1" dirty="0"/>
              <a:t>.</a:t>
            </a:r>
            <a:endParaRPr lang="en-US" dirty="0" smtClean="0"/>
          </a:p>
          <a:p>
            <a:pPr>
              <a:defRPr/>
            </a:pPr>
            <a:r>
              <a:rPr lang="en-US" sz="2400" dirty="0" smtClean="0"/>
              <a:t>When </a:t>
            </a:r>
            <a:r>
              <a:rPr lang="en-US" sz="2400" dirty="0"/>
              <a:t>firms are unsuccessful, they may decide to cease operations, </a:t>
            </a:r>
            <a:endParaRPr lang="en-US" sz="2400" dirty="0" smtClean="0"/>
          </a:p>
          <a:p>
            <a:pPr lvl="1">
              <a:defRPr/>
            </a:pPr>
            <a:r>
              <a:rPr lang="en-US" dirty="0" smtClean="0"/>
              <a:t>declare </a:t>
            </a:r>
            <a:r>
              <a:rPr lang="en-US" dirty="0"/>
              <a:t>bankruptcy, and </a:t>
            </a:r>
            <a:r>
              <a:rPr lang="en-US" dirty="0" smtClean="0"/>
              <a:t>liquidate </a:t>
            </a:r>
            <a:r>
              <a:rPr lang="en-US" dirty="0"/>
              <a:t>their assets</a:t>
            </a:r>
            <a:r>
              <a:rPr lang="en-US" dirty="0" smtClean="0"/>
              <a:t>;</a:t>
            </a:r>
          </a:p>
          <a:p>
            <a:pPr lvl="1">
              <a:defRPr/>
            </a:pPr>
            <a:r>
              <a:rPr lang="en-US" dirty="0" smtClean="0"/>
              <a:t>or </a:t>
            </a:r>
            <a:r>
              <a:rPr lang="en-US" dirty="0"/>
              <a:t>they may decide to re-organize, </a:t>
            </a:r>
            <a:r>
              <a:rPr lang="en-US" dirty="0" smtClean="0"/>
              <a:t>attempt </a:t>
            </a:r>
            <a:r>
              <a:rPr lang="en-US" dirty="0"/>
              <a:t>to re-establish themselves, and try to re-emerge as stronger firms.</a:t>
            </a:r>
          </a:p>
          <a:p>
            <a:pPr>
              <a:defRPr/>
            </a:pPr>
            <a:endParaRPr lang="en-US" dirty="0"/>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Title 1"/>
          <p:cNvSpPr>
            <a:spLocks noGrp="1"/>
          </p:cNvSpPr>
          <p:nvPr>
            <p:ph type="title"/>
          </p:nvPr>
        </p:nvSpPr>
        <p:spPr/>
        <p:txBody>
          <a:bodyPr/>
          <a:lstStyle/>
          <a:p>
            <a:r>
              <a:rPr lang="en-US" smtClean="0">
                <a:ea typeface="ヒラギノ角ゴ Pro W3"/>
                <a:cs typeface="ヒラギノ角ゴ Pro W3"/>
              </a:rPr>
              <a:t>15.7 (A)  Straight Liquidation: Chapter 7</a:t>
            </a:r>
          </a:p>
        </p:txBody>
      </p:sp>
      <p:sp>
        <p:nvSpPr>
          <p:cNvPr id="3" name="Content Placeholder 2"/>
          <p:cNvSpPr>
            <a:spLocks noGrp="1"/>
          </p:cNvSpPr>
          <p:nvPr>
            <p:ph idx="1"/>
          </p:nvPr>
        </p:nvSpPr>
        <p:spPr/>
        <p:txBody>
          <a:bodyPr>
            <a:normAutofit fontScale="85000" lnSpcReduction="20000"/>
          </a:bodyPr>
          <a:lstStyle/>
          <a:p>
            <a:pPr marL="0" indent="0">
              <a:spcAft>
                <a:spcPts val="600"/>
              </a:spcAft>
              <a:buFontTx/>
              <a:buNone/>
              <a:defRPr/>
            </a:pPr>
            <a:r>
              <a:rPr lang="en-US" b="1" dirty="0" smtClean="0"/>
              <a:t>Chapter 7 of The </a:t>
            </a:r>
            <a:r>
              <a:rPr lang="en-US" dirty="0" smtClean="0"/>
              <a:t>Federal </a:t>
            </a:r>
            <a:r>
              <a:rPr lang="en-US" dirty="0"/>
              <a:t>Bankruptcy Reform Act </a:t>
            </a:r>
            <a:r>
              <a:rPr lang="en-US" dirty="0" smtClean="0"/>
              <a:t>(</a:t>
            </a:r>
            <a:r>
              <a:rPr lang="en-US" dirty="0"/>
              <a:t>1978) </a:t>
            </a:r>
            <a:endParaRPr lang="en-US" dirty="0" smtClean="0"/>
          </a:p>
          <a:p>
            <a:pPr>
              <a:spcAft>
                <a:spcPts val="600"/>
              </a:spcAft>
              <a:buFontTx/>
              <a:buNone/>
              <a:defRPr/>
            </a:pPr>
            <a:r>
              <a:rPr lang="en-US" dirty="0">
                <a:sym typeface="Wingdings" pitchFamily="2" charset="2"/>
              </a:rPr>
              <a:t>	</a:t>
            </a:r>
            <a:r>
              <a:rPr lang="en-US" dirty="0" smtClean="0">
                <a:sym typeface="Wingdings" pitchFamily="2" charset="2"/>
              </a:rPr>
              <a:t></a:t>
            </a:r>
            <a:r>
              <a:rPr lang="en-US" dirty="0" smtClean="0"/>
              <a:t> </a:t>
            </a:r>
            <a:r>
              <a:rPr lang="en-US" dirty="0"/>
              <a:t>process that has to be followed when a firm </a:t>
            </a:r>
            <a:r>
              <a:rPr lang="en-US" dirty="0" smtClean="0"/>
              <a:t>decides to close </a:t>
            </a:r>
            <a:r>
              <a:rPr lang="en-US" dirty="0"/>
              <a:t>its business and liquidate its assets.  </a:t>
            </a:r>
          </a:p>
          <a:p>
            <a:pPr>
              <a:spcAft>
                <a:spcPts val="600"/>
              </a:spcAft>
              <a:buFontTx/>
              <a:buNone/>
              <a:defRPr/>
            </a:pPr>
            <a:r>
              <a:rPr lang="en-US" dirty="0"/>
              <a:t>	Once a firm files for Chapter 7, the bankruptcy court judge appoints a </a:t>
            </a:r>
            <a:r>
              <a:rPr lang="en-US" dirty="0" smtClean="0"/>
              <a:t>trustee </a:t>
            </a:r>
            <a:r>
              <a:rPr lang="en-US" dirty="0"/>
              <a:t>to oversee the process of liquidation, the order of which is as </a:t>
            </a:r>
            <a:r>
              <a:rPr lang="en-US" dirty="0" smtClean="0"/>
              <a:t>follows:</a:t>
            </a:r>
            <a:r>
              <a:rPr lang="en-US" b="1" dirty="0" smtClean="0"/>
              <a:t>    </a:t>
            </a:r>
            <a:endParaRPr lang="en-US" dirty="0"/>
          </a:p>
          <a:p>
            <a:pPr>
              <a:spcAft>
                <a:spcPts val="600"/>
              </a:spcAft>
              <a:buFontTx/>
              <a:buNone/>
              <a:defRPr/>
            </a:pPr>
            <a:r>
              <a:rPr lang="en-US" b="1" dirty="0"/>
              <a:t> </a:t>
            </a:r>
            <a:endParaRPr lang="en-US" dirty="0"/>
          </a:p>
          <a:p>
            <a:pPr>
              <a:spcAft>
                <a:spcPts val="600"/>
              </a:spcAft>
              <a:buFontTx/>
              <a:buNone/>
              <a:defRPr/>
            </a:pPr>
            <a:r>
              <a:rPr lang="en-US" b="1" dirty="0"/>
              <a:t> </a:t>
            </a:r>
            <a:endParaRPr lang="en-US" dirty="0"/>
          </a:p>
          <a:p>
            <a:pPr>
              <a:spcAft>
                <a:spcPts val="600"/>
              </a:spcAft>
              <a:buFontTx/>
              <a:buNone/>
              <a:defRPr/>
            </a:pPr>
            <a:r>
              <a:rPr lang="en-US" b="1" dirty="0"/>
              <a:t>	</a:t>
            </a:r>
            <a:endParaRPr lang="en-US" dirty="0"/>
          </a:p>
          <a:p>
            <a:pPr>
              <a:spcAft>
                <a:spcPts val="600"/>
              </a:spcAft>
              <a:defRPr/>
            </a:pPr>
            <a:endParaRPr lang="en-US" dirty="0"/>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US" sz="3600" dirty="0" smtClean="0"/>
              <a:t>15.7 (A)  Straight Liquidation: Chapter 7 (continued)</a:t>
            </a:r>
            <a:endParaRPr lang="en-US" sz="3600" dirty="0"/>
          </a:p>
        </p:txBody>
      </p:sp>
      <p:sp>
        <p:nvSpPr>
          <p:cNvPr id="59394" name="Content Placeholder 2"/>
          <p:cNvSpPr>
            <a:spLocks noGrp="1"/>
          </p:cNvSpPr>
          <p:nvPr>
            <p:ph idx="1"/>
          </p:nvPr>
        </p:nvSpPr>
        <p:spPr>
          <a:xfrm>
            <a:off x="457200" y="1371600"/>
            <a:ext cx="8229600" cy="4495800"/>
          </a:xfrm>
        </p:spPr>
        <p:txBody>
          <a:bodyPr/>
          <a:lstStyle/>
          <a:p>
            <a:pPr marL="406400" indent="-406400">
              <a:spcBef>
                <a:spcPct val="0"/>
              </a:spcBef>
              <a:buFont typeface="Verdana" pitchFamily="34" charset="0"/>
              <a:buAutoNum type="arabicPeriod"/>
            </a:pPr>
            <a:r>
              <a:rPr lang="en-US" sz="1600" b="1" smtClean="0">
                <a:ea typeface="ヒラギノ角ゴ Pro W3"/>
                <a:cs typeface="ヒラギノ角ゴ Pro W3"/>
              </a:rPr>
              <a:t>Proceeds from the sale of the collateralized assets or transfer of actual assets to secured creditors to settle their claims</a:t>
            </a:r>
          </a:p>
          <a:p>
            <a:pPr marL="406400" indent="-406400">
              <a:spcBef>
                <a:spcPct val="0"/>
              </a:spcBef>
              <a:buFont typeface="Verdana" pitchFamily="34" charset="0"/>
              <a:buAutoNum type="arabicPeriod"/>
            </a:pPr>
            <a:r>
              <a:rPr lang="en-US" sz="1600" b="1" smtClean="0">
                <a:ea typeface="ヒラギノ角ゴ Pro W3"/>
                <a:cs typeface="ヒラギノ角ゴ Pro W3"/>
              </a:rPr>
              <a:t>The trustee’s expenses in administering the sale of assets and payment of claims</a:t>
            </a:r>
          </a:p>
          <a:p>
            <a:pPr marL="406400" indent="-406400">
              <a:spcBef>
                <a:spcPct val="0"/>
              </a:spcBef>
              <a:buFont typeface="Verdana" pitchFamily="34" charset="0"/>
              <a:buAutoNum type="arabicPeriod"/>
            </a:pPr>
            <a:r>
              <a:rPr lang="en-US" sz="1600" b="1" smtClean="0">
                <a:ea typeface="ヒラギノ角ゴ Pro W3"/>
                <a:cs typeface="ヒラギノ角ゴ Pro W3"/>
              </a:rPr>
              <a:t>Payment to claimants whose claims result from activities after the filing of Chapter 7</a:t>
            </a:r>
          </a:p>
          <a:p>
            <a:pPr marL="406400" indent="-406400">
              <a:spcBef>
                <a:spcPct val="0"/>
              </a:spcBef>
              <a:buFont typeface="Verdana" pitchFamily="34" charset="0"/>
              <a:buAutoNum type="arabicPeriod"/>
            </a:pPr>
            <a:r>
              <a:rPr lang="en-US" sz="1600" b="1" smtClean="0">
                <a:ea typeface="ヒラギノ角ゴ Pro W3"/>
                <a:cs typeface="ヒラギノ角ゴ Pro W3"/>
              </a:rPr>
              <a:t>Wage earners of the company for unpaid wages (there are limits for this class of claims)</a:t>
            </a:r>
          </a:p>
          <a:p>
            <a:pPr marL="406400" indent="-406400">
              <a:spcBef>
                <a:spcPct val="0"/>
              </a:spcBef>
              <a:buFont typeface="Verdana" pitchFamily="34" charset="0"/>
              <a:buAutoNum type="arabicPeriod"/>
            </a:pPr>
            <a:r>
              <a:rPr lang="en-US" sz="1600" b="1" smtClean="0">
                <a:ea typeface="ヒラギノ角ゴ Pro W3"/>
                <a:cs typeface="ヒラギノ角ゴ Pro W3"/>
              </a:rPr>
              <a:t>Claims for unpaid portions of benefit plans for employees (again, there are limits for this class of claims)</a:t>
            </a:r>
          </a:p>
          <a:p>
            <a:pPr marL="406400" indent="-406400">
              <a:spcBef>
                <a:spcPct val="0"/>
              </a:spcBef>
              <a:buFont typeface="Verdana" pitchFamily="34" charset="0"/>
              <a:buAutoNum type="arabicPeriod"/>
            </a:pPr>
            <a:r>
              <a:rPr lang="en-US" sz="1600" b="1" smtClean="0">
                <a:ea typeface="ヒラギノ角ゴ Pro W3"/>
                <a:cs typeface="ヒラギノ角ゴ Pro W3"/>
              </a:rPr>
              <a:t>Unsecured claims from customer deposits (up to a certain amount)</a:t>
            </a:r>
          </a:p>
          <a:p>
            <a:pPr marL="406400" indent="-406400">
              <a:spcBef>
                <a:spcPct val="0"/>
              </a:spcBef>
              <a:buFont typeface="Verdana" pitchFamily="34" charset="0"/>
              <a:buAutoNum type="arabicPeriod"/>
            </a:pPr>
            <a:r>
              <a:rPr lang="en-US" sz="1600" b="1" smtClean="0">
                <a:ea typeface="ヒラギノ角ゴ Pro W3"/>
                <a:cs typeface="ヒラギノ角ゴ Pro W3"/>
              </a:rPr>
              <a:t>Federal, state, and local unpaid taxes</a:t>
            </a:r>
          </a:p>
          <a:p>
            <a:pPr marL="406400" indent="-406400">
              <a:spcBef>
                <a:spcPct val="0"/>
              </a:spcBef>
              <a:buFont typeface="Verdana" pitchFamily="34" charset="0"/>
              <a:buAutoNum type="arabicPeriod"/>
            </a:pPr>
            <a:r>
              <a:rPr lang="en-US" sz="1600" b="1" smtClean="0">
                <a:ea typeface="ヒラギノ角ゴ Pro W3"/>
                <a:cs typeface="ヒラギノ角ゴ Pro W3"/>
              </a:rPr>
              <a:t>Unfunded pension plans</a:t>
            </a:r>
          </a:p>
          <a:p>
            <a:pPr marL="406400" indent="-406400">
              <a:spcBef>
                <a:spcPct val="0"/>
              </a:spcBef>
              <a:buFont typeface="Verdana" pitchFamily="34" charset="0"/>
              <a:buAutoNum type="arabicPeriod"/>
            </a:pPr>
            <a:r>
              <a:rPr lang="en-US" sz="1600" b="1" smtClean="0">
                <a:ea typeface="ヒラギノ角ゴ Pro W3"/>
                <a:cs typeface="ヒラギノ角ゴ Pro W3"/>
              </a:rPr>
              <a:t>General unsecured creditors (unsecured bank loans, bondholders, and so forth)</a:t>
            </a:r>
          </a:p>
          <a:p>
            <a:pPr marL="406400" indent="-406400">
              <a:spcBef>
                <a:spcPct val="0"/>
              </a:spcBef>
              <a:buFont typeface="Verdana" pitchFamily="34" charset="0"/>
              <a:buAutoNum type="arabicPeriod"/>
            </a:pPr>
            <a:r>
              <a:rPr lang="en-US" sz="1600" b="1" smtClean="0">
                <a:ea typeface="ヒラギノ角ゴ Pro W3"/>
                <a:cs typeface="ヒラギノ角ゴ Pro W3"/>
              </a:rPr>
              <a:t>Preferred stockholders up to the par value of their stock</a:t>
            </a:r>
          </a:p>
          <a:p>
            <a:pPr marL="406400" indent="-406400">
              <a:spcBef>
                <a:spcPct val="0"/>
              </a:spcBef>
              <a:buFont typeface="Verdana" pitchFamily="34" charset="0"/>
              <a:buAutoNum type="arabicPeriod"/>
            </a:pPr>
            <a:r>
              <a:rPr lang="en-US" sz="1600" b="1" smtClean="0">
                <a:ea typeface="ヒラギノ角ゴ Pro W3"/>
                <a:cs typeface="ヒラギノ角ゴ Pro W3"/>
              </a:rPr>
              <a:t>Common stockholders (all remaining funds)</a:t>
            </a:r>
          </a:p>
        </p:txBody>
      </p:sp>
      <p:sp>
        <p:nvSpPr>
          <p:cNvPr id="59395" name="Rectangle 4"/>
          <p:cNvSpPr>
            <a:spLocks noChangeArrowheads="1"/>
          </p:cNvSpPr>
          <p:nvPr/>
        </p:nvSpPr>
        <p:spPr bwMode="auto">
          <a:xfrm>
            <a:off x="533400" y="5791200"/>
            <a:ext cx="8001000" cy="523875"/>
          </a:xfrm>
          <a:prstGeom prst="rect">
            <a:avLst/>
          </a:prstGeom>
          <a:noFill/>
          <a:ln w="9525">
            <a:noFill/>
            <a:miter lim="800000"/>
            <a:headEnd/>
            <a:tailEnd/>
          </a:ln>
        </p:spPr>
        <p:txBody>
          <a:bodyPr>
            <a:spAutoFit/>
          </a:bodyPr>
          <a:lstStyle/>
          <a:p>
            <a:r>
              <a:rPr lang="en-US" sz="1400" i="1">
                <a:latin typeface="Verdana" pitchFamily="34" charset="0"/>
              </a:rPr>
              <a:t>Note that common stockholders are last on the list and typically get little to nothing of the proceeds from the sale of the remaining assets.</a:t>
            </a:r>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Title 1"/>
          <p:cNvSpPr>
            <a:spLocks noGrp="1"/>
          </p:cNvSpPr>
          <p:nvPr>
            <p:ph type="title"/>
          </p:nvPr>
        </p:nvSpPr>
        <p:spPr/>
        <p:txBody>
          <a:bodyPr/>
          <a:lstStyle/>
          <a:p>
            <a:r>
              <a:rPr lang="en-US" smtClean="0">
                <a:ea typeface="ヒラギノ角ゴ Pro W3"/>
                <a:cs typeface="ヒラギノ角ゴ Pro W3"/>
              </a:rPr>
              <a:t>15.7 (B)  Reorganization: Chapter 11</a:t>
            </a:r>
          </a:p>
        </p:txBody>
      </p:sp>
      <p:sp>
        <p:nvSpPr>
          <p:cNvPr id="3" name="Content Placeholder 2"/>
          <p:cNvSpPr>
            <a:spLocks noGrp="1"/>
          </p:cNvSpPr>
          <p:nvPr>
            <p:ph idx="1"/>
          </p:nvPr>
        </p:nvSpPr>
        <p:spPr/>
        <p:txBody>
          <a:bodyPr>
            <a:normAutofit fontScale="85000" lnSpcReduction="10000"/>
          </a:bodyPr>
          <a:lstStyle/>
          <a:p>
            <a:pPr marL="0" indent="0">
              <a:spcAft>
                <a:spcPts val="600"/>
              </a:spcAft>
              <a:buFontTx/>
              <a:buNone/>
              <a:defRPr/>
            </a:pPr>
            <a:r>
              <a:rPr lang="en-US" sz="2595" dirty="0" smtClean="0"/>
              <a:t>Is </a:t>
            </a:r>
            <a:r>
              <a:rPr lang="en-US" sz="2595" dirty="0"/>
              <a:t>what some firms file for if their managers feel that there is a chance that they could re-structure the firm and be worth more alive than dead</a:t>
            </a:r>
            <a:r>
              <a:rPr lang="en-US" sz="2595" dirty="0" smtClean="0"/>
              <a:t>. In a </a:t>
            </a:r>
            <a:r>
              <a:rPr lang="en-US" sz="2595" dirty="0"/>
              <a:t>typical re-organization the process is as follows</a:t>
            </a:r>
            <a:r>
              <a:rPr lang="en-US" sz="2595" dirty="0" smtClean="0"/>
              <a:t>:</a:t>
            </a:r>
            <a:r>
              <a:rPr lang="en-US" sz="2595" dirty="0"/>
              <a:t> </a:t>
            </a:r>
          </a:p>
          <a:p>
            <a:pPr marL="457200" lvl="1" indent="-457200">
              <a:spcAft>
                <a:spcPts val="600"/>
              </a:spcAft>
              <a:buFont typeface="+mj-lt"/>
              <a:buAutoNum type="arabicPeriod"/>
              <a:defRPr/>
            </a:pPr>
            <a:r>
              <a:rPr lang="en-US" dirty="0" smtClean="0"/>
              <a:t>A </a:t>
            </a:r>
            <a:r>
              <a:rPr lang="en-US" dirty="0"/>
              <a:t>petition for Chapter 11 is filed by either the company or by a creditor, </a:t>
            </a:r>
            <a:r>
              <a:rPr lang="en-US" dirty="0" smtClean="0"/>
              <a:t>and </a:t>
            </a:r>
            <a:r>
              <a:rPr lang="en-US" dirty="0"/>
              <a:t>a bankruptcy court judge either accepts or denies the petition. </a:t>
            </a:r>
          </a:p>
          <a:p>
            <a:pPr marL="457200" lvl="1" indent="-457200">
              <a:spcAft>
                <a:spcPts val="600"/>
              </a:spcAft>
              <a:buFont typeface="+mj-lt"/>
              <a:buAutoNum type="arabicPeriod"/>
              <a:defRPr/>
            </a:pPr>
            <a:r>
              <a:rPr lang="en-US" dirty="0"/>
              <a:t> </a:t>
            </a:r>
            <a:r>
              <a:rPr lang="en-US" dirty="0" smtClean="0"/>
              <a:t>If </a:t>
            </a:r>
            <a:r>
              <a:rPr lang="en-US" dirty="0"/>
              <a:t>accepted, a date is set by the judge for all claimants to show proof of their </a:t>
            </a:r>
            <a:r>
              <a:rPr lang="en-US" dirty="0" smtClean="0"/>
              <a:t>claims </a:t>
            </a:r>
            <a:r>
              <a:rPr lang="en-US" dirty="0"/>
              <a:t>and </a:t>
            </a:r>
          </a:p>
          <a:p>
            <a:pPr marL="457200" lvl="1" indent="-457200">
              <a:spcAft>
                <a:spcPts val="600"/>
              </a:spcAft>
              <a:buFont typeface="+mj-lt"/>
              <a:buAutoNum type="arabicPeriod"/>
              <a:defRPr/>
            </a:pPr>
            <a:r>
              <a:rPr lang="en-US" dirty="0"/>
              <a:t> </a:t>
            </a:r>
            <a:r>
              <a:rPr lang="en-US" dirty="0" smtClean="0"/>
              <a:t>A </a:t>
            </a:r>
            <a:r>
              <a:rPr lang="en-US" dirty="0"/>
              <a:t>reorganization plan is presented to the court and must be </a:t>
            </a:r>
            <a:r>
              <a:rPr lang="en-US" dirty="0" smtClean="0"/>
              <a:t>approved by </a:t>
            </a:r>
            <a:r>
              <a:rPr lang="en-US" dirty="0"/>
              <a:t>a majority of the members of a claimant class</a:t>
            </a:r>
            <a:r>
              <a:rPr lang="en-US" dirty="0" smtClean="0"/>
              <a:t>. </a:t>
            </a:r>
            <a:endParaRPr lang="en-US" dirty="0"/>
          </a:p>
          <a:p>
            <a:pPr marL="457200" lvl="1" indent="-457200">
              <a:spcAft>
                <a:spcPts val="600"/>
              </a:spcAft>
              <a:buFont typeface="+mj-lt"/>
              <a:buAutoNum type="arabicPeriod"/>
              <a:defRPr/>
            </a:pPr>
            <a:r>
              <a:rPr lang="en-US" dirty="0" smtClean="0"/>
              <a:t>If </a:t>
            </a:r>
            <a:r>
              <a:rPr lang="en-US" dirty="0"/>
              <a:t>the claimants cannot agree on the reorganization plan, the judge may issue a </a:t>
            </a:r>
            <a:r>
              <a:rPr lang="en-US" dirty="0" smtClean="0"/>
              <a:t>ruling </a:t>
            </a:r>
            <a:r>
              <a:rPr lang="en-US" dirty="0"/>
              <a:t>on all or parts of a plan and thus “decree” the reorganization plan. </a:t>
            </a:r>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Title 1"/>
          <p:cNvSpPr>
            <a:spLocks noGrp="1"/>
          </p:cNvSpPr>
          <p:nvPr>
            <p:ph type="title"/>
          </p:nvPr>
        </p:nvSpPr>
        <p:spPr/>
        <p:txBody>
          <a:bodyPr/>
          <a:lstStyle/>
          <a:p>
            <a:r>
              <a:rPr lang="en-US" smtClean="0">
                <a:solidFill>
                  <a:srgbClr val="000000"/>
                </a:solidFill>
                <a:ea typeface="ヒラギノ角ゴ Pro W3"/>
                <a:cs typeface="ヒラギノ角ゴ Pro W3"/>
              </a:rPr>
              <a:t>15.7 (B)  Reorganization: </a:t>
            </a:r>
            <a:br>
              <a:rPr lang="en-US" smtClean="0">
                <a:solidFill>
                  <a:srgbClr val="000000"/>
                </a:solidFill>
                <a:ea typeface="ヒラギノ角ゴ Pro W3"/>
                <a:cs typeface="ヒラギノ角ゴ Pro W3"/>
              </a:rPr>
            </a:br>
            <a:r>
              <a:rPr lang="en-US" smtClean="0">
                <a:solidFill>
                  <a:srgbClr val="000000"/>
                </a:solidFill>
                <a:ea typeface="ヒラギノ角ゴ Pro W3"/>
                <a:cs typeface="ヒラギノ角ゴ Pro W3"/>
              </a:rPr>
              <a:t>Chapter 11 (continued)</a:t>
            </a:r>
            <a:endParaRPr lang="en-US" sz="2800" smtClean="0">
              <a:ea typeface="ヒラギノ角ゴ Pro W3"/>
              <a:cs typeface="ヒラギノ角ゴ Pro W3"/>
            </a:endParaRPr>
          </a:p>
        </p:txBody>
      </p:sp>
      <p:sp>
        <p:nvSpPr>
          <p:cNvPr id="3" name="Content Placeholder 2"/>
          <p:cNvSpPr>
            <a:spLocks noGrp="1"/>
          </p:cNvSpPr>
          <p:nvPr>
            <p:ph idx="1"/>
          </p:nvPr>
        </p:nvSpPr>
        <p:spPr/>
        <p:txBody>
          <a:bodyPr>
            <a:normAutofit fontScale="85000" lnSpcReduction="20000"/>
          </a:bodyPr>
          <a:lstStyle/>
          <a:p>
            <a:pPr marL="508000" lvl="1" indent="-508000">
              <a:buFont typeface="+mj-lt"/>
              <a:buAutoNum type="arabicPeriod" startAt="5"/>
              <a:defRPr/>
            </a:pPr>
            <a:r>
              <a:rPr lang="en-US" dirty="0" smtClean="0"/>
              <a:t>If a minority of classes does not agree to the plan, the judge may listen to their objections and alter the reorganization plan. </a:t>
            </a:r>
          </a:p>
          <a:p>
            <a:pPr marL="508000" lvl="1" indent="-508000">
              <a:buFont typeface="+mj-lt"/>
              <a:buAutoNum type="arabicPeriod" startAt="5"/>
              <a:defRPr/>
            </a:pPr>
            <a:r>
              <a:rPr lang="en-US" dirty="0" smtClean="0"/>
              <a:t>Often, the current managers continue to run the business while it operates  under the reorganization plan, but the court may also appoint a trustee to oversee the operations and protect the rights of the claimants during this period  of time. </a:t>
            </a:r>
          </a:p>
          <a:p>
            <a:pPr marL="508000" lvl="1" indent="-508000">
              <a:buFont typeface="+mj-lt"/>
              <a:buAutoNum type="arabicPeriod" startAt="5"/>
              <a:defRPr/>
            </a:pPr>
            <a:r>
              <a:rPr lang="en-US" dirty="0" smtClean="0"/>
              <a:t>The reorganization plan may allow the issuance of new securities and thus add another set of claimants to the firm.  </a:t>
            </a:r>
          </a:p>
          <a:p>
            <a:pPr marL="508000" lvl="1" indent="-508000">
              <a:buFont typeface="+mj-lt"/>
              <a:buAutoNum type="arabicPeriod" startAt="5"/>
              <a:defRPr/>
            </a:pPr>
            <a:r>
              <a:rPr lang="en-US" dirty="0" smtClean="0"/>
              <a:t>Old debt may be restructured in terms of both maturity and rates.  </a:t>
            </a:r>
          </a:p>
          <a:p>
            <a:pPr marL="508000" lvl="1" indent="-508000">
              <a:buFont typeface="+mj-lt"/>
              <a:buAutoNum type="arabicPeriod" startAt="5"/>
              <a:defRPr/>
            </a:pPr>
            <a:r>
              <a:rPr lang="en-US" dirty="0" smtClean="0"/>
              <a:t>The plan itself holds off claimants while the company tries to reorganize and come out of bankruptcy as a new operating firm.</a:t>
            </a:r>
          </a:p>
          <a:p>
            <a:pPr marL="508000" lvl="1" indent="-508000">
              <a:buFont typeface="+mj-lt"/>
              <a:buAutoNum type="arabicPeriod" startAt="5"/>
              <a:defRPr/>
            </a:pPr>
            <a:r>
              <a:rPr lang="en-US" dirty="0" smtClean="0"/>
              <a:t>If a firm fails to make the reorganization plan work, it will probably fall into Chapter 7 bankruptcy.</a:t>
            </a:r>
            <a:endParaRPr lang="en-US" dirty="0"/>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Title 1"/>
          <p:cNvSpPr>
            <a:spLocks noGrp="1"/>
          </p:cNvSpPr>
          <p:nvPr>
            <p:ph type="title"/>
          </p:nvPr>
        </p:nvSpPr>
        <p:spPr/>
        <p:txBody>
          <a:bodyPr/>
          <a:lstStyle/>
          <a:p>
            <a:r>
              <a:rPr lang="en-US" sz="2800" dirty="0" smtClean="0">
                <a:ea typeface="ヒラギノ角ゴ Pro W3"/>
                <a:cs typeface="ヒラギノ角ゴ Pro W3"/>
              </a:rPr>
              <a:t>Additional Problems with Answers</a:t>
            </a:r>
            <a:r>
              <a:rPr lang="en-US" sz="3600" dirty="0" smtClean="0">
                <a:ea typeface="ヒラギノ角ゴ Pro W3"/>
                <a:cs typeface="ヒラギノ角ゴ Pro W3"/>
              </a:rPr>
              <a:t/>
            </a:r>
            <a:br>
              <a:rPr lang="en-US" sz="3600" dirty="0" smtClean="0">
                <a:ea typeface="ヒラギノ角ゴ Pro W3"/>
                <a:cs typeface="ヒラギノ角ゴ Pro W3"/>
              </a:rPr>
            </a:br>
            <a:r>
              <a:rPr lang="en-US" sz="2800" dirty="0" smtClean="0">
                <a:ea typeface="ヒラギノ角ゴ Pro W3"/>
                <a:cs typeface="ヒラギノ角ゴ Pro W3"/>
              </a:rPr>
              <a:t>Problem 1</a:t>
            </a:r>
          </a:p>
        </p:txBody>
      </p:sp>
      <p:sp>
        <p:nvSpPr>
          <p:cNvPr id="62466" name="Content Placeholder 2"/>
          <p:cNvSpPr>
            <a:spLocks noGrp="1"/>
          </p:cNvSpPr>
          <p:nvPr>
            <p:ph idx="1"/>
          </p:nvPr>
        </p:nvSpPr>
        <p:spPr/>
        <p:txBody>
          <a:bodyPr/>
          <a:lstStyle/>
          <a:p>
            <a:pPr>
              <a:buFontTx/>
              <a:buNone/>
            </a:pPr>
            <a:r>
              <a:rPr lang="en-US" b="1" i="1" dirty="0" smtClean="0">
                <a:ea typeface="ヒラギノ角ゴ Pro W3"/>
                <a:cs typeface="ヒラギノ角ゴ Pro W3"/>
              </a:rPr>
              <a:t>Venture Capital Required Rate of Return</a:t>
            </a:r>
            <a:r>
              <a:rPr lang="en-US" b="1" dirty="0" smtClean="0">
                <a:ea typeface="ヒラギノ角ゴ Pro W3"/>
                <a:cs typeface="ヒラギノ角ゴ Pro W3"/>
              </a:rPr>
              <a:t>   </a:t>
            </a:r>
            <a:r>
              <a:rPr lang="en-US" dirty="0" smtClean="0">
                <a:ea typeface="ヒラギノ角ゴ Pro W3"/>
                <a:cs typeface="ヒラギノ角ゴ Pro W3"/>
              </a:rPr>
              <a:t>– Risk R Us Investors has a success ratio of 15% with its venture funding. </a:t>
            </a:r>
          </a:p>
          <a:p>
            <a:pPr lvl="1"/>
            <a:r>
              <a:rPr lang="en-US" dirty="0" smtClean="0">
                <a:ea typeface="ヒラギノ角ゴ Pro W3"/>
              </a:rPr>
              <a:t>Their owners require a rate of return of 25% for their portfolio of lending, </a:t>
            </a:r>
          </a:p>
          <a:p>
            <a:pPr lvl="1"/>
            <a:r>
              <a:rPr lang="en-US" dirty="0" smtClean="0">
                <a:ea typeface="ヒラギノ角ゴ Pro W3"/>
              </a:rPr>
              <a:t>and the average length on each loan is 4 years. </a:t>
            </a:r>
          </a:p>
          <a:p>
            <a:pPr lvl="1"/>
            <a:r>
              <a:rPr lang="en-US" dirty="0" smtClean="0">
                <a:ea typeface="ヒラギノ角ゴ Pro W3"/>
              </a:rPr>
              <a:t>If you were to apply to Risk R Us for a $200,000 loan, </a:t>
            </a:r>
          </a:p>
          <a:p>
            <a:pPr>
              <a:buFontTx/>
              <a:buNone/>
            </a:pPr>
            <a:r>
              <a:rPr lang="en-US" dirty="0" smtClean="0">
                <a:ea typeface="ヒラギノ角ゴ Pro W3"/>
                <a:cs typeface="ヒラギノ角ゴ Pro W3"/>
              </a:rPr>
              <a:t>	What is the annual percentage rate you would be required to pay for this loan?</a:t>
            </a:r>
          </a:p>
          <a:p>
            <a:pPr>
              <a:buFontTx/>
              <a:buNone/>
            </a:pPr>
            <a:endParaRPr lang="en-US" dirty="0" smtClean="0">
              <a:ea typeface="ヒラギノ角ゴ Pro W3"/>
              <a:cs typeface="ヒラギノ角ゴ Pro W3"/>
            </a:endParaRPr>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Title 1"/>
          <p:cNvSpPr>
            <a:spLocks noGrp="1"/>
          </p:cNvSpPr>
          <p:nvPr>
            <p:ph type="title"/>
          </p:nvPr>
        </p:nvSpPr>
        <p:spPr>
          <a:xfrm>
            <a:off x="1219200" y="30163"/>
            <a:ext cx="7620000" cy="1112837"/>
          </a:xfrm>
        </p:spPr>
        <p:txBody>
          <a:bodyPr/>
          <a:lstStyle/>
          <a:p>
            <a:r>
              <a:rPr lang="en-US" sz="2800" smtClean="0">
                <a:ea typeface="ヒラギノ角ゴ Pro W3"/>
                <a:cs typeface="ヒラギノ角ゴ Pro W3"/>
              </a:rPr>
              <a:t>Additional Problems with Answers </a:t>
            </a:r>
            <a:r>
              <a:rPr lang="en-US" sz="3600" smtClean="0">
                <a:ea typeface="ヒラギノ角ゴ Pro W3"/>
                <a:cs typeface="ヒラギノ角ゴ Pro W3"/>
              </a:rPr>
              <a:t/>
            </a:r>
            <a:br>
              <a:rPr lang="en-US" sz="3600" smtClean="0">
                <a:ea typeface="ヒラギノ角ゴ Pro W3"/>
                <a:cs typeface="ヒラギノ角ゴ Pro W3"/>
              </a:rPr>
            </a:br>
            <a:r>
              <a:rPr lang="en-US" sz="2800" smtClean="0">
                <a:ea typeface="ヒラギノ角ゴ Pro W3"/>
                <a:cs typeface="ヒラギノ角ゴ Pro W3"/>
              </a:rPr>
              <a:t>Problem 1 (Answer)</a:t>
            </a:r>
          </a:p>
        </p:txBody>
      </p:sp>
      <p:sp>
        <p:nvSpPr>
          <p:cNvPr id="3" name="Content Placeholder 2"/>
          <p:cNvSpPr>
            <a:spLocks noGrp="1"/>
          </p:cNvSpPr>
          <p:nvPr>
            <p:ph idx="1"/>
          </p:nvPr>
        </p:nvSpPr>
        <p:spPr/>
        <p:txBody>
          <a:bodyPr>
            <a:normAutofit/>
          </a:bodyPr>
          <a:lstStyle/>
          <a:p>
            <a:pPr>
              <a:lnSpc>
                <a:spcPct val="80000"/>
              </a:lnSpc>
              <a:spcAft>
                <a:spcPts val="600"/>
              </a:spcAft>
              <a:buFontTx/>
              <a:buNone/>
            </a:pPr>
            <a:r>
              <a:rPr lang="en-US" sz="1800" b="1" i="1" smtClean="0">
                <a:ea typeface="ヒラギノ角ゴ Pro W3"/>
                <a:cs typeface="ヒラギノ角ゴ Pro W3"/>
              </a:rPr>
              <a:t> 	First calculate how much $200,000 is 15% of? </a:t>
            </a:r>
          </a:p>
          <a:p>
            <a:pPr>
              <a:lnSpc>
                <a:spcPct val="80000"/>
              </a:lnSpc>
              <a:spcAft>
                <a:spcPts val="600"/>
              </a:spcAft>
              <a:buFontTx/>
              <a:buNone/>
            </a:pPr>
            <a:r>
              <a:rPr lang="en-US" sz="1800" b="1" i="1" smtClean="0">
                <a:ea typeface="ヒラギノ角ゴ Pro W3"/>
                <a:cs typeface="ヒラギノ角ゴ Pro W3"/>
              </a:rPr>
              <a:t>	i.e. $200,000/.15</a:t>
            </a:r>
            <a:r>
              <a:rPr lang="en-US" sz="1800" b="1" i="1" smtClean="0">
                <a:ea typeface="ヒラギノ角ゴ Pro W3"/>
                <a:cs typeface="ヒラギノ角ゴ Pro W3"/>
                <a:sym typeface="Wingdings" pitchFamily="2" charset="2"/>
              </a:rPr>
              <a:t></a:t>
            </a:r>
            <a:r>
              <a:rPr lang="en-US" sz="1800" b="1" i="1" smtClean="0">
                <a:ea typeface="ヒラギノ角ゴ Pro W3"/>
                <a:cs typeface="ヒラギノ角ゴ Pro W3"/>
              </a:rPr>
              <a:t>$1,333,333</a:t>
            </a:r>
            <a:endParaRPr lang="en-US" sz="1800" smtClean="0">
              <a:ea typeface="ヒラギノ角ゴ Pro W3"/>
              <a:cs typeface="ヒラギノ角ゴ Pro W3"/>
            </a:endParaRPr>
          </a:p>
          <a:p>
            <a:pPr>
              <a:lnSpc>
                <a:spcPct val="80000"/>
              </a:lnSpc>
              <a:spcAft>
                <a:spcPts val="600"/>
              </a:spcAft>
              <a:buFontTx/>
              <a:buNone/>
            </a:pPr>
            <a:r>
              <a:rPr lang="en-US" sz="1800" b="1" i="1" smtClean="0">
                <a:ea typeface="ヒラギノ角ゴ Pro W3"/>
                <a:cs typeface="ヒラギノ角ゴ Pro W3"/>
              </a:rPr>
              <a:t>	</a:t>
            </a:r>
            <a:r>
              <a:rPr lang="en-US" sz="1800" b="1" i="1" smtClean="0">
                <a:ea typeface="ヒラギノ角ゴ Pro W3"/>
                <a:cs typeface="ヒラギノ角ゴ Pro W3"/>
                <a:sym typeface="Wingdings" pitchFamily="2" charset="2"/>
              </a:rPr>
              <a:t></a:t>
            </a:r>
            <a:r>
              <a:rPr lang="en-US" sz="1800" b="1" i="1" smtClean="0">
                <a:ea typeface="ヒラギノ角ゴ Pro W3"/>
                <a:cs typeface="ヒラギノ角ゴ Pro W3"/>
              </a:rPr>
              <a:t>for every $200,000 they are lending you they effectively would be looking to earn 25% on an investment of $1.33m to achieve their objective. </a:t>
            </a:r>
            <a:endParaRPr lang="en-US" sz="1800" smtClean="0">
              <a:ea typeface="ヒラギノ角ゴ Pro W3"/>
              <a:cs typeface="ヒラギノ角ゴ Pro W3"/>
            </a:endParaRPr>
          </a:p>
          <a:p>
            <a:pPr>
              <a:lnSpc>
                <a:spcPct val="80000"/>
              </a:lnSpc>
              <a:spcAft>
                <a:spcPts val="600"/>
              </a:spcAft>
              <a:buFontTx/>
              <a:buNone/>
            </a:pPr>
            <a:r>
              <a:rPr lang="en-US" sz="1800" b="1" i="1" smtClean="0">
                <a:ea typeface="ヒラギノ角ゴ Pro W3"/>
                <a:cs typeface="ヒラギノ角ゴ Pro W3"/>
              </a:rPr>
              <a:t>	i.e. The venture capitalist will expect to earn a rate of 25% per year for 4 years on an investment if $1,333,333. </a:t>
            </a:r>
            <a:endParaRPr lang="en-US" sz="1800" smtClean="0">
              <a:ea typeface="ヒラギノ角ゴ Pro W3"/>
              <a:cs typeface="ヒラギノ角ゴ Pro W3"/>
            </a:endParaRPr>
          </a:p>
          <a:p>
            <a:pPr>
              <a:lnSpc>
                <a:spcPct val="80000"/>
              </a:lnSpc>
              <a:spcAft>
                <a:spcPts val="600"/>
              </a:spcAft>
              <a:buFontTx/>
              <a:buNone/>
            </a:pPr>
            <a:r>
              <a:rPr lang="en-US" sz="1800" b="1" i="1" smtClean="0">
                <a:ea typeface="ヒラギノ角ゴ Pro W3"/>
                <a:cs typeface="ヒラギノ角ゴ Pro W3"/>
              </a:rPr>
              <a:t>Calculate the FV of $1,333,333 @25% per year for 4 years. </a:t>
            </a:r>
            <a:endParaRPr lang="en-US" sz="1800" smtClean="0">
              <a:ea typeface="ヒラギノ角ゴ Pro W3"/>
              <a:cs typeface="ヒラギノ角ゴ Pro W3"/>
            </a:endParaRPr>
          </a:p>
          <a:p>
            <a:pPr>
              <a:lnSpc>
                <a:spcPct val="80000"/>
              </a:lnSpc>
              <a:spcAft>
                <a:spcPts val="600"/>
              </a:spcAft>
              <a:buFontTx/>
              <a:buNone/>
            </a:pPr>
            <a:r>
              <a:rPr lang="en-US" sz="1800" b="1" i="1" smtClean="0">
                <a:ea typeface="ヒラギノ角ゴ Pro W3"/>
                <a:cs typeface="ヒラギノ角ゴ Pro W3"/>
              </a:rPr>
              <a:t>N=4; I=25; PV=1333333; PMT = 0; CPT FV </a:t>
            </a:r>
            <a:r>
              <a:rPr lang="en-US" sz="1800" b="1" i="1" smtClean="0">
                <a:ea typeface="ヒラギノ角ゴ Pro W3"/>
                <a:cs typeface="ヒラギノ角ゴ Pro W3"/>
                <a:sym typeface="Wingdings" pitchFamily="2" charset="2"/>
              </a:rPr>
              <a:t></a:t>
            </a:r>
            <a:r>
              <a:rPr lang="en-US" sz="1800" b="1" i="1" smtClean="0">
                <a:ea typeface="ヒラギノ角ゴ Pro W3"/>
                <a:cs typeface="ヒラギノ角ゴ Pro W3"/>
              </a:rPr>
              <a:t>$3,255,208.33 </a:t>
            </a:r>
            <a:endParaRPr lang="en-US" sz="1800" smtClean="0">
              <a:ea typeface="ヒラギノ角ゴ Pro W3"/>
              <a:cs typeface="ヒラギノ角ゴ Pro W3"/>
            </a:endParaRPr>
          </a:p>
          <a:p>
            <a:pPr>
              <a:lnSpc>
                <a:spcPct val="80000"/>
              </a:lnSpc>
              <a:spcAft>
                <a:spcPts val="600"/>
              </a:spcAft>
              <a:buFontTx/>
              <a:buNone/>
            </a:pPr>
            <a:r>
              <a:rPr lang="en-US" sz="1800" b="1" i="1" smtClean="0">
                <a:ea typeface="ヒラギノ角ゴ Pro W3"/>
                <a:cs typeface="ヒラギノ角ゴ Pro W3"/>
              </a:rPr>
              <a:t>	</a:t>
            </a:r>
            <a:r>
              <a:rPr lang="en-US" sz="1800" b="1" i="1" smtClean="0">
                <a:ea typeface="ヒラギノ角ゴ Pro W3"/>
                <a:cs typeface="ヒラギノ角ゴ Pro W3"/>
                <a:sym typeface="Wingdings" pitchFamily="2" charset="2"/>
              </a:rPr>
              <a:t></a:t>
            </a:r>
            <a:r>
              <a:rPr lang="en-US" sz="1800" b="1" i="1" smtClean="0">
                <a:ea typeface="ヒラギノ角ゴ Pro W3"/>
                <a:cs typeface="ヒラギノ角ゴ Pro W3"/>
              </a:rPr>
              <a:t> expect the $200,000 investment in your venture to return $3,255,208.33.</a:t>
            </a:r>
            <a:endParaRPr lang="en-US" sz="1800" smtClean="0">
              <a:ea typeface="ヒラギノ角ゴ Pro W3"/>
              <a:cs typeface="ヒラギノ角ゴ Pro W3"/>
            </a:endParaRPr>
          </a:p>
          <a:p>
            <a:pPr>
              <a:lnSpc>
                <a:spcPct val="80000"/>
              </a:lnSpc>
              <a:spcAft>
                <a:spcPts val="600"/>
              </a:spcAft>
              <a:buFontTx/>
              <a:buNone/>
            </a:pPr>
            <a:r>
              <a:rPr lang="en-US" sz="1800" b="1" i="1" smtClean="0">
                <a:ea typeface="ヒラギノ角ゴ Pro W3"/>
                <a:cs typeface="ヒラギノ角ゴ Pro W3"/>
              </a:rPr>
              <a:t>Calculate the expected rate of return as follows: </a:t>
            </a:r>
            <a:endParaRPr lang="en-US" sz="1800" smtClean="0">
              <a:ea typeface="ヒラギノ角ゴ Pro W3"/>
              <a:cs typeface="ヒラギノ角ゴ Pro W3"/>
            </a:endParaRPr>
          </a:p>
          <a:p>
            <a:pPr>
              <a:lnSpc>
                <a:spcPct val="80000"/>
              </a:lnSpc>
              <a:spcAft>
                <a:spcPts val="600"/>
              </a:spcAft>
              <a:buFontTx/>
              <a:buNone/>
            </a:pPr>
            <a:r>
              <a:rPr lang="en-US" sz="1800" b="1" i="1" smtClean="0">
                <a:ea typeface="ヒラギノ角ゴ Pro W3"/>
                <a:cs typeface="ヒラギノ角ゴ Pro W3"/>
              </a:rPr>
              <a:t>N=4; PV = -200,000, FV = 3,255,208,33; PMT =0; </a:t>
            </a:r>
            <a:br>
              <a:rPr lang="en-US" sz="1800" b="1" i="1" smtClean="0">
                <a:ea typeface="ヒラギノ角ゴ Pro W3"/>
                <a:cs typeface="ヒラギノ角ゴ Pro W3"/>
              </a:rPr>
            </a:br>
            <a:r>
              <a:rPr lang="en-US" sz="1800" b="1" i="1" smtClean="0">
                <a:ea typeface="ヒラギノ角ゴ Pro W3"/>
                <a:cs typeface="ヒラギノ角ゴ Pro W3"/>
              </a:rPr>
              <a:t>CPT I = 100.86%</a:t>
            </a:r>
            <a:r>
              <a:rPr lang="en-US" sz="1800" b="1" i="1" smtClean="0">
                <a:ea typeface="ヒラギノ角ゴ Pro W3"/>
                <a:cs typeface="ヒラギノ角ゴ Pro W3"/>
                <a:sym typeface="Wingdings" pitchFamily="2" charset="2"/>
              </a:rPr>
              <a:t>APR</a:t>
            </a:r>
            <a:endParaRPr lang="en-US" sz="1800" smtClean="0">
              <a:ea typeface="ヒラギノ角ゴ Pro W3"/>
              <a:cs typeface="ヒラギノ角ゴ Pro W3"/>
            </a:endParaRPr>
          </a:p>
          <a:p>
            <a:pPr>
              <a:lnSpc>
                <a:spcPct val="80000"/>
              </a:lnSpc>
              <a:spcAft>
                <a:spcPts val="600"/>
              </a:spcAft>
              <a:buFontTx/>
              <a:buNone/>
            </a:pPr>
            <a:endParaRPr lang="en-US" sz="1800" smtClean="0">
              <a:ea typeface="ヒラギノ角ゴ Pro W3"/>
              <a:cs typeface="ヒラギノ角ゴ Pro W3"/>
            </a:endParaRPr>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Title 1"/>
          <p:cNvSpPr>
            <a:spLocks noGrp="1"/>
          </p:cNvSpPr>
          <p:nvPr>
            <p:ph type="title"/>
          </p:nvPr>
        </p:nvSpPr>
        <p:spPr/>
        <p:txBody>
          <a:bodyPr/>
          <a:lstStyle/>
          <a:p>
            <a:r>
              <a:rPr lang="en-US" sz="2800" smtClean="0">
                <a:ea typeface="ヒラギノ角ゴ Pro W3"/>
                <a:cs typeface="ヒラギノ角ゴ Pro W3"/>
              </a:rPr>
              <a:t>Additional Problems with Answers </a:t>
            </a:r>
            <a:br>
              <a:rPr lang="en-US" sz="2800" smtClean="0">
                <a:ea typeface="ヒラギノ角ゴ Pro W3"/>
                <a:cs typeface="ヒラギノ角ゴ Pro W3"/>
              </a:rPr>
            </a:br>
            <a:r>
              <a:rPr lang="en-US" sz="2800" smtClean="0">
                <a:ea typeface="ヒラギノ角ゴ Pro W3"/>
                <a:cs typeface="ヒラギノ角ゴ Pro W3"/>
              </a:rPr>
              <a:t>Problem 2</a:t>
            </a:r>
          </a:p>
        </p:txBody>
      </p:sp>
      <p:sp>
        <p:nvSpPr>
          <p:cNvPr id="3" name="Content Placeholder 2"/>
          <p:cNvSpPr>
            <a:spLocks noGrp="1"/>
          </p:cNvSpPr>
          <p:nvPr>
            <p:ph idx="1"/>
          </p:nvPr>
        </p:nvSpPr>
        <p:spPr/>
        <p:txBody>
          <a:bodyPr>
            <a:normAutofit/>
          </a:bodyPr>
          <a:lstStyle/>
          <a:p>
            <a:pPr marL="0" indent="0">
              <a:buFontTx/>
              <a:buNone/>
              <a:defRPr/>
            </a:pPr>
            <a:r>
              <a:rPr lang="en-US" b="1" i="1" dirty="0" smtClean="0"/>
              <a:t>Discount </a:t>
            </a:r>
            <a:r>
              <a:rPr lang="en-US" b="1" i="1" dirty="0"/>
              <a:t>loan versus straight loan:</a:t>
            </a:r>
            <a:r>
              <a:rPr lang="en-US" dirty="0"/>
              <a:t>  You want to borrow $250,000 for 1 year from your bank and are given the following 2 options</a:t>
            </a:r>
            <a:r>
              <a:rPr lang="en-US" dirty="0" smtClean="0"/>
              <a:t>:</a:t>
            </a:r>
            <a:r>
              <a:rPr lang="en-US" dirty="0"/>
              <a:t> </a:t>
            </a:r>
            <a:endParaRPr lang="en-US" dirty="0" smtClean="0"/>
          </a:p>
          <a:p>
            <a:pPr marL="508000" indent="-508000">
              <a:buFontTx/>
              <a:buAutoNum type="arabicParenR"/>
              <a:defRPr/>
            </a:pPr>
            <a:r>
              <a:rPr lang="en-US" dirty="0" smtClean="0"/>
              <a:t>Pay $21,900 </a:t>
            </a:r>
            <a:r>
              <a:rPr lang="en-US" dirty="0"/>
              <a:t>per month for 12 months starting at the end of the 1</a:t>
            </a:r>
            <a:r>
              <a:rPr lang="en-US" baseline="30000" dirty="0"/>
              <a:t>st</a:t>
            </a:r>
            <a:r>
              <a:rPr lang="en-US" dirty="0"/>
              <a:t> month</a:t>
            </a:r>
            <a:r>
              <a:rPr lang="en-US" dirty="0" smtClean="0"/>
              <a:t>.</a:t>
            </a:r>
            <a:r>
              <a:rPr lang="en-US" dirty="0"/>
              <a:t> </a:t>
            </a:r>
            <a:endParaRPr lang="en-US" dirty="0" smtClean="0"/>
          </a:p>
          <a:p>
            <a:pPr marL="508000" indent="-508000">
              <a:buFontTx/>
              <a:buAutoNum type="arabicParenR"/>
              <a:defRPr/>
            </a:pPr>
            <a:r>
              <a:rPr lang="en-US" dirty="0" smtClean="0"/>
              <a:t>Take </a:t>
            </a:r>
            <a:r>
              <a:rPr lang="en-US" dirty="0"/>
              <a:t>a discount loan at the rate of 8% per year and pay the entire face value of the loan at the end of 12 months</a:t>
            </a:r>
            <a:r>
              <a:rPr lang="en-US" dirty="0" smtClean="0"/>
              <a:t>.</a:t>
            </a:r>
          </a:p>
          <a:p>
            <a:pPr marL="0" indent="0">
              <a:buFontTx/>
              <a:buNone/>
              <a:defRPr/>
            </a:pPr>
            <a:r>
              <a:rPr lang="en-US" b="1" dirty="0" smtClean="0"/>
              <a:t>Which one is better?</a:t>
            </a:r>
            <a:endParaRPr lang="en-US" b="1" dirty="0"/>
          </a:p>
          <a:p>
            <a:pPr marL="0" indent="0">
              <a:buFontTx/>
              <a:buNone/>
              <a:defRPr/>
            </a:pPr>
            <a:endParaRPr lang="en-US" dirty="0"/>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tle 1"/>
          <p:cNvSpPr>
            <a:spLocks noGrp="1"/>
          </p:cNvSpPr>
          <p:nvPr>
            <p:ph type="title"/>
          </p:nvPr>
        </p:nvSpPr>
        <p:spPr/>
        <p:txBody>
          <a:bodyPr/>
          <a:lstStyle/>
          <a:p>
            <a:r>
              <a:rPr lang="en-US" smtClean="0">
                <a:ea typeface="ヒラギノ角ゴ Pro W3"/>
                <a:cs typeface="ヒラギノ角ゴ Pro W3"/>
              </a:rPr>
              <a:t>15.2 (A)  Personal Funds and Family Loans</a:t>
            </a:r>
          </a:p>
        </p:txBody>
      </p:sp>
      <p:sp>
        <p:nvSpPr>
          <p:cNvPr id="19458" name="Content Placeholder 2"/>
          <p:cNvSpPr>
            <a:spLocks noGrp="1"/>
          </p:cNvSpPr>
          <p:nvPr>
            <p:ph idx="1"/>
          </p:nvPr>
        </p:nvSpPr>
        <p:spPr/>
        <p:txBody>
          <a:bodyPr/>
          <a:lstStyle/>
          <a:p>
            <a:r>
              <a:rPr lang="en-US" smtClean="0">
                <a:ea typeface="ヒラギノ角ゴ Pro W3"/>
                <a:cs typeface="ヒラギノ角ゴ Pro W3"/>
              </a:rPr>
              <a:t>Limited in scope,</a:t>
            </a:r>
            <a:r>
              <a:rPr lang="en-US" b="1" smtClean="0">
                <a:ea typeface="ヒラギノ角ゴ Pro W3"/>
                <a:cs typeface="ヒラギノ角ゴ Pro W3"/>
              </a:rPr>
              <a:t> </a:t>
            </a:r>
            <a:r>
              <a:rPr lang="en-US" smtClean="0">
                <a:ea typeface="ヒラギノ角ゴ Pro W3"/>
                <a:cs typeface="ヒラギノ角ゴ Pro W3"/>
              </a:rPr>
              <a:t>but often good starting points for most entrepreneurs and sole proprietorships.</a:t>
            </a:r>
          </a:p>
          <a:p>
            <a:r>
              <a:rPr lang="en-US" smtClean="0">
                <a:ea typeface="ヒラギノ角ゴ Pro W3"/>
                <a:cs typeface="ヒラギノ角ゴ Pro W3"/>
              </a:rPr>
              <a:t>Professional lenders like commercial banks and venture capitalists view funding by family and friends as a sign that the business has potential.</a:t>
            </a:r>
          </a:p>
          <a:p>
            <a:r>
              <a:rPr lang="en-US" smtClean="0">
                <a:ea typeface="ヒラギノ角ゴ Pro W3"/>
                <a:cs typeface="ヒラギノ角ゴ Pro W3"/>
              </a:rPr>
              <a:t>After all, if you can’t convince your family and friends that you have a good business idea, how can you convince a stranger?</a:t>
            </a:r>
          </a:p>
          <a:p>
            <a:endParaRPr lang="en-US" smtClean="0">
              <a:ea typeface="ヒラギノ角ゴ Pro W3"/>
              <a:cs typeface="ヒラギノ角ゴ Pro W3"/>
            </a:endParaRPr>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Title 1"/>
          <p:cNvSpPr>
            <a:spLocks noGrp="1"/>
          </p:cNvSpPr>
          <p:nvPr>
            <p:ph type="title"/>
          </p:nvPr>
        </p:nvSpPr>
        <p:spPr/>
        <p:txBody>
          <a:bodyPr/>
          <a:lstStyle/>
          <a:p>
            <a:r>
              <a:rPr lang="en-US" sz="2800" smtClean="0">
                <a:ea typeface="ヒラギノ角ゴ Pro W3"/>
                <a:cs typeface="ヒラギノ角ゴ Pro W3"/>
              </a:rPr>
              <a:t>Additional Problems with Answers </a:t>
            </a:r>
            <a:br>
              <a:rPr lang="en-US" sz="2800" smtClean="0">
                <a:ea typeface="ヒラギノ角ゴ Pro W3"/>
                <a:cs typeface="ヒラギノ角ゴ Pro W3"/>
              </a:rPr>
            </a:br>
            <a:r>
              <a:rPr lang="en-US" sz="2800" smtClean="0">
                <a:ea typeface="ヒラギノ角ゴ Pro W3"/>
                <a:cs typeface="ヒラギノ角ゴ Pro W3"/>
              </a:rPr>
              <a:t>Problem 2 (Answer)</a:t>
            </a:r>
          </a:p>
        </p:txBody>
      </p:sp>
      <p:sp>
        <p:nvSpPr>
          <p:cNvPr id="3" name="Content Placeholder 2"/>
          <p:cNvSpPr>
            <a:spLocks noGrp="1"/>
          </p:cNvSpPr>
          <p:nvPr>
            <p:ph idx="1"/>
          </p:nvPr>
        </p:nvSpPr>
        <p:spPr/>
        <p:txBody>
          <a:bodyPr>
            <a:normAutofit fontScale="77500" lnSpcReduction="20000"/>
          </a:bodyPr>
          <a:lstStyle/>
          <a:p>
            <a:pPr>
              <a:lnSpc>
                <a:spcPts val="2100"/>
              </a:lnSpc>
              <a:spcAft>
                <a:spcPts val="1200"/>
              </a:spcAft>
              <a:buFontTx/>
              <a:buNone/>
              <a:defRPr/>
            </a:pPr>
            <a:r>
              <a:rPr lang="en-US" sz="2353" b="1" i="1" dirty="0" smtClean="0"/>
              <a:t>Calculate </a:t>
            </a:r>
            <a:r>
              <a:rPr lang="en-US" sz="2353" b="1" i="1" dirty="0"/>
              <a:t>the EAR under each </a:t>
            </a:r>
            <a:r>
              <a:rPr lang="en-US" sz="2353" b="1" i="1" dirty="0" smtClean="0"/>
              <a:t>option</a:t>
            </a:r>
            <a:endParaRPr lang="en-US" sz="2353" dirty="0"/>
          </a:p>
          <a:p>
            <a:pPr>
              <a:lnSpc>
                <a:spcPts val="2100"/>
              </a:lnSpc>
              <a:spcAft>
                <a:spcPts val="1200"/>
              </a:spcAft>
              <a:buFontTx/>
              <a:buNone/>
              <a:defRPr/>
            </a:pPr>
            <a:r>
              <a:rPr lang="en-US" sz="2353" b="1" i="1" u="sng" dirty="0"/>
              <a:t>Option 1 </a:t>
            </a:r>
            <a:r>
              <a:rPr lang="en-US" sz="2353" b="1" i="1" dirty="0"/>
              <a:t>is a straight loan with PV = $250,000; N=12; PMT = </a:t>
            </a:r>
            <a:r>
              <a:rPr lang="en-US" sz="2353" b="1" i="1" dirty="0" smtClean="0"/>
              <a:t>-21,900</a:t>
            </a:r>
            <a:r>
              <a:rPr lang="en-US" sz="2353" b="1" i="1" dirty="0"/>
              <a:t>; FV=0; i</a:t>
            </a:r>
            <a:r>
              <a:rPr lang="en-US" sz="2353" b="1" i="1" dirty="0">
                <a:sym typeface="Wingdings"/>
              </a:rPr>
              <a:t></a:t>
            </a:r>
            <a:r>
              <a:rPr lang="en-US" sz="2353" b="1" i="1" dirty="0" smtClean="0"/>
              <a:t>9.32% </a:t>
            </a:r>
            <a:r>
              <a:rPr lang="en-US" sz="2353" b="1" i="1" dirty="0">
                <a:sym typeface="Wingdings"/>
              </a:rPr>
              <a:t></a:t>
            </a:r>
            <a:r>
              <a:rPr lang="en-US" sz="2353" b="1" i="1" dirty="0"/>
              <a:t>APR; EAR</a:t>
            </a:r>
            <a:r>
              <a:rPr lang="en-US" sz="2353" b="1" i="1" dirty="0">
                <a:sym typeface="Wingdings"/>
              </a:rPr>
              <a:t></a:t>
            </a:r>
            <a:r>
              <a:rPr lang="en-US" sz="2353" b="1" i="1" dirty="0"/>
              <a:t>(1 + (.</a:t>
            </a:r>
            <a:r>
              <a:rPr lang="en-US" sz="2353" b="1" i="1" dirty="0" smtClean="0"/>
              <a:t>0932/12</a:t>
            </a:r>
            <a:r>
              <a:rPr lang="en-US" sz="2353" b="1" i="1" dirty="0"/>
              <a:t>))</a:t>
            </a:r>
            <a:r>
              <a:rPr lang="en-US" sz="2353" b="1" i="1" baseline="30000" dirty="0"/>
              <a:t>12</a:t>
            </a:r>
            <a:r>
              <a:rPr lang="en-US" sz="2353" b="1" i="1" dirty="0"/>
              <a:t> – 1 = </a:t>
            </a:r>
            <a:r>
              <a:rPr lang="en-US" sz="2353" b="1" i="1" dirty="0" smtClean="0"/>
              <a:t>9.73% (rounded at 2 decimals)</a:t>
            </a:r>
            <a:endParaRPr lang="en-US" sz="2353" dirty="0"/>
          </a:p>
          <a:p>
            <a:pPr>
              <a:lnSpc>
                <a:spcPts val="2100"/>
              </a:lnSpc>
              <a:spcAft>
                <a:spcPts val="1200"/>
              </a:spcAft>
              <a:buFontTx/>
              <a:buNone/>
              <a:defRPr/>
            </a:pPr>
            <a:r>
              <a:rPr lang="en-US" sz="2353" b="1" i="1" u="sng" dirty="0"/>
              <a:t>Option 2 </a:t>
            </a:r>
            <a:r>
              <a:rPr lang="en-US" sz="2353" b="1" i="1" dirty="0"/>
              <a:t>is an 8% discounted loan, so to have $250,000 we would have to take on a loan with a face value of $250,000/0.92 = $271, 739.13 which is what we would owe at the end of 12 months.  </a:t>
            </a:r>
            <a:endParaRPr lang="en-US" sz="2353" b="1" i="1" dirty="0" smtClean="0"/>
          </a:p>
          <a:p>
            <a:pPr>
              <a:lnSpc>
                <a:spcPts val="2100"/>
              </a:lnSpc>
              <a:spcAft>
                <a:spcPts val="1200"/>
              </a:spcAft>
              <a:buFontTx/>
              <a:buNone/>
              <a:defRPr/>
            </a:pPr>
            <a:r>
              <a:rPr lang="en-US" sz="2353" b="1" i="1" dirty="0" smtClean="0"/>
              <a:t>So </a:t>
            </a:r>
            <a:r>
              <a:rPr lang="en-US" sz="2353" b="1" i="1" dirty="0"/>
              <a:t>our APR = Interest paid/Amount </a:t>
            </a:r>
            <a:r>
              <a:rPr lang="en-US" sz="2353" b="1" i="1" dirty="0" smtClean="0"/>
              <a:t>used </a:t>
            </a:r>
            <a:r>
              <a:rPr lang="en-US" sz="2353" b="1" i="1" dirty="0" smtClean="0">
                <a:sym typeface="Wingdings"/>
              </a:rPr>
              <a:t></a:t>
            </a:r>
            <a:r>
              <a:rPr lang="en-US" sz="2353" b="1" i="1" dirty="0"/>
              <a:t>$21,739.13/$250,000 </a:t>
            </a:r>
            <a:r>
              <a:rPr lang="en-US" sz="2353" b="1" i="1" dirty="0">
                <a:sym typeface="Wingdings"/>
              </a:rPr>
              <a:t></a:t>
            </a:r>
            <a:r>
              <a:rPr lang="en-US" sz="2353" b="1" i="1" dirty="0"/>
              <a:t>8.695% </a:t>
            </a:r>
            <a:r>
              <a:rPr lang="en-US" sz="2353" b="1" i="1" dirty="0">
                <a:sym typeface="Wingdings"/>
              </a:rPr>
              <a:t></a:t>
            </a:r>
            <a:r>
              <a:rPr lang="en-US" sz="2353" b="1" i="1" dirty="0"/>
              <a:t> which is also our </a:t>
            </a:r>
            <a:r>
              <a:rPr lang="en-US" sz="2353" b="1" i="1" dirty="0" smtClean="0"/>
              <a:t>EAR</a:t>
            </a:r>
          </a:p>
          <a:p>
            <a:pPr>
              <a:lnSpc>
                <a:spcPts val="2100"/>
              </a:lnSpc>
              <a:spcAft>
                <a:spcPts val="1200"/>
              </a:spcAft>
              <a:buFontTx/>
              <a:buNone/>
              <a:defRPr/>
            </a:pPr>
            <a:endParaRPr lang="en-US" sz="2353" dirty="0"/>
          </a:p>
          <a:p>
            <a:pPr>
              <a:lnSpc>
                <a:spcPts val="2100"/>
              </a:lnSpc>
              <a:spcAft>
                <a:spcPts val="1200"/>
              </a:spcAft>
              <a:buFontTx/>
              <a:buNone/>
              <a:defRPr/>
            </a:pPr>
            <a:r>
              <a:rPr lang="en-US" sz="2353" b="1" i="1" dirty="0"/>
              <a:t>Option 2 is better</a:t>
            </a:r>
            <a:r>
              <a:rPr lang="en-US" sz="2353" b="1" i="1" dirty="0" smtClean="0"/>
              <a:t>! Lower EAR!</a:t>
            </a:r>
            <a:endParaRPr lang="en-US" sz="2353" dirty="0"/>
          </a:p>
          <a:p>
            <a:pPr>
              <a:defRPr/>
            </a:pPr>
            <a:endParaRPr lang="en-US" dirty="0"/>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Title 1"/>
          <p:cNvSpPr>
            <a:spLocks noGrp="1"/>
          </p:cNvSpPr>
          <p:nvPr>
            <p:ph type="title"/>
          </p:nvPr>
        </p:nvSpPr>
        <p:spPr/>
        <p:txBody>
          <a:bodyPr/>
          <a:lstStyle/>
          <a:p>
            <a:r>
              <a:rPr lang="en-US" sz="2800" smtClean="0">
                <a:ea typeface="ヒラギノ角ゴ Pro W3"/>
                <a:cs typeface="ヒラギノ角ゴ Pro W3"/>
              </a:rPr>
              <a:t>Additional Problems with Answers </a:t>
            </a:r>
            <a:br>
              <a:rPr lang="en-US" sz="2800" smtClean="0">
                <a:ea typeface="ヒラギノ角ゴ Pro W3"/>
                <a:cs typeface="ヒラギノ角ゴ Pro W3"/>
              </a:rPr>
            </a:br>
            <a:r>
              <a:rPr lang="en-US" sz="2800" smtClean="0">
                <a:ea typeface="ヒラギノ角ゴ Pro W3"/>
                <a:cs typeface="ヒラギノ角ゴ Pro W3"/>
              </a:rPr>
              <a:t>Problem 3</a:t>
            </a:r>
          </a:p>
        </p:txBody>
      </p:sp>
      <p:sp>
        <p:nvSpPr>
          <p:cNvPr id="3" name="Content Placeholder 2"/>
          <p:cNvSpPr>
            <a:spLocks noGrp="1"/>
          </p:cNvSpPr>
          <p:nvPr>
            <p:ph idx="1"/>
          </p:nvPr>
        </p:nvSpPr>
        <p:spPr/>
        <p:txBody>
          <a:bodyPr>
            <a:normAutofit fontScale="77500" lnSpcReduction="20000"/>
          </a:bodyPr>
          <a:lstStyle/>
          <a:p>
            <a:pPr marL="0" indent="0">
              <a:spcAft>
                <a:spcPts val="1200"/>
              </a:spcAft>
              <a:buFontTx/>
              <a:buNone/>
              <a:defRPr/>
            </a:pPr>
            <a:r>
              <a:rPr lang="en-US" b="1" dirty="0"/>
              <a:t>Bond proceeds</a:t>
            </a:r>
            <a:r>
              <a:rPr lang="en-US" b="1" dirty="0" smtClean="0"/>
              <a:t>: </a:t>
            </a:r>
            <a:r>
              <a:rPr lang="en-US" dirty="0"/>
              <a:t>The Fire-Keepers Casino is in the process of issuing a 25-year, 9% coupon (paid semi-annually) AA2-rated corporate bond with $1000 par value.  </a:t>
            </a:r>
            <a:endParaRPr lang="en-US" dirty="0" smtClean="0"/>
          </a:p>
          <a:p>
            <a:pPr lvl="1">
              <a:spcAft>
                <a:spcPts val="1200"/>
              </a:spcAft>
              <a:defRPr/>
            </a:pPr>
            <a:r>
              <a:rPr lang="en-US" dirty="0" smtClean="0"/>
              <a:t>If </a:t>
            </a:r>
            <a:r>
              <a:rPr lang="en-US" dirty="0"/>
              <a:t>by the time the bonds receive SEC clearance, the market yield on this bond goes to 9.35%, </a:t>
            </a:r>
            <a:endParaRPr lang="en-US" dirty="0" smtClean="0"/>
          </a:p>
          <a:p>
            <a:pPr lvl="1">
              <a:spcAft>
                <a:spcPts val="1200"/>
              </a:spcAft>
              <a:defRPr/>
            </a:pPr>
            <a:r>
              <a:rPr lang="en-US" dirty="0" smtClean="0"/>
              <a:t>and </a:t>
            </a:r>
            <a:r>
              <a:rPr lang="en-US" dirty="0"/>
              <a:t>the company sells 25000 of these bonds with the help of an investment banker who charges them a commission rate of 2.5% on the proceeds, </a:t>
            </a:r>
            <a:endParaRPr lang="en-US" dirty="0" smtClean="0"/>
          </a:p>
          <a:p>
            <a:pPr marL="1201738" indent="-457200">
              <a:spcAft>
                <a:spcPts val="1200"/>
              </a:spcAft>
              <a:buFont typeface="+mj-lt"/>
              <a:buAutoNum type="alphaLcParenR"/>
              <a:defRPr/>
            </a:pPr>
            <a:r>
              <a:rPr lang="en-US" sz="3100" dirty="0" smtClean="0"/>
              <a:t>What </a:t>
            </a:r>
            <a:r>
              <a:rPr lang="en-US" sz="3100" dirty="0"/>
              <a:t>will the total proceeds be for the </a:t>
            </a:r>
            <a:r>
              <a:rPr lang="en-US" sz="3100" dirty="0" smtClean="0"/>
              <a:t>issuing company</a:t>
            </a:r>
            <a:r>
              <a:rPr lang="en-US" sz="3100" dirty="0"/>
              <a:t>,</a:t>
            </a:r>
            <a:r>
              <a:rPr lang="en-US" sz="3100" dirty="0" smtClean="0"/>
              <a:t> </a:t>
            </a:r>
          </a:p>
          <a:p>
            <a:pPr marL="1201738" indent="-457200">
              <a:spcAft>
                <a:spcPts val="1200"/>
              </a:spcAft>
              <a:buFont typeface="+mj-lt"/>
              <a:buAutoNum type="alphaLcParenR"/>
              <a:defRPr/>
            </a:pPr>
            <a:r>
              <a:rPr lang="en-US" sz="3100" dirty="0" smtClean="0"/>
              <a:t>What </a:t>
            </a:r>
            <a:r>
              <a:rPr lang="en-US" sz="3100" dirty="0"/>
              <a:t>is the cost of these bonds to the firm </a:t>
            </a:r>
            <a:r>
              <a:rPr lang="en-US" sz="3100" dirty="0" smtClean="0"/>
              <a:t>in terms of </a:t>
            </a:r>
            <a:r>
              <a:rPr lang="en-US" sz="3100" dirty="0"/>
              <a:t>the cost of capital? </a:t>
            </a:r>
            <a:endParaRPr lang="en-US" sz="3100" dirty="0" smtClean="0"/>
          </a:p>
          <a:p>
            <a:pPr marL="1201738" indent="-457200">
              <a:spcAft>
                <a:spcPts val="1200"/>
              </a:spcAft>
              <a:buFont typeface="+mj-lt"/>
              <a:buAutoNum type="alphaLcParenR"/>
              <a:defRPr/>
            </a:pPr>
            <a:r>
              <a:rPr lang="en-US" sz="3100" dirty="0" smtClean="0"/>
              <a:t>What </a:t>
            </a:r>
            <a:r>
              <a:rPr lang="en-US" sz="3100" dirty="0"/>
              <a:t>are the firm’s future cash obligations?</a:t>
            </a:r>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Title 1"/>
          <p:cNvSpPr>
            <a:spLocks noGrp="1"/>
          </p:cNvSpPr>
          <p:nvPr>
            <p:ph type="title"/>
          </p:nvPr>
        </p:nvSpPr>
        <p:spPr/>
        <p:txBody>
          <a:bodyPr/>
          <a:lstStyle/>
          <a:p>
            <a:r>
              <a:rPr lang="en-US" sz="2800" smtClean="0">
                <a:ea typeface="ヒラギノ角ゴ Pro W3"/>
                <a:cs typeface="ヒラギノ角ゴ Pro W3"/>
              </a:rPr>
              <a:t>Additional Problems with Answers </a:t>
            </a:r>
            <a:br>
              <a:rPr lang="en-US" sz="2800" smtClean="0">
                <a:ea typeface="ヒラギノ角ゴ Pro W3"/>
                <a:cs typeface="ヒラギノ角ゴ Pro W3"/>
              </a:rPr>
            </a:br>
            <a:r>
              <a:rPr lang="en-US" sz="2800" smtClean="0">
                <a:ea typeface="ヒラギノ角ゴ Pro W3"/>
                <a:cs typeface="ヒラギノ角ゴ Pro W3"/>
              </a:rPr>
              <a:t>Problem 3 (Answer)</a:t>
            </a:r>
          </a:p>
        </p:txBody>
      </p:sp>
      <p:sp>
        <p:nvSpPr>
          <p:cNvPr id="67586" name="Content Placeholder 2"/>
          <p:cNvSpPr>
            <a:spLocks noGrp="1"/>
          </p:cNvSpPr>
          <p:nvPr>
            <p:ph idx="1"/>
          </p:nvPr>
        </p:nvSpPr>
        <p:spPr/>
        <p:txBody>
          <a:bodyPr/>
          <a:lstStyle/>
          <a:p>
            <a:pPr>
              <a:buFontTx/>
              <a:buNone/>
            </a:pPr>
            <a:r>
              <a:rPr lang="en-US" sz="1800" b="1" i="1" smtClean="0">
                <a:ea typeface="ヒラギノ角ゴ Pro W3"/>
                <a:cs typeface="ヒラギノ角ゴ Pro W3"/>
              </a:rPr>
              <a:t>P/Y=2;C/Y=2;N=50;PMT=45;FV=1000;I=9.35; PV</a:t>
            </a:r>
            <a:r>
              <a:rPr lang="en-US" sz="1800" b="1" i="1" smtClean="0">
                <a:ea typeface="ヒラギノ角ゴ Pro W3"/>
                <a:cs typeface="ヒラギノ角ゴ Pro W3"/>
                <a:sym typeface="Wingdings" pitchFamily="2" charset="2"/>
              </a:rPr>
              <a:t></a:t>
            </a:r>
            <a:r>
              <a:rPr lang="en-US" sz="1800" b="1" i="1" smtClean="0">
                <a:ea typeface="ヒラギノ角ゴ Pro W3"/>
                <a:cs typeface="ヒラギノ角ゴ Pro W3"/>
              </a:rPr>
              <a:t>$966.38 </a:t>
            </a:r>
            <a:endParaRPr lang="en-US" sz="1800" smtClean="0">
              <a:ea typeface="ヒラギノ角ゴ Pro W3"/>
              <a:cs typeface="ヒラギノ角ゴ Pro W3"/>
            </a:endParaRPr>
          </a:p>
          <a:p>
            <a:pPr>
              <a:buFontTx/>
              <a:buNone/>
            </a:pPr>
            <a:r>
              <a:rPr lang="en-US" sz="1800" b="1" i="1" smtClean="0">
                <a:ea typeface="ヒラギノ角ゴ Pro W3"/>
                <a:cs typeface="ヒラギノ角ゴ Pro W3"/>
              </a:rPr>
              <a:t>Gross proceeds from sale of bonds = 2500*$966.38 </a:t>
            </a:r>
            <a:br>
              <a:rPr lang="en-US" sz="1800" b="1" i="1" smtClean="0">
                <a:ea typeface="ヒラギノ角ゴ Pro W3"/>
                <a:cs typeface="ヒラギノ角ゴ Pro W3"/>
              </a:rPr>
            </a:br>
            <a:r>
              <a:rPr lang="en-US" sz="1800" b="1" i="1" smtClean="0">
                <a:ea typeface="ヒラギノ角ゴ Pro W3"/>
                <a:cs typeface="ヒラギノ角ゴ Pro W3"/>
              </a:rPr>
              <a:t>	=$2,415,9468.13 </a:t>
            </a:r>
            <a:endParaRPr lang="en-US" sz="1800" smtClean="0">
              <a:ea typeface="ヒラギノ角ゴ Pro W3"/>
              <a:cs typeface="ヒラギノ角ゴ Pro W3"/>
            </a:endParaRPr>
          </a:p>
          <a:p>
            <a:pPr>
              <a:buFontTx/>
              <a:buNone/>
            </a:pPr>
            <a:r>
              <a:rPr lang="en-US" sz="1800" b="1" i="1" smtClean="0">
                <a:ea typeface="ヒラギノ角ゴ Pro W3"/>
                <a:cs typeface="ヒラギノ角ゴ Pro W3"/>
              </a:rPr>
              <a:t>Investment banker’s commission  = .025*$2,415,943.13</a:t>
            </a:r>
            <a:br>
              <a:rPr lang="en-US" sz="1800" b="1" i="1" smtClean="0">
                <a:ea typeface="ヒラギノ角ゴ Pro W3"/>
                <a:cs typeface="ヒラギノ角ゴ Pro W3"/>
              </a:rPr>
            </a:br>
            <a:r>
              <a:rPr lang="en-US" sz="1800" b="1" i="1" smtClean="0">
                <a:ea typeface="ヒラギノ角ゴ Pro W3"/>
                <a:cs typeface="ヒラギノ角ゴ Pro W3"/>
              </a:rPr>
              <a:t>	= $60,398.65 </a:t>
            </a:r>
            <a:endParaRPr lang="en-US" sz="1800" smtClean="0">
              <a:ea typeface="ヒラギノ角ゴ Pro W3"/>
              <a:cs typeface="ヒラギノ角ゴ Pro W3"/>
            </a:endParaRPr>
          </a:p>
          <a:p>
            <a:pPr>
              <a:buFontTx/>
              <a:buNone/>
            </a:pPr>
            <a:r>
              <a:rPr lang="en-US" sz="1800" b="1" i="1" smtClean="0">
                <a:ea typeface="ヒラギノ角ゴ Pro W3"/>
                <a:cs typeface="ヒラギノ角ゴ Pro W3"/>
              </a:rPr>
              <a:t>Total proceeds received by the issuing company</a:t>
            </a:r>
          </a:p>
          <a:p>
            <a:pPr>
              <a:buFontTx/>
              <a:buNone/>
            </a:pPr>
            <a:r>
              <a:rPr lang="en-US" sz="1800" b="1" i="1" smtClean="0">
                <a:ea typeface="ヒラギノ角ゴ Pro W3"/>
                <a:cs typeface="ヒラギノ角ゴ Pro W3"/>
              </a:rPr>
              <a:t>						 = $2,355,547.47 </a:t>
            </a:r>
            <a:endParaRPr lang="en-US" sz="1800" smtClean="0">
              <a:ea typeface="ヒラギノ角ゴ Pro W3"/>
              <a:cs typeface="ヒラギノ角ゴ Pro W3"/>
            </a:endParaRPr>
          </a:p>
          <a:p>
            <a:pPr>
              <a:buFontTx/>
              <a:buNone/>
            </a:pPr>
            <a:r>
              <a:rPr lang="en-US" sz="1800" b="1" i="1" smtClean="0">
                <a:ea typeface="ヒラギノ角ゴ Pro W3"/>
                <a:cs typeface="ヒラギノ角ゴ Pro W3"/>
              </a:rPr>
              <a:t>Net proceeds per bond = $966.38*(1-.025) = $942.22 </a:t>
            </a:r>
            <a:endParaRPr lang="en-US" sz="1800" smtClean="0">
              <a:ea typeface="ヒラギノ角ゴ Pro W3"/>
              <a:cs typeface="ヒラギノ角ゴ Pro W3"/>
            </a:endParaRPr>
          </a:p>
          <a:p>
            <a:pPr>
              <a:buFontTx/>
              <a:buNone/>
            </a:pPr>
            <a:r>
              <a:rPr lang="en-US" sz="1800" b="1" i="1" smtClean="0">
                <a:ea typeface="ヒラギノ角ゴ Pro W3"/>
                <a:cs typeface="ヒラギノ角ゴ Pro W3"/>
              </a:rPr>
              <a:t>Cost of debt to Golden Corral based on net price: </a:t>
            </a:r>
            <a:endParaRPr lang="en-US" sz="1800" smtClean="0">
              <a:ea typeface="ヒラギノ角ゴ Pro W3"/>
              <a:cs typeface="ヒラギノ角ゴ Pro W3"/>
            </a:endParaRPr>
          </a:p>
          <a:p>
            <a:pPr>
              <a:buFontTx/>
              <a:buNone/>
            </a:pPr>
            <a:r>
              <a:rPr lang="en-US" sz="1800" b="1" i="1" smtClean="0">
                <a:ea typeface="ヒラギノ角ゴ Pro W3"/>
                <a:cs typeface="ヒラギノ角ゴ Pro W3"/>
              </a:rPr>
              <a:t>P/Y=2; C/Y=2; PV=-942.22; N=50;PMT=45;FV=1000;I </a:t>
            </a:r>
            <a:r>
              <a:rPr lang="en-US" sz="1800" b="1" i="1" smtClean="0">
                <a:ea typeface="ヒラギノ角ゴ Pro W3"/>
                <a:cs typeface="ヒラギノ角ゴ Pro W3"/>
                <a:sym typeface="Wingdings" pitchFamily="2" charset="2"/>
              </a:rPr>
              <a:t></a:t>
            </a:r>
            <a:r>
              <a:rPr lang="en-US" sz="1800" b="1" i="1" smtClean="0">
                <a:ea typeface="ヒラギノ角ゴ Pro W3"/>
                <a:cs typeface="ヒラギノ角ゴ Pro W3"/>
              </a:rPr>
              <a:t>9.61% </a:t>
            </a:r>
            <a:endParaRPr lang="en-US" sz="1800" smtClean="0">
              <a:ea typeface="ヒラギノ角ゴ Pro W3"/>
              <a:cs typeface="ヒラギノ角ゴ Pro W3"/>
            </a:endParaRPr>
          </a:p>
          <a:p>
            <a:pPr>
              <a:buFontTx/>
              <a:buNone/>
            </a:pPr>
            <a:r>
              <a:rPr lang="en-US" sz="1800" b="1" i="1" smtClean="0">
                <a:ea typeface="ヒラギノ角ゴ Pro W3"/>
                <a:cs typeface="ヒラギノ角ゴ Pro W3"/>
              </a:rPr>
              <a:t>Future cash obligations: </a:t>
            </a:r>
            <a:endParaRPr lang="en-US" sz="1800" smtClean="0">
              <a:ea typeface="ヒラギノ角ゴ Pro W3"/>
              <a:cs typeface="ヒラギノ角ゴ Pro W3"/>
            </a:endParaRPr>
          </a:p>
          <a:p>
            <a:pPr>
              <a:buFontTx/>
              <a:buNone/>
            </a:pPr>
            <a:r>
              <a:rPr lang="en-US" sz="1800" b="1" i="1" smtClean="0">
                <a:ea typeface="ヒラギノ角ゴ Pro W3"/>
                <a:cs typeface="ヒラギノ角ゴ Pro W3"/>
              </a:rPr>
              <a:t>Annual Coupon payments = $45*2*25=00 = $225,000	</a:t>
            </a:r>
            <a:endParaRPr lang="en-US" sz="1800" smtClean="0">
              <a:ea typeface="ヒラギノ角ゴ Pro W3"/>
              <a:cs typeface="ヒラギノ角ゴ Pro W3"/>
            </a:endParaRPr>
          </a:p>
          <a:p>
            <a:pPr>
              <a:buFontTx/>
              <a:buNone/>
            </a:pPr>
            <a:r>
              <a:rPr lang="en-US" sz="1800" b="1" i="1" smtClean="0">
                <a:ea typeface="ヒラギノ角ゴ Pro W3"/>
                <a:cs typeface="ヒラギノ角ゴ Pro W3"/>
              </a:rPr>
              <a:t>Principal payment at maturity= $1000*2500 = $2,500,000</a:t>
            </a:r>
            <a:endParaRPr lang="en-US" sz="1800" smtClean="0">
              <a:ea typeface="ヒラギノ角ゴ Pro W3"/>
              <a:cs typeface="ヒラギノ角ゴ Pro W3"/>
            </a:endParaRPr>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Title 1"/>
          <p:cNvSpPr>
            <a:spLocks noGrp="1"/>
          </p:cNvSpPr>
          <p:nvPr>
            <p:ph type="title"/>
          </p:nvPr>
        </p:nvSpPr>
        <p:spPr/>
        <p:txBody>
          <a:bodyPr/>
          <a:lstStyle/>
          <a:p>
            <a:r>
              <a:rPr lang="en-US" sz="2800" smtClean="0">
                <a:ea typeface="ヒラギノ角ゴ Pro W3"/>
                <a:cs typeface="ヒラギノ角ゴ Pro W3"/>
              </a:rPr>
              <a:t>Additional Problems with Answers </a:t>
            </a:r>
            <a:br>
              <a:rPr lang="en-US" sz="2800" smtClean="0">
                <a:ea typeface="ヒラギノ角ゴ Pro W3"/>
                <a:cs typeface="ヒラギノ角ゴ Pro W3"/>
              </a:rPr>
            </a:br>
            <a:r>
              <a:rPr lang="en-US" sz="2800" smtClean="0">
                <a:ea typeface="ヒラギノ角ゴ Pro W3"/>
                <a:cs typeface="ヒラギノ角ゴ Pro W3"/>
              </a:rPr>
              <a:t>Problem 4</a:t>
            </a:r>
          </a:p>
        </p:txBody>
      </p:sp>
      <p:sp>
        <p:nvSpPr>
          <p:cNvPr id="3" name="Content Placeholder 2"/>
          <p:cNvSpPr>
            <a:spLocks noGrp="1"/>
          </p:cNvSpPr>
          <p:nvPr>
            <p:ph idx="1"/>
          </p:nvPr>
        </p:nvSpPr>
        <p:spPr/>
        <p:txBody>
          <a:bodyPr>
            <a:normAutofit fontScale="55000" lnSpcReduction="20000"/>
          </a:bodyPr>
          <a:lstStyle/>
          <a:p>
            <a:pPr>
              <a:lnSpc>
                <a:spcPts val="2440"/>
              </a:lnSpc>
              <a:defRPr/>
            </a:pPr>
            <a:r>
              <a:rPr lang="en-US" b="1" i="1" dirty="0"/>
              <a:t>Firm Commitment vs. Best Efforts</a:t>
            </a:r>
            <a:r>
              <a:rPr lang="en-US" b="1" dirty="0"/>
              <a:t> – </a:t>
            </a:r>
            <a:r>
              <a:rPr lang="en-US" dirty="0"/>
              <a:t>Big Apple Investment Bankers offers Northern Diagnostics the following options on its initial public sale of equity: </a:t>
            </a:r>
            <a:endParaRPr lang="en-US" dirty="0" smtClean="0"/>
          </a:p>
          <a:p>
            <a:pPr lvl="1">
              <a:lnSpc>
                <a:spcPts val="2440"/>
              </a:lnSpc>
              <a:defRPr/>
            </a:pPr>
            <a:r>
              <a:rPr lang="en-US" dirty="0" smtClean="0"/>
              <a:t>(</a:t>
            </a:r>
            <a:r>
              <a:rPr lang="en-US" dirty="0"/>
              <a:t>1) a best-efforts arrangement whereby Big Apple will keep 2 % of the retail sales or </a:t>
            </a:r>
            <a:endParaRPr lang="en-US" dirty="0" smtClean="0"/>
          </a:p>
          <a:p>
            <a:pPr lvl="1">
              <a:lnSpc>
                <a:spcPts val="2440"/>
              </a:lnSpc>
              <a:defRPr/>
            </a:pPr>
            <a:r>
              <a:rPr lang="en-US" dirty="0" smtClean="0"/>
              <a:t>(</a:t>
            </a:r>
            <a:r>
              <a:rPr lang="en-US" dirty="0"/>
              <a:t>2) a firm-commitment arrangement of $6,000,000</a:t>
            </a:r>
            <a:r>
              <a:rPr lang="en-US" dirty="0" smtClean="0"/>
              <a:t>.</a:t>
            </a:r>
          </a:p>
          <a:p>
            <a:pPr>
              <a:lnSpc>
                <a:spcPts val="2440"/>
              </a:lnSpc>
              <a:defRPr/>
            </a:pPr>
            <a:r>
              <a:rPr lang="en-US" dirty="0" smtClean="0"/>
              <a:t>Lunar </a:t>
            </a:r>
            <a:r>
              <a:rPr lang="en-US" dirty="0"/>
              <a:t>plans on offering 1,000,000 shares at $7.50 per share to the public. </a:t>
            </a:r>
            <a:endParaRPr lang="en-US" dirty="0" smtClean="0"/>
          </a:p>
          <a:p>
            <a:pPr>
              <a:lnSpc>
                <a:spcPts val="2440"/>
              </a:lnSpc>
              <a:defRPr/>
            </a:pPr>
            <a:r>
              <a:rPr lang="en-US" dirty="0" smtClean="0"/>
              <a:t>If </a:t>
            </a:r>
            <a:r>
              <a:rPr lang="en-US" dirty="0"/>
              <a:t>100% of the shares are sold, which is the better choice for Northern Diagnostics? </a:t>
            </a:r>
            <a:endParaRPr lang="en-US" dirty="0" smtClean="0"/>
          </a:p>
          <a:p>
            <a:pPr>
              <a:lnSpc>
                <a:spcPts val="2440"/>
              </a:lnSpc>
              <a:defRPr/>
            </a:pPr>
            <a:r>
              <a:rPr lang="en-US" dirty="0" smtClean="0"/>
              <a:t>Which </a:t>
            </a:r>
            <a:r>
              <a:rPr lang="en-US" dirty="0"/>
              <a:t>is the better choice for Big Apple Investment Bankers? </a:t>
            </a:r>
            <a:endParaRPr lang="en-US" dirty="0" smtClean="0"/>
          </a:p>
          <a:p>
            <a:pPr>
              <a:lnSpc>
                <a:spcPts val="2440"/>
              </a:lnSpc>
              <a:defRPr/>
            </a:pPr>
            <a:r>
              <a:rPr lang="en-US" dirty="0" smtClean="0"/>
              <a:t>What </a:t>
            </a:r>
            <a:r>
              <a:rPr lang="en-US" dirty="0"/>
              <a:t>is the break-even sales percentage for Northern Diagnostics (point of indifference) and </a:t>
            </a:r>
            <a:endParaRPr lang="en-US" dirty="0" smtClean="0"/>
          </a:p>
          <a:p>
            <a:pPr>
              <a:lnSpc>
                <a:spcPts val="2440"/>
              </a:lnSpc>
              <a:defRPr/>
            </a:pPr>
            <a:r>
              <a:rPr lang="en-US" dirty="0" smtClean="0"/>
              <a:t>What </a:t>
            </a:r>
            <a:r>
              <a:rPr lang="en-US" dirty="0"/>
              <a:t>will each party receive at the break-even sales percentage?</a:t>
            </a:r>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Title 1"/>
          <p:cNvSpPr>
            <a:spLocks noGrp="1"/>
          </p:cNvSpPr>
          <p:nvPr>
            <p:ph type="title"/>
          </p:nvPr>
        </p:nvSpPr>
        <p:spPr/>
        <p:txBody>
          <a:bodyPr/>
          <a:lstStyle/>
          <a:p>
            <a:r>
              <a:rPr lang="en-US" sz="2800" smtClean="0">
                <a:ea typeface="ヒラギノ角ゴ Pro W3"/>
                <a:cs typeface="ヒラギノ角ゴ Pro W3"/>
              </a:rPr>
              <a:t>Additional Problems with Answers </a:t>
            </a:r>
            <a:br>
              <a:rPr lang="en-US" sz="2800" smtClean="0">
                <a:ea typeface="ヒラギノ角ゴ Pro W3"/>
                <a:cs typeface="ヒラギノ角ゴ Pro W3"/>
              </a:rPr>
            </a:br>
            <a:r>
              <a:rPr lang="en-US" sz="2800" smtClean="0">
                <a:ea typeface="ヒラギノ角ゴ Pro W3"/>
                <a:cs typeface="ヒラギノ角ゴ Pro W3"/>
              </a:rPr>
              <a:t>Problem 4 (Answer)</a:t>
            </a:r>
          </a:p>
        </p:txBody>
      </p:sp>
      <p:sp>
        <p:nvSpPr>
          <p:cNvPr id="69634" name="Content Placeholder 2"/>
          <p:cNvSpPr>
            <a:spLocks noGrp="1"/>
          </p:cNvSpPr>
          <p:nvPr>
            <p:ph idx="1"/>
          </p:nvPr>
        </p:nvSpPr>
        <p:spPr>
          <a:xfrm>
            <a:off x="381000" y="1447800"/>
            <a:ext cx="8534400" cy="4648200"/>
          </a:xfrm>
        </p:spPr>
        <p:txBody>
          <a:bodyPr/>
          <a:lstStyle/>
          <a:p>
            <a:pPr>
              <a:buFontTx/>
              <a:buNone/>
            </a:pPr>
            <a:r>
              <a:rPr lang="en-US" sz="1800" b="1" i="1" smtClean="0">
                <a:ea typeface="ヒラギノ角ゴ Pro W3"/>
                <a:cs typeface="ヒラギノ角ゴ Pro W3"/>
              </a:rPr>
              <a:t>	Proceeds for Northern Diagnostics under each type of sales agreement:</a:t>
            </a:r>
            <a:endParaRPr lang="en-US" sz="1800" smtClean="0">
              <a:ea typeface="ヒラギノ角ゴ Pro W3"/>
              <a:cs typeface="ヒラギノ角ゴ Pro W3"/>
            </a:endParaRPr>
          </a:p>
          <a:p>
            <a:pPr>
              <a:buFontTx/>
              <a:buNone/>
            </a:pPr>
            <a:r>
              <a:rPr lang="en-US" sz="1800" b="1" i="1" smtClean="0">
                <a:ea typeface="ヒラギノ角ゴ Pro W3"/>
                <a:cs typeface="ヒラギノ角ゴ Pro W3"/>
              </a:rPr>
              <a:t>		Best Efforts 1,000,000 x $7.5 x (1 – 0.02) = $7,350,000</a:t>
            </a:r>
            <a:endParaRPr lang="en-US" sz="1800" smtClean="0">
              <a:ea typeface="ヒラギノ角ゴ Pro W3"/>
              <a:cs typeface="ヒラギノ角ゴ Pro W3"/>
            </a:endParaRPr>
          </a:p>
          <a:p>
            <a:pPr>
              <a:buFontTx/>
              <a:buNone/>
            </a:pPr>
            <a:r>
              <a:rPr lang="en-US" sz="1800" b="1" i="1" smtClean="0">
                <a:ea typeface="ヒラギノ角ゴ Pro W3"/>
                <a:cs typeface="ヒラギノ角ゴ Pro W3"/>
              </a:rPr>
              <a:t> 		Firm Commitment $6,000,000</a:t>
            </a:r>
            <a:endParaRPr lang="en-US" sz="1800" smtClean="0">
              <a:ea typeface="ヒラギノ角ゴ Pro W3"/>
              <a:cs typeface="ヒラギノ角ゴ Pro W3"/>
            </a:endParaRPr>
          </a:p>
          <a:p>
            <a:pPr>
              <a:buFontTx/>
              <a:buNone/>
            </a:pPr>
            <a:r>
              <a:rPr lang="en-US" sz="1800" b="1" i="1" smtClean="0">
                <a:ea typeface="ヒラギノ角ゴ Pro W3"/>
                <a:cs typeface="ヒラギノ角ゴ Pro W3"/>
              </a:rPr>
              <a:t>	Best choice for Northern Diagnostics is Best Efforts</a:t>
            </a:r>
            <a:endParaRPr lang="en-US" sz="1800" smtClean="0">
              <a:ea typeface="ヒラギノ角ゴ Pro W3"/>
              <a:cs typeface="ヒラギノ角ゴ Pro W3"/>
            </a:endParaRPr>
          </a:p>
          <a:p>
            <a:pPr>
              <a:buFontTx/>
              <a:buNone/>
            </a:pPr>
            <a:r>
              <a:rPr lang="en-US" sz="1800" b="1" i="1" smtClean="0">
                <a:ea typeface="ヒラギノ角ゴ Pro W3"/>
                <a:cs typeface="ヒラギノ角ゴ Pro W3"/>
              </a:rPr>
              <a:t> </a:t>
            </a:r>
            <a:endParaRPr lang="en-US" sz="1800" smtClean="0">
              <a:ea typeface="ヒラギノ角ゴ Pro W3"/>
              <a:cs typeface="ヒラギノ角ゴ Pro W3"/>
            </a:endParaRPr>
          </a:p>
          <a:p>
            <a:pPr>
              <a:buFontTx/>
              <a:buNone/>
            </a:pPr>
            <a:r>
              <a:rPr lang="en-US" sz="1800" b="1" i="1" smtClean="0">
                <a:ea typeface="ヒラギノ角ゴ Pro W3"/>
                <a:cs typeface="ヒラギノ角ゴ Pro W3"/>
              </a:rPr>
              <a:t>	Proceeds for Big Apple Investments under each type of sales agreement:</a:t>
            </a:r>
            <a:endParaRPr lang="en-US" sz="1800" smtClean="0">
              <a:ea typeface="ヒラギノ角ゴ Pro W3"/>
              <a:cs typeface="ヒラギノ角ゴ Pro W3"/>
            </a:endParaRPr>
          </a:p>
          <a:p>
            <a:pPr>
              <a:buFontTx/>
              <a:buNone/>
            </a:pPr>
            <a:r>
              <a:rPr lang="en-US" sz="1800" b="1" i="1" smtClean="0">
                <a:ea typeface="ヒラギノ角ゴ Pro W3"/>
                <a:cs typeface="ヒラギノ角ゴ Pro W3"/>
              </a:rPr>
              <a:t>		Best Efforts 1,000,000 x $7.50 x (0.02) = $150,000</a:t>
            </a:r>
            <a:endParaRPr lang="en-US" sz="1800" smtClean="0">
              <a:ea typeface="ヒラギノ角ゴ Pro W3"/>
              <a:cs typeface="ヒラギノ角ゴ Pro W3"/>
            </a:endParaRPr>
          </a:p>
          <a:p>
            <a:pPr>
              <a:buFontTx/>
              <a:buNone/>
            </a:pPr>
            <a:r>
              <a:rPr lang="en-US" sz="1800" b="1" i="1" smtClean="0">
                <a:ea typeface="ヒラギノ角ゴ Pro W3"/>
                <a:cs typeface="ヒラギノ角ゴ Pro W3"/>
              </a:rPr>
              <a:t> 		Firm Commitment 1,000,000 x $7.50 - $6,000,000 						     =$1,500,000</a:t>
            </a:r>
            <a:endParaRPr lang="en-US" sz="1800" smtClean="0">
              <a:ea typeface="ヒラギノ角ゴ Pro W3"/>
              <a:cs typeface="ヒラギノ角ゴ Pro W3"/>
            </a:endParaRPr>
          </a:p>
          <a:p>
            <a:pPr>
              <a:buFontTx/>
              <a:buNone/>
            </a:pPr>
            <a:r>
              <a:rPr lang="en-US" sz="1800" b="1" i="1" smtClean="0">
                <a:ea typeface="ヒラギノ角ゴ Pro W3"/>
                <a:cs typeface="ヒラギノ角ゴ Pro W3"/>
              </a:rPr>
              <a:t>	Best choice for Big Apple Investments is Firm Commitment</a:t>
            </a:r>
            <a:endParaRPr lang="en-US" sz="1800" smtClean="0">
              <a:ea typeface="ヒラギノ角ゴ Pro W3"/>
              <a:cs typeface="ヒラギノ角ゴ Pro W3"/>
            </a:endParaRPr>
          </a:p>
          <a:p>
            <a:pPr>
              <a:buFontTx/>
              <a:buNone/>
            </a:pPr>
            <a:r>
              <a:rPr lang="en-US" sz="1800" b="1" i="1" smtClean="0">
                <a:ea typeface="ヒラギノ角ゴ Pro W3"/>
                <a:cs typeface="ヒラギノ角ゴ Pro W3"/>
              </a:rPr>
              <a:t> </a:t>
            </a:r>
            <a:endParaRPr lang="en-US" sz="1800" smtClean="0">
              <a:ea typeface="ヒラギノ角ゴ Pro W3"/>
              <a:cs typeface="ヒラギノ角ゴ Pro W3"/>
            </a:endParaRPr>
          </a:p>
          <a:p>
            <a:endParaRPr lang="en-US" sz="1800" smtClean="0">
              <a:ea typeface="ヒラギノ角ゴ Pro W3"/>
              <a:cs typeface="ヒラギノ角ゴ Pro W3"/>
            </a:endParaRPr>
          </a:p>
          <a:p>
            <a:endParaRPr lang="en-US" sz="1800" smtClean="0">
              <a:ea typeface="ヒラギノ角ゴ Pro W3"/>
              <a:cs typeface="ヒラギノ角ゴ Pro W3"/>
            </a:endParaRPr>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Title 1"/>
          <p:cNvSpPr>
            <a:spLocks noGrp="1"/>
          </p:cNvSpPr>
          <p:nvPr>
            <p:ph type="title"/>
          </p:nvPr>
        </p:nvSpPr>
        <p:spPr/>
        <p:txBody>
          <a:bodyPr/>
          <a:lstStyle/>
          <a:p>
            <a:r>
              <a:rPr lang="en-US" sz="2800" smtClean="0">
                <a:ea typeface="ヒラギノ角ゴ Pro W3"/>
                <a:cs typeface="ヒラギノ角ゴ Pro W3"/>
              </a:rPr>
              <a:t>Additional Problems with Answers </a:t>
            </a:r>
            <a:br>
              <a:rPr lang="en-US" sz="2800" smtClean="0">
                <a:ea typeface="ヒラギノ角ゴ Pro W3"/>
                <a:cs typeface="ヒラギノ角ゴ Pro W3"/>
              </a:rPr>
            </a:br>
            <a:r>
              <a:rPr lang="en-US" sz="2800" smtClean="0">
                <a:ea typeface="ヒラギノ角ゴ Pro W3"/>
                <a:cs typeface="ヒラギノ角ゴ Pro W3"/>
              </a:rPr>
              <a:t>Problem 4 (Answer) (continued)</a:t>
            </a:r>
          </a:p>
        </p:txBody>
      </p:sp>
      <p:sp>
        <p:nvSpPr>
          <p:cNvPr id="70658" name="Content Placeholder 2"/>
          <p:cNvSpPr>
            <a:spLocks noGrp="1"/>
          </p:cNvSpPr>
          <p:nvPr>
            <p:ph idx="1"/>
          </p:nvPr>
        </p:nvSpPr>
        <p:spPr>
          <a:xfrm>
            <a:off x="381000" y="1447800"/>
            <a:ext cx="8534400" cy="4648200"/>
          </a:xfrm>
        </p:spPr>
        <p:txBody>
          <a:bodyPr/>
          <a:lstStyle/>
          <a:p>
            <a:pPr marL="169863" indent="-169863">
              <a:buFontTx/>
              <a:buNone/>
            </a:pPr>
            <a:r>
              <a:rPr lang="en-US" sz="1800" b="1" i="1" smtClean="0">
                <a:ea typeface="ヒラギノ角ゴ Pro W3"/>
                <a:cs typeface="ヒラギノ角ゴ Pro W3"/>
              </a:rPr>
              <a:t>To calculate break-even Sales:</a:t>
            </a:r>
            <a:endParaRPr lang="en-US" sz="1800" smtClean="0">
              <a:ea typeface="ヒラギノ角ゴ Pro W3"/>
              <a:cs typeface="ヒラギノ角ゴ Pro W3"/>
            </a:endParaRPr>
          </a:p>
          <a:p>
            <a:pPr marL="169863" indent="-169863">
              <a:buFontTx/>
              <a:buNone/>
            </a:pPr>
            <a:r>
              <a:rPr lang="en-US" sz="1800" b="1" i="1" smtClean="0">
                <a:ea typeface="ヒラギノ角ゴ Pro W3"/>
                <a:cs typeface="ヒラギノ角ゴ Pro W3"/>
              </a:rPr>
              <a:t> </a:t>
            </a:r>
            <a:endParaRPr lang="en-US" sz="1800" smtClean="0">
              <a:ea typeface="ヒラギノ角ゴ Pro W3"/>
              <a:cs typeface="ヒラギノ角ゴ Pro W3"/>
            </a:endParaRPr>
          </a:p>
          <a:p>
            <a:pPr marL="169863" indent="-169863">
              <a:buFontTx/>
              <a:buNone/>
            </a:pPr>
            <a:r>
              <a:rPr lang="en-US" sz="1800" b="1" i="1" smtClean="0">
                <a:ea typeface="ヒラギノ角ゴ Pro W3"/>
                <a:cs typeface="ヒラギノ角ゴ Pro W3"/>
              </a:rPr>
              <a:t>	Sales Units x $7.50 (1 – 0.02) = $6,000,000</a:t>
            </a:r>
            <a:endParaRPr lang="en-US" sz="1800" smtClean="0">
              <a:ea typeface="ヒラギノ角ゴ Pro W3"/>
              <a:cs typeface="ヒラギノ角ゴ Pro W3"/>
            </a:endParaRPr>
          </a:p>
          <a:p>
            <a:pPr marL="169863" indent="-169863">
              <a:buFontTx/>
              <a:buNone/>
            </a:pPr>
            <a:r>
              <a:rPr lang="en-US" sz="1800" b="1" i="1" smtClean="0">
                <a:ea typeface="ヒラギノ角ゴ Pro W3"/>
                <a:cs typeface="ヒラギノ角ゴ Pro W3"/>
              </a:rPr>
              <a:t>	Sales Units = $6,000,000 / $7.35 = 816,327 shares</a:t>
            </a:r>
            <a:endParaRPr lang="en-US" sz="1800" smtClean="0">
              <a:ea typeface="ヒラギノ角ゴ Pro W3"/>
              <a:cs typeface="ヒラギノ角ゴ Pro W3"/>
            </a:endParaRPr>
          </a:p>
          <a:p>
            <a:pPr marL="169863" indent="-169863">
              <a:buFontTx/>
              <a:buNone/>
            </a:pPr>
            <a:endParaRPr lang="en-US" sz="1800" b="1" i="1" smtClean="0">
              <a:ea typeface="ヒラギノ角ゴ Pro W3"/>
              <a:cs typeface="ヒラギノ角ゴ Pro W3"/>
            </a:endParaRPr>
          </a:p>
          <a:p>
            <a:pPr marL="169863" indent="-169863">
              <a:buFontTx/>
              <a:buNone/>
            </a:pPr>
            <a:r>
              <a:rPr lang="en-US" sz="1800" b="1" i="1" smtClean="0">
                <a:ea typeface="ヒラギノ角ゴ Pro W3"/>
                <a:cs typeface="ヒラギノ角ゴ Pro W3"/>
              </a:rPr>
              <a:t>Best Efforts at 816,327 shares</a:t>
            </a:r>
            <a:endParaRPr lang="en-US" sz="1800" smtClean="0">
              <a:ea typeface="ヒラギノ角ゴ Pro W3"/>
              <a:cs typeface="ヒラギノ角ゴ Pro W3"/>
            </a:endParaRPr>
          </a:p>
          <a:p>
            <a:pPr marL="169863" indent="-169863">
              <a:buFontTx/>
              <a:buNone/>
            </a:pPr>
            <a:r>
              <a:rPr lang="en-US" sz="1800" b="1" i="1" smtClean="0">
                <a:ea typeface="ヒラギノ角ゴ Pro W3"/>
                <a:cs typeface="ヒラギノ角ゴ Pro W3"/>
              </a:rPr>
              <a:t>	To Northern Diagnostics: 816,327 x $7.50 x (1 – 0.02) = $6,000,000</a:t>
            </a:r>
            <a:endParaRPr lang="en-US" sz="1800" smtClean="0">
              <a:ea typeface="ヒラギノ角ゴ Pro W3"/>
              <a:cs typeface="ヒラギノ角ゴ Pro W3"/>
            </a:endParaRPr>
          </a:p>
          <a:p>
            <a:pPr marL="169863" indent="-169863">
              <a:buFontTx/>
              <a:buNone/>
            </a:pPr>
            <a:r>
              <a:rPr lang="en-US" sz="1800" b="1" i="1" smtClean="0">
                <a:ea typeface="ヒラギノ角ゴ Pro W3"/>
                <a:cs typeface="ヒラギノ角ゴ Pro W3"/>
              </a:rPr>
              <a:t>	To Big Apple  Investment: 816,327 x ($7.5-$7.35) = $122,450</a:t>
            </a:r>
            <a:endParaRPr lang="en-US" sz="1800" smtClean="0">
              <a:ea typeface="ヒラギノ角ゴ Pro W3"/>
              <a:cs typeface="ヒラギノ角ゴ Pro W3"/>
            </a:endParaRPr>
          </a:p>
          <a:p>
            <a:pPr marL="169863" indent="-169863">
              <a:buFontTx/>
              <a:buNone/>
            </a:pPr>
            <a:r>
              <a:rPr lang="en-US" sz="1800" b="1" i="1" smtClean="0">
                <a:ea typeface="ヒラギノ角ゴ Pro W3"/>
                <a:cs typeface="ヒラギノ角ゴ Pro W3"/>
              </a:rPr>
              <a:t>Firm Commitment at 816,327 sales:</a:t>
            </a:r>
            <a:endParaRPr lang="en-US" sz="1800" smtClean="0">
              <a:ea typeface="ヒラギノ角ゴ Pro W3"/>
              <a:cs typeface="ヒラギノ角ゴ Pro W3"/>
            </a:endParaRPr>
          </a:p>
          <a:p>
            <a:pPr marL="169863" indent="-169863">
              <a:buFontTx/>
              <a:buNone/>
            </a:pPr>
            <a:r>
              <a:rPr lang="en-US" sz="1800" b="1" i="1" smtClean="0">
                <a:ea typeface="ヒラギノ角ゴ Pro W3"/>
                <a:cs typeface="ヒラギノ角ゴ Pro W3"/>
              </a:rPr>
              <a:t>	To Northern Diagnostics: $6,000,000</a:t>
            </a:r>
            <a:endParaRPr lang="en-US" sz="1800" smtClean="0">
              <a:ea typeface="ヒラギノ角ゴ Pro W3"/>
              <a:cs typeface="ヒラギノ角ゴ Pro W3"/>
            </a:endParaRPr>
          </a:p>
          <a:p>
            <a:pPr marL="169863" indent="-169863">
              <a:buFontTx/>
              <a:buNone/>
            </a:pPr>
            <a:r>
              <a:rPr lang="en-US" sz="1800" b="1" i="1" smtClean="0">
                <a:ea typeface="ヒラギノ角ゴ Pro W3"/>
                <a:cs typeface="ヒラギノ角ゴ Pro W3"/>
              </a:rPr>
              <a:t>	To Big Apple Investments: 816,327 x $7.5 - $6,000,000 = $122,450</a:t>
            </a:r>
            <a:endParaRPr lang="en-US" sz="1800" smtClean="0">
              <a:ea typeface="ヒラギノ角ゴ Pro W3"/>
              <a:cs typeface="ヒラギノ角ゴ Pro W3"/>
            </a:endParaRPr>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Title 1"/>
          <p:cNvSpPr>
            <a:spLocks noGrp="1"/>
          </p:cNvSpPr>
          <p:nvPr>
            <p:ph type="title"/>
          </p:nvPr>
        </p:nvSpPr>
        <p:spPr/>
        <p:txBody>
          <a:bodyPr/>
          <a:lstStyle/>
          <a:p>
            <a:r>
              <a:rPr lang="en-US" sz="2800" smtClean="0">
                <a:ea typeface="ヒラギノ角ゴ Pro W3"/>
                <a:cs typeface="ヒラギノ角ゴ Pro W3"/>
              </a:rPr>
              <a:t>Additional Problems with Answers </a:t>
            </a:r>
            <a:br>
              <a:rPr lang="en-US" sz="2800" smtClean="0">
                <a:ea typeface="ヒラギノ角ゴ Pro W3"/>
                <a:cs typeface="ヒラギノ角ゴ Pro W3"/>
              </a:rPr>
            </a:br>
            <a:r>
              <a:rPr lang="en-US" sz="2800" smtClean="0">
                <a:ea typeface="ヒラギノ角ゴ Pro W3"/>
                <a:cs typeface="ヒラギノ角ゴ Pro W3"/>
              </a:rPr>
              <a:t>Problem 5</a:t>
            </a:r>
          </a:p>
        </p:txBody>
      </p:sp>
      <p:sp>
        <p:nvSpPr>
          <p:cNvPr id="71682" name="Content Placeholder 2"/>
          <p:cNvSpPr>
            <a:spLocks noGrp="1"/>
          </p:cNvSpPr>
          <p:nvPr>
            <p:ph idx="1"/>
          </p:nvPr>
        </p:nvSpPr>
        <p:spPr/>
        <p:txBody>
          <a:bodyPr/>
          <a:lstStyle/>
          <a:p>
            <a:r>
              <a:rPr lang="en-US" b="1" i="1" smtClean="0">
                <a:ea typeface="ヒラギノ角ゴ Pro W3"/>
                <a:cs typeface="ヒラギノ角ゴ Pro W3"/>
              </a:rPr>
              <a:t>Commercial Paper</a:t>
            </a:r>
            <a:r>
              <a:rPr lang="en-US" b="1" smtClean="0">
                <a:ea typeface="ヒラギノ角ゴ Pro W3"/>
                <a:cs typeface="ヒラギノ角ゴ Pro W3"/>
              </a:rPr>
              <a:t> – </a:t>
            </a:r>
            <a:r>
              <a:rPr lang="en-US" smtClean="0">
                <a:ea typeface="ヒラギノ角ゴ Pro W3"/>
                <a:cs typeface="ヒラギノ角ゴ Pro W3"/>
              </a:rPr>
              <a:t>Cereal City Instruments will issue commercial paper for a short-term cash inflow. </a:t>
            </a:r>
          </a:p>
          <a:p>
            <a:pPr lvl="1"/>
            <a:r>
              <a:rPr lang="en-US" smtClean="0">
                <a:ea typeface="ヒラギノ角ゴ Pro W3"/>
              </a:rPr>
              <a:t>The paper is for 182 days, </a:t>
            </a:r>
          </a:p>
          <a:p>
            <a:pPr lvl="1"/>
            <a:r>
              <a:rPr lang="en-US" smtClean="0">
                <a:ea typeface="ヒラギノ角ゴ Pro W3"/>
              </a:rPr>
              <a:t>has a face value of $50,000, </a:t>
            </a:r>
          </a:p>
          <a:p>
            <a:pPr lvl="1"/>
            <a:r>
              <a:rPr lang="en-US" smtClean="0">
                <a:ea typeface="ヒラギノ角ゴ Pro W3"/>
              </a:rPr>
              <a:t>and is anticipated to sell at 94% of par value.</a:t>
            </a:r>
          </a:p>
          <a:p>
            <a:r>
              <a:rPr lang="en-US" smtClean="0">
                <a:ea typeface="ヒラギノ角ゴ Pro W3"/>
                <a:cs typeface="ヒラギノ角ゴ Pro W3"/>
              </a:rPr>
              <a:t> Cereal City wants to raise $5,000,000, so what is the cost of this borrowing (annual terms) and how many “papers” will be sold?</a:t>
            </a:r>
          </a:p>
          <a:p>
            <a:endParaRPr lang="en-US" smtClean="0">
              <a:ea typeface="ヒラギノ角ゴ Pro W3"/>
              <a:cs typeface="ヒラギノ角ゴ Pro W3"/>
            </a:endParaRPr>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Title 1"/>
          <p:cNvSpPr>
            <a:spLocks noGrp="1"/>
          </p:cNvSpPr>
          <p:nvPr>
            <p:ph type="title"/>
          </p:nvPr>
        </p:nvSpPr>
        <p:spPr/>
        <p:txBody>
          <a:bodyPr/>
          <a:lstStyle/>
          <a:p>
            <a:r>
              <a:rPr lang="en-US" sz="2800" smtClean="0">
                <a:ea typeface="ヒラギノ角ゴ Pro W3"/>
                <a:cs typeface="ヒラギノ角ゴ Pro W3"/>
              </a:rPr>
              <a:t>Additional Problems with Answers </a:t>
            </a:r>
            <a:r>
              <a:rPr lang="en-US" sz="2800" smtClean="0">
                <a:solidFill>
                  <a:srgbClr val="000000"/>
                </a:solidFill>
                <a:ea typeface="ヒラギノ角ゴ Pro W3"/>
                <a:cs typeface="ヒラギノ角ゴ Pro W3"/>
              </a:rPr>
              <a:t/>
            </a:r>
            <a:br>
              <a:rPr lang="en-US" sz="2800" smtClean="0">
                <a:solidFill>
                  <a:srgbClr val="000000"/>
                </a:solidFill>
                <a:ea typeface="ヒラギノ角ゴ Pro W3"/>
                <a:cs typeface="ヒラギノ角ゴ Pro W3"/>
              </a:rPr>
            </a:br>
            <a:r>
              <a:rPr lang="en-US" sz="2800" smtClean="0">
                <a:solidFill>
                  <a:srgbClr val="000000"/>
                </a:solidFill>
                <a:ea typeface="ヒラギノ角ゴ Pro W3"/>
                <a:cs typeface="ヒラギノ角ゴ Pro W3"/>
              </a:rPr>
              <a:t>Problem 5 (Answer)</a:t>
            </a:r>
            <a:endParaRPr lang="en-US" sz="2800" smtClean="0">
              <a:ea typeface="ヒラギノ角ゴ Pro W3"/>
              <a:cs typeface="ヒラギノ角ゴ Pro W3"/>
            </a:endParaRPr>
          </a:p>
        </p:txBody>
      </p:sp>
      <p:sp>
        <p:nvSpPr>
          <p:cNvPr id="72706" name="Content Placeholder 2"/>
          <p:cNvSpPr>
            <a:spLocks noGrp="1"/>
          </p:cNvSpPr>
          <p:nvPr>
            <p:ph idx="1"/>
          </p:nvPr>
        </p:nvSpPr>
        <p:spPr>
          <a:xfrm>
            <a:off x="381000" y="1447800"/>
            <a:ext cx="8534400" cy="4648200"/>
          </a:xfrm>
        </p:spPr>
        <p:txBody>
          <a:bodyPr/>
          <a:lstStyle/>
          <a:p>
            <a:pPr>
              <a:buFontTx/>
              <a:buNone/>
            </a:pPr>
            <a:r>
              <a:rPr lang="en-US" sz="2000" b="1" i="1" smtClean="0">
                <a:ea typeface="ヒラギノ角ゴ Pro W3"/>
                <a:cs typeface="ヒラギノ角ゴ Pro W3"/>
              </a:rPr>
              <a:t>Selling price is 0.94 x $50,000 = $47,000</a:t>
            </a:r>
            <a:endParaRPr lang="en-US" sz="2000" smtClean="0">
              <a:ea typeface="ヒラギノ角ゴ Pro W3"/>
              <a:cs typeface="ヒラギノ角ゴ Pro W3"/>
            </a:endParaRPr>
          </a:p>
          <a:p>
            <a:pPr>
              <a:buFontTx/>
              <a:buNone/>
            </a:pPr>
            <a:r>
              <a:rPr lang="en-US" sz="2000" b="1" i="1" smtClean="0">
                <a:ea typeface="ヒラギノ角ゴ Pro W3"/>
                <a:cs typeface="ヒラギノ角ゴ Pro W3"/>
              </a:rPr>
              <a:t>	The cost of this borrowing is:</a:t>
            </a:r>
            <a:endParaRPr lang="en-US" sz="2000" smtClean="0">
              <a:ea typeface="ヒラギノ角ゴ Pro W3"/>
              <a:cs typeface="ヒラギノ角ゴ Pro W3"/>
            </a:endParaRPr>
          </a:p>
          <a:p>
            <a:pPr>
              <a:buFontTx/>
              <a:buNone/>
            </a:pPr>
            <a:r>
              <a:rPr lang="en-US" sz="2000" b="1" i="1" smtClean="0">
                <a:ea typeface="ヒラギノ角ゴ Pro W3"/>
                <a:cs typeface="ヒラギノ角ゴ Pro W3"/>
              </a:rPr>
              <a:t>	182-day interest rate = ($50,000 - $47,000) / $47,000 = 0.06383</a:t>
            </a:r>
            <a:endParaRPr lang="en-US" sz="2000" smtClean="0">
              <a:ea typeface="ヒラギノ角ゴ Pro W3"/>
              <a:cs typeface="ヒラギノ角ゴ Pro W3"/>
            </a:endParaRPr>
          </a:p>
          <a:p>
            <a:pPr>
              <a:buFontTx/>
              <a:buNone/>
            </a:pPr>
            <a:r>
              <a:rPr lang="en-US" sz="2000" b="1" i="1" smtClean="0">
                <a:ea typeface="ヒラギノ角ゴ Pro W3"/>
                <a:cs typeface="ヒラギノ角ゴ Pro W3"/>
              </a:rPr>
              <a:t>	</a:t>
            </a:r>
          </a:p>
          <a:p>
            <a:pPr>
              <a:buFontTx/>
              <a:buNone/>
            </a:pPr>
            <a:r>
              <a:rPr lang="en-US" sz="2000" b="1" i="1" smtClean="0">
                <a:ea typeface="ヒラギノ角ゴ Pro W3"/>
                <a:cs typeface="ヒラギノ角ゴ Pro W3"/>
              </a:rPr>
              <a:t>Stated annually we have:</a:t>
            </a:r>
            <a:endParaRPr lang="en-US" sz="2000" smtClean="0">
              <a:ea typeface="ヒラギノ角ゴ Pro W3"/>
              <a:cs typeface="ヒラギノ角ゴ Pro W3"/>
            </a:endParaRPr>
          </a:p>
          <a:p>
            <a:pPr>
              <a:buFontTx/>
              <a:buNone/>
            </a:pPr>
            <a:r>
              <a:rPr lang="en-US" sz="2000" b="1" i="1" smtClean="0">
                <a:ea typeface="ヒラギノ角ゴ Pro W3"/>
                <a:cs typeface="ヒラギノ角ゴ Pro W3"/>
              </a:rPr>
              <a:t>Annual Percentage Rate = 0.06383 x 365/182 = 12.801%</a:t>
            </a:r>
            <a:endParaRPr lang="en-US" sz="2000" smtClean="0">
              <a:ea typeface="ヒラギノ角ゴ Pro W3"/>
              <a:cs typeface="ヒラギノ角ゴ Pro W3"/>
            </a:endParaRPr>
          </a:p>
          <a:p>
            <a:pPr>
              <a:buFontTx/>
              <a:buNone/>
            </a:pPr>
            <a:r>
              <a:rPr lang="en-US" sz="2000" b="1" i="1" smtClean="0">
                <a:ea typeface="ヒラギノ角ゴ Pro W3"/>
                <a:cs typeface="ヒラギノ角ゴ Pro W3"/>
              </a:rPr>
              <a:t>Effective Annual Rate = (1 + 0.06383)</a:t>
            </a:r>
            <a:r>
              <a:rPr lang="en-US" sz="2000" b="1" i="1" baseline="30000" smtClean="0">
                <a:ea typeface="ヒラギノ角ゴ Pro W3"/>
                <a:cs typeface="ヒラギノ角ゴ Pro W3"/>
              </a:rPr>
              <a:t>365/182</a:t>
            </a:r>
            <a:r>
              <a:rPr lang="en-US" sz="2000" b="1" i="1" smtClean="0">
                <a:ea typeface="ヒラギノ角ゴ Pro W3"/>
                <a:cs typeface="ヒラギノ角ゴ Pro W3"/>
              </a:rPr>
              <a:t> – 1 = 13.21%</a:t>
            </a:r>
            <a:endParaRPr lang="en-US" sz="2000" smtClean="0">
              <a:ea typeface="ヒラギノ角ゴ Pro W3"/>
              <a:cs typeface="ヒラギノ角ゴ Pro W3"/>
            </a:endParaRPr>
          </a:p>
          <a:p>
            <a:pPr>
              <a:buFontTx/>
              <a:buNone/>
            </a:pPr>
            <a:r>
              <a:rPr lang="en-US" sz="2000" b="1" i="1" smtClean="0">
                <a:ea typeface="ヒラギノ角ゴ Pro W3"/>
                <a:cs typeface="ヒラギノ角ゴ Pro W3"/>
              </a:rPr>
              <a:t>The total number of “papers” sold will be:</a:t>
            </a:r>
            <a:endParaRPr lang="en-US" sz="2000" smtClean="0">
              <a:ea typeface="ヒラギノ角ゴ Pro W3"/>
              <a:cs typeface="ヒラギノ角ゴ Pro W3"/>
            </a:endParaRPr>
          </a:p>
          <a:p>
            <a:pPr>
              <a:buFontTx/>
              <a:buNone/>
            </a:pPr>
            <a:r>
              <a:rPr lang="en-US" sz="2000" b="1" i="1" smtClean="0">
                <a:ea typeface="ヒラギノ角ゴ Pro W3"/>
                <a:cs typeface="ヒラギノ角ゴ Pro W3"/>
              </a:rPr>
              <a:t>Number issued = $5,000,000 / $47,000 = 107</a:t>
            </a:r>
          </a:p>
          <a:p>
            <a:pPr>
              <a:buFontTx/>
              <a:buNone/>
            </a:pPr>
            <a:r>
              <a:rPr lang="en-US" sz="2000" b="1" i="1" smtClean="0">
                <a:ea typeface="ヒラギノ角ゴ Pro W3"/>
                <a:cs typeface="ヒラギノ角ゴ Pro W3"/>
              </a:rPr>
              <a:t>					 </a:t>
            </a:r>
            <a:r>
              <a:rPr lang="en-US" sz="2000" i="1" smtClean="0">
                <a:ea typeface="ヒラギノ角ゴ Pro W3"/>
                <a:cs typeface="ヒラギノ角ゴ Pro W3"/>
              </a:rPr>
              <a:t>(must sell in whole units)</a:t>
            </a:r>
            <a:endParaRPr lang="en-US" sz="2000" smtClean="0">
              <a:ea typeface="ヒラギノ角ゴ Pro W3"/>
              <a:cs typeface="ヒラギノ角ゴ Pro W3"/>
            </a:endParaRPr>
          </a:p>
          <a:p>
            <a:pPr>
              <a:buFontTx/>
              <a:buNone/>
            </a:pPr>
            <a:r>
              <a:rPr lang="en-US" sz="2000" smtClean="0">
                <a:ea typeface="ヒラギノ角ゴ Pro W3"/>
                <a:cs typeface="ヒラギノ角ゴ Pro W3"/>
              </a:rPr>
              <a:t>	</a:t>
            </a:r>
          </a:p>
          <a:p>
            <a:endParaRPr lang="en-US" sz="2000" smtClean="0">
              <a:ea typeface="ヒラギノ角ゴ Pro W3"/>
              <a:cs typeface="ヒラギノ角ゴ Pro W3"/>
            </a:endParaRPr>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itle 1"/>
          <p:cNvSpPr>
            <a:spLocks noGrp="1"/>
          </p:cNvSpPr>
          <p:nvPr>
            <p:ph type="title"/>
          </p:nvPr>
        </p:nvSpPr>
        <p:spPr/>
        <p:txBody>
          <a:bodyPr/>
          <a:lstStyle/>
          <a:p>
            <a:r>
              <a:rPr lang="en-US" smtClean="0">
                <a:ea typeface="ヒラギノ角ゴ Pro W3"/>
                <a:cs typeface="ヒラギノ角ゴ Pro W3"/>
              </a:rPr>
              <a:t>15.2 (B)  Commercial Bank Loans</a:t>
            </a:r>
          </a:p>
        </p:txBody>
      </p:sp>
      <p:sp>
        <p:nvSpPr>
          <p:cNvPr id="20482" name="Content Placeholder 2"/>
          <p:cNvSpPr>
            <a:spLocks noGrp="1"/>
          </p:cNvSpPr>
          <p:nvPr>
            <p:ph idx="1"/>
          </p:nvPr>
        </p:nvSpPr>
        <p:spPr/>
        <p:txBody>
          <a:bodyPr/>
          <a:lstStyle/>
          <a:p>
            <a:r>
              <a:rPr lang="en-US" smtClean="0">
                <a:ea typeface="ヒラギノ角ゴ Pro W3"/>
                <a:cs typeface="ヒラギノ角ゴ Pro W3"/>
              </a:rPr>
              <a:t>Constitute the first source that people often seek after they have run out of friends and in-laws to ask. </a:t>
            </a:r>
          </a:p>
          <a:p>
            <a:r>
              <a:rPr lang="en-US" smtClean="0">
                <a:ea typeface="ヒラギノ角ゴ Pro W3"/>
                <a:cs typeface="ヒラギノ角ゴ Pro W3"/>
              </a:rPr>
              <a:t>Banks tend to be very conservative lenders often requiring substantial collateral, income history and evidence of stability. </a:t>
            </a:r>
          </a:p>
          <a:p>
            <a:r>
              <a:rPr lang="en-US" smtClean="0">
                <a:ea typeface="ヒラギノ角ゴ Pro W3"/>
                <a:cs typeface="ヒラギノ角ゴ Pro W3"/>
              </a:rPr>
              <a:t>Start-ups are rarely directly funded by commercial banks. </a:t>
            </a:r>
          </a:p>
          <a:p>
            <a:endParaRPr lang="en-US" smtClean="0">
              <a:ea typeface="ヒラギノ角ゴ Pro W3"/>
              <a:cs typeface="ヒラギノ角ゴ Pro W3"/>
            </a:endParaRPr>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152400"/>
            <a:ext cx="7696200" cy="1143000"/>
          </a:xfrm>
        </p:spPr>
        <p:txBody>
          <a:bodyPr>
            <a:normAutofit fontScale="90000"/>
          </a:bodyPr>
          <a:lstStyle/>
          <a:p>
            <a:pPr>
              <a:defRPr/>
            </a:pPr>
            <a:r>
              <a:rPr lang="en-US" dirty="0" smtClean="0"/>
              <a:t>15.2 (C)  Commercial Bank Loans through the Small Business Administration</a:t>
            </a:r>
            <a:endParaRPr lang="en-US" dirty="0"/>
          </a:p>
        </p:txBody>
      </p:sp>
      <p:sp>
        <p:nvSpPr>
          <p:cNvPr id="3" name="Content Placeholder 2"/>
          <p:cNvSpPr>
            <a:spLocks noGrp="1"/>
          </p:cNvSpPr>
          <p:nvPr>
            <p:ph idx="1"/>
          </p:nvPr>
        </p:nvSpPr>
        <p:spPr>
          <a:xfrm>
            <a:off x="381000" y="1600200"/>
            <a:ext cx="8305800" cy="4648200"/>
          </a:xfrm>
        </p:spPr>
        <p:txBody>
          <a:bodyPr>
            <a:normAutofit fontScale="77500" lnSpcReduction="20000"/>
          </a:bodyPr>
          <a:lstStyle/>
          <a:p>
            <a:pPr>
              <a:lnSpc>
                <a:spcPts val="2620"/>
              </a:lnSpc>
              <a:buFontTx/>
              <a:buNone/>
              <a:defRPr/>
            </a:pPr>
            <a:r>
              <a:rPr lang="en-US" dirty="0" smtClean="0"/>
              <a:t>	Available to qualified small business applicants via a variety of loan programs, the most common  of which is the </a:t>
            </a:r>
            <a:r>
              <a:rPr lang="en-US" i="1" dirty="0" smtClean="0"/>
              <a:t>7(a) Loan Guaranty Program</a:t>
            </a:r>
            <a:r>
              <a:rPr lang="en-US" dirty="0" smtClean="0"/>
              <a:t>.</a:t>
            </a:r>
          </a:p>
          <a:p>
            <a:pPr lvl="1">
              <a:lnSpc>
                <a:spcPts val="2620"/>
              </a:lnSpc>
              <a:defRPr/>
            </a:pPr>
            <a:r>
              <a:rPr lang="en-US" dirty="0" smtClean="0"/>
              <a:t>The </a:t>
            </a:r>
            <a:r>
              <a:rPr lang="en-US" i="1" dirty="0" smtClean="0"/>
              <a:t>7(a) Loan Guaranty Program</a:t>
            </a:r>
            <a:r>
              <a:rPr lang="en-US" dirty="0" smtClean="0"/>
              <a:t> administers business loans to individuals or businesses that might not be eligible for a loan through the normal lending agencies.  </a:t>
            </a:r>
          </a:p>
          <a:p>
            <a:pPr lvl="1">
              <a:lnSpc>
                <a:spcPts val="2620"/>
              </a:lnSpc>
              <a:defRPr/>
            </a:pPr>
            <a:r>
              <a:rPr lang="en-US" dirty="0" smtClean="0"/>
              <a:t>Loan proceeds can be used for working capital and fixed assets, with repayment schedules extending up to 25 years.  </a:t>
            </a:r>
          </a:p>
          <a:p>
            <a:pPr lvl="1">
              <a:lnSpc>
                <a:spcPts val="2620"/>
              </a:lnSpc>
              <a:defRPr/>
            </a:pPr>
            <a:r>
              <a:rPr lang="en-US" dirty="0" smtClean="0"/>
              <a:t>These loans are delivered through commercial lenders and guaranteed by the SBA.</a:t>
            </a:r>
          </a:p>
          <a:p>
            <a:pPr lvl="1">
              <a:lnSpc>
                <a:spcPts val="2620"/>
              </a:lnSpc>
              <a:defRPr/>
            </a:pPr>
            <a:r>
              <a:rPr lang="en-US" dirty="0" smtClean="0"/>
              <a:t>The interest rates tend to be quite competitive but the major advantage of this program accrues to the banks since the loans are backed by the SBA.</a:t>
            </a:r>
            <a:r>
              <a:rPr lang="en-US" b="1" dirty="0" smtClean="0"/>
              <a:t> </a:t>
            </a:r>
            <a:endParaRPr lang="en-US" dirty="0" smtClean="0"/>
          </a:p>
          <a:p>
            <a:pPr>
              <a:lnSpc>
                <a:spcPts val="2620"/>
              </a:lnSpc>
              <a:defRPr/>
            </a:pPr>
            <a:endParaRPr lang="en-US" dirty="0" smtClean="0"/>
          </a:p>
          <a:p>
            <a:pPr>
              <a:lnSpc>
                <a:spcPts val="2620"/>
              </a:lnSpc>
              <a:defRPr/>
            </a:pPr>
            <a:endParaRPr lang="en-US" dirty="0"/>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itle 1"/>
          <p:cNvSpPr>
            <a:spLocks noGrp="1"/>
          </p:cNvSpPr>
          <p:nvPr>
            <p:ph type="title"/>
          </p:nvPr>
        </p:nvSpPr>
        <p:spPr>
          <a:xfrm>
            <a:off x="1143000" y="0"/>
            <a:ext cx="7848600" cy="1143000"/>
          </a:xfrm>
        </p:spPr>
        <p:txBody>
          <a:bodyPr/>
          <a:lstStyle/>
          <a:p>
            <a:r>
              <a:rPr lang="en-US" smtClean="0">
                <a:ea typeface="ヒラギノ角ゴ Pro W3"/>
                <a:cs typeface="ヒラギノ角ゴ Pro W3"/>
              </a:rPr>
              <a:t>15.2 (D)  Angel Financing and Venture Capital</a:t>
            </a:r>
          </a:p>
        </p:txBody>
      </p:sp>
      <p:sp>
        <p:nvSpPr>
          <p:cNvPr id="3" name="Content Placeholder 2"/>
          <p:cNvSpPr>
            <a:spLocks noGrp="1"/>
          </p:cNvSpPr>
          <p:nvPr>
            <p:ph idx="1"/>
          </p:nvPr>
        </p:nvSpPr>
        <p:spPr/>
        <p:txBody>
          <a:bodyPr>
            <a:normAutofit fontScale="70000" lnSpcReduction="20000"/>
          </a:bodyPr>
          <a:lstStyle/>
          <a:p>
            <a:pPr>
              <a:lnSpc>
                <a:spcPts val="3020"/>
              </a:lnSpc>
              <a:spcAft>
                <a:spcPts val="600"/>
              </a:spcAft>
              <a:defRPr/>
            </a:pPr>
            <a:r>
              <a:rPr lang="en-US" dirty="0" smtClean="0"/>
              <a:t>Generally sought by entrepreneurs and businesses that would not qualify for commercial bank or SBA-backed financing.</a:t>
            </a:r>
            <a:endParaRPr lang="en-US" i="1" dirty="0" smtClean="0"/>
          </a:p>
          <a:p>
            <a:pPr>
              <a:lnSpc>
                <a:spcPts val="3020"/>
              </a:lnSpc>
              <a:spcAft>
                <a:spcPts val="600"/>
              </a:spcAft>
              <a:defRPr/>
            </a:pPr>
            <a:r>
              <a:rPr lang="en-US" i="1" dirty="0" smtClean="0"/>
              <a:t>Angel investors </a:t>
            </a:r>
            <a:r>
              <a:rPr lang="en-US" dirty="0" smtClean="0"/>
              <a:t>are wealthy individuals and groups that are interested in providing initial funding for high-risk ideas.</a:t>
            </a:r>
            <a:r>
              <a:rPr lang="en-US" i="1" dirty="0" smtClean="0"/>
              <a:t> </a:t>
            </a:r>
            <a:r>
              <a:rPr lang="en-US" dirty="0" smtClean="0"/>
              <a:t>They typically have very short loan investment horizons (less than 10 years) and upside limits of about $2 million. </a:t>
            </a:r>
          </a:p>
          <a:p>
            <a:pPr>
              <a:lnSpc>
                <a:spcPts val="3020"/>
              </a:lnSpc>
              <a:spcAft>
                <a:spcPts val="600"/>
              </a:spcAft>
              <a:defRPr/>
            </a:pPr>
            <a:r>
              <a:rPr lang="en-US" i="1" dirty="0" smtClean="0"/>
              <a:t>Venture capitalist firms or funds</a:t>
            </a:r>
            <a:r>
              <a:rPr lang="en-US" dirty="0" smtClean="0"/>
              <a:t> are also willing to fund high-risk projects, but have longer time horizons and higher funding limits. They generally provide the funding in stages.  </a:t>
            </a:r>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p:cNvSpPr>
            <a:spLocks noGrp="1"/>
          </p:cNvSpPr>
          <p:nvPr>
            <p:ph type="title"/>
          </p:nvPr>
        </p:nvSpPr>
        <p:spPr/>
        <p:txBody>
          <a:bodyPr/>
          <a:lstStyle/>
          <a:p>
            <a:r>
              <a:rPr lang="en-US" smtClean="0">
                <a:ea typeface="ヒラギノ角ゴ Pro W3"/>
                <a:cs typeface="ヒラギノ角ゴ Pro W3"/>
              </a:rPr>
              <a:t>15.2 (D)  Angel Financing and Venture Capital (continued)</a:t>
            </a:r>
          </a:p>
        </p:txBody>
      </p:sp>
      <p:sp>
        <p:nvSpPr>
          <p:cNvPr id="23555" name="TextBox 6"/>
          <p:cNvSpPr txBox="1">
            <a:spLocks noChangeArrowheads="1"/>
          </p:cNvSpPr>
          <p:nvPr/>
        </p:nvSpPr>
        <p:spPr bwMode="auto">
          <a:xfrm>
            <a:off x="457200" y="1600200"/>
            <a:ext cx="8153400" cy="646113"/>
          </a:xfrm>
          <a:prstGeom prst="rect">
            <a:avLst/>
          </a:prstGeom>
          <a:noFill/>
          <a:ln w="9525">
            <a:noFill/>
            <a:miter lim="800000"/>
            <a:headEnd/>
            <a:tailEnd/>
          </a:ln>
        </p:spPr>
        <p:txBody>
          <a:bodyPr>
            <a:spAutoFit/>
          </a:bodyPr>
          <a:lstStyle/>
          <a:p>
            <a:r>
              <a:rPr lang="en-US" b="1">
                <a:latin typeface="Verdana" pitchFamily="34" charset="0"/>
              </a:rPr>
              <a:t>Table 15.1 Differences between Angel Investors and Venture Capitalists</a:t>
            </a:r>
          </a:p>
        </p:txBody>
      </p:sp>
      <p:pic>
        <p:nvPicPr>
          <p:cNvPr id="2" name="Picture 1" descr="tbl15_01.gif"/>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609600" y="2590800"/>
            <a:ext cx="8026482" cy="3124200"/>
          </a:xfrm>
          <a:prstGeom prst="rect">
            <a:avLst/>
          </a:prstGeom>
        </p:spPr>
      </p:pic>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theme/theme1.xml><?xml version="1.0" encoding="utf-8"?>
<a:theme xmlns:a="http://schemas.openxmlformats.org/drawingml/2006/main" name="Brooks3e_template">
  <a:themeElements>
    <a:clrScheme name="Pearson_PowerPoint_Template_Bekaer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Pearson_PowerPoint_Template_Bekaert">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Pearson_PowerPoint_Template_Bekaer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earson_PowerPoint_Template_Bekaert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Pearson_PowerPoint_Template_Bekaert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Pearson_PowerPoint_Template_Bekaert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Pearson_PowerPoint_Template_Bekaert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Pearson_PowerPoint_Template_Bekaert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Pearson_PowerPoint_Template_Bekaert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Pearson_PowerPoint_Template_Bekaert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Pearson_PowerPoint_Template_Bekaert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Pearson_PowerPoint_Template_Bekaert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Pearson_PowerPoint_Template_Bekaert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Pearson_PowerPoint_Template_Bekaert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Brooks3e_template.pot</Template>
  <TotalTime>218</TotalTime>
  <Words>2366</Words>
  <Application>Microsoft Macintosh PowerPoint</Application>
  <PresentationFormat>On-screen Show (4:3)</PresentationFormat>
  <Paragraphs>407</Paragraphs>
  <Slides>57</Slides>
  <Notes>0</Notes>
  <HiddenSlides>0</HiddenSlides>
  <MMClips>0</MMClips>
  <ScaleCrop>false</ScaleCrop>
  <HeadingPairs>
    <vt:vector size="4" baseType="variant">
      <vt:variant>
        <vt:lpstr>Theme</vt:lpstr>
      </vt:variant>
      <vt:variant>
        <vt:i4>1</vt:i4>
      </vt:variant>
      <vt:variant>
        <vt:lpstr>Slide Titles</vt:lpstr>
      </vt:variant>
      <vt:variant>
        <vt:i4>57</vt:i4>
      </vt:variant>
    </vt:vector>
  </HeadingPairs>
  <TitlesOfParts>
    <vt:vector size="58" baseType="lpstr">
      <vt:lpstr>Brooks3e_template</vt:lpstr>
      <vt:lpstr>Chapter 15</vt:lpstr>
      <vt:lpstr>Learning Objectives</vt:lpstr>
      <vt:lpstr> 15.1  The Business Life Cycle </vt:lpstr>
      <vt:lpstr>15.2  Borrowing for a Start-up and Growing Business</vt:lpstr>
      <vt:lpstr>15.2 (A)  Personal Funds and Family Loans</vt:lpstr>
      <vt:lpstr>15.2 (B)  Commercial Bank Loans</vt:lpstr>
      <vt:lpstr>15.2 (C)  Commercial Bank Loans through the Small Business Administration</vt:lpstr>
      <vt:lpstr>15.2 (D)  Angel Financing and Venture Capital</vt:lpstr>
      <vt:lpstr>15.2 (D)  Angel Financing and Venture Capital (continued)</vt:lpstr>
      <vt:lpstr>15.2 (D)  Angel Financing and Venture Capital (continued)</vt:lpstr>
      <vt:lpstr>15.2 (D)  Angel Financing and Venture Capital (continued)</vt:lpstr>
      <vt:lpstr>15.2 (D)  Angel Financing and Venture Capital (continued)</vt:lpstr>
      <vt:lpstr> 15.3  Borrowing for a Stable and Mature Business: Bank Loans </vt:lpstr>
      <vt:lpstr>15.3 (A)  Straight loans</vt:lpstr>
      <vt:lpstr>15.3 (A)  Straight loans (continued)</vt:lpstr>
      <vt:lpstr>15.3 (B)  Discount Loans</vt:lpstr>
      <vt:lpstr>15.3 (B)  Discount Loans (continued)</vt:lpstr>
      <vt:lpstr>15.3 (C)  Letter of Credit or Line of Credit</vt:lpstr>
      <vt:lpstr>15.3 (D)  Compensating Balance</vt:lpstr>
      <vt:lpstr>15.4  Borrowing for a Stable and Mature Business: Selling Bonds</vt:lpstr>
      <vt:lpstr>15.4  Borrowing for a Stable and Mature Business: Selling Bonds (continued)</vt:lpstr>
      <vt:lpstr>15.4  Borrowing for a Stable and Mature Business: Selling Bonds (continued)</vt:lpstr>
      <vt:lpstr>15.4  Borrowing for a Stable and Mature Business: Selling Bonds (continued)</vt:lpstr>
      <vt:lpstr>Slide 24</vt:lpstr>
      <vt:lpstr>Slide 25</vt:lpstr>
      <vt:lpstr> 15.5  Borrowing for a Stable and Mature Business: Selling Stock </vt:lpstr>
      <vt:lpstr>15.5 (A)  Initial Public Offerings and Underwriting </vt:lpstr>
      <vt:lpstr>15.5 (A)  Initial Public Offerings and Underwriting  (continued)</vt:lpstr>
      <vt:lpstr>15.5 (A)  Initial Public Offerings and Underwriting (continued)</vt:lpstr>
      <vt:lpstr>15.5 (A)  Initial Public Offerings and Underwriting (continued)</vt:lpstr>
      <vt:lpstr>15.5 (A)  Initial Public Offerings and Underwriting (continued)</vt:lpstr>
      <vt:lpstr>15.5 (B)  Registration, Prospectus, and Tombstone</vt:lpstr>
      <vt:lpstr>15.5 (B)  Registration, Prospectus, and Tombstone (continued)</vt:lpstr>
      <vt:lpstr>15.5 (B)  Registration, Prospectus, and Tombstone (continued)</vt:lpstr>
      <vt:lpstr>15.5 (C)  The Marketing Process: Road Show</vt:lpstr>
      <vt:lpstr>15.5 (D)  The Auction</vt:lpstr>
      <vt:lpstr>15.5 (E)  The Aftermarket: Dealer in the Shares</vt:lpstr>
      <vt:lpstr> 15.6  Other Borrowing Options for a Mature Business </vt:lpstr>
      <vt:lpstr> 15.6  Other Borrowing Options for a Mature Business (continued) </vt:lpstr>
      <vt:lpstr>15.6  Other Borrowing Options for a Mature Business (continued)</vt:lpstr>
      <vt:lpstr>15.6  Other Borrowing Options for a Mature Business (continued)</vt:lpstr>
      <vt:lpstr>15.7  The Final Phase: Closing the Business</vt:lpstr>
      <vt:lpstr>15.7 (A)  Straight Liquidation: Chapter 7</vt:lpstr>
      <vt:lpstr>15.7 (A)  Straight Liquidation: Chapter 7 (continued)</vt:lpstr>
      <vt:lpstr>15.7 (B)  Reorganization: Chapter 11</vt:lpstr>
      <vt:lpstr>15.7 (B)  Reorganization:  Chapter 11 (continued)</vt:lpstr>
      <vt:lpstr>Additional Problems with Answers Problem 1</vt:lpstr>
      <vt:lpstr>Additional Problems with Answers  Problem 1 (Answer)</vt:lpstr>
      <vt:lpstr>Additional Problems with Answers  Problem 2</vt:lpstr>
      <vt:lpstr>Additional Problems with Answers  Problem 2 (Answer)</vt:lpstr>
      <vt:lpstr>Additional Problems with Answers  Problem 3</vt:lpstr>
      <vt:lpstr>Additional Problems with Answers  Problem 3 (Answer)</vt:lpstr>
      <vt:lpstr>Additional Problems with Answers  Problem 4</vt:lpstr>
      <vt:lpstr>Additional Problems with Answers  Problem 4 (Answer)</vt:lpstr>
      <vt:lpstr>Additional Problems with Answers  Problem 4 (Answer) (continued)</vt:lpstr>
      <vt:lpstr>Additional Problems with Answers  Problem 5</vt:lpstr>
      <vt:lpstr>Additional Problems with Answers  Problem 5 (Answer)</vt:lpstr>
    </vt:vector>
  </TitlesOfParts>
  <Manager/>
  <Company>Copyright ©2015 Pearson Education, Inc. All rights reserved.</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dc:title>
  <dc:subject>International Economics, 10e</dc:subject>
  <dc:creator>Krugman/Obstfeld/Melitz</dc:creator>
  <cp:keywords/>
  <dc:description/>
  <cp:lastModifiedBy>Binod</cp:lastModifiedBy>
  <cp:revision>15</cp:revision>
  <dcterms:created xsi:type="dcterms:W3CDTF">2013-12-11T19:19:12Z</dcterms:created>
  <dcterms:modified xsi:type="dcterms:W3CDTF">2015-09-10T10:13:45Z</dcterms:modified>
  <cp:category/>
</cp:coreProperties>
</file>