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8"/>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2" r:id="rId55"/>
    <p:sldId id="313" r:id="rId56"/>
    <p:sldId id="311" r:id="rId5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sz="2400"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sz="2400"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sz="2400"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sz="2400" kern="1200">
        <a:solidFill>
          <a:schemeClr val="tx1"/>
        </a:solidFill>
        <a:latin typeface="Adobe Jenson Italic"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CDC"/>
    <a:srgbClr val="C2DDF3"/>
    <a:srgbClr val="A09FA4"/>
    <a:srgbClr val="CAC9CE"/>
    <a:srgbClr val="B8B3B7"/>
    <a:srgbClr val="1A86C6"/>
    <a:srgbClr val="A1DBF3"/>
    <a:srgbClr val="91CD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BD3AE501-F9DC-7F41-B145-0E8C4FDCBDD2}" type="datetime1">
              <a:rPr lang="en-US"/>
              <a:pPr>
                <a:defRPr/>
              </a:pPr>
              <a:t>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7DC65DDD-E953-FB40-BE72-C769C38C9A31}" type="slidenum">
              <a:rPr lang="en-US"/>
              <a:pPr>
                <a:defRPr/>
              </a:pPr>
              <a:t>‹#›</a:t>
            </a:fld>
            <a:endParaRPr lang="en-US"/>
          </a:p>
        </p:txBody>
      </p:sp>
    </p:spTree>
    <p:extLst>
      <p:ext uri="{BB962C8B-B14F-4D97-AF65-F5344CB8AC3E}">
        <p14:creationId xmlns:p14="http://schemas.microsoft.com/office/powerpoint/2010/main" xmlns="" val="2674789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694F9E-0A99-4819-AD8D-C0285B50E2F9}" type="slidenum">
              <a:rPr lang="en-US">
                <a:cs typeface="Arial" charset="0"/>
              </a:rPr>
              <a:pPr fontAlgn="base">
                <a:spcBef>
                  <a:spcPct val="0"/>
                </a:spcBef>
                <a:spcAft>
                  <a:spcPct val="0"/>
                </a:spcAft>
              </a:pPr>
              <a:t>48</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2DD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A09FA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sz="1800">
                <a:cs typeface="Arial"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3" descr="571189_Brooks_CVR_DSN_Final_lo.jpg"/>
          <p:cNvPicPr>
            <a:picLocks noChangeAspect="1"/>
          </p:cNvPicPr>
          <p:nvPr userDrawn="1"/>
        </p:nvPicPr>
        <p:blipFill>
          <a:blip r:embed="rId4" cstate="print"/>
          <a:stretch>
            <a:fillRect/>
          </a:stretch>
        </p:blipFill>
        <p:spPr bwMode="auto">
          <a:xfrm>
            <a:off x="0" y="-4763"/>
            <a:ext cx="4962435" cy="640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48101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98024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49005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96566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15067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38495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29232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843285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518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30098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0949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143000" y="0"/>
            <a:ext cx="7696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400800"/>
            <a:ext cx="9144000" cy="457200"/>
          </a:xfrm>
          <a:prstGeom prst="rect">
            <a:avLst/>
          </a:prstGeom>
          <a:solidFill>
            <a:srgbClr val="019CD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sz="1800">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dirty="0" smtClean="0">
                <a:solidFill>
                  <a:schemeClr val="bg1"/>
                </a:solidFill>
                <a:latin typeface="Verdana" charset="0"/>
                <a:cs typeface="Verdana" charset="0"/>
              </a:rPr>
              <a:t>Copyright ©2016 Pearson Education, Ltd. All rights reserved.</a:t>
            </a:r>
            <a:endParaRPr lang="en-GB" sz="900" dirty="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dirty="0" smtClean="0">
                <a:solidFill>
                  <a:schemeClr val="bg1"/>
                </a:solidFill>
                <a:latin typeface="Verdana" charset="0"/>
              </a:rPr>
              <a:t>13-</a:t>
            </a:r>
            <a:fld id="{147B5860-7BA5-DA48-A4B4-6AB2F0819E27}" type="slidenum">
              <a:rPr lang="en-GB" sz="900">
                <a:solidFill>
                  <a:schemeClr val="bg1"/>
                </a:solidFill>
                <a:latin typeface="Verdana" charset="0"/>
              </a:rPr>
              <a:pPr algn="r"/>
              <a:t>‹#›</a:t>
            </a:fld>
            <a:r>
              <a:rPr lang="en-GB" sz="900" dirty="0">
                <a:solidFill>
                  <a:schemeClr val="bg1"/>
                </a:solidFill>
                <a:latin typeface="Verdana" charset="0"/>
              </a:rPr>
              <a:t> </a:t>
            </a:r>
          </a:p>
        </p:txBody>
      </p:sp>
      <p:pic>
        <p:nvPicPr>
          <p:cNvPr id="1031" name="Picture 2" descr="cornerbrooks_3e_cover.jpg"/>
          <p:cNvPicPr>
            <a:picLocks noChangeAspect="1"/>
          </p:cNvPicPr>
          <p:nvPr/>
        </p:nvPicPr>
        <p:blipFill>
          <a:blip r:embed="rId13">
            <a:extLst>
              <a:ext uri="{28A0092B-C50C-407E-A947-70E740481C1C}">
                <a14:useLocalDpi xmlns:a14="http://schemas.microsoft.com/office/drawing/2010/main" xmlns="" val="0"/>
              </a:ext>
            </a:extLst>
          </a:blip>
          <a:srcRect/>
          <a:stretch>
            <a:fillRect/>
          </a:stretch>
        </p:blipFill>
        <p:spPr bwMode="auto">
          <a:xfrm>
            <a:off x="0" y="6350"/>
            <a:ext cx="914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8"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5029200" y="2130425"/>
            <a:ext cx="4114800" cy="147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a:lstStyle>
          <a:p>
            <a:pPr algn="ctr"/>
            <a:r>
              <a:rPr lang="en-US" dirty="0" smtClean="0">
                <a:ea typeface="ヒラギノ角ゴ Pro W3"/>
                <a:cs typeface="ヒラギノ角ゴ Pro W3"/>
              </a:rPr>
              <a:t>Chapter 13</a:t>
            </a:r>
          </a:p>
        </p:txBody>
      </p:sp>
      <p:sp>
        <p:nvSpPr>
          <p:cNvPr id="4" name="Subtitle 4"/>
          <p:cNvSpPr txBox="1">
            <a:spLocks/>
          </p:cNvSpPr>
          <p:nvPr/>
        </p:nvSpPr>
        <p:spPr bwMode="auto">
          <a:xfrm>
            <a:off x="5257800" y="3886200"/>
            <a:ext cx="35814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a:lstStyle>
          <a:p>
            <a:pPr algn="ctr">
              <a:buFontTx/>
              <a:buNone/>
            </a:pPr>
            <a:r>
              <a:rPr lang="en-US" sz="3200" b="1" dirty="0" smtClean="0">
                <a:ea typeface="ヒラギノ角ゴ Pro W3"/>
                <a:cs typeface="ヒラギノ角ゴ Pro W3"/>
              </a:rPr>
              <a:t>Working Capital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13.1 (D)  Putting It All together: The Cash Conversion Cycle (continued)</a:t>
            </a:r>
            <a:endParaRPr lang="en-US" dirty="0"/>
          </a:p>
        </p:txBody>
      </p:sp>
      <p:sp>
        <p:nvSpPr>
          <p:cNvPr id="3" name="Content Placeholder 2"/>
          <p:cNvSpPr>
            <a:spLocks noGrp="1"/>
          </p:cNvSpPr>
          <p:nvPr>
            <p:ph idx="1"/>
          </p:nvPr>
        </p:nvSpPr>
        <p:spPr/>
        <p:txBody>
          <a:bodyPr>
            <a:normAutofit fontScale="55000" lnSpcReduction="20000"/>
          </a:bodyPr>
          <a:lstStyle/>
          <a:p>
            <a:pPr>
              <a:spcAft>
                <a:spcPts val="600"/>
              </a:spcAft>
              <a:buFontTx/>
              <a:buNone/>
              <a:defRPr/>
            </a:pPr>
            <a:r>
              <a:rPr lang="en-US" b="1" dirty="0" smtClean="0"/>
              <a:t>Example 1:</a:t>
            </a:r>
            <a:r>
              <a:rPr lang="en-US" dirty="0" smtClean="0"/>
              <a:t> </a:t>
            </a:r>
            <a:r>
              <a:rPr lang="en-US" b="1" dirty="0" smtClean="0"/>
              <a:t>Measuring Cash Conversion Cycle.</a:t>
            </a:r>
            <a:endParaRPr lang="en-US" dirty="0" smtClean="0"/>
          </a:p>
          <a:p>
            <a:pPr>
              <a:lnSpc>
                <a:spcPct val="20000"/>
              </a:lnSpc>
              <a:spcAft>
                <a:spcPts val="600"/>
              </a:spcAft>
              <a:buFontTx/>
              <a:buNone/>
              <a:defRPr/>
            </a:pPr>
            <a:r>
              <a:rPr lang="en-US" dirty="0" smtClean="0"/>
              <a:t>	Mark is has just been appointed as the chief financial officer of a mid-sized manufacturing company and is keen to measure the firm’s cash conversion cycle, operating cycle, production cycle, collection cycle, and payment cycle, so as to see if any changes are warranted.  He collects the necessary information for the most recent fiscal year, and puts together the table below: </a:t>
            </a:r>
          </a:p>
          <a:p>
            <a:pPr algn="ctr">
              <a:spcAft>
                <a:spcPts val="600"/>
              </a:spcAft>
              <a:buFontTx/>
              <a:buNone/>
              <a:tabLst>
                <a:tab pos="6629400" algn="r"/>
              </a:tabLst>
              <a:defRPr/>
            </a:pPr>
            <a:r>
              <a:rPr lang="en-US" dirty="0" smtClean="0"/>
              <a:t>	</a:t>
            </a:r>
            <a:r>
              <a:rPr lang="en-US" dirty="0" smtClean="0">
                <a:effectLst>
                  <a:outerShdw blurRad="38100" dist="38100" dir="2700000" algn="tl">
                    <a:srgbClr val="000000">
                      <a:alpha val="43137"/>
                    </a:srgbClr>
                  </a:outerShdw>
                </a:effectLst>
              </a:rPr>
              <a:t>Cash sales			$200,000</a:t>
            </a:r>
          </a:p>
          <a:p>
            <a:pPr algn="ctr">
              <a:spcAft>
                <a:spcPts val="600"/>
              </a:spcAft>
              <a:buFontTx/>
              <a:buNone/>
              <a:tabLst>
                <a:tab pos="6629400" algn="r"/>
              </a:tabLst>
              <a:defRPr/>
            </a:pPr>
            <a:r>
              <a:rPr lang="en-US" dirty="0" smtClean="0">
                <a:effectLst>
                  <a:outerShdw blurRad="38100" dist="38100" dir="2700000" algn="tl">
                    <a:srgbClr val="000000">
                      <a:alpha val="43137"/>
                    </a:srgbClr>
                  </a:outerShdw>
                </a:effectLst>
              </a:rPr>
              <a:t>	</a:t>
            </a:r>
            <a:r>
              <a:rPr lang="en-US" u="sng" dirty="0" smtClean="0">
                <a:effectLst>
                  <a:outerShdw blurRad="38100" dist="38100" dir="2700000" algn="tl">
                    <a:srgbClr val="000000">
                      <a:alpha val="43137"/>
                    </a:srgbClr>
                  </a:outerShdw>
                </a:effectLst>
              </a:rPr>
              <a:t>Credit sales			$600,000</a:t>
            </a:r>
            <a:endParaRPr lang="en-US" dirty="0" smtClean="0">
              <a:effectLst>
                <a:outerShdw blurRad="38100" dist="38100" dir="2700000" algn="tl">
                  <a:srgbClr val="000000">
                    <a:alpha val="43137"/>
                  </a:srgbClr>
                </a:outerShdw>
              </a:effectLst>
            </a:endParaRPr>
          </a:p>
          <a:p>
            <a:pPr algn="ctr">
              <a:spcAft>
                <a:spcPts val="600"/>
              </a:spcAft>
              <a:buFontTx/>
              <a:buNone/>
              <a:tabLst>
                <a:tab pos="6629400" algn="r"/>
              </a:tabLst>
              <a:defRPr/>
            </a:pPr>
            <a:r>
              <a:rPr lang="en-US" dirty="0" smtClean="0">
                <a:effectLst>
                  <a:outerShdw blurRad="38100" dist="38100" dir="2700000" algn="tl">
                    <a:srgbClr val="000000">
                      <a:alpha val="43137"/>
                    </a:srgbClr>
                  </a:outerShdw>
                </a:effectLst>
              </a:rPr>
              <a:t>	Total sales			$800,000</a:t>
            </a:r>
          </a:p>
          <a:p>
            <a:pPr algn="ctr">
              <a:spcAft>
                <a:spcPts val="600"/>
              </a:spcAft>
              <a:buFontTx/>
              <a:buNone/>
              <a:tabLst>
                <a:tab pos="6629400" algn="r"/>
              </a:tabLst>
              <a:defRPr/>
            </a:pPr>
            <a:r>
              <a:rPr lang="en-US" dirty="0" smtClean="0">
                <a:effectLst>
                  <a:outerShdw blurRad="38100" dist="38100" dir="2700000" algn="tl">
                    <a:srgbClr val="000000">
                      <a:alpha val="43137"/>
                    </a:srgbClr>
                  </a:outerShdw>
                </a:effectLst>
              </a:rPr>
              <a:t>	Cost of goods sold		$640,000</a:t>
            </a:r>
          </a:p>
          <a:p>
            <a:pPr>
              <a:spcAft>
                <a:spcPts val="600"/>
              </a:spcAft>
              <a:buFontTx/>
              <a:buNone/>
              <a:defRPr/>
            </a:pPr>
            <a:r>
              <a:rPr lang="en-US" dirty="0" smtClean="0"/>
              <a:t> 					</a:t>
            </a:r>
            <a:r>
              <a:rPr lang="en-US" u="sng" dirty="0" smtClean="0">
                <a:effectLst>
                  <a:outerShdw blurRad="38100" dist="38100" dir="2700000" algn="tl">
                    <a:srgbClr val="000000">
                      <a:alpha val="43137"/>
                    </a:srgbClr>
                  </a:outerShdw>
                </a:effectLst>
              </a:rPr>
              <a:t>Ending Balance</a:t>
            </a:r>
            <a:r>
              <a:rPr lang="en-US" dirty="0" smtClean="0">
                <a:effectLst>
                  <a:outerShdw blurRad="38100" dist="38100" dir="2700000" algn="tl">
                    <a:srgbClr val="000000">
                      <a:alpha val="43137"/>
                    </a:srgbClr>
                  </a:outerShdw>
                </a:effectLst>
              </a:rPr>
              <a:t>	    </a:t>
            </a:r>
            <a:r>
              <a:rPr lang="en-US" u="sng" dirty="0" smtClean="0">
                <a:effectLst>
                  <a:outerShdw blurRad="38100" dist="38100" dir="2700000" algn="tl">
                    <a:srgbClr val="000000">
                      <a:alpha val="43137"/>
                    </a:srgbClr>
                  </a:outerShdw>
                </a:effectLst>
              </a:rPr>
              <a:t>Beginning Balance</a:t>
            </a:r>
            <a:endParaRPr lang="en-US" dirty="0" smtClean="0">
              <a:effectLst>
                <a:outerShdw blurRad="38100" dist="38100" dir="2700000" algn="tl">
                  <a:srgbClr val="000000">
                    <a:alpha val="43137"/>
                  </a:srgbClr>
                </a:outerShdw>
              </a:effectLst>
            </a:endParaRPr>
          </a:p>
          <a:p>
            <a:pPr>
              <a:spcAft>
                <a:spcPts val="600"/>
              </a:spcAft>
              <a:buFontTx/>
              <a:buNone/>
              <a:defRPr/>
            </a:pPr>
            <a:r>
              <a:rPr lang="en-US" dirty="0" smtClean="0">
                <a:effectLst>
                  <a:outerShdw blurRad="38100" dist="38100" dir="2700000" algn="tl">
                    <a:srgbClr val="000000">
                      <a:alpha val="43137"/>
                    </a:srgbClr>
                  </a:outerShdw>
                </a:effectLst>
              </a:rPr>
              <a:t> 	Accounts receivable		     $40,000		    $36,000</a:t>
            </a:r>
          </a:p>
          <a:p>
            <a:pPr>
              <a:spcAft>
                <a:spcPts val="600"/>
              </a:spcAft>
              <a:buFontTx/>
              <a:buNone/>
              <a:defRPr/>
            </a:pPr>
            <a:r>
              <a:rPr lang="en-US" dirty="0" smtClean="0">
                <a:effectLst>
                  <a:outerShdw blurRad="38100" dist="38100" dir="2700000" algn="tl">
                    <a:srgbClr val="000000">
                      <a:alpha val="43137"/>
                    </a:srgbClr>
                  </a:outerShdw>
                </a:effectLst>
              </a:rPr>
              <a:t>	Inventory			     $10,000		      $6,000</a:t>
            </a:r>
          </a:p>
          <a:p>
            <a:pPr>
              <a:spcAft>
                <a:spcPts val="600"/>
              </a:spcAft>
              <a:buFontTx/>
              <a:buNone/>
              <a:defRPr/>
            </a:pPr>
            <a:r>
              <a:rPr lang="en-US" dirty="0" smtClean="0">
                <a:effectLst>
                  <a:outerShdw blurRad="38100" dist="38100" dir="2700000" algn="tl">
                    <a:srgbClr val="000000">
                      <a:alpha val="43137"/>
                    </a:srgbClr>
                  </a:outerShdw>
                </a:effectLst>
              </a:rPr>
              <a:t>	Accounts payable		     $  9,000 		     $ 5,000</a:t>
            </a:r>
          </a:p>
          <a:p>
            <a:pPr>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13.1 (D)  Putting It All together: The Cash Conversion Cycle (continued)</a:t>
            </a:r>
            <a:endParaRPr lang="en-US" dirty="0"/>
          </a:p>
        </p:txBody>
      </p:sp>
      <p:sp>
        <p:nvSpPr>
          <p:cNvPr id="3" name="Content Placeholder 2"/>
          <p:cNvSpPr>
            <a:spLocks noGrp="1"/>
          </p:cNvSpPr>
          <p:nvPr>
            <p:ph idx="1"/>
          </p:nvPr>
        </p:nvSpPr>
        <p:spPr/>
        <p:txBody>
          <a:bodyPr>
            <a:normAutofit/>
          </a:bodyPr>
          <a:lstStyle/>
          <a:p>
            <a:pPr>
              <a:lnSpc>
                <a:spcPct val="80000"/>
              </a:lnSpc>
              <a:buFontTx/>
              <a:buNone/>
            </a:pPr>
            <a:r>
              <a:rPr lang="en-US" sz="1700" b="1" smtClean="0">
                <a:ea typeface="ヒラギノ角ゴ Pro W3"/>
                <a:cs typeface="ヒラギノ角ゴ Pro W3"/>
              </a:rPr>
              <a:t>Example 1 Answer</a:t>
            </a:r>
            <a:endParaRPr lang="en-US" sz="1700" smtClean="0">
              <a:ea typeface="ヒラギノ角ゴ Pro W3"/>
              <a:cs typeface="ヒラギノ角ゴ Pro W3"/>
            </a:endParaRPr>
          </a:p>
          <a:p>
            <a:pPr>
              <a:lnSpc>
                <a:spcPct val="80000"/>
              </a:lnSpc>
              <a:buFontTx/>
              <a:buNone/>
            </a:pPr>
            <a:r>
              <a:rPr lang="en-US" sz="1700" smtClean="0">
                <a:ea typeface="ヒラギノ角ゴ Pro W3"/>
                <a:cs typeface="ヒラギノ角ゴ Pro W3"/>
              </a:rPr>
              <a:t>	First, we calculate the average values of the 3 accounts: </a:t>
            </a:r>
          </a:p>
          <a:p>
            <a:pPr>
              <a:lnSpc>
                <a:spcPct val="80000"/>
              </a:lnSpc>
              <a:buFontTx/>
              <a:buNone/>
            </a:pPr>
            <a:r>
              <a:rPr lang="en-US" sz="1700" smtClean="0">
                <a:ea typeface="ヒラギノ角ゴ Pro W3"/>
                <a:cs typeface="ヒラギノ角ゴ Pro W3"/>
              </a:rPr>
              <a:t>	Average A/R	</a:t>
            </a:r>
            <a:r>
              <a:rPr lang="en-US" sz="1700" smtClean="0">
                <a:ea typeface="ヒラギノ角ゴ Pro W3"/>
                <a:cs typeface="ヒラギノ角ゴ Pro W3"/>
                <a:sym typeface="Wingdings" pitchFamily="2" charset="2"/>
              </a:rPr>
              <a:t></a:t>
            </a:r>
            <a:r>
              <a:rPr lang="en-US" sz="1700" smtClean="0">
                <a:ea typeface="ヒラギノ角ゴ Pro W3"/>
                <a:cs typeface="ヒラギノ角ゴ Pro W3"/>
              </a:rPr>
              <a:t> ($36,000 + $40,000)/2 = $38,000</a:t>
            </a:r>
          </a:p>
          <a:p>
            <a:pPr>
              <a:lnSpc>
                <a:spcPct val="80000"/>
              </a:lnSpc>
              <a:buFontTx/>
              <a:buNone/>
            </a:pPr>
            <a:r>
              <a:rPr lang="en-US" sz="1700" smtClean="0">
                <a:ea typeface="ヒラギノ角ゴ Pro W3"/>
                <a:cs typeface="ヒラギノ角ゴ Pro W3"/>
              </a:rPr>
              <a:t>	Average inventory </a:t>
            </a:r>
            <a:r>
              <a:rPr lang="en-US" sz="1700" smtClean="0">
                <a:ea typeface="ヒラギノ角ゴ Pro W3"/>
                <a:cs typeface="ヒラギノ角ゴ Pro W3"/>
                <a:sym typeface="Wingdings" pitchFamily="2" charset="2"/>
              </a:rPr>
              <a:t> </a:t>
            </a:r>
            <a:r>
              <a:rPr lang="en-US" sz="1700" smtClean="0">
                <a:ea typeface="ヒラギノ角ゴ Pro W3"/>
                <a:cs typeface="ヒラギノ角ゴ Pro W3"/>
              </a:rPr>
              <a:t>$(10000+6000)/2 = $8,000</a:t>
            </a:r>
          </a:p>
          <a:p>
            <a:pPr>
              <a:lnSpc>
                <a:spcPct val="80000"/>
              </a:lnSpc>
              <a:buFontTx/>
              <a:buNone/>
            </a:pPr>
            <a:r>
              <a:rPr lang="en-US" sz="1700" smtClean="0">
                <a:ea typeface="ヒラギノ角ゴ Pro W3"/>
                <a:cs typeface="ヒラギノ角ゴ Pro W3"/>
              </a:rPr>
              <a:t>	Average A/P </a:t>
            </a:r>
            <a:r>
              <a:rPr lang="en-US" sz="1700" smtClean="0">
                <a:ea typeface="ヒラギノ角ゴ Pro W3"/>
                <a:cs typeface="ヒラギノ角ゴ Pro W3"/>
                <a:sym typeface="Wingdings" pitchFamily="2" charset="2"/>
              </a:rPr>
              <a:t></a:t>
            </a:r>
            <a:r>
              <a:rPr lang="en-US" sz="1700" smtClean="0">
                <a:ea typeface="ヒラギノ角ゴ Pro W3"/>
                <a:cs typeface="ヒラギノ角ゴ Pro W3"/>
              </a:rPr>
              <a:t>($9 000 + $5,000)/2 = $7,000</a:t>
            </a:r>
          </a:p>
          <a:p>
            <a:pPr>
              <a:lnSpc>
                <a:spcPct val="80000"/>
              </a:lnSpc>
              <a:buFontTx/>
              <a:buNone/>
            </a:pPr>
            <a:r>
              <a:rPr lang="en-US" sz="1700" smtClean="0">
                <a:ea typeface="ヒラギノ角ゴ Pro W3"/>
                <a:cs typeface="ヒラギノ角ゴ Pro W3"/>
              </a:rPr>
              <a:t> 	Next, we calculate the turnover rates of each:</a:t>
            </a:r>
          </a:p>
          <a:p>
            <a:pPr>
              <a:lnSpc>
                <a:spcPct val="80000"/>
              </a:lnSpc>
              <a:buFontTx/>
              <a:buNone/>
            </a:pPr>
            <a:endParaRPr lang="en-US" sz="1700" smtClean="0">
              <a:ea typeface="ヒラギノ角ゴ Pro W3"/>
              <a:cs typeface="ヒラギノ角ゴ Pro W3"/>
            </a:endParaRPr>
          </a:p>
          <a:p>
            <a:pPr>
              <a:lnSpc>
                <a:spcPct val="80000"/>
              </a:lnSpc>
              <a:buFontTx/>
              <a:buNone/>
            </a:pPr>
            <a:r>
              <a:rPr lang="en-US" sz="1600" b="1" smtClean="0">
                <a:ea typeface="ヒラギノ角ゴ Pro W3"/>
                <a:cs typeface="ヒラギノ角ゴ Pro W3"/>
              </a:rPr>
              <a:t>A/R Turnover = Credit Sales/Avg. A/R </a:t>
            </a:r>
            <a:r>
              <a:rPr lang="en-US" sz="1600" b="1" smtClean="0">
                <a:ea typeface="ヒラギノ角ゴ Pro W3"/>
                <a:cs typeface="ヒラギノ角ゴ Pro W3"/>
                <a:sym typeface="Wingdings" pitchFamily="2" charset="2"/>
              </a:rPr>
              <a:t></a:t>
            </a:r>
            <a:r>
              <a:rPr lang="en-US" sz="1600" b="1" smtClean="0">
                <a:ea typeface="ヒラギノ角ゴ Pro W3"/>
                <a:cs typeface="ヒラギノ角ゴ Pro W3"/>
              </a:rPr>
              <a:t>$600,000/$38,000 </a:t>
            </a:r>
            <a:r>
              <a:rPr lang="en-US" sz="1600" b="1" smtClean="0">
                <a:ea typeface="ヒラギノ角ゴ Pro W3"/>
                <a:cs typeface="ヒラギノ角ゴ Pro W3"/>
                <a:sym typeface="Wingdings" pitchFamily="2" charset="2"/>
              </a:rPr>
              <a:t></a:t>
            </a:r>
            <a:r>
              <a:rPr lang="en-US" sz="1600" b="1" smtClean="0">
                <a:ea typeface="ヒラギノ角ゴ Pro W3"/>
                <a:cs typeface="ヒラギノ角ゴ Pro W3"/>
              </a:rPr>
              <a:t>15.7895</a:t>
            </a:r>
          </a:p>
          <a:p>
            <a:pPr>
              <a:lnSpc>
                <a:spcPct val="80000"/>
              </a:lnSpc>
              <a:buFontTx/>
              <a:buNone/>
            </a:pPr>
            <a:r>
              <a:rPr lang="en-US" sz="1600" b="1" smtClean="0">
                <a:ea typeface="ヒラギノ角ゴ Pro W3"/>
                <a:cs typeface="ヒラギノ角ゴ Pro W3"/>
              </a:rPr>
              <a:t>Inventory Turnover = Cost of Goods Sold/Avg. Inv</a:t>
            </a:r>
            <a:r>
              <a:rPr lang="en-US" sz="1600" b="1" smtClean="0">
                <a:ea typeface="ヒラギノ角ゴ Pro W3"/>
                <a:cs typeface="ヒラギノ角ゴ Pro W3"/>
                <a:sym typeface="Wingdings" pitchFamily="2" charset="2"/>
              </a:rPr>
              <a:t></a:t>
            </a:r>
            <a:r>
              <a:rPr lang="en-US" sz="1600" b="1" smtClean="0">
                <a:ea typeface="ヒラギノ角ゴ Pro W3"/>
                <a:cs typeface="ヒラギノ角ゴ Pro W3"/>
              </a:rPr>
              <a:t> $640,000/$8,000 </a:t>
            </a:r>
            <a:br>
              <a:rPr lang="en-US" sz="1600" b="1" smtClean="0">
                <a:ea typeface="ヒラギノ角ゴ Pro W3"/>
                <a:cs typeface="ヒラギノ角ゴ Pro W3"/>
              </a:rPr>
            </a:br>
            <a:r>
              <a:rPr lang="en-US" sz="1600" b="1" smtClean="0">
                <a:ea typeface="ヒラギノ角ゴ Pro W3"/>
                <a:cs typeface="ヒラギノ角ゴ Pro W3"/>
              </a:rPr>
              <a:t>= 80</a:t>
            </a:r>
          </a:p>
          <a:p>
            <a:pPr>
              <a:lnSpc>
                <a:spcPct val="80000"/>
              </a:lnSpc>
              <a:buFontTx/>
              <a:buNone/>
            </a:pPr>
            <a:r>
              <a:rPr lang="en-US" sz="1600" b="1" smtClean="0">
                <a:ea typeface="ヒラギノ角ゴ Pro W3"/>
                <a:cs typeface="ヒラギノ角ゴ Pro W3"/>
              </a:rPr>
              <a:t>A/P Turnover = Cost of Goods Sold/Avg. A/P = $640,000/$7,000 </a:t>
            </a:r>
            <a:br>
              <a:rPr lang="en-US" sz="1600" b="1" smtClean="0">
                <a:ea typeface="ヒラギノ角ゴ Pro W3"/>
                <a:cs typeface="ヒラギノ角ゴ Pro W3"/>
              </a:rPr>
            </a:br>
            <a:r>
              <a:rPr lang="en-US" sz="1600" b="1" smtClean="0">
                <a:ea typeface="ヒラギノ角ゴ Pro W3"/>
                <a:cs typeface="ヒラギノ角ゴ Pro W3"/>
              </a:rPr>
              <a:t>= 91.43</a:t>
            </a:r>
          </a:p>
          <a:p>
            <a:pPr>
              <a:lnSpc>
                <a:spcPct val="80000"/>
              </a:lnSpc>
              <a:buFontTx/>
              <a:buNone/>
            </a:pPr>
            <a:endParaRPr lang="en-US" sz="1600" smtClean="0">
              <a:ea typeface="ヒラギノ角ゴ Pro W3"/>
              <a:cs typeface="ヒラギノ角ゴ Pro W3"/>
            </a:endParaRPr>
          </a:p>
          <a:p>
            <a:pPr>
              <a:lnSpc>
                <a:spcPct val="80000"/>
              </a:lnSpc>
              <a:buFontTx/>
              <a:buNone/>
            </a:pPr>
            <a:r>
              <a:rPr lang="en-US" sz="1600" smtClean="0">
                <a:ea typeface="ヒラギノ角ゴ Pro W3"/>
                <a:cs typeface="ヒラギノ角ゴ Pro W3"/>
              </a:rPr>
              <a:t>	</a:t>
            </a:r>
            <a:r>
              <a:rPr lang="en-US" sz="1700" smtClean="0">
                <a:ea typeface="ヒラギノ角ゴ Pro W3"/>
                <a:cs typeface="ヒラギノ角ゴ Pro W3"/>
              </a:rPr>
              <a:t>Finally we calculate the collections cycle, the production cycle, and the payment cycle by dividing each of the turnover rates into 365 days, respectively.</a:t>
            </a:r>
            <a:endParaRPr lang="en-US" sz="1600" smtClean="0">
              <a:ea typeface="ヒラギノ角ゴ Pro W3"/>
              <a:cs typeface="ヒラギノ角ゴ Pro W3"/>
            </a:endParaRPr>
          </a:p>
          <a:p>
            <a:pPr>
              <a:lnSpc>
                <a:spcPct val="80000"/>
              </a:lnSpc>
              <a:buFontTx/>
              <a:buNone/>
            </a:pPr>
            <a:endParaRPr lang="en-US" sz="1600" smtClean="0">
              <a:ea typeface="ヒラギノ角ゴ Pro W3"/>
              <a:cs typeface="ヒラギノ角ゴ Pro W3"/>
            </a:endParaRPr>
          </a:p>
          <a:p>
            <a:pPr>
              <a:lnSpc>
                <a:spcPct val="80000"/>
              </a:lnSpc>
              <a:buFontTx/>
              <a:buNone/>
            </a:pPr>
            <a:r>
              <a:rPr lang="en-US" sz="1700" smtClean="0">
                <a:ea typeface="ヒラギノ角ゴ Pro W3"/>
                <a:cs typeface="ヒラギノ角ゴ Pro W3"/>
              </a:rPr>
              <a:t> </a:t>
            </a:r>
          </a:p>
          <a:p>
            <a:pPr>
              <a:lnSpc>
                <a:spcPct val="80000"/>
              </a:lnSpc>
            </a:pPr>
            <a:endParaRPr lang="en-US" sz="17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13.1 (D)  Putting It All together: The Cash Conversion Cycle (continued)</a:t>
            </a:r>
            <a:endParaRPr lang="en-US" dirty="0"/>
          </a:p>
        </p:txBody>
      </p:sp>
      <p:sp>
        <p:nvSpPr>
          <p:cNvPr id="52226" name="Content Placeholder 2"/>
          <p:cNvSpPr>
            <a:spLocks noGrp="1"/>
          </p:cNvSpPr>
          <p:nvPr>
            <p:ph idx="1"/>
          </p:nvPr>
        </p:nvSpPr>
        <p:spPr/>
        <p:txBody>
          <a:bodyPr/>
          <a:lstStyle/>
          <a:p>
            <a:pPr>
              <a:buFontTx/>
              <a:buNone/>
            </a:pPr>
            <a:r>
              <a:rPr lang="en-US" sz="2000" b="1" smtClean="0">
                <a:ea typeface="ヒラギノ角ゴ Pro W3"/>
                <a:cs typeface="ヒラギノ角ゴ Pro W3"/>
              </a:rPr>
              <a:t>Example 1 Answer (continued)</a:t>
            </a:r>
          </a:p>
          <a:p>
            <a:pPr>
              <a:buFontTx/>
              <a:buNone/>
            </a:pPr>
            <a:endParaRPr lang="en-US" sz="2000" smtClean="0">
              <a:ea typeface="ヒラギノ角ゴ Pro W3"/>
              <a:cs typeface="ヒラギノ角ゴ Pro W3"/>
            </a:endParaRPr>
          </a:p>
          <a:p>
            <a:pPr>
              <a:buFontTx/>
              <a:buNone/>
            </a:pPr>
            <a:r>
              <a:rPr lang="en-US" sz="2000" smtClean="0">
                <a:ea typeface="ヒラギノ角ゴ Pro W3"/>
                <a:cs typeface="ヒラギノ角ゴ Pro W3"/>
              </a:rPr>
              <a:t>Collection cycle= 365/A/R 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365/15.7895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23.12 days</a:t>
            </a:r>
          </a:p>
          <a:p>
            <a:pPr>
              <a:buFontTx/>
              <a:buNone/>
            </a:pPr>
            <a:r>
              <a:rPr lang="en-US" sz="2000" smtClean="0">
                <a:ea typeface="ヒラギノ角ゴ Pro W3"/>
                <a:cs typeface="ヒラギノ角ゴ Pro W3"/>
              </a:rPr>
              <a:t>Production cycle = 365/Inv. 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365/80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4.56 days</a:t>
            </a:r>
          </a:p>
          <a:p>
            <a:pPr>
              <a:buFontTx/>
              <a:buNone/>
            </a:pPr>
            <a:r>
              <a:rPr lang="en-US" sz="2000" smtClean="0">
                <a:ea typeface="ヒラギノ角ゴ Pro W3"/>
                <a:cs typeface="ヒラギノ角ゴ Pro W3"/>
              </a:rPr>
              <a:t>Payment cycle = 365/A/P 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365/91.43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3.99 days</a:t>
            </a:r>
          </a:p>
          <a:p>
            <a:pPr>
              <a:buFontTx/>
              <a:buNone/>
            </a:pPr>
            <a:r>
              <a:rPr lang="en-US" sz="2000" smtClean="0">
                <a:ea typeface="ヒラギノ角ゴ Pro W3"/>
                <a:cs typeface="ヒラギノ角ゴ Pro W3"/>
              </a:rPr>
              <a:t> </a:t>
            </a:r>
          </a:p>
          <a:p>
            <a:pPr>
              <a:buFontTx/>
              <a:buNone/>
            </a:pPr>
            <a:r>
              <a:rPr lang="en-US" sz="1800" smtClean="0">
                <a:ea typeface="ヒラギノ角ゴ Pro W3"/>
                <a:cs typeface="ヒラギノ角ゴ Pro W3"/>
              </a:rPr>
              <a:t>So the firm’s operation cycle = Collection cycle + Production cycle </a:t>
            </a:r>
          </a:p>
          <a:p>
            <a:pPr>
              <a:buFontTx/>
              <a:buNone/>
            </a:pPr>
            <a:r>
              <a:rPr lang="en-US" sz="1800" smtClean="0">
                <a:ea typeface="ヒラギノ角ゴ Pro W3"/>
                <a:cs typeface="ヒラギノ角ゴ Pro W3"/>
              </a:rPr>
              <a:t>				        = 23.12+4.56 = 27.68 days</a:t>
            </a:r>
          </a:p>
          <a:p>
            <a:pPr>
              <a:buFontTx/>
              <a:buNone/>
            </a:pPr>
            <a:r>
              <a:rPr lang="en-US" sz="2000" smtClean="0">
                <a:ea typeface="ヒラギノ角ゴ Pro W3"/>
                <a:cs typeface="ヒラギノ角ゴ Pro W3"/>
              </a:rPr>
              <a:t> Cash conversion cycle = Operating cycle – Payment cycle </a:t>
            </a:r>
          </a:p>
          <a:p>
            <a:pPr>
              <a:buFontTx/>
              <a:buNone/>
            </a:pPr>
            <a:r>
              <a:rPr lang="en-US" sz="2000" smtClean="0">
                <a:ea typeface="ヒラギノ角ゴ Pro W3"/>
                <a:cs typeface="ヒラギノ角ゴ Pro W3"/>
              </a:rPr>
              <a:t>				  = 27.68-3.99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23.69 days. </a:t>
            </a:r>
          </a:p>
          <a:p>
            <a:pPr>
              <a:buFontTx/>
              <a:buNone/>
            </a:pPr>
            <a:r>
              <a:rPr lang="en-US" sz="2000" smtClean="0">
                <a:ea typeface="ヒラギノ角ゴ Pro W3"/>
                <a:cs typeface="ヒラギノ角ゴ Pro W3"/>
              </a:rPr>
              <a:t> 	So on average, the firm has to finance its credit sales for about 24 days.</a:t>
            </a:r>
          </a:p>
          <a:p>
            <a:pPr>
              <a:buFontTx/>
              <a:buNone/>
            </a:pPr>
            <a:r>
              <a:rPr lang="en-US" sz="2000" b="1" smtClean="0">
                <a:ea typeface="ヒラギノ角ゴ Pro W3"/>
                <a:cs typeface="ヒラギノ角ゴ Pro W3"/>
              </a:rPr>
              <a:t> </a:t>
            </a:r>
            <a:endParaRPr lang="en-US" sz="2000" smtClean="0">
              <a:ea typeface="ヒラギノ角ゴ Pro W3"/>
              <a:cs typeface="ヒラギノ角ゴ Pro W3"/>
            </a:endParaRPr>
          </a:p>
          <a:p>
            <a:pPr>
              <a:buFontTx/>
              <a:buNone/>
            </a:pPr>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13.2  Managing Accounts Receivable and Setting Credit Policy</a:t>
            </a:r>
            <a:endParaRPr lang="en-US" dirty="0"/>
          </a:p>
        </p:txBody>
      </p:sp>
      <p:sp>
        <p:nvSpPr>
          <p:cNvPr id="3" name="Content Placeholder 2"/>
          <p:cNvSpPr>
            <a:spLocks noGrp="1"/>
          </p:cNvSpPr>
          <p:nvPr>
            <p:ph idx="1"/>
          </p:nvPr>
        </p:nvSpPr>
        <p:spPr/>
        <p:txBody>
          <a:bodyPr>
            <a:normAutofit lnSpcReduction="10000"/>
          </a:bodyPr>
          <a:lstStyle/>
          <a:p>
            <a:pPr>
              <a:defRPr/>
            </a:pPr>
            <a:r>
              <a:rPr lang="en-US" dirty="0" smtClean="0"/>
              <a:t>The efficient management of accounts receivable </a:t>
            </a:r>
            <a:r>
              <a:rPr lang="en-US" dirty="0" smtClean="0">
                <a:sym typeface="Wingdings" pitchFamily="2" charset="2"/>
              </a:rPr>
              <a:t></a:t>
            </a:r>
            <a:r>
              <a:rPr lang="en-US" dirty="0" smtClean="0"/>
              <a:t> critical step in shortening the cash conversion cycle.  </a:t>
            </a:r>
          </a:p>
          <a:p>
            <a:pPr>
              <a:buFontTx/>
              <a:buNone/>
              <a:defRPr/>
            </a:pPr>
            <a:r>
              <a:rPr lang="en-US" dirty="0" smtClean="0"/>
              <a:t> </a:t>
            </a:r>
          </a:p>
          <a:p>
            <a:pPr>
              <a:defRPr/>
            </a:pPr>
            <a:r>
              <a:rPr lang="en-US" dirty="0" smtClean="0"/>
              <a:t>Lax credit policy </a:t>
            </a:r>
            <a:r>
              <a:rPr lang="en-US" dirty="0" smtClean="0">
                <a:sym typeface="Wingdings" pitchFamily="2" charset="2"/>
              </a:rPr>
              <a:t>      </a:t>
            </a:r>
            <a:r>
              <a:rPr lang="en-US" dirty="0" smtClean="0"/>
              <a:t>defaults</a:t>
            </a:r>
          </a:p>
          <a:p>
            <a:pPr>
              <a:buFontTx/>
              <a:buNone/>
              <a:defRPr/>
            </a:pPr>
            <a:r>
              <a:rPr lang="en-US" dirty="0" smtClean="0"/>
              <a:t> 	Strict credit policy</a:t>
            </a:r>
            <a:r>
              <a:rPr lang="en-US" dirty="0" smtClean="0">
                <a:sym typeface="Wingdings" pitchFamily="2" charset="2"/>
              </a:rPr>
              <a:t> Lost sales</a:t>
            </a:r>
          </a:p>
          <a:p>
            <a:pPr>
              <a:buFontTx/>
              <a:buNone/>
              <a:defRPr/>
            </a:pPr>
            <a:endParaRPr lang="en-US" dirty="0" smtClean="0"/>
          </a:p>
          <a:p>
            <a:pPr>
              <a:defRPr/>
            </a:pPr>
            <a:r>
              <a:rPr lang="en-US" dirty="0" smtClean="0"/>
              <a:t>Firms have to establish well-balanced credit and collection policies to efficiently manage working capital.</a:t>
            </a:r>
          </a:p>
          <a:p>
            <a:pPr>
              <a:defRPr/>
            </a:pPr>
            <a:endParaRPr lang="en-US" dirty="0"/>
          </a:p>
        </p:txBody>
      </p:sp>
      <p:sp>
        <p:nvSpPr>
          <p:cNvPr id="5" name="Up Arrow 4"/>
          <p:cNvSpPr/>
          <p:nvPr/>
        </p:nvSpPr>
        <p:spPr>
          <a:xfrm>
            <a:off x="4191000" y="3048000"/>
            <a:ext cx="484188" cy="457200"/>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mtClean="0">
                <a:ea typeface="ヒラギノ角ゴ Pro W3"/>
                <a:cs typeface="ヒラギノ角ゴ Pro W3"/>
              </a:rPr>
              <a:t>13.2 (A)  Collecting Accounts Receivable</a:t>
            </a:r>
          </a:p>
        </p:txBody>
      </p:sp>
      <p:sp>
        <p:nvSpPr>
          <p:cNvPr id="54274" name="Content Placeholder 2"/>
          <p:cNvSpPr>
            <a:spLocks noGrp="1"/>
          </p:cNvSpPr>
          <p:nvPr>
            <p:ph idx="1"/>
          </p:nvPr>
        </p:nvSpPr>
        <p:spPr/>
        <p:txBody>
          <a:bodyPr/>
          <a:lstStyle/>
          <a:p>
            <a:r>
              <a:rPr lang="en-US" smtClean="0">
                <a:ea typeface="ヒラギノ角ゴ Pro W3"/>
                <a:cs typeface="ヒラギノ角ゴ Pro W3"/>
              </a:rPr>
              <a:t>The timing of collecting payments from customers is hardly uniform.  </a:t>
            </a:r>
          </a:p>
          <a:p>
            <a:r>
              <a:rPr lang="en-US" smtClean="0">
                <a:ea typeface="ヒラギノ角ゴ Pro W3"/>
                <a:cs typeface="ヒラギノ角ゴ Pro W3"/>
              </a:rPr>
              <a:t>A certain percentage of customers always pay on time, while a small percentage is always late.</a:t>
            </a:r>
            <a:r>
              <a:rPr lang="en-US" b="1" smtClean="0">
                <a:ea typeface="ヒラギノ角ゴ Pro W3"/>
                <a:cs typeface="ヒラギノ角ゴ Pro W3"/>
              </a:rPr>
              <a:t> </a:t>
            </a:r>
            <a:endParaRPr lang="en-US" smtClean="0">
              <a:ea typeface="ヒラギノ角ゴ Pro W3"/>
              <a:cs typeface="ヒラギノ角ゴ Pro W3"/>
            </a:endParaRPr>
          </a:p>
          <a:p>
            <a:r>
              <a:rPr lang="en-US" smtClean="0">
                <a:ea typeface="ヒラギノ角ゴ Pro W3"/>
                <a:cs typeface="ヒラギノ角ゴ Pro W3"/>
              </a:rPr>
              <a:t>Firms have to analyze their historical collection patterns and accordingly plan for the future.</a:t>
            </a:r>
          </a:p>
          <a:p>
            <a:pPr>
              <a:buFontTx/>
              <a:buNone/>
            </a:pPr>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ea typeface="ヒラギノ角ゴ Pro W3"/>
                <a:cs typeface="ヒラギノ角ゴ Pro W3"/>
              </a:rPr>
              <a:t>13.2 (B)  Credit : A Two-Sided Coin</a:t>
            </a:r>
          </a:p>
        </p:txBody>
      </p:sp>
      <p:sp>
        <p:nvSpPr>
          <p:cNvPr id="3" name="Content Placeholder 2"/>
          <p:cNvSpPr>
            <a:spLocks noGrp="1"/>
          </p:cNvSpPr>
          <p:nvPr>
            <p:ph idx="1"/>
          </p:nvPr>
        </p:nvSpPr>
        <p:spPr/>
        <p:txBody>
          <a:bodyPr>
            <a:normAutofit fontScale="77500" lnSpcReduction="20000"/>
          </a:bodyPr>
          <a:lstStyle/>
          <a:p>
            <a:pPr>
              <a:defRPr/>
            </a:pPr>
            <a:r>
              <a:rPr lang="en-US" dirty="0" smtClean="0"/>
              <a:t>One firm’s accounts receivable is another firm’s accounts payable.   </a:t>
            </a:r>
          </a:p>
          <a:p>
            <a:pPr>
              <a:buFontTx/>
              <a:buNone/>
              <a:defRPr/>
            </a:pPr>
            <a:endParaRPr lang="en-US" dirty="0" smtClean="0"/>
          </a:p>
          <a:p>
            <a:pPr>
              <a:defRPr/>
            </a:pPr>
            <a:r>
              <a:rPr lang="en-US" dirty="0" smtClean="0"/>
              <a:t>The cash conversion cycle decreases with a shortening of the collection cycle but increases with a lengthening of the payment cycle,</a:t>
            </a:r>
          </a:p>
          <a:p>
            <a:pPr>
              <a:buFontTx/>
              <a:buNone/>
              <a:defRPr/>
            </a:pPr>
            <a:r>
              <a:rPr lang="en-US" dirty="0" smtClean="0"/>
              <a:t>	</a:t>
            </a:r>
          </a:p>
          <a:p>
            <a:pPr>
              <a:defRPr/>
            </a:pPr>
            <a:r>
              <a:rPr lang="en-US" dirty="0" smtClean="0"/>
              <a:t>If a firms shortens it collection cycle by tightening its credit policy, its suppliers could do the same, which would negate the effectiveness of the strategy.  </a:t>
            </a:r>
          </a:p>
          <a:p>
            <a:pPr>
              <a:buFontTx/>
              <a:buNone/>
              <a:defRPr/>
            </a:pPr>
            <a:r>
              <a:rPr lang="en-US" dirty="0" smtClean="0"/>
              <a:t> </a:t>
            </a:r>
          </a:p>
          <a:p>
            <a:pPr>
              <a:defRPr/>
            </a:pPr>
            <a:r>
              <a:rPr lang="en-US" dirty="0" smtClean="0"/>
              <a:t>Firms must establish good credit policies regarding screening, payment terms, and collecting of over-due bills.</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mtClean="0">
                <a:ea typeface="ヒラギノ角ゴ Pro W3"/>
                <a:cs typeface="ヒラギノ角ゴ Pro W3"/>
              </a:rPr>
              <a:t>13.2 (C)  Qualifying for credit</a:t>
            </a:r>
          </a:p>
        </p:txBody>
      </p:sp>
      <p:sp>
        <p:nvSpPr>
          <p:cNvPr id="56322" name="Content Placeholder 2"/>
          <p:cNvSpPr>
            <a:spLocks noGrp="1"/>
          </p:cNvSpPr>
          <p:nvPr>
            <p:ph idx="1"/>
          </p:nvPr>
        </p:nvSpPr>
        <p:spPr>
          <a:xfrm>
            <a:off x="381000" y="1447800"/>
            <a:ext cx="8534400" cy="4648200"/>
          </a:xfrm>
        </p:spPr>
        <p:txBody>
          <a:bodyPr/>
          <a:lstStyle/>
          <a:p>
            <a:r>
              <a:rPr lang="en-US" smtClean="0">
                <a:ea typeface="ヒラギノ角ゴ Pro W3"/>
                <a:cs typeface="ヒラギノ角ゴ Pro W3"/>
              </a:rPr>
              <a:t>Often depends on the customer’s background, business potential, and competitive pressures. </a:t>
            </a:r>
          </a:p>
          <a:p>
            <a:pPr>
              <a:buFontTx/>
              <a:buNone/>
            </a:pPr>
            <a:r>
              <a:rPr lang="en-US" smtClean="0">
                <a:ea typeface="ヒラギノ角ゴ Pro W3"/>
                <a:cs typeface="ヒラギノ角ゴ Pro W3"/>
              </a:rPr>
              <a:t> </a:t>
            </a:r>
          </a:p>
          <a:p>
            <a:r>
              <a:rPr lang="en-US" smtClean="0">
                <a:ea typeface="ヒラギノ角ゴ Pro W3"/>
                <a:cs typeface="ヒラギノ角ゴ Pro W3"/>
              </a:rPr>
              <a:t>There is usually a trade-off between paying the high screening costs and the lost cash flow due to defaults resulting from poor screening.</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ea typeface="ヒラギノ角ゴ Pro W3"/>
                <a:cs typeface="ヒラギノ角ゴ Pro W3"/>
              </a:rPr>
              <a:t>13.2 (C)  Qualifying for Credit (continued)</a:t>
            </a:r>
          </a:p>
        </p:txBody>
      </p:sp>
      <p:sp>
        <p:nvSpPr>
          <p:cNvPr id="3" name="Content Placeholder 2"/>
          <p:cNvSpPr>
            <a:spLocks noGrp="1"/>
          </p:cNvSpPr>
          <p:nvPr>
            <p:ph idx="1"/>
          </p:nvPr>
        </p:nvSpPr>
        <p:spPr/>
        <p:txBody>
          <a:bodyPr>
            <a:normAutofit fontScale="70000" lnSpcReduction="20000"/>
          </a:bodyPr>
          <a:lstStyle/>
          <a:p>
            <a:pPr>
              <a:spcAft>
                <a:spcPts val="600"/>
              </a:spcAft>
              <a:buFontTx/>
              <a:buNone/>
              <a:defRPr/>
            </a:pPr>
            <a:r>
              <a:rPr lang="en-US" b="1" dirty="0" smtClean="0"/>
              <a:t>	Example 2: Evaluating credit screening cost.</a:t>
            </a:r>
            <a:r>
              <a:rPr lang="en-US" dirty="0" smtClean="0"/>
              <a:t> Go-Green Golf Carts Inc. has developed an environmentally friendly golf cart, which costs $2500 to produce and will sell for $4,000.</a:t>
            </a:r>
          </a:p>
          <a:p>
            <a:pPr>
              <a:spcAft>
                <a:spcPts val="600"/>
              </a:spcAft>
              <a:buFontTx/>
              <a:buNone/>
              <a:defRPr/>
            </a:pPr>
            <a:r>
              <a:rPr lang="en-US" dirty="0" smtClean="0"/>
              <a:t>	Market analysis shows that the firm will be able to sell 2000 carts per year, if it allows credit sales. However, there is a chance that 1% of the customers may default.  </a:t>
            </a:r>
          </a:p>
          <a:p>
            <a:pPr>
              <a:spcAft>
                <a:spcPts val="600"/>
              </a:spcAft>
              <a:buFontTx/>
              <a:buNone/>
              <a:defRPr/>
            </a:pPr>
            <a:r>
              <a:rPr lang="en-US" dirty="0" smtClean="0"/>
              <a:t>	If the firm does not offer credit terms, 40% of the sales will be lost.  </a:t>
            </a:r>
          </a:p>
          <a:p>
            <a:pPr>
              <a:spcAft>
                <a:spcPts val="600"/>
              </a:spcAft>
              <a:buFontTx/>
              <a:buNone/>
              <a:defRPr/>
            </a:pPr>
            <a:r>
              <a:rPr lang="en-US" dirty="0" smtClean="0"/>
              <a:t>	It has also been determined that if the firm offers credit only to credit-worthy customers by screening the buyers, the default rate will be zero, i.e. the 20 potential defaulters will be screened in advance.  </a:t>
            </a:r>
          </a:p>
          <a:p>
            <a:pPr>
              <a:spcAft>
                <a:spcPts val="600"/>
              </a:spcAft>
              <a:buFontTx/>
              <a:buNone/>
              <a:defRPr/>
            </a:pPr>
            <a:r>
              <a:rPr lang="en-US" dirty="0" smtClean="0"/>
              <a:t>	Should the firm proceed with credit sales and if so, should it screen the clients and at what cost?</a:t>
            </a:r>
          </a:p>
          <a:p>
            <a:pPr>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ea typeface="ヒラギノ角ゴ Pro W3"/>
                <a:cs typeface="ヒラギノ角ゴ Pro W3"/>
              </a:rPr>
              <a:t>13.2 (C)  Qualifying for Credit (continued)</a:t>
            </a:r>
          </a:p>
        </p:txBody>
      </p:sp>
      <p:sp>
        <p:nvSpPr>
          <p:cNvPr id="3" name="Content Placeholder 2"/>
          <p:cNvSpPr>
            <a:spLocks noGrp="1"/>
          </p:cNvSpPr>
          <p:nvPr>
            <p:ph idx="1"/>
          </p:nvPr>
        </p:nvSpPr>
        <p:spPr/>
        <p:txBody>
          <a:bodyPr>
            <a:normAutofit fontScale="77500" lnSpcReduction="20000"/>
          </a:bodyPr>
          <a:lstStyle/>
          <a:p>
            <a:pPr>
              <a:buFontTx/>
              <a:buNone/>
              <a:defRPr/>
            </a:pPr>
            <a:r>
              <a:rPr lang="en-US" b="1" dirty="0" smtClean="0"/>
              <a:t>Example 2 Answer</a:t>
            </a:r>
          </a:p>
          <a:p>
            <a:pPr>
              <a:buFontTx/>
              <a:buNone/>
              <a:defRPr/>
            </a:pPr>
            <a:endParaRPr lang="en-US" dirty="0" smtClean="0"/>
          </a:p>
          <a:p>
            <a:pPr>
              <a:buFontTx/>
              <a:buNone/>
              <a:defRPr/>
            </a:pPr>
            <a:r>
              <a:rPr lang="en-US" dirty="0" smtClean="0"/>
              <a:t>Profit earned on all-cash sales= .6*2000*($1500) 						  </a:t>
            </a:r>
            <a:r>
              <a:rPr lang="en-US" dirty="0" smtClean="0">
                <a:sym typeface="Wingdings" pitchFamily="2" charset="2"/>
              </a:rPr>
              <a:t></a:t>
            </a:r>
            <a:r>
              <a:rPr lang="en-US" dirty="0" smtClean="0"/>
              <a:t>$1,800,000</a:t>
            </a:r>
          </a:p>
          <a:p>
            <a:pPr>
              <a:buFontTx/>
              <a:buNone/>
              <a:defRPr/>
            </a:pPr>
            <a:r>
              <a:rPr lang="en-US" dirty="0" smtClean="0"/>
              <a:t>	Profit earned on credit sales (no screen) </a:t>
            </a:r>
          </a:p>
          <a:p>
            <a:pPr>
              <a:buFontTx/>
              <a:buNone/>
              <a:defRPr/>
            </a:pPr>
            <a:r>
              <a:rPr lang="en-US" dirty="0" smtClean="0"/>
              <a:t>	=  ( .99*2000*1500) - (20*2500)</a:t>
            </a:r>
            <a:r>
              <a:rPr lang="en-US" dirty="0" smtClean="0">
                <a:sym typeface="Wingdings"/>
              </a:rPr>
              <a:t></a:t>
            </a:r>
            <a:r>
              <a:rPr lang="en-US" dirty="0" smtClean="0"/>
              <a:t>$2,920,000</a:t>
            </a:r>
          </a:p>
          <a:p>
            <a:pPr>
              <a:buFontTx/>
              <a:buNone/>
              <a:defRPr/>
            </a:pPr>
            <a:r>
              <a:rPr lang="en-US" dirty="0" smtClean="0"/>
              <a:t>	</a:t>
            </a:r>
          </a:p>
          <a:p>
            <a:pPr>
              <a:buFontTx/>
              <a:buNone/>
              <a:defRPr/>
            </a:pPr>
            <a:r>
              <a:rPr lang="en-US" dirty="0" smtClean="0"/>
              <a:t>	</a:t>
            </a:r>
            <a:r>
              <a:rPr lang="en-US" dirty="0" err="1" smtClean="0"/>
              <a:t>i.e</a:t>
            </a:r>
            <a:r>
              <a:rPr lang="en-US" dirty="0" smtClean="0"/>
              <a:t> 99% of 2000 customers will pay and provide a $1500 profit, while 1% of 2000 or 20 customers will default causing a loss of $2500 each</a:t>
            </a:r>
          </a:p>
          <a:p>
            <a:pPr>
              <a:buFontTx/>
              <a:buNone/>
              <a:defRPr/>
            </a:pPr>
            <a:r>
              <a:rPr lang="en-US" dirty="0" smtClean="0"/>
              <a:t> </a:t>
            </a:r>
          </a:p>
          <a:p>
            <a:pPr>
              <a:buFontTx/>
              <a:buNone/>
              <a:defRPr/>
            </a:pPr>
            <a:r>
              <a:rPr lang="en-US" dirty="0" smtClean="0"/>
              <a:t>	Additional profit generated by granting no-screen credit </a:t>
            </a:r>
          </a:p>
          <a:p>
            <a:pPr>
              <a:buFontTx/>
              <a:buNone/>
              <a:defRPr/>
            </a:pPr>
            <a:r>
              <a:rPr lang="en-US" dirty="0" smtClean="0"/>
              <a:t>		</a:t>
            </a:r>
            <a:r>
              <a:rPr lang="en-US" dirty="0" smtClean="0">
                <a:sym typeface="Wingdings"/>
              </a:rPr>
              <a:t></a:t>
            </a:r>
            <a:r>
              <a:rPr lang="en-US" dirty="0" smtClean="0"/>
              <a:t>2,920,000-$1,800,000= $1,120,000</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ea typeface="ヒラギノ角ゴ Pro W3"/>
                <a:cs typeface="ヒラギノ角ゴ Pro W3"/>
              </a:rPr>
              <a:t>13.2 (C)  Qualifying for Credit (continued)</a:t>
            </a:r>
          </a:p>
        </p:txBody>
      </p:sp>
      <p:sp>
        <p:nvSpPr>
          <p:cNvPr id="3" name="Content Placeholder 2"/>
          <p:cNvSpPr>
            <a:spLocks noGrp="1"/>
          </p:cNvSpPr>
          <p:nvPr>
            <p:ph idx="1"/>
          </p:nvPr>
        </p:nvSpPr>
        <p:spPr/>
        <p:txBody>
          <a:bodyPr>
            <a:normAutofit fontScale="62500" lnSpcReduction="20000"/>
          </a:bodyPr>
          <a:lstStyle/>
          <a:p>
            <a:pPr>
              <a:buFontTx/>
              <a:buNone/>
              <a:defRPr/>
            </a:pPr>
            <a:r>
              <a:rPr lang="en-US" dirty="0" smtClean="0"/>
              <a:t>	</a:t>
            </a:r>
            <a:r>
              <a:rPr lang="en-US" b="1" dirty="0" smtClean="0"/>
              <a:t>Example 2 Answer (continued)</a:t>
            </a:r>
          </a:p>
          <a:p>
            <a:pPr>
              <a:buFontTx/>
              <a:buNone/>
              <a:defRPr/>
            </a:pPr>
            <a:endParaRPr lang="en-US" b="1" dirty="0" smtClean="0">
              <a:effectLst>
                <a:outerShdw blurRad="38100" dist="38100" dir="2700000" algn="tl">
                  <a:srgbClr val="000000">
                    <a:alpha val="43137"/>
                  </a:srgbClr>
                </a:outerShdw>
              </a:effectLst>
            </a:endParaRPr>
          </a:p>
          <a:p>
            <a:pPr>
              <a:buFontTx/>
              <a:buNone/>
              <a:defRPr/>
            </a:pPr>
            <a:r>
              <a:rPr lang="en-US" b="1" dirty="0" smtClean="0">
                <a:effectLst>
                  <a:outerShdw blurRad="38100" dist="38100" dir="2700000" algn="tl">
                    <a:srgbClr val="000000">
                      <a:alpha val="43137"/>
                    </a:srgbClr>
                  </a:outerShdw>
                </a:effectLst>
              </a:rPr>
              <a:t>	Benefits of screening = 20 *$2500 = $50,000</a:t>
            </a:r>
          </a:p>
          <a:p>
            <a:pPr>
              <a:buFontTx/>
              <a:buNone/>
              <a:defRPr/>
            </a:pPr>
            <a:r>
              <a:rPr lang="en-US" dirty="0" smtClean="0"/>
              <a:t>	Maximum cost per customer for screen = $50,000/2000 = $25</a:t>
            </a:r>
          </a:p>
          <a:p>
            <a:pPr>
              <a:buFontTx/>
              <a:buNone/>
              <a:defRPr/>
            </a:pPr>
            <a:r>
              <a:rPr lang="en-US" dirty="0" smtClean="0"/>
              <a:t> </a:t>
            </a:r>
          </a:p>
          <a:p>
            <a:pPr>
              <a:buFontTx/>
              <a:buNone/>
              <a:defRPr/>
            </a:pPr>
            <a:r>
              <a:rPr lang="en-US" dirty="0" smtClean="0"/>
              <a:t>	Let’s say the firm proceeds with the credit terms and successfully screens out the 20 bad credit clients at a cost of $25 per screen</a:t>
            </a:r>
          </a:p>
          <a:p>
            <a:pPr>
              <a:buFontTx/>
              <a:buNone/>
              <a:defRPr/>
            </a:pPr>
            <a:r>
              <a:rPr lang="en-US" dirty="0" smtClean="0"/>
              <a:t> </a:t>
            </a:r>
          </a:p>
          <a:p>
            <a:pPr>
              <a:buFontTx/>
              <a:buNone/>
              <a:defRPr/>
            </a:pPr>
            <a:r>
              <a:rPr lang="en-US" dirty="0" smtClean="0"/>
              <a:t>	Profit = (1980*$1500) - $25*2000=$2,920,000</a:t>
            </a:r>
            <a:r>
              <a:rPr lang="en-US" dirty="0" smtClean="0">
                <a:sym typeface="Wingdings"/>
              </a:rPr>
              <a:t></a:t>
            </a:r>
            <a:r>
              <a:rPr lang="en-US" dirty="0" smtClean="0"/>
              <a:t>the amount it would earn if all 2000 sales were on credit and 20 customers defaulted.</a:t>
            </a:r>
          </a:p>
          <a:p>
            <a:pPr>
              <a:buFontTx/>
              <a:buNone/>
              <a:defRPr/>
            </a:pPr>
            <a:r>
              <a:rPr lang="en-US" b="1" dirty="0" smtClean="0"/>
              <a:t> </a:t>
            </a:r>
            <a:endParaRPr lang="en-US" dirty="0" smtClean="0"/>
          </a:p>
          <a:p>
            <a:pPr>
              <a:buFontTx/>
              <a:buNone/>
              <a:defRPr/>
            </a:pPr>
            <a:r>
              <a:rPr lang="en-US" b="1" dirty="0" smtClean="0"/>
              <a:t>	If the credit screen costs more than $25 it would be better for them to merely grant credit and hope that the default rate is not &gt;1%!!</a:t>
            </a:r>
            <a:endParaRPr lang="en-US" dirty="0" smtClean="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z="3600" smtClean="0">
                <a:ea typeface="ヒラギノ角ゴ Pro W3"/>
                <a:cs typeface="ヒラギノ角ゴ Pro W3"/>
              </a:rPr>
              <a:t>Learning Objectives</a:t>
            </a:r>
          </a:p>
        </p:txBody>
      </p:sp>
      <p:sp>
        <p:nvSpPr>
          <p:cNvPr id="3" name="Content Placeholder 2"/>
          <p:cNvSpPr>
            <a:spLocks noGrp="1"/>
          </p:cNvSpPr>
          <p:nvPr>
            <p:ph idx="1"/>
          </p:nvPr>
        </p:nvSpPr>
        <p:spPr/>
        <p:txBody>
          <a:bodyPr>
            <a:normAutofit fontScale="92500" lnSpcReduction="10000"/>
          </a:bodyPr>
          <a:lstStyle/>
          <a:p>
            <a:pPr>
              <a:buFontTx/>
              <a:buNone/>
              <a:defRPr/>
            </a:pPr>
            <a:r>
              <a:rPr lang="en-US" dirty="0" smtClean="0"/>
              <a:t>1.	Model the cash conversion cycle and explain its components.</a:t>
            </a:r>
          </a:p>
          <a:p>
            <a:pPr>
              <a:buFontTx/>
              <a:buNone/>
              <a:defRPr/>
            </a:pPr>
            <a:r>
              <a:rPr lang="en-US" dirty="0" smtClean="0"/>
              <a:t>2.	Understand why the timing of accounts receivable is important and explain the components of credit policy.</a:t>
            </a:r>
          </a:p>
          <a:p>
            <a:pPr>
              <a:buFontTx/>
              <a:buNone/>
              <a:defRPr/>
            </a:pPr>
            <a:r>
              <a:rPr lang="en-US" dirty="0" smtClean="0"/>
              <a:t>3.	Understand the concept of float and its effect on cash flow and explain how to speed up receivables and slow down disbursements.</a:t>
            </a:r>
          </a:p>
          <a:p>
            <a:pPr>
              <a:buFontTx/>
              <a:buNone/>
              <a:defRPr/>
            </a:pPr>
            <a:r>
              <a:rPr lang="en-US" dirty="0" smtClean="0"/>
              <a:t>4.	Explain inventory management techniques and calculate the economic order quantity (EOQ).</a:t>
            </a:r>
          </a:p>
          <a:p>
            <a:pPr>
              <a:buFontTx/>
              <a:buNone/>
              <a:defRPr/>
            </a:pPr>
            <a:r>
              <a:rPr lang="en-US" dirty="0" smtClean="0"/>
              <a:t>5.	Account for working capital changes in capital budgeting decisions.</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smtClean="0">
                <a:ea typeface="ヒラギノ角ゴ Pro W3"/>
                <a:cs typeface="ヒラギノ角ゴ Pro W3"/>
              </a:rPr>
              <a:t>13.2 (D)  Setting Payment Policy</a:t>
            </a:r>
          </a:p>
        </p:txBody>
      </p:sp>
      <p:sp>
        <p:nvSpPr>
          <p:cNvPr id="60418" name="Content Placeholder 2"/>
          <p:cNvSpPr>
            <a:spLocks noGrp="1"/>
          </p:cNvSpPr>
          <p:nvPr>
            <p:ph idx="1"/>
          </p:nvPr>
        </p:nvSpPr>
        <p:spPr/>
        <p:txBody>
          <a:bodyPr/>
          <a:lstStyle/>
          <a:p>
            <a:r>
              <a:rPr lang="en-US" smtClean="0">
                <a:ea typeface="ヒラギノ角ゴ Pro W3"/>
                <a:cs typeface="ヒラギノ角ゴ Pro W3"/>
              </a:rPr>
              <a:t>An important part of credit policy is to determine how many days of free credit to grant customers and whether or not to offer discounts for paying early, and if so, how much of a discount?</a:t>
            </a:r>
          </a:p>
          <a:p>
            <a:r>
              <a:rPr lang="en-US" smtClean="0">
                <a:ea typeface="ヒラギノ角ゴ Pro W3"/>
                <a:cs typeface="ヒラギノ角ゴ Pro W3"/>
              </a:rPr>
              <a:t>Discounts, if high enough, tend to be mutually beneficial, since the seller frees up cash and the buyer pays less.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mtClean="0">
                <a:ea typeface="ヒラギノ角ゴ Pro W3"/>
                <a:cs typeface="ヒラギノ角ゴ Pro W3"/>
              </a:rPr>
              <a:t>13.2 (D)  Setting Payment Policy (continued)</a:t>
            </a:r>
          </a:p>
        </p:txBody>
      </p:sp>
      <p:sp>
        <p:nvSpPr>
          <p:cNvPr id="61442" name="Content Placeholder 2"/>
          <p:cNvSpPr>
            <a:spLocks noGrp="1"/>
          </p:cNvSpPr>
          <p:nvPr>
            <p:ph idx="1"/>
          </p:nvPr>
        </p:nvSpPr>
        <p:spPr/>
        <p:txBody>
          <a:bodyPr/>
          <a:lstStyle/>
          <a:p>
            <a:pPr marL="0" indent="0">
              <a:spcAft>
                <a:spcPts val="600"/>
              </a:spcAft>
              <a:buFontTx/>
              <a:buNone/>
            </a:pPr>
            <a:r>
              <a:rPr lang="en-US" b="1" smtClean="0">
                <a:ea typeface="ヒラギノ角ゴ Pro W3"/>
                <a:cs typeface="ヒラギノ角ゴ Pro W3"/>
              </a:rPr>
              <a:t>Example 3: Cost of foregoing cash discounts.</a:t>
            </a:r>
            <a:r>
              <a:rPr lang="en-US" sz="2400" b="1" smtClean="0">
                <a:ea typeface="ヒラギノ角ゴ Pro W3"/>
                <a:cs typeface="ヒラギノ角ゴ Pro W3"/>
              </a:rPr>
              <a:t>	</a:t>
            </a:r>
            <a:endParaRPr lang="en-US" sz="2400" smtClean="0">
              <a:ea typeface="ヒラギノ角ゴ Pro W3"/>
              <a:cs typeface="ヒラギノ角ゴ Pro W3"/>
            </a:endParaRPr>
          </a:p>
          <a:p>
            <a:pPr marL="0" indent="0">
              <a:spcAft>
                <a:spcPts val="600"/>
              </a:spcAft>
              <a:buFontTx/>
              <a:buNone/>
            </a:pPr>
            <a:r>
              <a:rPr lang="en-US" sz="2400" smtClean="0">
                <a:ea typeface="ヒラギノ角ゴ Pro W3"/>
                <a:cs typeface="ヒラギノ角ゴ Pro W3"/>
              </a:rPr>
              <a:t>Let’s say that a firm grants it customers credit on terms of 1/10, net 45. You are one of the customers who have an invoice due of $10,000.  You have a line of credit with your bank that is at the rate of 9% per year on outstanding balances.  Should you avail of the discount and pay on day 11 or wait until the 45</a:t>
            </a:r>
            <a:r>
              <a:rPr lang="en-US" sz="2400" baseline="30000" smtClean="0">
                <a:ea typeface="ヒラギノ角ゴ Pro W3"/>
                <a:cs typeface="ヒラギノ角ゴ Pro W3"/>
              </a:rPr>
              <a:t>th</a:t>
            </a:r>
            <a:r>
              <a:rPr lang="en-US" sz="2400" smtClean="0">
                <a:ea typeface="ヒラギノ角ゴ Pro W3"/>
                <a:cs typeface="ヒラギノ角ゴ Pro W3"/>
              </a:rPr>
              <a:t> day and make the full $10,000 payment?</a:t>
            </a:r>
          </a:p>
          <a:p>
            <a:pPr marL="0" indent="0">
              <a:spcAft>
                <a:spcPts val="600"/>
              </a:spcAft>
            </a:pPr>
            <a:endParaRPr lang="en-US" sz="24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mtClean="0">
                <a:ea typeface="ヒラギノ角ゴ Pro W3"/>
                <a:cs typeface="ヒラギノ角ゴ Pro W3"/>
              </a:rPr>
              <a:t>13.2 (D)  Setting Payment Policy (continued)</a:t>
            </a:r>
          </a:p>
        </p:txBody>
      </p:sp>
      <p:sp>
        <p:nvSpPr>
          <p:cNvPr id="62466" name="Content Placeholder 2"/>
          <p:cNvSpPr>
            <a:spLocks noGrp="1"/>
          </p:cNvSpPr>
          <p:nvPr>
            <p:ph idx="1"/>
          </p:nvPr>
        </p:nvSpPr>
        <p:spPr>
          <a:xfrm>
            <a:off x="457200" y="1295400"/>
            <a:ext cx="8382000" cy="5105400"/>
          </a:xfrm>
        </p:spPr>
        <p:txBody>
          <a:bodyPr/>
          <a:lstStyle/>
          <a:p>
            <a:pPr marL="0" indent="0">
              <a:buFontTx/>
              <a:buNone/>
            </a:pPr>
            <a:r>
              <a:rPr lang="en-US" sz="1800" b="1" smtClean="0">
                <a:ea typeface="ヒラギノ角ゴ Pro W3"/>
                <a:cs typeface="ヒラギノ角ゴ Pro W3"/>
              </a:rPr>
              <a:t>Example 3 Answer</a:t>
            </a:r>
          </a:p>
          <a:p>
            <a:pPr marL="0" indent="0">
              <a:buFontTx/>
              <a:buNone/>
            </a:pPr>
            <a:endParaRPr lang="en-US" sz="1800" b="1" smtClean="0">
              <a:ea typeface="ヒラギノ角ゴ Pro W3"/>
              <a:cs typeface="ヒラギノ角ゴ Pro W3"/>
            </a:endParaRPr>
          </a:p>
          <a:p>
            <a:pPr marL="0" indent="0">
              <a:buFontTx/>
              <a:buNone/>
            </a:pPr>
            <a:r>
              <a:rPr lang="en-US" sz="1800" b="1" smtClean="0">
                <a:ea typeface="ヒラギノ角ゴ Pro W3"/>
                <a:cs typeface="ヒラギノ角ゴ Pro W3"/>
              </a:rPr>
              <a:t>If you pay by Day 11, you will owe $10,000*(.99)= $9900</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If you pay by Day 45, you will owe $10,000</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You benefit by $100 for a 35 day period.	</a:t>
            </a:r>
          </a:p>
          <a:p>
            <a:pPr marL="0" indent="0">
              <a:buFontTx/>
              <a:buNone/>
            </a:pPr>
            <a:r>
              <a:rPr lang="en-US" sz="1800" b="1" smtClean="0">
                <a:ea typeface="ヒラギノ角ゴ Pro W3"/>
                <a:cs typeface="ヒラギノ角ゴ Pro W3"/>
              </a:rPr>
              <a:t>If you could invest $9900 over a 35 day period and end up with more than $10,000, you would be better off holding off the payment and investing the 	money rather than taking the discount. </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The holding period return = $100/$9900 = 1.01% over a 35 day period</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The APR = HPR * 365/35= 1.01*10.428% </a:t>
            </a:r>
            <a:r>
              <a:rPr lang="en-US" sz="1800" b="1" smtClean="0">
                <a:ea typeface="ヒラギノ角ゴ Pro W3"/>
                <a:cs typeface="ヒラギノ角ゴ Pro W3"/>
                <a:sym typeface="Wingdings" pitchFamily="2" charset="2"/>
              </a:rPr>
              <a:t></a:t>
            </a:r>
            <a:r>
              <a:rPr lang="en-US" sz="1800" b="1" smtClean="0">
                <a:ea typeface="ヒラギノ角ゴ Pro W3"/>
                <a:cs typeface="ヒラギノ角ゴ Pro W3"/>
              </a:rPr>
              <a:t>10.53%</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The EAR = (1+HPR)</a:t>
            </a:r>
            <a:r>
              <a:rPr lang="en-US" sz="1800" b="1" baseline="30000" smtClean="0">
                <a:ea typeface="ヒラギノ角ゴ Pro W3"/>
                <a:cs typeface="ヒラギノ角ゴ Pro W3"/>
              </a:rPr>
              <a:t>365/n</a:t>
            </a:r>
            <a:r>
              <a:rPr lang="en-US" sz="1800" b="1" smtClean="0">
                <a:ea typeface="ヒラギノ角ゴ Pro W3"/>
                <a:cs typeface="ヒラギノ角ゴ Pro W3"/>
              </a:rPr>
              <a:t> -1 = (1.0101)</a:t>
            </a:r>
            <a:r>
              <a:rPr lang="en-US" sz="1800" b="1" baseline="30000" smtClean="0">
                <a:ea typeface="ヒラギノ角ゴ Pro W3"/>
                <a:cs typeface="ヒラギノ角ゴ Pro W3"/>
              </a:rPr>
              <a:t>365/35</a:t>
            </a:r>
            <a:r>
              <a:rPr lang="en-US" sz="1800" b="1" smtClean="0">
                <a:ea typeface="ヒラギノ角ゴ Pro W3"/>
                <a:cs typeface="ヒラギノ角ゴ Pro W3"/>
              </a:rPr>
              <a:t>-1 =11.05% </a:t>
            </a:r>
            <a:endParaRPr lang="en-US" sz="1800" smtClean="0">
              <a:ea typeface="ヒラギノ角ゴ Pro W3"/>
              <a:cs typeface="ヒラギノ角ゴ Pro W3"/>
            </a:endParaRPr>
          </a:p>
          <a:p>
            <a:pPr marL="0" indent="0">
              <a:buFontTx/>
              <a:buNone/>
            </a:pPr>
            <a:r>
              <a:rPr lang="en-US" sz="1800" b="1" smtClean="0">
                <a:ea typeface="ヒラギノ角ゴ Pro W3"/>
                <a:cs typeface="ヒラギノ角ゴ Pro W3"/>
              </a:rPr>
              <a:t>Since you can borrow at 9% per year, it would be better to borrow the money, pay on Day 10, and take advantage of the discount.</a:t>
            </a:r>
            <a:endParaRPr lang="en-US" sz="18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smtClean="0">
                <a:ea typeface="ヒラギノ角ゴ Pro W3"/>
                <a:cs typeface="ヒラギノ角ゴ Pro W3"/>
              </a:rPr>
              <a:t>13.2 (D)  Setting Payment Policy (continued)</a:t>
            </a:r>
          </a:p>
        </p:txBody>
      </p:sp>
      <p:sp>
        <p:nvSpPr>
          <p:cNvPr id="3" name="Content Placeholder 2"/>
          <p:cNvSpPr>
            <a:spLocks noGrp="1"/>
          </p:cNvSpPr>
          <p:nvPr>
            <p:ph idx="1"/>
          </p:nvPr>
        </p:nvSpPr>
        <p:spPr/>
        <p:txBody>
          <a:bodyPr>
            <a:normAutofit fontScale="62500" lnSpcReduction="20000"/>
          </a:bodyPr>
          <a:lstStyle/>
          <a:p>
            <a:pPr>
              <a:buFontTx/>
              <a:buNone/>
              <a:defRPr/>
            </a:pPr>
            <a:r>
              <a:rPr lang="en-US" b="1" dirty="0" smtClean="0"/>
              <a:t>Example 3 Answer (continued)</a:t>
            </a:r>
          </a:p>
          <a:p>
            <a:pPr>
              <a:buFontTx/>
              <a:buNone/>
              <a:defRPr/>
            </a:pPr>
            <a:endParaRPr lang="en-US" b="1" dirty="0" smtClean="0"/>
          </a:p>
          <a:p>
            <a:pPr>
              <a:buFontTx/>
              <a:buNone/>
              <a:defRPr/>
            </a:pPr>
            <a:r>
              <a:rPr lang="en-US" b="1" dirty="0" smtClean="0"/>
              <a:t>Alternate method:</a:t>
            </a:r>
            <a:endParaRPr lang="en-US" dirty="0" smtClean="0"/>
          </a:p>
          <a:p>
            <a:pPr>
              <a:buFontTx/>
              <a:buNone/>
              <a:defRPr/>
            </a:pPr>
            <a:r>
              <a:rPr lang="en-US" b="1" dirty="0" smtClean="0"/>
              <a:t> 	Calculate the APR and EAR implied by the discount being offered using Equations 13.12 and 13.13 as follows:</a:t>
            </a:r>
            <a:endParaRPr lang="en-US" dirty="0" smtClean="0"/>
          </a:p>
          <a:p>
            <a:pPr>
              <a:buFontTx/>
              <a:buNone/>
              <a:defRPr/>
            </a:pPr>
            <a:r>
              <a:rPr lang="en-US" b="1" dirty="0" smtClean="0"/>
              <a:t> </a:t>
            </a:r>
            <a:endParaRPr lang="en-US" dirty="0" smtClean="0"/>
          </a:p>
          <a:p>
            <a:pPr>
              <a:buFontTx/>
              <a:buNone/>
              <a:defRPr/>
            </a:pPr>
            <a:r>
              <a:rPr lang="en-US" b="1" dirty="0" smtClean="0"/>
              <a:t>	 </a:t>
            </a:r>
            <a:endParaRPr lang="en-US" dirty="0" smtClean="0"/>
          </a:p>
          <a:p>
            <a:pPr>
              <a:buFontTx/>
              <a:buNone/>
              <a:defRPr/>
            </a:pPr>
            <a:r>
              <a:rPr lang="en-US" b="1" dirty="0" smtClean="0"/>
              <a:t> </a:t>
            </a:r>
            <a:endParaRPr lang="en-US" dirty="0" smtClean="0"/>
          </a:p>
          <a:p>
            <a:pPr>
              <a:buFontTx/>
              <a:buNone/>
              <a:defRPr/>
            </a:pPr>
            <a:r>
              <a:rPr lang="en-US" b="1" dirty="0" smtClean="0"/>
              <a:t>	APR =   (1%/(1-1%)) * (365/days between payment days)</a:t>
            </a:r>
            <a:endParaRPr lang="en-US" dirty="0" smtClean="0"/>
          </a:p>
          <a:p>
            <a:pPr>
              <a:buFontTx/>
              <a:buNone/>
              <a:defRPr/>
            </a:pPr>
            <a:r>
              <a:rPr lang="en-US" b="1" dirty="0" smtClean="0"/>
              <a:t>		 = (.01/.99)* (365/(45-10) </a:t>
            </a:r>
            <a:r>
              <a:rPr lang="en-US" b="1" dirty="0" smtClean="0">
                <a:sym typeface="Wingdings"/>
              </a:rPr>
              <a:t></a:t>
            </a:r>
            <a:r>
              <a:rPr lang="en-US" b="1" dirty="0" smtClean="0"/>
              <a:t>.0101*10.428 </a:t>
            </a:r>
          </a:p>
          <a:p>
            <a:pPr>
              <a:buFontTx/>
              <a:buNone/>
              <a:defRPr/>
            </a:pPr>
            <a:r>
              <a:rPr lang="en-US" b="1" dirty="0" smtClean="0">
                <a:sym typeface="Wingdings"/>
              </a:rPr>
              <a:t>		</a:t>
            </a:r>
            <a:r>
              <a:rPr lang="en-US" b="1" dirty="0" smtClean="0"/>
              <a:t>.1053 or 10.53%</a:t>
            </a:r>
            <a:endParaRPr lang="en-US" dirty="0" smtClean="0"/>
          </a:p>
          <a:p>
            <a:pPr>
              <a:buFontTx/>
              <a:buNone/>
              <a:defRPr/>
            </a:pPr>
            <a:r>
              <a:rPr lang="en-US" b="1" dirty="0" smtClean="0"/>
              <a:t> 	   </a:t>
            </a:r>
          </a:p>
          <a:p>
            <a:pPr>
              <a:buFontTx/>
              <a:buNone/>
              <a:defRPr/>
            </a:pPr>
            <a:endParaRPr lang="en-US" b="1" dirty="0" smtClean="0"/>
          </a:p>
          <a:p>
            <a:pPr>
              <a:buFontTx/>
              <a:buNone/>
              <a:defRPr/>
            </a:pPr>
            <a:endParaRPr lang="en-US" b="1" dirty="0" smtClean="0"/>
          </a:p>
          <a:p>
            <a:pPr>
              <a:buFontTx/>
              <a:buNone/>
              <a:defRPr/>
            </a:pPr>
            <a:r>
              <a:rPr lang="en-US" b="1" dirty="0" smtClean="0"/>
              <a:t>   </a:t>
            </a:r>
          </a:p>
          <a:p>
            <a:pPr>
              <a:buFontTx/>
              <a:buNone/>
              <a:defRPr/>
            </a:pPr>
            <a:r>
              <a:rPr lang="en-US" b="1" dirty="0" smtClean="0"/>
              <a:t>	EAR = (1+ (.01/.99)</a:t>
            </a:r>
            <a:r>
              <a:rPr lang="en-US" b="1" baseline="30000" dirty="0" smtClean="0"/>
              <a:t>365/35</a:t>
            </a:r>
            <a:r>
              <a:rPr lang="en-US" b="1" dirty="0" smtClean="0"/>
              <a:t>  -1 = (1.0101)</a:t>
            </a:r>
            <a:r>
              <a:rPr lang="en-US" b="1" baseline="30000" dirty="0" smtClean="0"/>
              <a:t>10.428</a:t>
            </a:r>
            <a:r>
              <a:rPr lang="en-US" b="1" dirty="0" smtClean="0"/>
              <a:t> – 1 = 11.05%</a:t>
            </a:r>
            <a:endParaRPr lang="en-US" dirty="0" smtClean="0"/>
          </a:p>
          <a:p>
            <a:pPr>
              <a:buFontTx/>
              <a:buNone/>
              <a:defRPr/>
            </a:pPr>
            <a:endParaRPr lang="en-US" dirty="0"/>
          </a:p>
        </p:txBody>
      </p:sp>
      <p:pic>
        <p:nvPicPr>
          <p:cNvPr id="5" name="Picture 4" descr="eq13_1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71600" y="2819400"/>
            <a:ext cx="7010400" cy="565512"/>
          </a:xfrm>
          <a:prstGeom prst="rect">
            <a:avLst/>
          </a:prstGeom>
        </p:spPr>
      </p:pic>
      <p:pic>
        <p:nvPicPr>
          <p:cNvPr id="6" name="Picture 5" descr="eq13_13.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90600" y="4537663"/>
            <a:ext cx="7467600" cy="643937"/>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smtClean="0">
                <a:ea typeface="ヒラギノ角ゴ Pro W3"/>
                <a:cs typeface="ヒラギノ角ゴ Pro W3"/>
              </a:rPr>
              <a:t>13.2 (E)  Collecting Overdue Debt</a:t>
            </a:r>
          </a:p>
        </p:txBody>
      </p:sp>
      <p:sp>
        <p:nvSpPr>
          <p:cNvPr id="3" name="Content Placeholder 2"/>
          <p:cNvSpPr>
            <a:spLocks noGrp="1"/>
          </p:cNvSpPr>
          <p:nvPr>
            <p:ph idx="1"/>
          </p:nvPr>
        </p:nvSpPr>
        <p:spPr/>
        <p:txBody>
          <a:bodyPr>
            <a:normAutofit fontScale="92500" lnSpcReduction="10000"/>
          </a:bodyPr>
          <a:lstStyle/>
          <a:p>
            <a:pPr>
              <a:defRPr/>
            </a:pPr>
            <a:r>
              <a:rPr lang="en-US" dirty="0" smtClean="0"/>
              <a:t>A firm’s collection policy, involves sending collection notices, taking court action, and eventually writing off bad debts.</a:t>
            </a:r>
          </a:p>
          <a:p>
            <a:pPr>
              <a:defRPr/>
            </a:pPr>
            <a:r>
              <a:rPr lang="en-US" dirty="0" smtClean="0"/>
              <a:t>The cost to the firm escalates at each step  </a:t>
            </a:r>
          </a:p>
          <a:p>
            <a:pPr>
              <a:buFontTx/>
              <a:buNone/>
              <a:defRPr/>
            </a:pPr>
            <a:r>
              <a:rPr lang="en-US" dirty="0" smtClean="0">
                <a:sym typeface="Wingdings" pitchFamily="2" charset="2"/>
              </a:rPr>
              <a:t></a:t>
            </a:r>
            <a:r>
              <a:rPr lang="en-US" dirty="0" smtClean="0"/>
              <a:t>  Firms should carefully establish and monitor their credit policy involving:</a:t>
            </a:r>
          </a:p>
          <a:p>
            <a:pPr lvl="1">
              <a:defRPr/>
            </a:pPr>
            <a:r>
              <a:rPr lang="en-US" dirty="0" smtClean="0"/>
              <a:t> screening, </a:t>
            </a:r>
          </a:p>
          <a:p>
            <a:pPr lvl="1">
              <a:defRPr/>
            </a:pPr>
            <a:r>
              <a:rPr lang="en-US" dirty="0" smtClean="0"/>
              <a:t>payment terms, and </a:t>
            </a:r>
          </a:p>
          <a:p>
            <a:pPr lvl="1">
              <a:defRPr/>
            </a:pPr>
            <a:r>
              <a:rPr lang="en-US" dirty="0" smtClean="0"/>
              <a:t>collection procedures </a:t>
            </a:r>
          </a:p>
          <a:p>
            <a:pPr>
              <a:defRPr/>
            </a:pPr>
            <a:r>
              <a:rPr lang="en-US" dirty="0" smtClean="0"/>
              <a:t>so as to maximize benefits while minimizing costs.</a:t>
            </a:r>
          </a:p>
          <a:p>
            <a:pPr>
              <a:buFontTx/>
              <a:buNone/>
              <a:defRPr/>
            </a:pPr>
            <a:r>
              <a:rPr lang="en-US" b="1" dirty="0" smtClean="0"/>
              <a:t> </a:t>
            </a:r>
            <a:endParaRPr lang="en-US" dirty="0" smtClean="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13.3  The Float</a:t>
            </a:r>
            <a:br>
              <a:rPr lang="en-US" dirty="0" smtClean="0"/>
            </a:br>
            <a:endParaRPr lang="en-US" dirty="0"/>
          </a:p>
        </p:txBody>
      </p:sp>
      <p:sp>
        <p:nvSpPr>
          <p:cNvPr id="65538" name="Content Placeholder 2"/>
          <p:cNvSpPr>
            <a:spLocks noGrp="1"/>
          </p:cNvSpPr>
          <p:nvPr>
            <p:ph idx="1"/>
          </p:nvPr>
        </p:nvSpPr>
        <p:spPr/>
        <p:txBody>
          <a:bodyPr/>
          <a:lstStyle/>
          <a:p>
            <a:r>
              <a:rPr lang="en-US" smtClean="0">
                <a:ea typeface="ヒラギノ角ゴ Pro W3"/>
                <a:cs typeface="ヒラギノ角ゴ Pro W3"/>
              </a:rPr>
              <a:t>“Float,” </a:t>
            </a:r>
            <a:r>
              <a:rPr lang="en-US" smtClean="0">
                <a:ea typeface="ヒラギノ角ゴ Pro W3"/>
                <a:cs typeface="ヒラギノ角ゴ Pro W3"/>
                <a:sym typeface="Wingdings" pitchFamily="2" charset="2"/>
              </a:rPr>
              <a:t></a:t>
            </a:r>
            <a:r>
              <a:rPr lang="en-US" smtClean="0">
                <a:ea typeface="ヒラギノ角ゴ Pro W3"/>
                <a:cs typeface="ヒラギノ角ゴ Pro W3"/>
              </a:rPr>
              <a:t>the time it takes for a check to clear, is of two types:</a:t>
            </a:r>
            <a:r>
              <a:rPr lang="en-US" i="1" smtClean="0">
                <a:ea typeface="ヒラギノ角ゴ Pro W3"/>
                <a:cs typeface="ヒラギノ角ゴ Pro W3"/>
              </a:rPr>
              <a:t> </a:t>
            </a:r>
            <a:endParaRPr lang="en-US" smtClean="0">
              <a:ea typeface="ヒラギノ角ゴ Pro W3"/>
              <a:cs typeface="ヒラギノ角ゴ Pro W3"/>
            </a:endParaRPr>
          </a:p>
          <a:p>
            <a:pPr lvl="1"/>
            <a:r>
              <a:rPr lang="en-US" b="1" i="1" smtClean="0">
                <a:ea typeface="ヒラギノ角ゴ Pro W3"/>
              </a:rPr>
              <a:t>Disbursement float</a:t>
            </a:r>
            <a:r>
              <a:rPr lang="en-US" i="1" smtClean="0">
                <a:ea typeface="ヒラギノ角ゴ Pro W3"/>
              </a:rPr>
              <a:t> is the time lag between when a buyer writes a check to when the money leaves his or her account.</a:t>
            </a:r>
            <a:endParaRPr lang="en-US" smtClean="0">
              <a:ea typeface="ヒラギノ角ゴ Pro W3"/>
            </a:endParaRPr>
          </a:p>
          <a:p>
            <a:pPr lvl="1"/>
            <a:r>
              <a:rPr lang="en-US" smtClean="0">
                <a:ea typeface="ヒラギノ角ゴ Pro W3"/>
              </a:rPr>
              <a:t> </a:t>
            </a:r>
            <a:r>
              <a:rPr lang="en-US" b="1" i="1" smtClean="0">
                <a:ea typeface="ヒラギノ角ゴ Pro W3"/>
              </a:rPr>
              <a:t>Collection float</a:t>
            </a:r>
            <a:r>
              <a:rPr lang="en-US" i="1" smtClean="0">
                <a:ea typeface="ヒラギノ角ゴ Pro W3"/>
              </a:rPr>
              <a:t> is the time lag between when a seller deposits the check to when the funds are received in the account.</a:t>
            </a:r>
            <a:r>
              <a:rPr lang="en-US" smtClean="0">
                <a:ea typeface="ヒラギノ角ゴ Pro W3"/>
              </a:rPr>
              <a:t>	</a:t>
            </a:r>
          </a:p>
        </p:txBody>
      </p:sp>
      <p:sp>
        <p:nvSpPr>
          <p:cNvPr id="65539" name="Rectangle 1"/>
          <p:cNvSpPr>
            <a:spLocks noChangeArrowheads="1"/>
          </p:cNvSpPr>
          <p:nvPr/>
        </p:nvSpPr>
        <p:spPr bwMode="auto">
          <a:xfrm>
            <a:off x="609600" y="5029200"/>
            <a:ext cx="8077200" cy="830263"/>
          </a:xfrm>
          <a:prstGeom prst="rect">
            <a:avLst/>
          </a:prstGeom>
          <a:noFill/>
          <a:ln w="9525">
            <a:noFill/>
            <a:miter lim="800000"/>
            <a:headEnd/>
            <a:tailEnd/>
          </a:ln>
        </p:spPr>
        <p:txBody>
          <a:bodyPr anchor="ctr">
            <a:spAutoFit/>
          </a:bodyPr>
          <a:lstStyle/>
          <a:p>
            <a:r>
              <a:rPr lang="en-US" sz="1600" b="1">
                <a:solidFill>
                  <a:srgbClr val="000000"/>
                </a:solidFill>
                <a:cs typeface="Times New Roman" pitchFamily="18" charset="0"/>
              </a:rPr>
              <a:t>Note:  The collection float is part of the disbursement float, so if the seller or his bank  can speed up collection it will automatically shorten the disbursement float.</a:t>
            </a:r>
            <a:endParaRPr lang="en-US" sz="160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13.3  The Float (continued)</a:t>
            </a:r>
            <a:br>
              <a:rPr lang="en-US" dirty="0" smtClean="0"/>
            </a:br>
            <a:endParaRPr lang="en-US" dirty="0"/>
          </a:p>
        </p:txBody>
      </p:sp>
      <p:sp>
        <p:nvSpPr>
          <p:cNvPr id="66563" name="TextBox 6"/>
          <p:cNvSpPr txBox="1">
            <a:spLocks noChangeArrowheads="1"/>
          </p:cNvSpPr>
          <p:nvPr/>
        </p:nvSpPr>
        <p:spPr bwMode="auto">
          <a:xfrm>
            <a:off x="533400" y="1306513"/>
            <a:ext cx="8305800" cy="461665"/>
          </a:xfrm>
          <a:prstGeom prst="rect">
            <a:avLst/>
          </a:prstGeom>
          <a:noFill/>
          <a:ln w="9525">
            <a:noFill/>
            <a:miter lim="800000"/>
            <a:headEnd/>
            <a:tailEnd/>
          </a:ln>
        </p:spPr>
        <p:txBody>
          <a:bodyPr wrap="square">
            <a:spAutoFit/>
          </a:bodyPr>
          <a:lstStyle/>
          <a:p>
            <a:r>
              <a:rPr lang="en-US" b="1" dirty="0">
                <a:latin typeface="Verdana" pitchFamily="34" charset="0"/>
              </a:rPr>
              <a:t>Figure 13.5  Disbursement and collection float.</a:t>
            </a:r>
          </a:p>
        </p:txBody>
      </p:sp>
      <p:pic>
        <p:nvPicPr>
          <p:cNvPr id="3" name="Picture 2" descr="fig13_0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2133600"/>
            <a:ext cx="7417589" cy="407192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543800" cy="1143000"/>
          </a:xfrm>
        </p:spPr>
        <p:txBody>
          <a:bodyPr>
            <a:normAutofit fontScale="90000"/>
          </a:bodyPr>
          <a:lstStyle/>
          <a:p>
            <a:pPr>
              <a:defRPr/>
            </a:pPr>
            <a:r>
              <a:rPr lang="en-US" dirty="0" smtClean="0"/>
              <a:t>13.3 (A)  Speeding Up the Collection (Shortening the Lag Time)</a:t>
            </a:r>
            <a:endParaRPr lang="en-US" sz="3000" dirty="0"/>
          </a:p>
        </p:txBody>
      </p:sp>
      <p:sp>
        <p:nvSpPr>
          <p:cNvPr id="67586" name="Content Placeholder 2"/>
          <p:cNvSpPr>
            <a:spLocks noGrp="1"/>
          </p:cNvSpPr>
          <p:nvPr>
            <p:ph idx="1"/>
          </p:nvPr>
        </p:nvSpPr>
        <p:spPr/>
        <p:txBody>
          <a:bodyPr/>
          <a:lstStyle/>
          <a:p>
            <a:r>
              <a:rPr lang="en-US" smtClean="0">
                <a:ea typeface="ヒラギノ角ゴ Pro W3"/>
                <a:cs typeface="ヒラギノ角ゴ Pro W3"/>
              </a:rPr>
              <a:t>Firms attempt to speed up collections in a variety of ways including:</a:t>
            </a:r>
          </a:p>
          <a:p>
            <a:pPr>
              <a:buFontTx/>
              <a:buNone/>
            </a:pPr>
            <a:r>
              <a:rPr lang="en-US" b="1" smtClean="0">
                <a:ea typeface="ヒラギノ角ゴ Pro W3"/>
                <a:cs typeface="ヒラギノ角ゴ Pro W3"/>
              </a:rPr>
              <a:t>	</a:t>
            </a:r>
            <a:endParaRPr lang="en-US" smtClean="0">
              <a:ea typeface="ヒラギノ角ゴ Pro W3"/>
              <a:cs typeface="ヒラギノ角ゴ Pro W3"/>
            </a:endParaRPr>
          </a:p>
          <a:p>
            <a:pPr lvl="1"/>
            <a:r>
              <a:rPr lang="en-US" b="1" i="1" smtClean="0">
                <a:ea typeface="ヒラギノ角ゴ Pro W3"/>
              </a:rPr>
              <a:t>Lock boxes</a:t>
            </a:r>
            <a:r>
              <a:rPr lang="en-US" i="1" smtClean="0">
                <a:ea typeface="ヒラギノ角ゴ Pro W3"/>
              </a:rPr>
              <a:t>, which are post office boxes set up at convenient locations to allow for quick pick up and deposit of checks by the firm’s bank.</a:t>
            </a:r>
            <a:endParaRPr lang="en-US" smtClean="0">
              <a:ea typeface="ヒラギノ角ゴ Pro W3"/>
            </a:endParaRPr>
          </a:p>
          <a:p>
            <a:pPr>
              <a:buFontTx/>
              <a:buNone/>
            </a:pPr>
            <a:endParaRPr lang="en-US" smtClean="0">
              <a:ea typeface="ヒラギノ角ゴ Pro W3"/>
              <a:cs typeface="ヒラギノ角ゴ Pro W3"/>
            </a:endParaRPr>
          </a:p>
          <a:p>
            <a:pPr lvl="1"/>
            <a:r>
              <a:rPr lang="en-US" b="1" i="1" smtClean="0">
                <a:ea typeface="ヒラギノ角ゴ Pro W3"/>
              </a:rPr>
              <a:t>Electronic fund transfers (EFT)</a:t>
            </a:r>
            <a:r>
              <a:rPr lang="en-US" i="1" smtClean="0">
                <a:ea typeface="ヒラギノ角ゴ Pro W3"/>
              </a:rPr>
              <a:t> which occur directly from the buyer’s account. For example by accepting debit cards.</a:t>
            </a:r>
            <a:endParaRPr lang="en-US" smtClean="0">
              <a:ea typeface="ヒラギノ角ゴ Pro W3"/>
            </a:endParaRP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mtClean="0">
                <a:ea typeface="ヒラギノ角ゴ Pro W3"/>
                <a:cs typeface="ヒラギノ角ゴ Pro W3"/>
              </a:rPr>
              <a:t>13.3 (B)  Slowing Down Payment (Lengthening the Lag Time)</a:t>
            </a:r>
            <a:endParaRPr lang="en-US" sz="3000" smtClean="0">
              <a:ea typeface="ヒラギノ角ゴ Pro W3"/>
              <a:cs typeface="ヒラギノ角ゴ Pro W3"/>
            </a:endParaRPr>
          </a:p>
        </p:txBody>
      </p:sp>
      <p:sp>
        <p:nvSpPr>
          <p:cNvPr id="68610" name="Content Placeholder 2"/>
          <p:cNvSpPr>
            <a:spLocks noGrp="1"/>
          </p:cNvSpPr>
          <p:nvPr>
            <p:ph idx="1"/>
          </p:nvPr>
        </p:nvSpPr>
        <p:spPr/>
        <p:txBody>
          <a:bodyPr/>
          <a:lstStyle/>
          <a:p>
            <a:r>
              <a:rPr lang="en-US" smtClean="0">
                <a:ea typeface="ヒラギノ角ゴ Pro W3"/>
                <a:cs typeface="ヒラギノ角ゴ Pro W3"/>
              </a:rPr>
              <a:t>Getting more difficult with the advent of </a:t>
            </a:r>
            <a:r>
              <a:rPr lang="en-US" i="1" smtClean="0">
                <a:ea typeface="ヒラギノ角ゴ Pro W3"/>
                <a:cs typeface="ヒラギノ角ゴ Pro W3"/>
              </a:rPr>
              <a:t>Check 21</a:t>
            </a:r>
            <a:r>
              <a:rPr lang="en-US" smtClean="0">
                <a:ea typeface="ヒラギノ角ゴ Pro W3"/>
                <a:cs typeface="ヒラギノ角ゴ Pro W3"/>
              </a:rPr>
              <a:t> (electronic clearing of checks between banks) and acceptance of debit cards.  </a:t>
            </a:r>
          </a:p>
          <a:p>
            <a:r>
              <a:rPr lang="en-US" smtClean="0">
                <a:ea typeface="ヒラギノ角ゴ Pro W3"/>
                <a:cs typeface="ヒラギノ角ゴ Pro W3"/>
              </a:rPr>
              <a:t>One method that continues to be popular, though, is the wide-spread use of credit cards which allows for a month long float.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1143000" y="0"/>
            <a:ext cx="8001000" cy="1143000"/>
          </a:xfrm>
        </p:spPr>
        <p:txBody>
          <a:bodyPr/>
          <a:lstStyle/>
          <a:p>
            <a:r>
              <a:rPr lang="en-US" smtClean="0">
                <a:ea typeface="ヒラギノ角ゴ Pro W3"/>
                <a:cs typeface="ヒラギノ角ゴ Pro W3"/>
              </a:rPr>
              <a:t>13.4  Inventory Management: Carrying Costs and Ordering Costs</a:t>
            </a:r>
          </a:p>
        </p:txBody>
      </p:sp>
      <p:sp>
        <p:nvSpPr>
          <p:cNvPr id="3" name="Content Placeholder 2"/>
          <p:cNvSpPr>
            <a:spLocks noGrp="1"/>
          </p:cNvSpPr>
          <p:nvPr>
            <p:ph idx="1"/>
          </p:nvPr>
        </p:nvSpPr>
        <p:spPr/>
        <p:txBody>
          <a:bodyPr>
            <a:normAutofit fontScale="92500" lnSpcReduction="10000"/>
          </a:bodyPr>
          <a:lstStyle/>
          <a:p>
            <a:pPr>
              <a:spcAft>
                <a:spcPts val="600"/>
              </a:spcAft>
              <a:defRPr/>
            </a:pPr>
            <a:r>
              <a:rPr lang="en-US" sz="2000" dirty="0" smtClean="0"/>
              <a:t>Managing inventory essentially involves the balancing of carrying costs (i.e. storage costs, handling costs, financing costs and costs due to spoilage and obsolescence) against ordering costs (i.e. delivery charges), which tend to offset each other.  </a:t>
            </a:r>
          </a:p>
          <a:p>
            <a:pPr>
              <a:spcAft>
                <a:spcPts val="600"/>
              </a:spcAft>
              <a:defRPr/>
            </a:pPr>
            <a:r>
              <a:rPr lang="en-US" sz="2000" dirty="0" smtClean="0"/>
              <a:t>To keep carrying costs down requires more frequent orders of smaller sizes, but could result in lost sales due to stock-outs.</a:t>
            </a:r>
          </a:p>
          <a:p>
            <a:pPr>
              <a:spcAft>
                <a:spcPts val="600"/>
              </a:spcAft>
              <a:defRPr/>
            </a:pPr>
            <a:r>
              <a:rPr lang="en-US" sz="2000" dirty="0" smtClean="0"/>
              <a:t>Fewer, larger orders, lowers ordering costs, but requires carrying larger amounts of inventory.</a:t>
            </a:r>
          </a:p>
          <a:p>
            <a:pPr>
              <a:spcAft>
                <a:spcPts val="600"/>
              </a:spcAft>
              <a:defRPr/>
            </a:pPr>
            <a:r>
              <a:rPr lang="en-US" sz="2000" dirty="0" smtClean="0"/>
              <a:t>There are </a:t>
            </a:r>
            <a:r>
              <a:rPr lang="en-US" sz="2000" b="1" i="1" u="sng" dirty="0" smtClean="0"/>
              <a:t>4</a:t>
            </a:r>
            <a:r>
              <a:rPr lang="en-US" sz="2000" dirty="0" smtClean="0"/>
              <a:t> cost-minimizing methods that firms can use to manage inventories efficiently: 	</a:t>
            </a:r>
          </a:p>
          <a:p>
            <a:pPr lvl="1">
              <a:spcAft>
                <a:spcPts val="600"/>
              </a:spcAft>
              <a:defRPr/>
            </a:pPr>
            <a:r>
              <a:rPr lang="en-US" sz="1600" b="1" dirty="0" smtClean="0"/>
              <a:t>The ABC inventory management model; </a:t>
            </a:r>
          </a:p>
          <a:p>
            <a:pPr lvl="1">
              <a:spcAft>
                <a:spcPts val="600"/>
              </a:spcAft>
              <a:defRPr/>
            </a:pPr>
            <a:r>
              <a:rPr lang="en-US" sz="1600" b="1" dirty="0" smtClean="0"/>
              <a:t>Stocking redundant inventory; </a:t>
            </a:r>
          </a:p>
          <a:p>
            <a:pPr lvl="1">
              <a:spcAft>
                <a:spcPts val="600"/>
              </a:spcAft>
              <a:defRPr/>
            </a:pPr>
            <a:r>
              <a:rPr lang="en-US" sz="1600" b="1" dirty="0" smtClean="0"/>
              <a:t>the Economic Order Quantity method; and </a:t>
            </a:r>
          </a:p>
          <a:p>
            <a:pPr lvl="1">
              <a:spcAft>
                <a:spcPts val="600"/>
              </a:spcAft>
              <a:defRPr/>
            </a:pPr>
            <a:r>
              <a:rPr lang="en-US" sz="1600" b="1" dirty="0" smtClean="0"/>
              <a:t>the Just in Time approach.</a:t>
            </a:r>
          </a:p>
          <a:p>
            <a:pPr>
              <a:defRPr/>
            </a:pP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13.1  The Cash Conversion Cycle</a:t>
            </a:r>
            <a:br>
              <a:rPr lang="en-US" dirty="0" smtClean="0"/>
            </a:br>
            <a:endParaRPr lang="en-US" dirty="0"/>
          </a:p>
        </p:txBody>
      </p:sp>
      <p:sp>
        <p:nvSpPr>
          <p:cNvPr id="3" name="Content Placeholder 2"/>
          <p:cNvSpPr>
            <a:spLocks noGrp="1"/>
          </p:cNvSpPr>
          <p:nvPr>
            <p:ph idx="1"/>
          </p:nvPr>
        </p:nvSpPr>
        <p:spPr/>
        <p:txBody>
          <a:bodyPr>
            <a:normAutofit/>
          </a:bodyPr>
          <a:lstStyle/>
          <a:p>
            <a:pPr marL="0" indent="0">
              <a:lnSpc>
                <a:spcPct val="80000"/>
              </a:lnSpc>
              <a:spcAft>
                <a:spcPts val="600"/>
              </a:spcAft>
              <a:buFontTx/>
              <a:buNone/>
            </a:pPr>
            <a:r>
              <a:rPr lang="en-US" sz="2200" dirty="0" smtClean="0">
                <a:ea typeface="ヒラギノ角ゴ Pro W3"/>
                <a:cs typeface="ヒラギノ角ゴ Pro W3"/>
              </a:rPr>
              <a:t>In order to manage working capital efficiently, a firm has to be aware of how long it takes them, on average, to convert their goods and services into cash. This length of time is formally known as </a:t>
            </a:r>
            <a:r>
              <a:rPr lang="en-US" sz="2200" i="1" dirty="0" smtClean="0">
                <a:ea typeface="ヒラギノ角ゴ Pro W3"/>
                <a:cs typeface="ヒラギノ角ゴ Pro W3"/>
              </a:rPr>
              <a:t>the cash conversion cycle.  </a:t>
            </a:r>
            <a:endParaRPr lang="en-US" sz="2200" dirty="0" smtClean="0">
              <a:ea typeface="ヒラギノ角ゴ Pro W3"/>
              <a:cs typeface="ヒラギノ角ゴ Pro W3"/>
            </a:endParaRPr>
          </a:p>
          <a:p>
            <a:pPr marL="0" indent="0">
              <a:lnSpc>
                <a:spcPct val="80000"/>
              </a:lnSpc>
              <a:spcAft>
                <a:spcPts val="600"/>
              </a:spcAft>
              <a:buFontTx/>
              <a:buNone/>
            </a:pPr>
            <a:r>
              <a:rPr lang="en-US" sz="2200" dirty="0" smtClean="0">
                <a:ea typeface="ヒラギノ角ゴ Pro W3"/>
                <a:cs typeface="ヒラギノ角ゴ Pro W3"/>
              </a:rPr>
              <a:t> </a:t>
            </a:r>
          </a:p>
          <a:p>
            <a:pPr marL="0" indent="0">
              <a:lnSpc>
                <a:spcPct val="80000"/>
              </a:lnSpc>
              <a:spcAft>
                <a:spcPts val="600"/>
              </a:spcAft>
              <a:buFontTx/>
              <a:buNone/>
            </a:pPr>
            <a:r>
              <a:rPr lang="en-US" sz="2200" dirty="0" smtClean="0">
                <a:ea typeface="ヒラギノ角ゴ Pro W3"/>
                <a:cs typeface="ヒラギノ角ゴ Pro W3"/>
              </a:rPr>
              <a:t>The cash conversion cycle is made up of 3 separate cycles:</a:t>
            </a:r>
          </a:p>
          <a:p>
            <a:pPr>
              <a:lnSpc>
                <a:spcPct val="80000"/>
              </a:lnSpc>
              <a:spcAft>
                <a:spcPts val="600"/>
              </a:spcAft>
              <a:buFont typeface="Verdana" pitchFamily="34" charset="0"/>
              <a:buAutoNum type="arabicPeriod"/>
            </a:pPr>
            <a:r>
              <a:rPr lang="en-US" sz="2200" i="1" dirty="0" smtClean="0">
                <a:ea typeface="ヒラギノ角ゴ Pro W3"/>
                <a:cs typeface="ヒラギノ角ゴ Pro W3"/>
              </a:rPr>
              <a:t> The production cycle</a:t>
            </a:r>
            <a:r>
              <a:rPr lang="en-US" sz="2200" dirty="0" smtClean="0">
                <a:ea typeface="ヒラギノ角ゴ Pro W3"/>
                <a:cs typeface="ヒラギノ角ゴ Pro W3"/>
              </a:rPr>
              <a:t>: i.e. the time it takes to build and sell the product</a:t>
            </a:r>
          </a:p>
          <a:p>
            <a:pPr>
              <a:lnSpc>
                <a:spcPct val="80000"/>
              </a:lnSpc>
              <a:spcAft>
                <a:spcPts val="600"/>
              </a:spcAft>
              <a:buFont typeface="Verdana" pitchFamily="34" charset="0"/>
              <a:buAutoNum type="arabicPeriod"/>
            </a:pPr>
            <a:r>
              <a:rPr lang="en-US" sz="2200" i="1" dirty="0" smtClean="0">
                <a:ea typeface="ヒラギノ角ゴ Pro W3"/>
                <a:cs typeface="ヒラギノ角ゴ Pro W3"/>
              </a:rPr>
              <a:t> The collection cycle</a:t>
            </a:r>
            <a:r>
              <a:rPr lang="en-US" sz="2200" dirty="0" smtClean="0">
                <a:ea typeface="ヒラギノ角ゴ Pro W3"/>
                <a:cs typeface="ヒラギノ角ゴ Pro W3"/>
              </a:rPr>
              <a:t>: i.e. the time it takes to collect from customers (i.e. collecting accounts receivable) and</a:t>
            </a:r>
          </a:p>
          <a:p>
            <a:pPr>
              <a:lnSpc>
                <a:spcPct val="80000"/>
              </a:lnSpc>
              <a:spcAft>
                <a:spcPts val="600"/>
              </a:spcAft>
              <a:buFont typeface="Verdana" pitchFamily="34" charset="0"/>
              <a:buAutoNum type="arabicPeriod"/>
            </a:pPr>
            <a:r>
              <a:rPr lang="en-US" sz="2200" i="1" dirty="0" smtClean="0">
                <a:ea typeface="ヒラギノ角ゴ Pro W3"/>
                <a:cs typeface="ヒラギノ角ゴ Pro W3"/>
              </a:rPr>
              <a:t> The payment cycle</a:t>
            </a:r>
            <a:r>
              <a:rPr lang="en-US" sz="2200" dirty="0" smtClean="0">
                <a:ea typeface="ヒラギノ角ゴ Pro W3"/>
                <a:cs typeface="ヒラギノ角ゴ Pro W3"/>
              </a:rPr>
              <a:t>: i.e. the time it takes to pay for supplies and labor, i.e. paying accounts payable). </a:t>
            </a:r>
          </a:p>
          <a:p>
            <a:pPr marL="0" indent="0">
              <a:lnSpc>
                <a:spcPct val="80000"/>
              </a:lnSpc>
              <a:spcAft>
                <a:spcPts val="600"/>
              </a:spcAft>
              <a:buFontTx/>
              <a:buNone/>
            </a:pPr>
            <a:endParaRPr lang="en-US" sz="22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mtClean="0">
                <a:ea typeface="ヒラギノ角ゴ Pro W3"/>
                <a:cs typeface="ヒラギノ角ゴ Pro W3"/>
              </a:rPr>
              <a:t>13.4 (A)  ABC Inventory Management</a:t>
            </a:r>
          </a:p>
        </p:txBody>
      </p:sp>
      <p:sp>
        <p:nvSpPr>
          <p:cNvPr id="70658" name="Content Placeholder 2"/>
          <p:cNvSpPr>
            <a:spLocks noGrp="1"/>
          </p:cNvSpPr>
          <p:nvPr>
            <p:ph idx="1"/>
          </p:nvPr>
        </p:nvSpPr>
        <p:spPr>
          <a:xfrm>
            <a:off x="457200" y="1295400"/>
            <a:ext cx="8229600" cy="2133600"/>
          </a:xfrm>
        </p:spPr>
        <p:txBody>
          <a:bodyPr/>
          <a:lstStyle/>
          <a:p>
            <a:pPr>
              <a:buFontTx/>
              <a:buNone/>
            </a:pPr>
            <a:r>
              <a:rPr lang="en-US" sz="2000" smtClean="0">
                <a:ea typeface="ヒラギノ角ゴ Pro W3"/>
                <a:cs typeface="ヒラギノ角ゴ Pro W3"/>
              </a:rPr>
              <a:t>Involves categorizing inventory into 3 types:  </a:t>
            </a:r>
          </a:p>
          <a:p>
            <a:pPr lvl="1"/>
            <a:r>
              <a:rPr lang="en-US" sz="2000" smtClean="0">
                <a:ea typeface="ヒラギノ角ゴ Pro W3"/>
              </a:rPr>
              <a:t>	Large dollar or critical items (A-type); </a:t>
            </a:r>
          </a:p>
          <a:p>
            <a:pPr lvl="1"/>
            <a:r>
              <a:rPr lang="en-US" sz="2000" smtClean="0">
                <a:ea typeface="ヒラギノ角ゴ Pro W3"/>
              </a:rPr>
              <a:t>  Moderate dollar or essential items (B-type),</a:t>
            </a:r>
          </a:p>
          <a:p>
            <a:pPr lvl="1"/>
            <a:r>
              <a:rPr lang="en-US" sz="2000" smtClean="0">
                <a:ea typeface="ヒラギノ角ゴ Pro W3"/>
              </a:rPr>
              <a:t>  Small-dollar or non-essential items (C-type).</a:t>
            </a:r>
          </a:p>
          <a:p>
            <a:pPr>
              <a:buFontTx/>
              <a:buNone/>
            </a:pPr>
            <a:r>
              <a:rPr lang="en-US" sz="2000" b="1" smtClean="0">
                <a:ea typeface="ヒラギノ角ゴ Pro W3"/>
                <a:cs typeface="ヒラギノ角ゴ Pro W3"/>
              </a:rPr>
              <a:t>	</a:t>
            </a:r>
            <a:r>
              <a:rPr lang="en-US" sz="2000" smtClean="0">
                <a:ea typeface="ヒラギノ角ゴ Pro W3"/>
                <a:cs typeface="ヒラギノ角ゴ Pro W3"/>
              </a:rPr>
              <a:t>Each type is monitored differently with respect to the frequency of taking stock and re-ordering.</a:t>
            </a:r>
          </a:p>
          <a:p>
            <a:endParaRPr lang="en-US" sz="2000" smtClean="0">
              <a:ea typeface="ヒラギノ角ゴ Pro W3"/>
              <a:cs typeface="ヒラギノ角ゴ Pro W3"/>
            </a:endParaRPr>
          </a:p>
        </p:txBody>
      </p:sp>
      <p:sp>
        <p:nvSpPr>
          <p:cNvPr id="70660" name="TextBox 6"/>
          <p:cNvSpPr txBox="1">
            <a:spLocks noChangeArrowheads="1"/>
          </p:cNvSpPr>
          <p:nvPr/>
        </p:nvSpPr>
        <p:spPr bwMode="auto">
          <a:xfrm>
            <a:off x="685800" y="3657600"/>
            <a:ext cx="7772400" cy="369332"/>
          </a:xfrm>
          <a:prstGeom prst="rect">
            <a:avLst/>
          </a:prstGeom>
          <a:noFill/>
          <a:ln w="9525">
            <a:noFill/>
            <a:miter lim="800000"/>
            <a:headEnd/>
            <a:tailEnd/>
          </a:ln>
        </p:spPr>
        <p:txBody>
          <a:bodyPr>
            <a:spAutoFit/>
          </a:bodyPr>
          <a:lstStyle/>
          <a:p>
            <a:r>
              <a:rPr lang="en-US" sz="1800" b="1" dirty="0">
                <a:latin typeface="Verdana" pitchFamily="34" charset="0"/>
              </a:rPr>
              <a:t>Table 13.1  Inventory Categories for Corporate Seasonings</a:t>
            </a:r>
          </a:p>
        </p:txBody>
      </p:sp>
      <p:pic>
        <p:nvPicPr>
          <p:cNvPr id="2" name="Picture 1" descr="tbl13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38200" y="4114800"/>
            <a:ext cx="7162800" cy="205930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mtClean="0">
                <a:ea typeface="ヒラギノ角ゴ Pro W3"/>
                <a:cs typeface="ヒラギノ角ゴ Pro W3"/>
              </a:rPr>
              <a:t>13.4 (B)  Redundant Inventory Items</a:t>
            </a:r>
          </a:p>
        </p:txBody>
      </p:sp>
      <p:sp>
        <p:nvSpPr>
          <p:cNvPr id="71682" name="Content Placeholder 2"/>
          <p:cNvSpPr>
            <a:spLocks noGrp="1"/>
          </p:cNvSpPr>
          <p:nvPr>
            <p:ph idx="1"/>
          </p:nvPr>
        </p:nvSpPr>
        <p:spPr/>
        <p:txBody>
          <a:bodyPr/>
          <a:lstStyle/>
          <a:p>
            <a:r>
              <a:rPr lang="en-US" smtClean="0">
                <a:ea typeface="ヒラギノ角ゴ Pro W3"/>
                <a:cs typeface="ヒラギノ角ゴ Pro W3"/>
              </a:rPr>
              <a:t>Involves maintaining back-up inventory of items that are currently not needed frequently, but could be used in emergencies.</a:t>
            </a:r>
          </a:p>
          <a:p>
            <a:r>
              <a:rPr lang="en-US" smtClean="0">
                <a:ea typeface="ヒラギノ角ゴ Pro W3"/>
                <a:cs typeface="ヒラギノ角ゴ Pro W3"/>
              </a:rPr>
              <a:t>Avoid higher costs due to stoppages.</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mtClean="0">
                <a:ea typeface="ヒラギノ角ゴ Pro W3"/>
                <a:cs typeface="ヒラギノ角ゴ Pro W3"/>
              </a:rPr>
              <a:t>13.4 (C)  Economic Order Quantity</a:t>
            </a:r>
          </a:p>
        </p:txBody>
      </p:sp>
      <p:sp>
        <p:nvSpPr>
          <p:cNvPr id="72706" name="Content Placeholder 2"/>
          <p:cNvSpPr>
            <a:spLocks noGrp="1"/>
          </p:cNvSpPr>
          <p:nvPr>
            <p:ph idx="1"/>
          </p:nvPr>
        </p:nvSpPr>
        <p:spPr>
          <a:xfrm>
            <a:off x="381000" y="1371600"/>
            <a:ext cx="8382000" cy="4648200"/>
          </a:xfrm>
        </p:spPr>
        <p:txBody>
          <a:bodyPr/>
          <a:lstStyle/>
          <a:p>
            <a:r>
              <a:rPr lang="en-US" sz="2000" smtClean="0">
                <a:ea typeface="ヒラギノ角ゴ Pro W3"/>
                <a:cs typeface="ヒラギノ角ゴ Pro W3"/>
              </a:rPr>
              <a:t>Method to determine the optimal size of each order by balancing ordering costs with carrying costs so as to minimize the total cost of inventory</a:t>
            </a:r>
            <a:r>
              <a:rPr lang="en-US" sz="2000" b="1" smtClean="0">
                <a:ea typeface="ヒラギノ角ゴ Pro W3"/>
                <a:cs typeface="ヒラギノ角ゴ Pro W3"/>
              </a:rPr>
              <a:t>.  </a:t>
            </a:r>
          </a:p>
          <a:p>
            <a:r>
              <a:rPr lang="en-US" sz="2000" b="1" i="1" smtClean="0">
                <a:ea typeface="ヒラギノ角ゴ Pro W3"/>
                <a:cs typeface="ヒラギノ角ゴ Pro W3"/>
              </a:rPr>
              <a:t>The Trade-off between Ordering Costs and Carrying Costs:</a:t>
            </a:r>
            <a:r>
              <a:rPr lang="en-US" sz="2000" b="1" smtClean="0">
                <a:ea typeface="ヒラギノ角ゴ Pro W3"/>
                <a:cs typeface="ヒラギノ角ゴ Pro W3"/>
              </a:rPr>
              <a:t> </a:t>
            </a:r>
            <a:r>
              <a:rPr lang="en-US" sz="2000" smtClean="0">
                <a:ea typeface="ヒラギノ角ゴ Pro W3"/>
                <a:cs typeface="ヒラギノ角ゴ Pro W3"/>
              </a:rPr>
              <a:t>occurs because with larger order sizes, fewer orders are needed, reducing delivery </a:t>
            </a:r>
            <a:br>
              <a:rPr lang="en-US" sz="2000" smtClean="0">
                <a:ea typeface="ヒラギノ角ゴ Pro W3"/>
                <a:cs typeface="ヒラギノ角ゴ Pro W3"/>
              </a:rPr>
            </a:br>
            <a:r>
              <a:rPr lang="en-US" sz="2000" smtClean="0">
                <a:ea typeface="ヒラギノ角ゴ Pro W3"/>
                <a:cs typeface="ヒラギノ角ゴ Pro W3"/>
              </a:rPr>
              <a:t>costs, and the costs resulting </a:t>
            </a:r>
            <a:br>
              <a:rPr lang="en-US" sz="2000" smtClean="0">
                <a:ea typeface="ヒラギノ角ゴ Pro W3"/>
                <a:cs typeface="ヒラギノ角ゴ Pro W3"/>
              </a:rPr>
            </a:br>
            <a:r>
              <a:rPr lang="en-US" sz="2000" smtClean="0">
                <a:ea typeface="ヒラギノ角ゴ Pro W3"/>
                <a:cs typeface="ヒラギノ角ゴ Pro W3"/>
              </a:rPr>
              <a:t>from lost sales due to shortages.</a:t>
            </a:r>
            <a:br>
              <a:rPr lang="en-US" sz="2000" smtClean="0">
                <a:ea typeface="ヒラギノ角ゴ Pro W3"/>
                <a:cs typeface="ヒラギノ角ゴ Pro W3"/>
              </a:rPr>
            </a:br>
            <a:r>
              <a:rPr lang="en-US" sz="2000" smtClean="0">
                <a:ea typeface="ヒラギノ角ゴ Pro W3"/>
                <a:cs typeface="ヒラギノ角ゴ Pro W3"/>
              </a:rPr>
              <a:t>However, higher levels of </a:t>
            </a:r>
            <a:br>
              <a:rPr lang="en-US" sz="2000" smtClean="0">
                <a:ea typeface="ヒラギノ角ゴ Pro W3"/>
                <a:cs typeface="ヒラギノ角ゴ Pro W3"/>
              </a:rPr>
            </a:br>
            <a:r>
              <a:rPr lang="en-US" sz="2000" smtClean="0">
                <a:ea typeface="ヒラギノ角ゴ Pro W3"/>
                <a:cs typeface="ヒラギノ角ゴ Pro W3"/>
              </a:rPr>
              <a:t>inventory are held, thereby </a:t>
            </a:r>
            <a:br>
              <a:rPr lang="en-US" sz="2000" smtClean="0">
                <a:ea typeface="ヒラギノ角ゴ Pro W3"/>
                <a:cs typeface="ヒラギノ角ゴ Pro W3"/>
              </a:rPr>
            </a:br>
            <a:r>
              <a:rPr lang="en-US" sz="2000" smtClean="0">
                <a:ea typeface="ヒラギノ角ゴ Pro W3"/>
                <a:cs typeface="ヒラギノ角ゴ Pro W3"/>
              </a:rPr>
              <a:t>increasing costs associated </a:t>
            </a:r>
            <a:br>
              <a:rPr lang="en-US" sz="2000" smtClean="0">
                <a:ea typeface="ヒラギノ角ゴ Pro W3"/>
                <a:cs typeface="ヒラギノ角ゴ Pro W3"/>
              </a:rPr>
            </a:br>
            <a:r>
              <a:rPr lang="en-US" sz="2000" smtClean="0">
                <a:ea typeface="ヒラギノ角ゴ Pro W3"/>
                <a:cs typeface="ヒラギノ角ゴ Pro W3"/>
              </a:rPr>
              <a:t>with storage, handling, </a:t>
            </a:r>
            <a:br>
              <a:rPr lang="en-US" sz="2000" smtClean="0">
                <a:ea typeface="ヒラギノ角ゴ Pro W3"/>
                <a:cs typeface="ヒラギノ角ゴ Pro W3"/>
              </a:rPr>
            </a:br>
            <a:r>
              <a:rPr lang="en-US" sz="2000" smtClean="0">
                <a:ea typeface="ヒラギノ角ゴ Pro W3"/>
                <a:cs typeface="ヒラギノ角ゴ Pro W3"/>
              </a:rPr>
              <a:t>spoilage and obsolescence. </a:t>
            </a:r>
          </a:p>
          <a:p>
            <a:endParaRPr lang="en-US" smtClean="0">
              <a:ea typeface="ヒラギノ角ゴ Pro W3"/>
              <a:cs typeface="ヒラギノ角ゴ Pro W3"/>
            </a:endParaRPr>
          </a:p>
        </p:txBody>
      </p:sp>
      <p:sp>
        <p:nvSpPr>
          <p:cNvPr id="7270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Verdana" pitchFamily="34" charset="0"/>
            </a:endParaRPr>
          </a:p>
        </p:txBody>
      </p:sp>
      <p:sp>
        <p:nvSpPr>
          <p:cNvPr id="72709" name="TextBox 8"/>
          <p:cNvSpPr txBox="1">
            <a:spLocks noChangeArrowheads="1"/>
          </p:cNvSpPr>
          <p:nvPr/>
        </p:nvSpPr>
        <p:spPr bwMode="auto">
          <a:xfrm>
            <a:off x="5334000" y="3243263"/>
            <a:ext cx="3505200" cy="338137"/>
          </a:xfrm>
          <a:prstGeom prst="rect">
            <a:avLst/>
          </a:prstGeom>
          <a:noFill/>
          <a:ln w="9525">
            <a:noFill/>
            <a:miter lim="800000"/>
            <a:headEnd/>
            <a:tailEnd/>
          </a:ln>
        </p:spPr>
        <p:txBody>
          <a:bodyPr>
            <a:spAutoFit/>
          </a:bodyPr>
          <a:lstStyle/>
          <a:p>
            <a:r>
              <a:rPr lang="en-US" sz="1600" b="1">
                <a:latin typeface="Verdana" pitchFamily="34" charset="0"/>
              </a:rPr>
              <a:t>Figure 13.7  Inventory costs.</a:t>
            </a:r>
          </a:p>
        </p:txBody>
      </p:sp>
      <p:pic>
        <p:nvPicPr>
          <p:cNvPr id="2" name="Picture 1" descr="fig13_07.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105400" y="3657600"/>
            <a:ext cx="3854986" cy="25908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smtClean="0">
                <a:ea typeface="ヒラギノ角ゴ Pro W3"/>
                <a:cs typeface="ヒラギノ角ゴ Pro W3"/>
              </a:rPr>
              <a:t>13.4 (C-2)  Measuring Ordering Costs</a:t>
            </a:r>
          </a:p>
        </p:txBody>
      </p:sp>
      <p:sp>
        <p:nvSpPr>
          <p:cNvPr id="3" name="Content Placeholder 2"/>
          <p:cNvSpPr>
            <a:spLocks noGrp="1"/>
          </p:cNvSpPr>
          <p:nvPr>
            <p:ph idx="1"/>
          </p:nvPr>
        </p:nvSpPr>
        <p:spPr/>
        <p:txBody>
          <a:bodyPr/>
          <a:lstStyle/>
          <a:p>
            <a:pPr>
              <a:defRPr/>
            </a:pPr>
            <a:r>
              <a:rPr lang="en-US" dirty="0" smtClean="0"/>
              <a:t>Involves multiplying the number of orders placed per period by the cost of each order and delivery, i.e. </a:t>
            </a:r>
          </a:p>
          <a:p>
            <a:pPr>
              <a:buFontTx/>
              <a:buNone/>
              <a:defRPr/>
            </a:pPr>
            <a:r>
              <a:rPr lang="en-US" dirty="0" smtClean="0"/>
              <a:t> </a:t>
            </a:r>
          </a:p>
          <a:p>
            <a:pPr>
              <a:buFontTx/>
              <a:buNone/>
              <a:defRPr/>
            </a:pPr>
            <a:endParaRPr lang="en-US" dirty="0" smtClean="0"/>
          </a:p>
          <a:p>
            <a:pPr marL="0" indent="0">
              <a:buFontTx/>
              <a:buNone/>
              <a:defRPr/>
            </a:pPr>
            <a:r>
              <a:rPr lang="en-US" dirty="0" smtClean="0"/>
              <a:t>Where OC = cost per order; S=annual sales; and Q = order size.</a:t>
            </a:r>
          </a:p>
          <a:p>
            <a:pPr>
              <a:defRPr/>
            </a:pPr>
            <a:endParaRPr lang="en-US" dirty="0"/>
          </a:p>
        </p:txBody>
      </p:sp>
      <p:pic>
        <p:nvPicPr>
          <p:cNvPr id="2" name="Picture 1" descr="eq13_1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14400" y="2895600"/>
            <a:ext cx="7480300" cy="6985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smtClean="0">
                <a:ea typeface="ヒラギノ角ゴ Pro W3"/>
                <a:cs typeface="ヒラギノ角ゴ Pro W3"/>
              </a:rPr>
              <a:t>13.4 (C-2)  Measuring Ordering Costs (continued)</a:t>
            </a:r>
          </a:p>
        </p:txBody>
      </p:sp>
      <p:sp>
        <p:nvSpPr>
          <p:cNvPr id="3" name="Content Placeholder 2"/>
          <p:cNvSpPr>
            <a:spLocks noGrp="1"/>
          </p:cNvSpPr>
          <p:nvPr>
            <p:ph idx="1"/>
          </p:nvPr>
        </p:nvSpPr>
        <p:spPr/>
        <p:txBody>
          <a:bodyPr>
            <a:normAutofit fontScale="70000" lnSpcReduction="20000"/>
          </a:bodyPr>
          <a:lstStyle/>
          <a:p>
            <a:pPr>
              <a:buFontTx/>
              <a:buNone/>
              <a:defRPr/>
            </a:pPr>
            <a:r>
              <a:rPr lang="en-US" b="1" dirty="0" smtClean="0"/>
              <a:t>Example 4: Measuring ordering cost. </a:t>
            </a:r>
            <a:endParaRPr lang="en-US" dirty="0" smtClean="0"/>
          </a:p>
          <a:p>
            <a:pPr>
              <a:buFontTx/>
              <a:buNone/>
              <a:defRPr/>
            </a:pPr>
            <a:r>
              <a:rPr lang="en-US" b="1" dirty="0" smtClean="0"/>
              <a:t>	</a:t>
            </a:r>
            <a:r>
              <a:rPr lang="en-US" dirty="0" smtClean="0"/>
              <a:t>Nigel Enterprises sells 1,000,000 copies per year. Each order it places costs $40 for shipping and handling. How will the total annual ordering cost change if the order size changes from 1000 copies per order to 10000 copies per order.</a:t>
            </a:r>
          </a:p>
          <a:p>
            <a:pPr>
              <a:buFontTx/>
              <a:buNone/>
              <a:defRPr/>
            </a:pPr>
            <a:endParaRPr lang="en-US" dirty="0" smtClean="0"/>
          </a:p>
          <a:p>
            <a:pPr>
              <a:buFontTx/>
              <a:buNone/>
              <a:defRPr/>
            </a:pPr>
            <a:r>
              <a:rPr lang="en-US" b="1" dirty="0" smtClean="0"/>
              <a:t>Answer</a:t>
            </a:r>
          </a:p>
          <a:p>
            <a:pPr>
              <a:buFontTx/>
              <a:buNone/>
              <a:defRPr/>
            </a:pPr>
            <a:r>
              <a:rPr lang="en-US" dirty="0" smtClean="0"/>
              <a:t>	At 1000 copies per order:</a:t>
            </a:r>
          </a:p>
          <a:p>
            <a:pPr>
              <a:buFontTx/>
              <a:buNone/>
              <a:defRPr/>
            </a:pPr>
            <a:r>
              <a:rPr lang="en-US" dirty="0" smtClean="0"/>
              <a:t>	Total annual ordering cost = $40 X 1,000,000/1000 </a:t>
            </a:r>
            <a:r>
              <a:rPr lang="en-US" dirty="0" smtClean="0">
                <a:sym typeface="Wingdings"/>
              </a:rPr>
              <a:t></a:t>
            </a:r>
            <a:r>
              <a:rPr lang="en-US" dirty="0" smtClean="0"/>
              <a:t>$40,000</a:t>
            </a:r>
          </a:p>
          <a:p>
            <a:pPr>
              <a:buFontTx/>
              <a:buNone/>
              <a:defRPr/>
            </a:pPr>
            <a:r>
              <a:rPr lang="en-US" dirty="0" smtClean="0"/>
              <a:t>				</a:t>
            </a:r>
          </a:p>
          <a:p>
            <a:pPr>
              <a:buFontTx/>
              <a:buNone/>
              <a:defRPr/>
            </a:pPr>
            <a:r>
              <a:rPr lang="en-US" dirty="0" smtClean="0"/>
              <a:t>	At 10,000 copies per order:</a:t>
            </a:r>
          </a:p>
          <a:p>
            <a:pPr>
              <a:buFontTx/>
              <a:buNone/>
              <a:defRPr/>
            </a:pPr>
            <a:r>
              <a:rPr lang="en-US" dirty="0" smtClean="0"/>
              <a:t>	Total annual ordering cost = $40 X 1,000,000/10,000 </a:t>
            </a:r>
            <a:r>
              <a:rPr lang="en-US" dirty="0" smtClean="0">
                <a:sym typeface="Wingdings"/>
              </a:rPr>
              <a:t></a:t>
            </a:r>
            <a:r>
              <a:rPr lang="en-US" dirty="0" smtClean="0"/>
              <a:t>$4000</a:t>
            </a:r>
          </a:p>
          <a:p>
            <a:pPr>
              <a:buFontTx/>
              <a:buNone/>
              <a:defRPr/>
            </a:pPr>
            <a:r>
              <a:rPr lang="en-US" dirty="0" smtClean="0"/>
              <a:t>	As order size increases, ordering costs decline due to fewer orders</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ea typeface="ヒラギノ角ゴ Pro W3"/>
                <a:cs typeface="ヒラギノ角ゴ Pro W3"/>
              </a:rPr>
              <a:t>13.4 (C-3)  Measuring Carrying Costs</a:t>
            </a:r>
          </a:p>
        </p:txBody>
      </p:sp>
      <p:sp>
        <p:nvSpPr>
          <p:cNvPr id="75778" name="Content Placeholder 2"/>
          <p:cNvSpPr>
            <a:spLocks noGrp="1"/>
          </p:cNvSpPr>
          <p:nvPr>
            <p:ph idx="1"/>
          </p:nvPr>
        </p:nvSpPr>
        <p:spPr/>
        <p:txBody>
          <a:bodyPr/>
          <a:lstStyle/>
          <a:p>
            <a:r>
              <a:rPr lang="en-US" sz="2400" smtClean="0">
                <a:ea typeface="ヒラギノ角ゴ Pro W3"/>
                <a:cs typeface="ヒラギノ角ゴ Pro W3"/>
              </a:rPr>
              <a:t>Involves multiplying the carrying cost by the half the order quantity, i.e. </a:t>
            </a:r>
          </a:p>
          <a:p>
            <a:pPr>
              <a:buFontTx/>
              <a:buNone/>
            </a:pPr>
            <a:r>
              <a:rPr lang="en-US" sz="2400" b="1" smtClean="0">
                <a:ea typeface="ヒラギノ角ゴ Pro W3"/>
                <a:cs typeface="ヒラギノ角ゴ Pro W3"/>
              </a:rPr>
              <a:t>		</a:t>
            </a:r>
            <a:endParaRPr lang="en-US" sz="2400" smtClean="0">
              <a:ea typeface="ヒラギノ角ゴ Pro W3"/>
              <a:cs typeface="ヒラギノ角ゴ Pro W3"/>
            </a:endParaRPr>
          </a:p>
          <a:p>
            <a:endParaRPr lang="en-US" sz="2400" smtClean="0">
              <a:ea typeface="ヒラギノ角ゴ Pro W3"/>
              <a:cs typeface="ヒラギノ角ゴ Pro W3"/>
            </a:endParaRPr>
          </a:p>
          <a:p>
            <a:endParaRPr lang="en-US" sz="2400" smtClean="0">
              <a:ea typeface="ヒラギノ角ゴ Pro W3"/>
              <a:cs typeface="ヒラギノ角ゴ Pro W3"/>
            </a:endParaRPr>
          </a:p>
          <a:p>
            <a:r>
              <a:rPr lang="en-US" sz="2400" smtClean="0">
                <a:ea typeface="ヒラギノ角ゴ Pro W3"/>
                <a:cs typeface="ヒラギノ角ゴ Pro W3"/>
              </a:rPr>
              <a:t>The model assumes that inventory is used up at a constant rate each period so when it is at its half way point a new order is received, meaning that on average we are holding about half the inventory each period.</a:t>
            </a:r>
          </a:p>
          <a:p>
            <a:endParaRPr lang="en-US" smtClean="0">
              <a:ea typeface="ヒラギノ角ゴ Pro W3"/>
              <a:cs typeface="ヒラギノ角ゴ Pro W3"/>
            </a:endParaRPr>
          </a:p>
        </p:txBody>
      </p:sp>
      <p:pic>
        <p:nvPicPr>
          <p:cNvPr id="2" name="Picture 1" descr="eq13_1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90600" y="2590800"/>
            <a:ext cx="7465597" cy="64622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smtClean="0">
                <a:ea typeface="ヒラギノ角ゴ Pro W3"/>
                <a:cs typeface="ヒラギノ角ゴ Pro W3"/>
              </a:rPr>
              <a:t>13.4 (C-3)  Measuring Carrying Costs (continued)</a:t>
            </a:r>
          </a:p>
        </p:txBody>
      </p:sp>
      <p:sp>
        <p:nvSpPr>
          <p:cNvPr id="3" name="Content Placeholder 2"/>
          <p:cNvSpPr>
            <a:spLocks noGrp="1"/>
          </p:cNvSpPr>
          <p:nvPr>
            <p:ph idx="1"/>
          </p:nvPr>
        </p:nvSpPr>
        <p:spPr/>
        <p:txBody>
          <a:bodyPr>
            <a:normAutofit fontScale="77500" lnSpcReduction="20000"/>
          </a:bodyPr>
          <a:lstStyle/>
          <a:p>
            <a:pPr>
              <a:buFontTx/>
              <a:buNone/>
              <a:defRPr/>
            </a:pPr>
            <a:r>
              <a:rPr lang="en-US" b="1" dirty="0" smtClean="0"/>
              <a:t>Example 5: Measuring carrying cost. </a:t>
            </a:r>
            <a:endParaRPr lang="en-US" dirty="0" smtClean="0"/>
          </a:p>
          <a:p>
            <a:pPr>
              <a:buFontTx/>
              <a:buNone/>
              <a:defRPr/>
            </a:pPr>
            <a:r>
              <a:rPr lang="en-US" dirty="0" smtClean="0"/>
              <a:t>	Nigel Enterprises has determined that it costs them $0.10 to hold one copy in inventory each period. How much will the total carrying cost amount to with 1000 copies versus 10,000 copies being held in inventory.</a:t>
            </a:r>
          </a:p>
          <a:p>
            <a:pPr>
              <a:buFontTx/>
              <a:buNone/>
              <a:defRPr/>
            </a:pPr>
            <a:endParaRPr lang="en-US" b="1" u="sng" dirty="0" smtClean="0"/>
          </a:p>
          <a:p>
            <a:pPr>
              <a:buFontTx/>
              <a:buNone/>
              <a:defRPr/>
            </a:pPr>
            <a:r>
              <a:rPr lang="en-US" b="1" dirty="0" smtClean="0"/>
              <a:t>Answer</a:t>
            </a:r>
          </a:p>
          <a:p>
            <a:pPr>
              <a:buFontTx/>
              <a:buNone/>
              <a:defRPr/>
            </a:pPr>
            <a:r>
              <a:rPr lang="en-US" b="1" dirty="0" smtClean="0"/>
              <a:t>With 1000 copies in inventory		</a:t>
            </a:r>
            <a:endParaRPr lang="en-US" dirty="0" smtClean="0"/>
          </a:p>
          <a:p>
            <a:pPr>
              <a:buFontTx/>
              <a:buNone/>
              <a:defRPr/>
            </a:pPr>
            <a:r>
              <a:rPr lang="en-US" dirty="0" smtClean="0"/>
              <a:t>	Total annual carrying  cost  = $0.10* 1000/2 = $50</a:t>
            </a:r>
          </a:p>
          <a:p>
            <a:pPr>
              <a:buFontTx/>
              <a:buNone/>
              <a:defRPr/>
            </a:pPr>
            <a:r>
              <a:rPr lang="en-US" b="1" dirty="0" smtClean="0"/>
              <a:t>With 10,000 copies in inventory</a:t>
            </a:r>
            <a:endParaRPr lang="en-US" dirty="0" smtClean="0"/>
          </a:p>
          <a:p>
            <a:pPr>
              <a:buFontTx/>
              <a:buNone/>
              <a:defRPr/>
            </a:pPr>
            <a:r>
              <a:rPr lang="en-US" dirty="0" smtClean="0"/>
              <a:t>	Total annual carrying cost = $0.10*10,000/2 = $500 </a:t>
            </a:r>
          </a:p>
          <a:p>
            <a:pPr>
              <a:buFontTx/>
              <a:buNone/>
              <a:defRPr/>
            </a:pPr>
            <a:r>
              <a:rPr lang="en-US" dirty="0" smtClean="0"/>
              <a:t>	As order size increases carrying costs go up proportionately.</a:t>
            </a:r>
            <a:r>
              <a:rPr lang="en-US" b="1" dirty="0" smtClean="0"/>
              <a:t>	</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smtClean="0">
                <a:ea typeface="ヒラギノ角ゴ Pro W3"/>
                <a:cs typeface="ヒラギノ角ゴ Pro W3"/>
              </a:rPr>
              <a:t>13.4 (C-3)  Measuring Carrying Costs (continued)</a:t>
            </a:r>
          </a:p>
        </p:txBody>
      </p:sp>
      <p:sp>
        <p:nvSpPr>
          <p:cNvPr id="77826" name="Rectangle 6"/>
          <p:cNvSpPr>
            <a:spLocks noChangeArrowheads="1"/>
          </p:cNvSpPr>
          <p:nvPr/>
        </p:nvSpPr>
        <p:spPr bwMode="auto">
          <a:xfrm>
            <a:off x="609600" y="1676400"/>
            <a:ext cx="7696200" cy="369888"/>
          </a:xfrm>
          <a:prstGeom prst="rect">
            <a:avLst/>
          </a:prstGeom>
          <a:noFill/>
          <a:ln w="9525">
            <a:noFill/>
            <a:miter lim="800000"/>
            <a:headEnd/>
            <a:tailEnd/>
          </a:ln>
        </p:spPr>
        <p:txBody>
          <a:bodyPr>
            <a:spAutoFit/>
          </a:bodyPr>
          <a:lstStyle/>
          <a:p>
            <a:r>
              <a:rPr lang="en-US">
                <a:latin typeface="Verdana" pitchFamily="34" charset="0"/>
              </a:rPr>
              <a:t>To arrive at the optimal order quantity, we can use Equation 13.17</a:t>
            </a:r>
          </a:p>
        </p:txBody>
      </p:sp>
      <p:pic>
        <p:nvPicPr>
          <p:cNvPr id="77827" name="Picture 7" descr="eq13_17.gif"/>
          <p:cNvPicPr>
            <a:picLocks noChangeAspect="1"/>
          </p:cNvPicPr>
          <p:nvPr/>
        </p:nvPicPr>
        <p:blipFill>
          <a:blip r:embed="rId2"/>
          <a:srcRect/>
          <a:stretch>
            <a:fillRect/>
          </a:stretch>
        </p:blipFill>
        <p:spPr bwMode="auto">
          <a:xfrm>
            <a:off x="1295400" y="3048000"/>
            <a:ext cx="6570663" cy="696913"/>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mtClean="0">
                <a:ea typeface="ヒラギノ角ゴ Pro W3"/>
                <a:cs typeface="ヒラギノ角ゴ Pro W3"/>
              </a:rPr>
              <a:t>13.4 (C-3)  Measuring Carrying Costs (continued)</a:t>
            </a:r>
          </a:p>
        </p:txBody>
      </p:sp>
      <p:sp>
        <p:nvSpPr>
          <p:cNvPr id="3" name="Content Placeholder 2"/>
          <p:cNvSpPr>
            <a:spLocks noGrp="1"/>
          </p:cNvSpPr>
          <p:nvPr>
            <p:ph idx="1"/>
          </p:nvPr>
        </p:nvSpPr>
        <p:spPr/>
        <p:txBody>
          <a:bodyPr>
            <a:normAutofit fontScale="62500" lnSpcReduction="20000"/>
          </a:bodyPr>
          <a:lstStyle/>
          <a:p>
            <a:pPr>
              <a:buFontTx/>
              <a:buNone/>
              <a:defRPr/>
            </a:pPr>
            <a:r>
              <a:rPr lang="en-US" b="1" dirty="0" smtClean="0"/>
              <a:t>Example 6: Calculating EOQ.</a:t>
            </a:r>
            <a:endParaRPr lang="en-US" dirty="0" smtClean="0"/>
          </a:p>
          <a:p>
            <a:pPr>
              <a:buFontTx/>
              <a:buNone/>
              <a:defRPr/>
            </a:pPr>
            <a:r>
              <a:rPr lang="en-US" b="1" dirty="0" smtClean="0"/>
              <a:t>	With annual sales of 1,000,000 copies, carrying costs amounting to $0.10 per copy held and order costs amounting to $40 per order.  What is Nigel Enterprises’ optimal order size? Please verify that your answer is correct.</a:t>
            </a:r>
          </a:p>
          <a:p>
            <a:pPr>
              <a:buFontTx/>
              <a:buNone/>
              <a:defRPr/>
            </a:pPr>
            <a:r>
              <a:rPr lang="en-US" b="1" dirty="0" smtClean="0"/>
              <a:t> </a:t>
            </a:r>
          </a:p>
          <a:p>
            <a:pPr>
              <a:buFontTx/>
              <a:buNone/>
              <a:defRPr/>
            </a:pPr>
            <a:r>
              <a:rPr lang="en-US" b="1" dirty="0" smtClean="0"/>
              <a:t>	Answer</a:t>
            </a:r>
            <a:endParaRPr lang="en-US" dirty="0" smtClean="0"/>
          </a:p>
          <a:p>
            <a:pPr>
              <a:buFontTx/>
              <a:buNone/>
              <a:defRPr/>
            </a:pPr>
            <a:r>
              <a:rPr lang="en-US" b="1" dirty="0" smtClean="0"/>
              <a:t>	</a:t>
            </a:r>
            <a:r>
              <a:rPr lang="en-US" sz="2560" b="1" dirty="0" smtClean="0"/>
              <a:t>	</a:t>
            </a:r>
            <a:r>
              <a:rPr lang="en-US" sz="3200" dirty="0" smtClean="0"/>
              <a:t>S = 1,000,000; OC = $40; CC = $0.10</a:t>
            </a:r>
          </a:p>
          <a:p>
            <a:pPr>
              <a:buFontTx/>
              <a:buNone/>
              <a:defRPr/>
            </a:pPr>
            <a:r>
              <a:rPr lang="en-US" sz="3200" dirty="0" smtClean="0"/>
              <a:t>  		EOQ = [(2*1000000*$40)/0.1]</a:t>
            </a:r>
            <a:r>
              <a:rPr lang="en-US" sz="3200" baseline="30000" dirty="0" smtClean="0"/>
              <a:t>1/2</a:t>
            </a:r>
            <a:r>
              <a:rPr lang="en-US" sz="3200" dirty="0" smtClean="0"/>
              <a:t>= 28, 285 </a:t>
            </a:r>
          </a:p>
          <a:p>
            <a:pPr>
              <a:buFontTx/>
              <a:buNone/>
              <a:defRPr/>
            </a:pPr>
            <a:r>
              <a:rPr lang="en-US" sz="3200" dirty="0" smtClean="0"/>
              <a:t>			</a:t>
            </a:r>
            <a:r>
              <a:rPr lang="en-US" sz="2240" dirty="0" smtClean="0"/>
              <a:t>			(rounded to nearest whole number) </a:t>
            </a:r>
          </a:p>
          <a:p>
            <a:pPr>
              <a:buFontTx/>
              <a:buNone/>
              <a:defRPr/>
            </a:pPr>
            <a:r>
              <a:rPr lang="en-US" sz="3200" dirty="0" smtClean="0"/>
              <a:t> 		With order size = 28,285, </a:t>
            </a:r>
          </a:p>
          <a:p>
            <a:pPr>
              <a:buFontTx/>
              <a:buNone/>
              <a:defRPr/>
            </a:pPr>
            <a:r>
              <a:rPr lang="en-US" sz="3200" dirty="0" smtClean="0"/>
              <a:t>		Total order cost = (1,000,000/28285)*$40 = $1,414.2</a:t>
            </a:r>
          </a:p>
          <a:p>
            <a:pPr>
              <a:buFontTx/>
              <a:buNone/>
              <a:defRPr/>
            </a:pPr>
            <a:r>
              <a:rPr lang="en-US" sz="3200" dirty="0" smtClean="0"/>
              <a:t>		Total carrying cost = 28,285/2*0.1= $1414.2</a:t>
            </a:r>
          </a:p>
          <a:p>
            <a:pPr>
              <a:buFontTx/>
              <a:buNone/>
              <a:defRPr/>
            </a:pPr>
            <a:r>
              <a:rPr lang="en-US" sz="3200" dirty="0" smtClean="0"/>
              <a:t>		Total inventory cost = $2,828.4</a:t>
            </a:r>
          </a:p>
          <a:p>
            <a:pPr>
              <a:defRPr/>
            </a:pPr>
            <a:endParaRPr lang="en-US" sz="32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smtClean="0">
                <a:ea typeface="ヒラギノ角ゴ Pro W3"/>
                <a:cs typeface="ヒラギノ角ゴ Pro W3"/>
              </a:rPr>
              <a:t>13.4 (C-3)  Measuring Carrying Costs (continued)</a:t>
            </a:r>
          </a:p>
        </p:txBody>
      </p:sp>
      <p:sp>
        <p:nvSpPr>
          <p:cNvPr id="79874" name="Content Placeholder 2"/>
          <p:cNvSpPr>
            <a:spLocks noGrp="1"/>
          </p:cNvSpPr>
          <p:nvPr>
            <p:ph idx="1"/>
          </p:nvPr>
        </p:nvSpPr>
        <p:spPr/>
        <p:txBody>
          <a:bodyPr/>
          <a:lstStyle/>
          <a:p>
            <a:pPr>
              <a:buFontTx/>
              <a:buNone/>
            </a:pPr>
            <a:r>
              <a:rPr lang="en-US" sz="2400" b="1" smtClean="0">
                <a:ea typeface="ヒラギノ角ゴ Pro W3"/>
                <a:cs typeface="ヒラギノ角ゴ Pro W3"/>
              </a:rPr>
              <a:t>Example 6 Answer (continued)</a:t>
            </a:r>
          </a:p>
          <a:p>
            <a:pPr>
              <a:buFontTx/>
              <a:buNone/>
            </a:pPr>
            <a:endParaRPr lang="en-US" sz="2400" smtClean="0">
              <a:ea typeface="ヒラギノ角ゴ Pro W3"/>
              <a:cs typeface="ヒラギノ角ゴ Pro W3"/>
            </a:endParaRPr>
          </a:p>
          <a:p>
            <a:pPr>
              <a:buFontTx/>
              <a:buNone/>
            </a:pPr>
            <a:r>
              <a:rPr lang="en-US" sz="2400" smtClean="0">
                <a:ea typeface="ヒラギノ角ゴ Pro W3"/>
                <a:cs typeface="ヒラギノ角ゴ Pro W3"/>
              </a:rPr>
              <a:t>Verification:</a:t>
            </a:r>
          </a:p>
          <a:p>
            <a:pPr>
              <a:buFontTx/>
              <a:buNone/>
            </a:pPr>
            <a:r>
              <a:rPr lang="en-US" sz="2400" smtClean="0">
                <a:ea typeface="ヒラギノ角ゴ Pro W3"/>
                <a:cs typeface="ヒラギノ角ゴ Pro W3"/>
              </a:rPr>
              <a:t>	With Q = 28,000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OC = (1,000,000/28,000)*$40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$1428.6</a:t>
            </a:r>
          </a:p>
          <a:p>
            <a:pPr>
              <a:buFontTx/>
              <a:buNone/>
            </a:pPr>
            <a:r>
              <a:rPr lang="en-US" sz="2400" smtClean="0">
                <a:ea typeface="ヒラギノ角ゴ Pro W3"/>
                <a:cs typeface="ヒラギノ角ゴ Pro W3"/>
              </a:rPr>
              <a:t>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CC</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28000/2*.1</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1400</a:t>
            </a:r>
          </a:p>
          <a:p>
            <a:pPr>
              <a:buFontTx/>
              <a:buNone/>
            </a:pPr>
            <a:r>
              <a:rPr lang="en-US" sz="2400" smtClean="0">
                <a:ea typeface="ヒラギノ角ゴ Pro W3"/>
                <a:cs typeface="ヒラギノ角ゴ Pro W3"/>
              </a:rPr>
              <a:t>		      Total cost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2828.6&gt;$2828.4</a:t>
            </a:r>
          </a:p>
          <a:p>
            <a:pPr>
              <a:buFontTx/>
              <a:buNone/>
            </a:pPr>
            <a:r>
              <a:rPr lang="en-US" sz="2400" smtClean="0">
                <a:ea typeface="ヒラギノ角ゴ Pro W3"/>
                <a:cs typeface="ヒラギノ角ゴ Pro W3"/>
              </a:rPr>
              <a:t> 	With Q = 29,000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OC= 1,000,000/29,000)*40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1379.31</a:t>
            </a:r>
          </a:p>
          <a:p>
            <a:pPr>
              <a:buFontTx/>
              <a:buNone/>
            </a:pPr>
            <a:r>
              <a:rPr lang="en-US" sz="2400" smtClean="0">
                <a:ea typeface="ヒラギノ角ゴ Pro W3"/>
                <a:cs typeface="ヒラギノ角ゴ Pro W3"/>
              </a:rPr>
              <a:t>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CC</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1450</a:t>
            </a:r>
          </a:p>
          <a:p>
            <a:pPr>
              <a:buFontTx/>
              <a:buNone/>
            </a:pPr>
            <a:r>
              <a:rPr lang="en-US" sz="2400" smtClean="0">
                <a:ea typeface="ヒラギノ角ゴ Pro W3"/>
                <a:cs typeface="ヒラギノ角ゴ Pro W3"/>
              </a:rPr>
              <a:t>	Total cost = $2,829.31&gt;$2,828.4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ea typeface="ヒラギノ角ゴ Pro W3"/>
                <a:cs typeface="ヒラギノ角ゴ Pro W3"/>
              </a:rPr>
              <a:t>13.1  The Cash Conversion Cycle (continued)</a:t>
            </a:r>
          </a:p>
        </p:txBody>
      </p:sp>
      <p:sp>
        <p:nvSpPr>
          <p:cNvPr id="44034" name="Rectangle 3"/>
          <p:cNvSpPr>
            <a:spLocks noChangeArrowheads="1"/>
          </p:cNvSpPr>
          <p:nvPr/>
        </p:nvSpPr>
        <p:spPr bwMode="auto">
          <a:xfrm>
            <a:off x="457200" y="2209800"/>
            <a:ext cx="8001000" cy="1323975"/>
          </a:xfrm>
          <a:prstGeom prst="rect">
            <a:avLst/>
          </a:prstGeom>
          <a:noFill/>
          <a:ln w="9525">
            <a:noFill/>
            <a:miter lim="800000"/>
            <a:headEnd/>
            <a:tailEnd/>
          </a:ln>
        </p:spPr>
        <p:txBody>
          <a:bodyPr anchor="ctr">
            <a:spAutoFit/>
          </a:bodyPr>
          <a:lstStyle/>
          <a:p>
            <a:r>
              <a:rPr lang="en-US" sz="2000">
                <a:solidFill>
                  <a:srgbClr val="000000"/>
                </a:solidFill>
                <a:cs typeface="Times New Roman" pitchFamily="18" charset="0"/>
              </a:rPr>
              <a:t>The production cycle and the collection cycle together make up the </a:t>
            </a:r>
            <a:r>
              <a:rPr lang="en-US" sz="2000" i="1">
                <a:solidFill>
                  <a:srgbClr val="000000"/>
                </a:solidFill>
                <a:cs typeface="Times New Roman" pitchFamily="18" charset="0"/>
              </a:rPr>
              <a:t>operating cycle</a:t>
            </a:r>
            <a:r>
              <a:rPr lang="en-US" sz="2000">
                <a:solidFill>
                  <a:srgbClr val="000000"/>
                </a:solidFill>
                <a:cs typeface="Times New Roman" pitchFamily="18" charset="0"/>
              </a:rPr>
              <a:t>, so the cash conversion cycle can also be calculated as follows:</a:t>
            </a:r>
            <a:endParaRPr lang="en-US" sz="2000"/>
          </a:p>
          <a:p>
            <a:pPr eaLnBrk="0" hangingPunct="0"/>
            <a:r>
              <a:rPr lang="en-US" sz="2000">
                <a:solidFill>
                  <a:srgbClr val="000000"/>
                </a:solidFill>
                <a:cs typeface="Times New Roman" pitchFamily="18" charset="0"/>
              </a:rPr>
              <a:t>	Cash conversion cycle = Operating cycle – Payment cycle.</a:t>
            </a:r>
            <a:endParaRPr lang="en-US" sz="2000"/>
          </a:p>
        </p:txBody>
      </p:sp>
      <p:sp>
        <p:nvSpPr>
          <p:cNvPr id="44035" name="TextBox 6"/>
          <p:cNvSpPr txBox="1">
            <a:spLocks noChangeArrowheads="1"/>
          </p:cNvSpPr>
          <p:nvPr/>
        </p:nvSpPr>
        <p:spPr bwMode="auto">
          <a:xfrm>
            <a:off x="5791200" y="3733800"/>
            <a:ext cx="3124200" cy="646113"/>
          </a:xfrm>
          <a:prstGeom prst="rect">
            <a:avLst/>
          </a:prstGeom>
          <a:noFill/>
          <a:ln w="9525">
            <a:noFill/>
            <a:miter lim="800000"/>
            <a:headEnd/>
            <a:tailEnd/>
          </a:ln>
        </p:spPr>
        <p:txBody>
          <a:bodyPr>
            <a:spAutoFit/>
          </a:bodyPr>
          <a:lstStyle/>
          <a:p>
            <a:r>
              <a:rPr lang="en-US" b="1">
                <a:latin typeface="Verdana" pitchFamily="34" charset="0"/>
              </a:rPr>
              <a:t>Figure 13.1 The cash conversion cycle.</a:t>
            </a:r>
          </a:p>
        </p:txBody>
      </p:sp>
      <p:pic>
        <p:nvPicPr>
          <p:cNvPr id="2" name="Picture 1" descr="fig13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62000" y="3581400"/>
            <a:ext cx="4800600" cy="2674280"/>
          </a:xfrm>
          <a:prstGeom prst="rect">
            <a:avLst/>
          </a:prstGeom>
        </p:spPr>
      </p:pic>
      <p:pic>
        <p:nvPicPr>
          <p:cNvPr id="3" name="Picture 2" descr="eq13_01.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38200" y="1447800"/>
            <a:ext cx="7620000" cy="64842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smtClean="0">
                <a:ea typeface="ヒラギノ角ゴ Pro W3"/>
                <a:cs typeface="ヒラギノ角ゴ Pro W3"/>
              </a:rPr>
              <a:t>13.4 (C-4)  Reorder Point and Safety Stock</a:t>
            </a:r>
          </a:p>
        </p:txBody>
      </p:sp>
      <p:sp>
        <p:nvSpPr>
          <p:cNvPr id="3" name="Content Placeholder 2"/>
          <p:cNvSpPr>
            <a:spLocks noGrp="1"/>
          </p:cNvSpPr>
          <p:nvPr>
            <p:ph idx="1"/>
          </p:nvPr>
        </p:nvSpPr>
        <p:spPr/>
        <p:txBody>
          <a:bodyPr>
            <a:normAutofit lnSpcReduction="10000"/>
          </a:bodyPr>
          <a:lstStyle/>
          <a:p>
            <a:pPr>
              <a:buFontTx/>
              <a:buNone/>
              <a:defRPr/>
            </a:pPr>
            <a:r>
              <a:rPr lang="en-US" sz="1800" dirty="0" smtClean="0"/>
              <a:t>	</a:t>
            </a:r>
            <a:r>
              <a:rPr lang="en-US" sz="2200" dirty="0" smtClean="0"/>
              <a:t>Inventory gets used up every day</a:t>
            </a:r>
            <a:r>
              <a:rPr lang="en-US" sz="2200" dirty="0" smtClean="0">
                <a:sym typeface="Wingdings" pitchFamily="2" charset="2"/>
              </a:rPr>
              <a:t> </a:t>
            </a:r>
            <a:r>
              <a:rPr lang="en-US" sz="2200" dirty="0" smtClean="0"/>
              <a:t>lead time necessary for additional supplies </a:t>
            </a:r>
            <a:r>
              <a:rPr lang="en-US" sz="2200" dirty="0" smtClean="0">
                <a:sym typeface="Wingdings" pitchFamily="2" charset="2"/>
              </a:rPr>
              <a:t></a:t>
            </a:r>
            <a:r>
              <a:rPr lang="en-US" sz="2200" dirty="0" smtClean="0"/>
              <a:t> firms must determine a reorder point </a:t>
            </a:r>
            <a:r>
              <a:rPr lang="en-US" sz="2200" dirty="0" smtClean="0">
                <a:sym typeface="Wingdings" pitchFamily="2" charset="2"/>
              </a:rPr>
              <a:t> to avoid </a:t>
            </a:r>
            <a:r>
              <a:rPr lang="en-US" sz="2200" dirty="0" smtClean="0"/>
              <a:t>a stock-out.</a:t>
            </a:r>
          </a:p>
          <a:p>
            <a:pPr>
              <a:buFontTx/>
              <a:buNone/>
              <a:defRPr/>
            </a:pPr>
            <a:r>
              <a:rPr lang="en-US" sz="2200" b="1" dirty="0" smtClean="0"/>
              <a:t>The reorder point = daily usage * days of lead time</a:t>
            </a:r>
            <a:endParaRPr lang="en-US" sz="2200" dirty="0" smtClean="0"/>
          </a:p>
          <a:p>
            <a:pPr>
              <a:buFontTx/>
              <a:buNone/>
              <a:defRPr/>
            </a:pPr>
            <a:r>
              <a:rPr lang="en-US" sz="2200" dirty="0" smtClean="0"/>
              <a:t>	Once the inventory hits the re-order point, the next order is placed so that by  time it is delivered, the firm would be just about out of inventory.</a:t>
            </a:r>
          </a:p>
          <a:p>
            <a:pPr>
              <a:buFontTx/>
              <a:buNone/>
              <a:defRPr/>
            </a:pPr>
            <a:r>
              <a:rPr lang="en-US" sz="2200" dirty="0" smtClean="0"/>
              <a:t>	</a:t>
            </a:r>
          </a:p>
          <a:p>
            <a:pPr>
              <a:buFontTx/>
              <a:buNone/>
              <a:defRPr/>
            </a:pPr>
            <a:r>
              <a:rPr lang="en-US" sz="2200" dirty="0" smtClean="0"/>
              <a:t>	An additional protection measure is to build in some safety stock or buffer so as to be covered in case of delivery delays as follows:</a:t>
            </a:r>
          </a:p>
          <a:p>
            <a:pPr>
              <a:buFontTx/>
              <a:buNone/>
              <a:defRPr/>
            </a:pPr>
            <a:r>
              <a:rPr lang="en-US" sz="2200" b="1" dirty="0" smtClean="0"/>
              <a:t> </a:t>
            </a:r>
            <a:endParaRPr lang="en-US" sz="2200" dirty="0" smtClean="0"/>
          </a:p>
          <a:p>
            <a:pPr>
              <a:buFontTx/>
              <a:buNone/>
              <a:defRPr/>
            </a:pPr>
            <a:r>
              <a:rPr lang="en-US" sz="2200" b="1" dirty="0" smtClean="0"/>
              <a:t>		Average inventory =  EOQ/2 + safety stock              	</a:t>
            </a:r>
            <a:endParaRPr lang="en-US" sz="2200" dirty="0" smtClean="0"/>
          </a:p>
          <a:p>
            <a:pPr>
              <a:buFontTx/>
              <a:buNone/>
              <a:defRPr/>
            </a:pPr>
            <a:endParaRPr lang="en-US" sz="18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smtClean="0">
                <a:ea typeface="ヒラギノ角ゴ Pro W3"/>
                <a:cs typeface="ヒラギノ角ゴ Pro W3"/>
              </a:rPr>
              <a:t>13.4 (C-4)  Reorder Point and Safety Stock (continued)</a:t>
            </a:r>
          </a:p>
        </p:txBody>
      </p:sp>
      <p:sp>
        <p:nvSpPr>
          <p:cNvPr id="81923" name="TextBox 6"/>
          <p:cNvSpPr txBox="1">
            <a:spLocks noChangeArrowheads="1"/>
          </p:cNvSpPr>
          <p:nvPr/>
        </p:nvSpPr>
        <p:spPr bwMode="auto">
          <a:xfrm>
            <a:off x="1447800" y="1905000"/>
            <a:ext cx="5562600" cy="369888"/>
          </a:xfrm>
          <a:prstGeom prst="rect">
            <a:avLst/>
          </a:prstGeom>
          <a:noFill/>
          <a:ln w="9525">
            <a:noFill/>
            <a:miter lim="800000"/>
            <a:headEnd/>
            <a:tailEnd/>
          </a:ln>
        </p:spPr>
        <p:txBody>
          <a:bodyPr>
            <a:spAutoFit/>
          </a:bodyPr>
          <a:lstStyle/>
          <a:p>
            <a:r>
              <a:rPr lang="en-US" b="1" dirty="0">
                <a:latin typeface="Verdana" pitchFamily="34" charset="0"/>
              </a:rPr>
              <a:t>Figure 13.6  Inventory flow.</a:t>
            </a:r>
          </a:p>
        </p:txBody>
      </p:sp>
      <p:pic>
        <p:nvPicPr>
          <p:cNvPr id="2" name="Picture 1" descr="fig13_06.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447800" y="2590800"/>
            <a:ext cx="6390891" cy="32004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smtClean="0">
                <a:ea typeface="ヒラギノ角ゴ Pro W3"/>
                <a:cs typeface="ヒラギノ角ゴ Pro W3"/>
              </a:rPr>
              <a:t>13.4 (C-4)  Reorder Point and Safety Stock (continued)</a:t>
            </a:r>
          </a:p>
        </p:txBody>
      </p:sp>
      <p:sp>
        <p:nvSpPr>
          <p:cNvPr id="3" name="Content Placeholder 2"/>
          <p:cNvSpPr>
            <a:spLocks noGrp="1"/>
          </p:cNvSpPr>
          <p:nvPr>
            <p:ph idx="1"/>
          </p:nvPr>
        </p:nvSpPr>
        <p:spPr/>
        <p:txBody>
          <a:bodyPr>
            <a:noAutofit/>
          </a:bodyPr>
          <a:lstStyle/>
          <a:p>
            <a:pPr>
              <a:spcBef>
                <a:spcPts val="0"/>
              </a:spcBef>
              <a:buFontTx/>
              <a:buNone/>
              <a:defRPr/>
            </a:pPr>
            <a:r>
              <a:rPr lang="en-US" sz="1600" b="1" dirty="0" smtClean="0"/>
              <a:t>Example 7: Measuring re-order point and safety stock.</a:t>
            </a:r>
            <a:endParaRPr lang="en-US" sz="1600" dirty="0" smtClean="0"/>
          </a:p>
          <a:p>
            <a:pPr>
              <a:spcBef>
                <a:spcPts val="0"/>
              </a:spcBef>
              <a:buFontTx/>
              <a:buNone/>
              <a:defRPr/>
            </a:pPr>
            <a:r>
              <a:rPr lang="en-US" sz="1000" b="1" dirty="0" smtClean="0"/>
              <a:t>	</a:t>
            </a:r>
            <a:r>
              <a:rPr lang="en-US" sz="1600" dirty="0" smtClean="0"/>
              <a:t>Calculate Nigel Enterprises’ re-order point and safety stock assuming that deliveries take 4 days on average with a possibility of 2 day delays sometimes.</a:t>
            </a:r>
          </a:p>
          <a:p>
            <a:pPr>
              <a:spcBef>
                <a:spcPts val="0"/>
              </a:spcBef>
              <a:buFontTx/>
              <a:buNone/>
              <a:defRPr/>
            </a:pPr>
            <a:endParaRPr lang="en-US" sz="1600" dirty="0" smtClean="0"/>
          </a:p>
          <a:p>
            <a:pPr>
              <a:spcBef>
                <a:spcPts val="0"/>
              </a:spcBef>
              <a:buFontTx/>
              <a:buNone/>
              <a:defRPr/>
            </a:pPr>
            <a:r>
              <a:rPr lang="en-US" sz="1600" b="1" dirty="0" smtClean="0"/>
              <a:t>Answer </a:t>
            </a:r>
          </a:p>
          <a:p>
            <a:pPr>
              <a:spcBef>
                <a:spcPts val="0"/>
              </a:spcBef>
              <a:buFontTx/>
              <a:buNone/>
              <a:defRPr/>
            </a:pPr>
            <a:r>
              <a:rPr lang="en-US" sz="1000" b="1" dirty="0" smtClean="0"/>
              <a:t>		</a:t>
            </a:r>
            <a:r>
              <a:rPr lang="en-US" sz="1600" dirty="0" smtClean="0">
                <a:effectLst>
                  <a:outerShdw blurRad="38100" dist="38100" dir="2700000" algn="tl">
                    <a:srgbClr val="000000">
                      <a:alpha val="43137"/>
                    </a:srgbClr>
                  </a:outerShdw>
                </a:effectLst>
              </a:rPr>
              <a:t>EOQ = 28,285; daily usage rate = 1,000,000/365</a:t>
            </a:r>
            <a:r>
              <a:rPr lang="en-US" sz="1600" dirty="0" smtClean="0">
                <a:effectLst>
                  <a:outerShdw blurRad="38100" dist="38100" dir="2700000" algn="tl">
                    <a:srgbClr val="000000">
                      <a:alpha val="43137"/>
                    </a:srgbClr>
                  </a:outerShdw>
                </a:effectLst>
                <a:sym typeface="Wingdings"/>
              </a:rPr>
              <a:t></a:t>
            </a:r>
            <a:r>
              <a:rPr lang="en-US" sz="1600" dirty="0" smtClean="0">
                <a:effectLst>
                  <a:outerShdw blurRad="38100" dist="38100" dir="2700000" algn="tl">
                    <a:srgbClr val="000000">
                      <a:alpha val="43137"/>
                    </a:srgbClr>
                  </a:outerShdw>
                </a:effectLst>
              </a:rPr>
              <a:t>2740</a:t>
            </a:r>
          </a:p>
          <a:p>
            <a:pPr>
              <a:spcBef>
                <a:spcPts val="0"/>
              </a:spcBef>
              <a:buFontTx/>
              <a:buNone/>
              <a:defRPr/>
            </a:pPr>
            <a:r>
              <a:rPr lang="en-US" sz="1600" dirty="0" smtClean="0">
                <a:effectLst>
                  <a:outerShdw blurRad="38100" dist="38100" dir="2700000" algn="tl">
                    <a:srgbClr val="000000">
                      <a:alpha val="43137"/>
                    </a:srgbClr>
                  </a:outerShdw>
                </a:effectLst>
              </a:rPr>
              <a:t> </a:t>
            </a:r>
          </a:p>
          <a:p>
            <a:pPr>
              <a:spcBef>
                <a:spcPts val="0"/>
              </a:spcBef>
              <a:buFontTx/>
              <a:buNone/>
              <a:defRPr/>
            </a:pPr>
            <a:r>
              <a:rPr lang="en-US" sz="1600" dirty="0" smtClean="0">
                <a:effectLst>
                  <a:outerShdw blurRad="38100" dist="38100" dir="2700000" algn="tl">
                    <a:srgbClr val="000000">
                      <a:alpha val="43137"/>
                    </a:srgbClr>
                  </a:outerShdw>
                </a:effectLst>
              </a:rPr>
              <a:t>		Reorder point = 4*2740 = 10,960 (without safety stock)</a:t>
            </a:r>
          </a:p>
          <a:p>
            <a:pPr>
              <a:spcBef>
                <a:spcPts val="0"/>
              </a:spcBef>
              <a:buFontTx/>
              <a:buNone/>
              <a:defRPr/>
            </a:pPr>
            <a:r>
              <a:rPr lang="en-US" sz="1000" dirty="0" smtClean="0"/>
              <a:t> </a:t>
            </a:r>
          </a:p>
          <a:p>
            <a:pPr>
              <a:spcBef>
                <a:spcPts val="0"/>
              </a:spcBef>
              <a:buFontTx/>
              <a:buNone/>
              <a:defRPr/>
            </a:pPr>
            <a:r>
              <a:rPr lang="en-US" sz="1000" dirty="0" smtClean="0"/>
              <a:t>	</a:t>
            </a:r>
            <a:r>
              <a:rPr lang="en-US" sz="1600" dirty="0" smtClean="0"/>
              <a:t>With safety stock built in we calculate average inventory as</a:t>
            </a:r>
            <a:r>
              <a:rPr lang="en-US" sz="1600" dirty="0" smtClean="0">
                <a:sym typeface="Wingdings"/>
              </a:rPr>
              <a:t></a:t>
            </a:r>
            <a:endParaRPr lang="en-US" sz="1600" dirty="0" smtClean="0"/>
          </a:p>
          <a:p>
            <a:pPr>
              <a:spcBef>
                <a:spcPts val="0"/>
              </a:spcBef>
              <a:buFontTx/>
              <a:buNone/>
              <a:defRPr/>
            </a:pPr>
            <a:r>
              <a:rPr lang="en-US" sz="1600" dirty="0" smtClean="0"/>
              <a:t> </a:t>
            </a:r>
          </a:p>
          <a:p>
            <a:pPr>
              <a:spcBef>
                <a:spcPts val="0"/>
              </a:spcBef>
              <a:buFontTx/>
              <a:buNone/>
              <a:defRPr/>
            </a:pPr>
            <a:r>
              <a:rPr lang="en-US" sz="1000" dirty="0" smtClean="0"/>
              <a:t>		</a:t>
            </a:r>
            <a:r>
              <a:rPr lang="en-US" sz="1600" dirty="0" smtClean="0">
                <a:effectLst>
                  <a:outerShdw blurRad="38100" dist="38100" dir="2700000" algn="tl">
                    <a:srgbClr val="000000">
                      <a:alpha val="43137"/>
                    </a:srgbClr>
                  </a:outerShdw>
                </a:effectLst>
              </a:rPr>
              <a:t>Average inventory = EOQ/2 + safety stock</a:t>
            </a:r>
          </a:p>
          <a:p>
            <a:pPr>
              <a:spcBef>
                <a:spcPts val="0"/>
              </a:spcBef>
              <a:buFontTx/>
              <a:buNone/>
              <a:defRPr/>
            </a:pPr>
            <a:r>
              <a:rPr lang="en-US" sz="1600" dirty="0" smtClean="0">
                <a:effectLst>
                  <a:outerShdw blurRad="38100" dist="38100" dir="2700000" algn="tl">
                    <a:srgbClr val="000000">
                      <a:alpha val="43137"/>
                    </a:srgbClr>
                  </a:outerShdw>
                </a:effectLst>
              </a:rPr>
              <a:t> </a:t>
            </a:r>
          </a:p>
          <a:p>
            <a:pPr>
              <a:spcBef>
                <a:spcPts val="0"/>
              </a:spcBef>
              <a:buFontTx/>
              <a:buNone/>
              <a:defRPr/>
            </a:pPr>
            <a:r>
              <a:rPr lang="en-US" sz="1600" dirty="0" smtClean="0">
                <a:effectLst>
                  <a:outerShdw blurRad="38100" dist="38100" dir="2700000" algn="tl">
                    <a:srgbClr val="000000">
                      <a:alpha val="43137"/>
                    </a:srgbClr>
                  </a:outerShdw>
                </a:effectLst>
              </a:rPr>
              <a:t>		Safety stock = 2 days usage = 2*2740 = 5480</a:t>
            </a:r>
          </a:p>
          <a:p>
            <a:pPr>
              <a:spcBef>
                <a:spcPts val="0"/>
              </a:spcBef>
              <a:buFontTx/>
              <a:buNone/>
              <a:defRPr/>
            </a:pPr>
            <a:r>
              <a:rPr lang="en-US" sz="1000" dirty="0" smtClean="0"/>
              <a:t>		</a:t>
            </a:r>
          </a:p>
          <a:p>
            <a:pPr>
              <a:spcBef>
                <a:spcPts val="0"/>
              </a:spcBef>
              <a:buFontTx/>
              <a:buNone/>
              <a:defRPr/>
            </a:pPr>
            <a:r>
              <a:rPr lang="en-US" sz="1000" dirty="0" smtClean="0"/>
              <a:t>	</a:t>
            </a:r>
            <a:r>
              <a:rPr lang="en-US" sz="1600" dirty="0" smtClean="0"/>
              <a:t>So Nigel Enterprises should reorder when the inventory drops to 		</a:t>
            </a:r>
          </a:p>
          <a:p>
            <a:pPr>
              <a:spcBef>
                <a:spcPts val="0"/>
              </a:spcBef>
              <a:buFontTx/>
              <a:buNone/>
              <a:defRPr/>
            </a:pPr>
            <a:r>
              <a:rPr lang="en-US" sz="1600" dirty="0" smtClean="0">
                <a:effectLst>
                  <a:outerShdw blurRad="38100" dist="38100" dir="2700000" algn="tl">
                    <a:srgbClr val="000000">
                      <a:alpha val="43137"/>
                    </a:srgbClr>
                  </a:outerShdw>
                </a:effectLst>
              </a:rPr>
              <a:t>		10,960 + 5480 </a:t>
            </a:r>
            <a:r>
              <a:rPr lang="en-US" sz="1600" dirty="0" smtClean="0">
                <a:effectLst>
                  <a:outerShdw blurRad="38100" dist="38100" dir="2700000" algn="tl">
                    <a:srgbClr val="000000">
                      <a:alpha val="43137"/>
                    </a:srgbClr>
                  </a:outerShdw>
                </a:effectLst>
                <a:sym typeface="Wingdings"/>
              </a:rPr>
              <a:t></a:t>
            </a:r>
            <a:r>
              <a:rPr lang="en-US" sz="1600" dirty="0" smtClean="0">
                <a:effectLst>
                  <a:outerShdw blurRad="38100" dist="38100" dir="2700000" algn="tl">
                    <a:srgbClr val="000000">
                      <a:alpha val="43137"/>
                    </a:srgbClr>
                  </a:outerShdw>
                </a:effectLst>
              </a:rPr>
              <a:t>16,440 copies</a:t>
            </a:r>
            <a:r>
              <a:rPr lang="en-US" sz="1600" dirty="0" smtClean="0"/>
              <a:t>.</a:t>
            </a:r>
            <a:endParaRPr lang="en-US" sz="16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smtClean="0">
                <a:ea typeface="ヒラギノ角ゴ Pro W3"/>
                <a:cs typeface="ヒラギノ角ゴ Pro W3"/>
              </a:rPr>
              <a:t>13.4 (C-5)  Just in Time</a:t>
            </a:r>
          </a:p>
        </p:txBody>
      </p:sp>
      <p:sp>
        <p:nvSpPr>
          <p:cNvPr id="83970" name="Content Placeholder 2"/>
          <p:cNvSpPr>
            <a:spLocks noGrp="1"/>
          </p:cNvSpPr>
          <p:nvPr>
            <p:ph idx="1"/>
          </p:nvPr>
        </p:nvSpPr>
        <p:spPr/>
        <p:txBody>
          <a:bodyPr/>
          <a:lstStyle/>
          <a:p>
            <a:r>
              <a:rPr lang="en-US" smtClean="0">
                <a:ea typeface="ヒラギノ角ゴ Pro W3"/>
                <a:cs typeface="ヒラギノ角ゴ Pro W3"/>
              </a:rPr>
              <a:t>An inventory management system which tries to keep inventory at a minimum by following lean manufacturing practices, i.e. producing only what is required, when it is required and keeping finished goods in storage for as little time as possible.  </a:t>
            </a:r>
          </a:p>
          <a:p>
            <a:r>
              <a:rPr lang="en-US" smtClean="0">
                <a:ea typeface="ヒラギノ角ゴ Pro W3"/>
                <a:cs typeface="ヒラギノ角ゴ Pro W3"/>
              </a:rPr>
              <a:t>JIT inventory management, if practiced successfully would eliminate waste and improve productivity significantly</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13.5  The Effect of Working Capital on Capital Budgeting</a:t>
            </a:r>
            <a:br>
              <a:rPr lang="en-US" dirty="0" smtClean="0"/>
            </a:br>
            <a:endParaRPr lang="en-US" dirty="0"/>
          </a:p>
        </p:txBody>
      </p:sp>
      <p:sp>
        <p:nvSpPr>
          <p:cNvPr id="84994" name="Content Placeholder 2"/>
          <p:cNvSpPr>
            <a:spLocks noGrp="1"/>
          </p:cNvSpPr>
          <p:nvPr>
            <p:ph idx="1"/>
          </p:nvPr>
        </p:nvSpPr>
        <p:spPr/>
        <p:txBody>
          <a:bodyPr/>
          <a:lstStyle/>
          <a:p>
            <a:r>
              <a:rPr lang="en-US" b="1" smtClean="0">
                <a:ea typeface="ヒラギノ角ゴ Pro W3"/>
                <a:cs typeface="ヒラギノ角ゴ Pro W3"/>
              </a:rPr>
              <a:t>Inventories and Daily Operations: </a:t>
            </a:r>
            <a:r>
              <a:rPr lang="en-US" smtClean="0">
                <a:ea typeface="ヒラギノ角ゴ Pro W3"/>
                <a:cs typeface="ヒラギノ角ゴ Pro W3"/>
              </a:rPr>
              <a:t>For capital budgeting </a:t>
            </a:r>
            <a:r>
              <a:rPr lang="en-US" smtClean="0">
                <a:ea typeface="ヒラギノ角ゴ Pro W3"/>
                <a:cs typeface="ヒラギノ角ゴ Pro W3"/>
                <a:sym typeface="Wingdings" pitchFamily="2" charset="2"/>
              </a:rPr>
              <a:t></a:t>
            </a:r>
            <a:r>
              <a:rPr lang="en-US" smtClean="0">
                <a:ea typeface="ヒラギノ角ゴ Pro W3"/>
                <a:cs typeface="ヒラギノ角ゴ Pro W3"/>
              </a:rPr>
              <a:t>the initial investment required for working capital i.e. inventory and accounts receivable, as part of cash outflow at time 0.  </a:t>
            </a:r>
          </a:p>
          <a:p>
            <a:r>
              <a:rPr lang="en-US" smtClean="0">
                <a:ea typeface="ヒラギノ角ゴ Pro W3"/>
                <a:cs typeface="ヒラギノ角ゴ Pro W3"/>
              </a:rPr>
              <a:t>Also, need to account for:</a:t>
            </a:r>
          </a:p>
          <a:p>
            <a:pPr lvl="1"/>
            <a:r>
              <a:rPr lang="en-US" smtClean="0">
                <a:ea typeface="ヒラギノ角ゴ Pro W3"/>
              </a:rPr>
              <a:t>Periodic fluctuations in working capital, and </a:t>
            </a:r>
          </a:p>
          <a:p>
            <a:pPr lvl="1"/>
            <a:r>
              <a:rPr lang="en-US" smtClean="0">
                <a:ea typeface="ヒラギノ角ゴ Pro W3"/>
              </a:rPr>
              <a:t>Cash inflow from recovery of working capital at the end of a project’s useful life i.e. drawing down on the inventory and collecting the receivables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3"/>
          <p:cNvSpPr>
            <a:spLocks noGrp="1"/>
          </p:cNvSpPr>
          <p:nvPr>
            <p:ph type="title"/>
          </p:nvPr>
        </p:nvSpPr>
        <p:spPr/>
        <p:txBody>
          <a:bodyPr/>
          <a:lstStyle/>
          <a:p>
            <a:r>
              <a:rPr lang="en-US" sz="3000" smtClean="0">
                <a:solidFill>
                  <a:srgbClr val="000000"/>
                </a:solidFill>
                <a:ea typeface="ヒラギノ角ゴ Pro W3"/>
                <a:cs typeface="Arial" charset="0"/>
              </a:rPr>
              <a:t>Additional Problems with Answers</a:t>
            </a:r>
            <a:r>
              <a:rPr lang="en-US" sz="3000" smtClean="0">
                <a:solidFill>
                  <a:srgbClr val="000000"/>
                </a:solidFill>
                <a:ea typeface="ヒラギノ角ゴ Pro W3"/>
                <a:cs typeface="ヒラギノ角ゴ Pro W3"/>
              </a:rPr>
              <a:t/>
            </a:r>
            <a:br>
              <a:rPr lang="en-US" sz="3000" smtClean="0">
                <a:solidFill>
                  <a:srgbClr val="000000"/>
                </a:solidFill>
                <a:ea typeface="ヒラギノ角ゴ Pro W3"/>
                <a:cs typeface="ヒラギノ角ゴ Pro W3"/>
              </a:rPr>
            </a:br>
            <a:r>
              <a:rPr lang="en-US" sz="3000" smtClean="0">
                <a:solidFill>
                  <a:srgbClr val="000000"/>
                </a:solidFill>
                <a:ea typeface="ヒラギノ角ゴ Pro W3"/>
                <a:cs typeface="Arial" charset="0"/>
              </a:rPr>
              <a:t>Problem 1</a:t>
            </a:r>
            <a:endParaRPr lang="en-US" sz="3600" smtClean="0">
              <a:ea typeface="ヒラギノ角ゴ Pro W3"/>
              <a:cs typeface="ヒラギノ角ゴ Pro W3"/>
            </a:endParaRPr>
          </a:p>
        </p:txBody>
      </p:sp>
      <p:sp>
        <p:nvSpPr>
          <p:cNvPr id="5" name="Content Placeholder 4"/>
          <p:cNvSpPr>
            <a:spLocks noGrp="1"/>
          </p:cNvSpPr>
          <p:nvPr>
            <p:ph idx="1"/>
          </p:nvPr>
        </p:nvSpPr>
        <p:spPr/>
        <p:txBody>
          <a:bodyPr>
            <a:normAutofit/>
          </a:bodyPr>
          <a:lstStyle/>
          <a:p>
            <a:pPr>
              <a:lnSpc>
                <a:spcPct val="80000"/>
              </a:lnSpc>
              <a:spcAft>
                <a:spcPts val="600"/>
              </a:spcAft>
              <a:buFontTx/>
              <a:buNone/>
            </a:pPr>
            <a:r>
              <a:rPr lang="en-US" sz="1500" b="1" dirty="0" smtClean="0">
                <a:ea typeface="ヒラギノ角ゴ Pro W3"/>
                <a:cs typeface="ヒラギノ角ゴ Pro W3"/>
              </a:rPr>
              <a:t>	</a:t>
            </a:r>
            <a:r>
              <a:rPr lang="en-US" sz="1500" b="1" i="1" dirty="0" smtClean="0">
                <a:ea typeface="ヒラギノ角ゴ Pro W3"/>
                <a:cs typeface="ヒラギノ角ゴ Pro W3"/>
              </a:rPr>
              <a:t> </a:t>
            </a:r>
            <a:r>
              <a:rPr lang="en-US" sz="1500" b="1" dirty="0" smtClean="0">
                <a:ea typeface="ヒラギノ角ゴ Pro W3"/>
                <a:cs typeface="ヒラギノ角ゴ Pro W3"/>
              </a:rPr>
              <a:t>Measuring Cash Conversion Cycle.</a:t>
            </a:r>
            <a:endParaRPr lang="en-US" sz="1500" dirty="0" smtClean="0">
              <a:ea typeface="ヒラギノ角ゴ Pro W3"/>
              <a:cs typeface="ヒラギノ角ゴ Pro W3"/>
            </a:endParaRPr>
          </a:p>
          <a:p>
            <a:pPr>
              <a:lnSpc>
                <a:spcPct val="80000"/>
              </a:lnSpc>
              <a:spcAft>
                <a:spcPts val="600"/>
              </a:spcAft>
              <a:buFontTx/>
              <a:buNone/>
            </a:pPr>
            <a:r>
              <a:rPr lang="en-US" sz="1500" dirty="0" smtClean="0">
                <a:ea typeface="ヒラギノ角ゴ Pro W3"/>
                <a:cs typeface="ヒラギノ角ゴ Pro W3"/>
              </a:rPr>
              <a:t>	John Gray is really concerned that his company’s working capital is not being managed efficiently. He decides to take a look at the firm’s operating and cash conversion cycles to see what’s going on. Using the data provided below, help John measure his firm’s collection, production, payment, operating, and cash conversion cycles respectively. </a:t>
            </a:r>
          </a:p>
          <a:p>
            <a:pPr>
              <a:lnSpc>
                <a:spcPct val="80000"/>
              </a:lnSpc>
              <a:spcAft>
                <a:spcPts val="600"/>
              </a:spcAft>
              <a:buFontTx/>
              <a:buNone/>
            </a:pPr>
            <a:endParaRPr lang="en-US" sz="1500" dirty="0" smtClean="0">
              <a:ea typeface="ヒラギノ角ゴ Pro W3"/>
              <a:cs typeface="ヒラギノ角ゴ Pro W3"/>
            </a:endParaRPr>
          </a:p>
          <a:p>
            <a:pPr>
              <a:lnSpc>
                <a:spcPct val="80000"/>
              </a:lnSpc>
              <a:spcAft>
                <a:spcPts val="600"/>
              </a:spcAft>
              <a:buFontTx/>
              <a:buNone/>
            </a:pPr>
            <a:r>
              <a:rPr lang="en-US" sz="1500" dirty="0" smtClean="0">
                <a:ea typeface="ヒラギノ角ゴ Pro W3"/>
                <a:cs typeface="ヒラギノ角ゴ Pro W3"/>
              </a:rPr>
              <a:t>	</a:t>
            </a:r>
            <a:r>
              <a:rPr lang="en-US" sz="1500" b="1" dirty="0" smtClean="0">
                <a:ea typeface="ヒラギノ角ゴ Pro W3"/>
                <a:cs typeface="ヒラギノ角ゴ Pro W3"/>
              </a:rPr>
              <a:t>Cash sales			$350,000</a:t>
            </a:r>
          </a:p>
          <a:p>
            <a:pPr>
              <a:lnSpc>
                <a:spcPct val="80000"/>
              </a:lnSpc>
              <a:spcAft>
                <a:spcPts val="600"/>
              </a:spcAft>
              <a:buFontTx/>
              <a:buNone/>
            </a:pPr>
            <a:r>
              <a:rPr lang="en-US" sz="1500" b="1" dirty="0" smtClean="0">
                <a:ea typeface="ヒラギノ角ゴ Pro W3"/>
                <a:cs typeface="ヒラギノ角ゴ Pro W3"/>
              </a:rPr>
              <a:t>	</a:t>
            </a:r>
            <a:r>
              <a:rPr lang="en-US" sz="1500" b="1" u="sng" dirty="0" smtClean="0">
                <a:ea typeface="ヒラギノ角ゴ Pro W3"/>
                <a:cs typeface="ヒラギノ角ゴ Pro W3"/>
              </a:rPr>
              <a:t>Credit sales</a:t>
            </a:r>
            <a:r>
              <a:rPr lang="en-US" sz="1500" b="1" dirty="0" smtClean="0">
                <a:ea typeface="ヒラギノ角ゴ Pro W3"/>
                <a:cs typeface="ヒラギノ角ゴ Pro W3"/>
              </a:rPr>
              <a:t>			</a:t>
            </a:r>
            <a:r>
              <a:rPr lang="en-US" sz="1500" b="1" u="sng" dirty="0" smtClean="0">
                <a:ea typeface="ヒラギノ角ゴ Pro W3"/>
                <a:cs typeface="ヒラギノ角ゴ Pro W3"/>
              </a:rPr>
              <a:t>$600,000</a:t>
            </a:r>
            <a:endParaRPr lang="en-US" sz="1500" b="1" dirty="0" smtClean="0">
              <a:ea typeface="ヒラギノ角ゴ Pro W3"/>
              <a:cs typeface="ヒラギノ角ゴ Pro W3"/>
            </a:endParaRPr>
          </a:p>
          <a:p>
            <a:pPr>
              <a:lnSpc>
                <a:spcPct val="80000"/>
              </a:lnSpc>
              <a:spcAft>
                <a:spcPts val="600"/>
              </a:spcAft>
              <a:buFontTx/>
              <a:buNone/>
            </a:pPr>
            <a:r>
              <a:rPr lang="en-US" sz="1500" b="1" dirty="0" smtClean="0">
                <a:ea typeface="ヒラギノ角ゴ Pro W3"/>
                <a:cs typeface="ヒラギノ角ゴ Pro W3"/>
              </a:rPr>
              <a:t>	Total sales			$950,000</a:t>
            </a:r>
          </a:p>
          <a:p>
            <a:pPr>
              <a:lnSpc>
                <a:spcPct val="80000"/>
              </a:lnSpc>
              <a:spcAft>
                <a:spcPts val="600"/>
              </a:spcAft>
              <a:buFontTx/>
              <a:buNone/>
            </a:pPr>
            <a:r>
              <a:rPr lang="en-US" sz="1500" b="1" dirty="0" smtClean="0">
                <a:ea typeface="ヒラギノ角ゴ Pro W3"/>
                <a:cs typeface="ヒラギノ角ゴ Pro W3"/>
              </a:rPr>
              <a:t>	Cost of goods sold		$600,000</a:t>
            </a:r>
          </a:p>
          <a:p>
            <a:pPr>
              <a:lnSpc>
                <a:spcPct val="80000"/>
              </a:lnSpc>
              <a:spcAft>
                <a:spcPts val="600"/>
              </a:spcAft>
              <a:buFontTx/>
              <a:buNone/>
            </a:pPr>
            <a:r>
              <a:rPr lang="en-US" sz="1500" b="1" dirty="0" smtClean="0">
                <a:ea typeface="ヒラギノ角ゴ Pro W3"/>
                <a:cs typeface="ヒラギノ角ゴ Pro W3"/>
              </a:rPr>
              <a:t> 					</a:t>
            </a:r>
            <a:r>
              <a:rPr lang="en-US" sz="1500" b="1" u="sng" dirty="0" smtClean="0">
                <a:ea typeface="ヒラギノ角ゴ Pro W3"/>
                <a:cs typeface="ヒラギノ角ゴ Pro W3"/>
              </a:rPr>
              <a:t>Ending Balance</a:t>
            </a:r>
            <a:r>
              <a:rPr lang="en-US" sz="1500" b="1" dirty="0" smtClean="0">
                <a:ea typeface="ヒラギノ角ゴ Pro W3"/>
                <a:cs typeface="ヒラギノ角ゴ Pro W3"/>
              </a:rPr>
              <a:t>	</a:t>
            </a:r>
            <a:r>
              <a:rPr lang="en-US" sz="1500" b="1" u="sng" dirty="0" smtClean="0">
                <a:ea typeface="ヒラギノ角ゴ Pro W3"/>
                <a:cs typeface="ヒラギノ角ゴ Pro W3"/>
              </a:rPr>
              <a:t>Beginning Balance</a:t>
            </a:r>
            <a:r>
              <a:rPr lang="en-US" sz="1500" b="1" dirty="0" smtClean="0">
                <a:ea typeface="ヒラギノ角ゴ Pro W3"/>
                <a:cs typeface="ヒラギノ角ゴ Pro W3"/>
              </a:rPr>
              <a:t> </a:t>
            </a:r>
          </a:p>
          <a:p>
            <a:pPr>
              <a:lnSpc>
                <a:spcPct val="80000"/>
              </a:lnSpc>
              <a:spcAft>
                <a:spcPts val="600"/>
              </a:spcAft>
              <a:buFontTx/>
              <a:buNone/>
              <a:tabLst>
                <a:tab pos="4749800" algn="r"/>
                <a:tab pos="6858000" algn="r"/>
              </a:tabLst>
            </a:pPr>
            <a:r>
              <a:rPr lang="en-US" sz="1500" b="1" dirty="0" smtClean="0">
                <a:ea typeface="ヒラギノ角ゴ Pro W3"/>
                <a:cs typeface="ヒラギノ角ゴ Pro W3"/>
              </a:rPr>
              <a:t>	Accounts receivable	$45,000	$32,000</a:t>
            </a:r>
          </a:p>
          <a:p>
            <a:pPr>
              <a:lnSpc>
                <a:spcPct val="80000"/>
              </a:lnSpc>
              <a:spcAft>
                <a:spcPts val="600"/>
              </a:spcAft>
              <a:buFontTx/>
              <a:buNone/>
              <a:tabLst>
                <a:tab pos="4749800" algn="r"/>
                <a:tab pos="6858000" algn="r"/>
              </a:tabLst>
            </a:pPr>
            <a:r>
              <a:rPr lang="en-US" sz="1500" b="1" dirty="0" smtClean="0">
                <a:ea typeface="ヒラギノ角ゴ Pro W3"/>
                <a:cs typeface="ヒラギノ角ゴ Pro W3"/>
              </a:rPr>
              <a:t>	Inventory	$22,000	     $9,000</a:t>
            </a:r>
          </a:p>
          <a:p>
            <a:pPr>
              <a:lnSpc>
                <a:spcPct val="80000"/>
              </a:lnSpc>
              <a:spcAft>
                <a:spcPts val="600"/>
              </a:spcAft>
              <a:buFontTx/>
              <a:buNone/>
              <a:tabLst>
                <a:tab pos="4749800" algn="r"/>
                <a:tab pos="6858000" algn="r"/>
              </a:tabLst>
            </a:pPr>
            <a:r>
              <a:rPr lang="en-US" sz="1500" b="1" dirty="0" smtClean="0">
                <a:ea typeface="ヒラギノ角ゴ Pro W3"/>
                <a:cs typeface="ヒラギノ角ゴ Pro W3"/>
              </a:rPr>
              <a:t>	Accounts payable	 $6,000	$5,000</a:t>
            </a:r>
            <a:r>
              <a:rPr lang="en-US" sz="1500" dirty="0" smtClean="0">
                <a:ea typeface="ヒラギノ角ゴ Pro W3"/>
                <a:cs typeface="ヒラギノ角ゴ Pro W3"/>
              </a:rPr>
              <a:t>	</a:t>
            </a:r>
          </a:p>
          <a:p>
            <a:pPr>
              <a:lnSpc>
                <a:spcPct val="80000"/>
              </a:lnSpc>
              <a:spcAft>
                <a:spcPts val="600"/>
              </a:spcAft>
              <a:buFontTx/>
              <a:buNone/>
            </a:pPr>
            <a:endParaRPr lang="en-US" sz="15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3"/>
          <p:cNvSpPr>
            <a:spLocks noGrp="1"/>
          </p:cNvSpPr>
          <p:nvPr>
            <p:ph type="title"/>
          </p:nvPr>
        </p:nvSpPr>
        <p:spPr/>
        <p:txBody>
          <a:bodyPr/>
          <a:lstStyle/>
          <a:p>
            <a:r>
              <a:rPr lang="en-US" sz="3000" smtClean="0">
                <a:solidFill>
                  <a:srgbClr val="000000"/>
                </a:solidFill>
                <a:ea typeface="ヒラギノ角ゴ Pro W3"/>
                <a:cs typeface="Arial" charset="0"/>
              </a:rPr>
              <a:t>Additional Problems with Answers</a:t>
            </a:r>
            <a:br>
              <a:rPr lang="en-US" sz="3000" smtClean="0">
                <a:solidFill>
                  <a:srgbClr val="000000"/>
                </a:solidFill>
                <a:ea typeface="ヒラギノ角ゴ Pro W3"/>
                <a:cs typeface="Arial" charset="0"/>
              </a:rPr>
            </a:br>
            <a:r>
              <a:rPr lang="en-US" sz="3000" smtClean="0">
                <a:solidFill>
                  <a:srgbClr val="000000"/>
                </a:solidFill>
                <a:ea typeface="ヒラギノ角ゴ Pro W3"/>
                <a:cs typeface="Arial" charset="0"/>
              </a:rPr>
              <a:t>Problem 1 (Answer)</a:t>
            </a:r>
            <a:endParaRPr lang="en-US" smtClean="0">
              <a:ea typeface="ヒラギノ角ゴ Pro W3"/>
              <a:cs typeface="ヒラギノ角ゴ Pro W3"/>
            </a:endParaRPr>
          </a:p>
        </p:txBody>
      </p:sp>
      <p:sp>
        <p:nvSpPr>
          <p:cNvPr id="87042" name="Content Placeholder 4"/>
          <p:cNvSpPr>
            <a:spLocks noGrp="1"/>
          </p:cNvSpPr>
          <p:nvPr>
            <p:ph idx="1"/>
          </p:nvPr>
        </p:nvSpPr>
        <p:spPr>
          <a:xfrm>
            <a:off x="381000" y="1447800"/>
            <a:ext cx="8763000" cy="4648200"/>
          </a:xfrm>
        </p:spPr>
        <p:txBody>
          <a:bodyPr/>
          <a:lstStyle/>
          <a:p>
            <a:pPr>
              <a:spcAft>
                <a:spcPts val="600"/>
              </a:spcAft>
              <a:buFontTx/>
              <a:buNone/>
            </a:pPr>
            <a:r>
              <a:rPr lang="en-US" sz="1800" b="1" i="1" smtClean="0">
                <a:ea typeface="ヒラギノ角ゴ Pro W3"/>
                <a:cs typeface="ヒラギノ角ゴ Pro W3"/>
              </a:rPr>
              <a:t> </a:t>
            </a:r>
            <a:r>
              <a:rPr lang="en-US" sz="1800" smtClean="0">
                <a:ea typeface="ヒラギノ角ゴ Pro W3"/>
                <a:cs typeface="ヒラギノ角ゴ Pro W3"/>
              </a:rPr>
              <a:t>First, we calculate the average values of the 3 accounts: </a:t>
            </a:r>
          </a:p>
          <a:p>
            <a:pPr>
              <a:spcAft>
                <a:spcPts val="600"/>
              </a:spcAft>
              <a:buFontTx/>
              <a:buNone/>
            </a:pPr>
            <a:r>
              <a:rPr lang="en-US" sz="1800" smtClean="0">
                <a:ea typeface="ヒラギノ角ゴ Pro W3"/>
                <a:cs typeface="ヒラギノ角ゴ Pro W3"/>
              </a:rPr>
              <a:t>	Average A/R</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 ($45,000 + $32,000)/2 = $38,500</a:t>
            </a:r>
          </a:p>
          <a:p>
            <a:pPr>
              <a:spcAft>
                <a:spcPts val="600"/>
              </a:spcAft>
              <a:buFontTx/>
              <a:buNone/>
            </a:pPr>
            <a:r>
              <a:rPr lang="en-US" sz="1800" smtClean="0">
                <a:ea typeface="ヒラギノ角ゴ Pro W3"/>
                <a:cs typeface="ヒラギノ角ゴ Pro W3"/>
              </a:rPr>
              <a:t>	Average inventory</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$(22,000+9000)/2 = $15,500</a:t>
            </a:r>
          </a:p>
          <a:p>
            <a:pPr>
              <a:spcAft>
                <a:spcPts val="600"/>
              </a:spcAft>
              <a:buFontTx/>
              <a:buNone/>
            </a:pPr>
            <a:r>
              <a:rPr lang="en-US" sz="1800" smtClean="0">
                <a:ea typeface="ヒラギノ角ゴ Pro W3"/>
                <a:cs typeface="ヒラギノ角ゴ Pro W3"/>
              </a:rPr>
              <a:t>	Average A/P </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($6,000 + $5,000)/2 = $5,500 </a:t>
            </a:r>
          </a:p>
          <a:p>
            <a:pPr>
              <a:spcAft>
                <a:spcPts val="600"/>
              </a:spcAft>
              <a:buFontTx/>
              <a:buNone/>
            </a:pPr>
            <a:r>
              <a:rPr lang="en-US" sz="1800" smtClean="0">
                <a:ea typeface="ヒラギノ角ゴ Pro W3"/>
                <a:cs typeface="ヒラギノ角ゴ Pro W3"/>
              </a:rPr>
              <a:t>	Next, we calculate the turnover rates of each </a:t>
            </a:r>
          </a:p>
          <a:p>
            <a:pPr>
              <a:spcAft>
                <a:spcPts val="600"/>
              </a:spcAft>
              <a:buFontTx/>
              <a:buNone/>
            </a:pPr>
            <a:r>
              <a:rPr lang="en-US" sz="1800" smtClean="0">
                <a:ea typeface="ヒラギノ角ゴ Pro W3"/>
                <a:cs typeface="ヒラギノ角ゴ Pro W3"/>
              </a:rPr>
              <a:t>A/R Turnover = Credit Sales/Avg. A/R </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$600,000/$38,500 </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15.58</a:t>
            </a:r>
          </a:p>
          <a:p>
            <a:pPr>
              <a:spcAft>
                <a:spcPts val="600"/>
              </a:spcAft>
              <a:buFontTx/>
              <a:buNone/>
            </a:pPr>
            <a:r>
              <a:rPr lang="en-US" sz="1800" smtClean="0">
                <a:ea typeface="ヒラギノ角ゴ Pro W3"/>
                <a:cs typeface="ヒラギノ角ゴ Pro W3"/>
              </a:rPr>
              <a:t>Inventory Turnover = Cost of Goods Sold/Avg. Inv </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 $600,000/$15,500 </a:t>
            </a:r>
            <a:br>
              <a:rPr lang="en-US" sz="1800" smtClean="0">
                <a:ea typeface="ヒラギノ角ゴ Pro W3"/>
                <a:cs typeface="ヒラギノ角ゴ Pro W3"/>
              </a:rPr>
            </a:br>
            <a:r>
              <a:rPr lang="en-US" sz="1800" smtClean="0">
                <a:ea typeface="ヒラギノ角ゴ Pro W3"/>
                <a:cs typeface="ヒラギノ角ゴ Pro W3"/>
              </a:rPr>
              <a:t>= 38.71</a:t>
            </a:r>
          </a:p>
          <a:p>
            <a:pPr>
              <a:spcAft>
                <a:spcPts val="600"/>
              </a:spcAft>
              <a:buFontTx/>
              <a:buNone/>
            </a:pPr>
            <a:r>
              <a:rPr lang="en-US" sz="1800" smtClean="0">
                <a:ea typeface="ヒラギノ角ゴ Pro W3"/>
                <a:cs typeface="ヒラギノ角ゴ Pro W3"/>
              </a:rPr>
              <a:t>A/P Turnover = Cost of Goods Sold/Avg. A/P = $600,000/$5,500 = 109.09 </a:t>
            </a:r>
          </a:p>
          <a:p>
            <a:pPr>
              <a:spcAft>
                <a:spcPts val="600"/>
              </a:spcAft>
              <a:buFontTx/>
              <a:buNone/>
            </a:pPr>
            <a:r>
              <a:rPr lang="en-US" sz="1800" smtClean="0">
                <a:ea typeface="ヒラギノ角ゴ Pro W3"/>
                <a:cs typeface="ヒラギノ角ゴ Pro W3"/>
              </a:rPr>
              <a:t>Finally we calculate the collections cycle, the production cycle, and the payment cycle by dividing each of the turnover rates into 365 days, respectively.</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solidFill>
                  <a:prstClr val="black"/>
                </a:solidFill>
                <a:cs typeface="Arial" pitchFamily="34" charset="0"/>
              </a:rPr>
              <a:t>Additional Problems with Answers</a:t>
            </a:r>
            <a:br>
              <a:rPr lang="en-US" dirty="0" smtClean="0">
                <a:solidFill>
                  <a:prstClr val="black"/>
                </a:solidFill>
                <a:cs typeface="Arial" pitchFamily="34" charset="0"/>
              </a:rPr>
            </a:br>
            <a:r>
              <a:rPr lang="en-US" dirty="0" smtClean="0">
                <a:solidFill>
                  <a:prstClr val="black"/>
                </a:solidFill>
                <a:cs typeface="Arial" pitchFamily="34" charset="0"/>
              </a:rPr>
              <a:t>Problem 1 (Answer) (continued)</a:t>
            </a:r>
            <a:endParaRPr lang="en-US" dirty="0"/>
          </a:p>
        </p:txBody>
      </p:sp>
      <p:sp>
        <p:nvSpPr>
          <p:cNvPr id="88066" name="Content Placeholder 2"/>
          <p:cNvSpPr>
            <a:spLocks noGrp="1"/>
          </p:cNvSpPr>
          <p:nvPr>
            <p:ph idx="1"/>
          </p:nvPr>
        </p:nvSpPr>
        <p:spPr/>
        <p:txBody>
          <a:bodyPr/>
          <a:lstStyle/>
          <a:p>
            <a:r>
              <a:rPr lang="en-US" sz="2000" smtClean="0">
                <a:ea typeface="ヒラギノ角ゴ Pro W3"/>
                <a:cs typeface="ヒラギノ角ゴ Pro W3"/>
              </a:rPr>
              <a:t>Collection cycle = 365/A/R 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 365/15.58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23.43 days</a:t>
            </a:r>
          </a:p>
          <a:p>
            <a:r>
              <a:rPr lang="en-US" sz="2000" smtClean="0">
                <a:ea typeface="ヒラギノ角ゴ Pro W3"/>
                <a:cs typeface="ヒラギノ角ゴ Pro W3"/>
              </a:rPr>
              <a:t>Production cycle = 365/Inv. 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365/38.71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9.43 days</a:t>
            </a:r>
          </a:p>
          <a:p>
            <a:r>
              <a:rPr lang="en-US" sz="2000" smtClean="0">
                <a:ea typeface="ヒラギノ角ゴ Pro W3"/>
                <a:cs typeface="ヒラギノ角ゴ Pro W3"/>
              </a:rPr>
              <a:t>Payment cycle = 365/A/P</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Turnover</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365 / ``````````````````````````109.09</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3.35 days</a:t>
            </a:r>
          </a:p>
          <a:p>
            <a:r>
              <a:rPr lang="en-US" sz="2000" smtClean="0">
                <a:ea typeface="ヒラギノ角ゴ Pro W3"/>
                <a:cs typeface="ヒラギノ角ゴ Pro W3"/>
              </a:rPr>
              <a:t> So the firm’s operation cycle = Collection cycle + Production cycle =23.43+9.43 = 32.86 days</a:t>
            </a:r>
          </a:p>
          <a:p>
            <a:pPr>
              <a:buFontTx/>
              <a:buNone/>
            </a:pPr>
            <a:endParaRPr lang="en-US" sz="2000" smtClean="0">
              <a:ea typeface="ヒラギノ角ゴ Pro W3"/>
              <a:cs typeface="ヒラギノ角ゴ Pro W3"/>
            </a:endParaRPr>
          </a:p>
          <a:p>
            <a:r>
              <a:rPr lang="en-US" sz="2000" smtClean="0">
                <a:ea typeface="ヒラギノ角ゴ Pro W3"/>
                <a:cs typeface="ヒラギノ角ゴ Pro W3"/>
              </a:rPr>
              <a:t>Cash conversion cycle = Operating cycle – payment cycle = 32.86-3.35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29.51 days. So on average, the firm has to finance its credit sales for about 30 days.</a:t>
            </a:r>
          </a:p>
          <a:p>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solidFill>
                  <a:srgbClr val="000000"/>
                </a:solidFill>
                <a:cs typeface="Arial" pitchFamily="34" charset="0"/>
              </a:rPr>
              <a:t>Additional Problems with Answers</a:t>
            </a:r>
            <a:br>
              <a:rPr lang="en-US" dirty="0" smtClean="0">
                <a:solidFill>
                  <a:srgbClr val="000000"/>
                </a:solidFill>
                <a:cs typeface="Arial" pitchFamily="34" charset="0"/>
              </a:rPr>
            </a:br>
            <a:r>
              <a:rPr lang="en-US" dirty="0" smtClean="0">
                <a:solidFill>
                  <a:srgbClr val="000000"/>
                </a:solidFill>
                <a:cs typeface="Arial" pitchFamily="34" charset="0"/>
              </a:rPr>
              <a:t>Problem 2</a:t>
            </a:r>
            <a:endParaRPr lang="en-US" dirty="0"/>
          </a:p>
        </p:txBody>
      </p:sp>
      <p:sp>
        <p:nvSpPr>
          <p:cNvPr id="89090" name="Content Placeholder 4"/>
          <p:cNvSpPr>
            <a:spLocks noGrp="1"/>
          </p:cNvSpPr>
          <p:nvPr>
            <p:ph idx="1"/>
          </p:nvPr>
        </p:nvSpPr>
        <p:spPr/>
        <p:txBody>
          <a:bodyPr/>
          <a:lstStyle/>
          <a:p>
            <a:pPr>
              <a:buFontTx/>
              <a:buNone/>
            </a:pPr>
            <a:r>
              <a:rPr lang="en-US" b="1" smtClean="0">
                <a:ea typeface="ヒラギノ角ゴ Pro W3"/>
                <a:cs typeface="ヒラギノ角ゴ Pro W3"/>
              </a:rPr>
              <a:t>	</a:t>
            </a:r>
            <a:endParaRPr lang="en-US" smtClean="0">
              <a:ea typeface="ヒラギノ角ゴ Pro W3"/>
              <a:cs typeface="ヒラギノ角ゴ Pro W3"/>
            </a:endParaRPr>
          </a:p>
        </p:txBody>
      </p:sp>
      <p:sp>
        <p:nvSpPr>
          <p:cNvPr id="89091" name="Rectangle 5"/>
          <p:cNvSpPr>
            <a:spLocks noChangeArrowheads="1"/>
          </p:cNvSpPr>
          <p:nvPr/>
        </p:nvSpPr>
        <p:spPr bwMode="auto">
          <a:xfrm>
            <a:off x="381000" y="1371600"/>
            <a:ext cx="8305800" cy="4708525"/>
          </a:xfrm>
          <a:prstGeom prst="rect">
            <a:avLst/>
          </a:prstGeom>
          <a:noFill/>
          <a:ln w="9525">
            <a:noFill/>
            <a:miter lim="800000"/>
            <a:headEnd/>
            <a:tailEnd/>
          </a:ln>
        </p:spPr>
        <p:txBody>
          <a:bodyPr>
            <a:spAutoFit/>
          </a:bodyPr>
          <a:lstStyle/>
          <a:p>
            <a:pPr>
              <a:spcAft>
                <a:spcPts val="1200"/>
              </a:spcAft>
            </a:pPr>
            <a:r>
              <a:rPr lang="en-US" sz="2000" b="1">
                <a:latin typeface="Verdana" pitchFamily="34" charset="0"/>
              </a:rPr>
              <a:t>Credit screening cost-benefit analysis:  </a:t>
            </a:r>
          </a:p>
          <a:p>
            <a:pPr>
              <a:spcAft>
                <a:spcPts val="1200"/>
              </a:spcAft>
            </a:pPr>
            <a:r>
              <a:rPr lang="en-US" sz="2000">
                <a:latin typeface="Verdana" pitchFamily="34" charset="0"/>
              </a:rPr>
              <a:t>Mid-West Marine Products currently sells its light-weight boat lifts for $3,500 each. The unit cost of each lift is $2,600.  </a:t>
            </a:r>
          </a:p>
          <a:p>
            <a:pPr>
              <a:spcAft>
                <a:spcPts val="1200"/>
              </a:spcAft>
            </a:pPr>
            <a:r>
              <a:rPr lang="en-US" sz="2000">
                <a:latin typeface="Verdana" pitchFamily="34" charset="0"/>
              </a:rPr>
              <a:t>On average, the firm sells 2000 lifts a year on a cash basis.  Consumer Credit Check is offering Mid-West a credit screening system at the rate of $25 per screen, and assures them that the system will be at least 99% accurate. Mid-West’s research indicates that if they offer credit terms, it will boost their sales by 40% per year. They have also learned that the typical default rate in their industry is around 3%.  </a:t>
            </a:r>
          </a:p>
          <a:p>
            <a:pPr marL="914400" lvl="1" indent="-457200">
              <a:spcAft>
                <a:spcPts val="1200"/>
              </a:spcAft>
              <a:buFontTx/>
              <a:buAutoNum type="alphaLcParenR"/>
            </a:pPr>
            <a:r>
              <a:rPr lang="en-US" sz="2000">
                <a:latin typeface="Verdana" pitchFamily="34" charset="0"/>
              </a:rPr>
              <a:t>Should Mid-West start offering credit terms?</a:t>
            </a:r>
          </a:p>
          <a:p>
            <a:pPr marL="914400" lvl="1" indent="-457200">
              <a:spcAft>
                <a:spcPts val="1200"/>
              </a:spcAft>
              <a:buFontTx/>
              <a:buAutoNum type="alphaLcParenR"/>
            </a:pPr>
            <a:r>
              <a:rPr lang="en-US" sz="2000">
                <a:latin typeface="Verdana" pitchFamily="34" charset="0"/>
              </a:rPr>
              <a:t>If they do offer credit, should they do so with or without CCC’s credit screening services? Please explain.</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cs typeface="Arial" pitchFamily="34" charset="0"/>
              </a:rPr>
              <a:t>Additional Problems with Answers</a:t>
            </a:r>
            <a:br>
              <a:rPr lang="en-US" dirty="0" smtClean="0">
                <a:cs typeface="Arial" pitchFamily="34" charset="0"/>
              </a:rPr>
            </a:br>
            <a:r>
              <a:rPr lang="en-US" dirty="0" smtClean="0">
                <a:cs typeface="Arial" pitchFamily="34" charset="0"/>
              </a:rPr>
              <a:t>Problem 2 (Answer)</a:t>
            </a:r>
            <a:endParaRPr lang="en-US" dirty="0"/>
          </a:p>
        </p:txBody>
      </p:sp>
      <p:sp>
        <p:nvSpPr>
          <p:cNvPr id="91138" name="Content Placeholder 5"/>
          <p:cNvSpPr>
            <a:spLocks noGrp="1"/>
          </p:cNvSpPr>
          <p:nvPr>
            <p:ph idx="1"/>
          </p:nvPr>
        </p:nvSpPr>
        <p:spPr>
          <a:xfrm>
            <a:off x="457200" y="1524000"/>
            <a:ext cx="8382000" cy="4525963"/>
          </a:xfrm>
        </p:spPr>
        <p:txBody>
          <a:bodyPr/>
          <a:lstStyle/>
          <a:p>
            <a:pPr>
              <a:buFontTx/>
              <a:buNone/>
            </a:pPr>
            <a:r>
              <a:rPr lang="en-US" sz="1800" smtClean="0">
                <a:ea typeface="ヒラギノ角ゴ Pro W3"/>
                <a:cs typeface="ヒラギノ角ゴ Pro W3"/>
              </a:rPr>
              <a:t>Current profit (all-cash sales) = 2,000*($3,500-$2,600) = $1,800,000 </a:t>
            </a:r>
          </a:p>
          <a:p>
            <a:pPr>
              <a:buFontTx/>
              <a:buNone/>
            </a:pPr>
            <a:r>
              <a:rPr lang="en-US" sz="1800" smtClean="0">
                <a:ea typeface="ヒラギノ角ゴ Pro W3"/>
                <a:cs typeface="ヒラギノ角ゴ Pro W3"/>
              </a:rPr>
              <a:t>With credit terms…Unit sales = 2,000*(1.4) = 2800 lifts </a:t>
            </a:r>
          </a:p>
          <a:p>
            <a:pPr>
              <a:buFontTx/>
              <a:buNone/>
            </a:pPr>
            <a:r>
              <a:rPr lang="en-US" sz="1800" smtClean="0">
                <a:ea typeface="ヒラギノ角ゴ Pro W3"/>
                <a:cs typeface="ヒラギノ角ゴ Pro W3"/>
              </a:rPr>
              <a:t>Profit (with credit and no screening) </a:t>
            </a:r>
          </a:p>
          <a:p>
            <a:pPr>
              <a:buFontTx/>
              <a:buNone/>
            </a:pPr>
            <a:r>
              <a:rPr lang="en-US" sz="1800" smtClean="0">
                <a:ea typeface="ヒラギノ角ゴ Pro W3"/>
                <a:cs typeface="ヒラギノ角ゴ Pro W3"/>
              </a:rPr>
              <a:t>				= $900*2,800*.95 - .03 * 2,800* ($2,600)</a:t>
            </a:r>
          </a:p>
          <a:p>
            <a:pPr>
              <a:buFontTx/>
              <a:buNone/>
            </a:pPr>
            <a:r>
              <a:rPr lang="en-US" sz="1800" smtClean="0">
                <a:ea typeface="ヒラギノ角ゴ Pro W3"/>
                <a:cs typeface="ヒラギノ角ゴ Pro W3"/>
              </a:rPr>
              <a:t>				</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$2,394,000-218,400=$2,175,600 </a:t>
            </a:r>
          </a:p>
          <a:p>
            <a:pPr>
              <a:buFontTx/>
              <a:buNone/>
            </a:pPr>
            <a:r>
              <a:rPr lang="en-US" sz="1800" smtClean="0">
                <a:ea typeface="ヒラギノ角ゴ Pro W3"/>
                <a:cs typeface="ヒラギノ角ゴ Pro W3"/>
              </a:rPr>
              <a:t>Profit (with credit screening) = ($900*2,800*.99)-(.01*2800*($2,600))</a:t>
            </a:r>
          </a:p>
          <a:p>
            <a:pPr>
              <a:buFontTx/>
              <a:buNone/>
            </a:pPr>
            <a:r>
              <a:rPr lang="en-US" sz="1800" smtClean="0">
                <a:ea typeface="ヒラギノ角ゴ Pro W3"/>
                <a:cs typeface="ヒラギノ角ゴ Pro W3"/>
              </a:rPr>
              <a:t>				=$2,494,800-$72,800</a:t>
            </a:r>
            <a:r>
              <a:rPr lang="en-US" sz="1800" smtClean="0">
                <a:ea typeface="ヒラギノ角ゴ Pro W3"/>
                <a:cs typeface="ヒラギノ角ゴ Pro W3"/>
                <a:sym typeface="Wingdings" pitchFamily="2" charset="2"/>
              </a:rPr>
              <a:t></a:t>
            </a:r>
            <a:r>
              <a:rPr lang="en-US" sz="1800" smtClean="0">
                <a:ea typeface="ヒラギノ角ゴ Pro W3"/>
                <a:cs typeface="ヒラギノ角ゴ Pro W3"/>
              </a:rPr>
              <a:t>$2,422,000 </a:t>
            </a:r>
          </a:p>
          <a:p>
            <a:pPr>
              <a:buFontTx/>
              <a:buNone/>
            </a:pPr>
            <a:r>
              <a:rPr lang="en-US" sz="1800" smtClean="0">
                <a:ea typeface="ヒラギノ角ゴ Pro W3"/>
                <a:cs typeface="ヒラギノ角ゴ Pro W3"/>
              </a:rPr>
              <a:t>Increase in profit from screen = $2,422,000 - $2,175,600 = $246,400 </a:t>
            </a:r>
          </a:p>
          <a:p>
            <a:pPr>
              <a:buFontTx/>
              <a:buNone/>
            </a:pPr>
            <a:r>
              <a:rPr lang="en-US" sz="1800" smtClean="0">
                <a:ea typeface="ヒラギノ角ゴ Pro W3"/>
                <a:cs typeface="ヒラギノ角ゴ Pro W3"/>
              </a:rPr>
              <a:t>Maximum cost of screening per customer = $246,600/$2,800 = $88 </a:t>
            </a:r>
          </a:p>
          <a:p>
            <a:pPr>
              <a:buFontTx/>
              <a:buNone/>
            </a:pPr>
            <a:r>
              <a:rPr lang="en-US" sz="1800" smtClean="0">
                <a:ea typeface="ヒラギノ角ゴ Pro W3"/>
                <a:cs typeface="ヒラギノ角ゴ Pro W3"/>
              </a:rPr>
              <a:t>At $35 per screen, it is definitely worthwhile to offer credit terms with screening service provided by Consumer Credit Check.</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ea typeface="ヒラギノ角ゴ Pro W3"/>
                <a:cs typeface="ヒラギノ角ゴ Pro W3"/>
              </a:rPr>
              <a:t>13.1  The Cash Conversion Cycle (continued)</a:t>
            </a:r>
          </a:p>
        </p:txBody>
      </p:sp>
      <p:sp>
        <p:nvSpPr>
          <p:cNvPr id="3" name="Content Placeholder 2"/>
          <p:cNvSpPr>
            <a:spLocks noGrp="1"/>
          </p:cNvSpPr>
          <p:nvPr>
            <p:ph idx="1"/>
          </p:nvPr>
        </p:nvSpPr>
        <p:spPr/>
        <p:txBody>
          <a:bodyPr>
            <a:normAutofit fontScale="77500" lnSpcReduction="20000"/>
          </a:bodyPr>
          <a:lstStyle/>
          <a:p>
            <a:pPr lvl="1">
              <a:spcAft>
                <a:spcPts val="600"/>
              </a:spcAft>
              <a:defRPr/>
            </a:pPr>
            <a:r>
              <a:rPr lang="en-US" dirty="0" smtClean="0"/>
              <a:t>The production cycle begins when a customer places an order and ends when the product is shipped out.  </a:t>
            </a:r>
          </a:p>
          <a:p>
            <a:pPr lvl="1">
              <a:spcAft>
                <a:spcPts val="600"/>
              </a:spcAft>
              <a:defRPr/>
            </a:pPr>
            <a:r>
              <a:rPr lang="en-US" dirty="0" smtClean="0"/>
              <a:t>The collection cycle begins when the order is filled and ends when payment is received.  </a:t>
            </a:r>
          </a:p>
          <a:p>
            <a:pPr lvl="1">
              <a:spcAft>
                <a:spcPts val="600"/>
              </a:spcAft>
              <a:defRPr/>
            </a:pPr>
            <a:r>
              <a:rPr lang="en-US" dirty="0" smtClean="0"/>
              <a:t>The payment cycle begins when labor is hired or raw materials are received to start production and ends when the firm pays for purchases, raw materials and other production costs.</a:t>
            </a:r>
          </a:p>
          <a:p>
            <a:pPr>
              <a:buFontTx/>
              <a:buNone/>
              <a:defRPr/>
            </a:pPr>
            <a:r>
              <a:rPr lang="en-US" dirty="0" smtClean="0"/>
              <a:t> </a:t>
            </a:r>
          </a:p>
          <a:p>
            <a:pPr>
              <a:defRPr/>
            </a:pPr>
            <a:r>
              <a:rPr lang="en-US" dirty="0" smtClean="0"/>
              <a:t>Firms typically have to pay for production costs before they receive payment from their customers, a longer cash conversion cycle would tie up their finances and vice-versa.</a:t>
            </a:r>
          </a:p>
          <a:p>
            <a:pPr>
              <a:defRPr/>
            </a:pPr>
            <a:endParaRPr lang="en-US" dirty="0" smtClean="0"/>
          </a:p>
          <a:p>
            <a:pPr>
              <a:defRPr/>
            </a:pPr>
            <a:r>
              <a:rPr lang="en-US" dirty="0" smtClean="0"/>
              <a:t>Must keep track of these various cycles and try to shorten the cash conversion cycle so as to free up much needed funds.</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solidFill>
                  <a:srgbClr val="000000"/>
                </a:solidFill>
                <a:cs typeface="Arial" pitchFamily="34" charset="0"/>
              </a:rPr>
              <a:t>Additional Problems with Answers</a:t>
            </a:r>
            <a:br>
              <a:rPr lang="en-US" dirty="0" smtClean="0">
                <a:solidFill>
                  <a:srgbClr val="000000"/>
                </a:solidFill>
                <a:cs typeface="Arial" pitchFamily="34" charset="0"/>
              </a:rPr>
            </a:br>
            <a:r>
              <a:rPr lang="en-US" dirty="0" smtClean="0">
                <a:solidFill>
                  <a:srgbClr val="000000"/>
                </a:solidFill>
                <a:cs typeface="Arial" pitchFamily="34" charset="0"/>
              </a:rPr>
              <a:t>Problem 3</a:t>
            </a:r>
            <a:endParaRPr lang="en-US" dirty="0"/>
          </a:p>
        </p:txBody>
      </p:sp>
      <p:sp>
        <p:nvSpPr>
          <p:cNvPr id="3" name="Content Placeholder 2"/>
          <p:cNvSpPr>
            <a:spLocks noGrp="1"/>
          </p:cNvSpPr>
          <p:nvPr>
            <p:ph idx="1"/>
          </p:nvPr>
        </p:nvSpPr>
        <p:spPr/>
        <p:txBody>
          <a:bodyPr>
            <a:normAutofit fontScale="92500"/>
          </a:bodyPr>
          <a:lstStyle/>
          <a:p>
            <a:pPr>
              <a:defRPr/>
            </a:pPr>
            <a:r>
              <a:rPr lang="en-US" b="1" dirty="0" smtClean="0"/>
              <a:t>Cost of foregoing cash discounts:  </a:t>
            </a:r>
            <a:r>
              <a:rPr lang="en-US" dirty="0" smtClean="0"/>
              <a:t>Your raw material supplier has been accepting payments on 30 day terms with no interest penalty.  </a:t>
            </a:r>
          </a:p>
          <a:p>
            <a:pPr>
              <a:defRPr/>
            </a:pPr>
            <a:r>
              <a:rPr lang="en-US" dirty="0" smtClean="0"/>
              <a:t>Recently, you received an invoice which stated that the supplier would offer terms of 1/10, net 30.  </a:t>
            </a:r>
          </a:p>
          <a:p>
            <a:pPr>
              <a:defRPr/>
            </a:pPr>
            <a:r>
              <a:rPr lang="en-US" dirty="0" smtClean="0"/>
              <a:t>You have a line of credit with your bank at an EAR of 14.5% per year on outstanding loans.  </a:t>
            </a:r>
          </a:p>
          <a:p>
            <a:pPr>
              <a:defRPr/>
            </a:pPr>
            <a:r>
              <a:rPr lang="en-US" dirty="0" smtClean="0"/>
              <a:t>Should you accept the discount offer?  Please explain why or why not.</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Arial" pitchFamily="34" charset="0"/>
              </a:rPr>
              <a:t>Additional Problems with Answers</a:t>
            </a:r>
            <a:br>
              <a:rPr lang="en-US" dirty="0" smtClean="0">
                <a:solidFill>
                  <a:srgbClr val="000000"/>
                </a:solidFill>
                <a:cs typeface="Arial" pitchFamily="34" charset="0"/>
              </a:rPr>
            </a:br>
            <a:r>
              <a:rPr lang="en-US" dirty="0" smtClean="0">
                <a:solidFill>
                  <a:srgbClr val="000000"/>
                </a:solidFill>
                <a:cs typeface="Arial" pitchFamily="34" charset="0"/>
              </a:rPr>
              <a:t>Problem 3 (Answer)</a:t>
            </a:r>
            <a:endParaRPr lang="en-US" dirty="0"/>
          </a:p>
        </p:txBody>
      </p:sp>
      <p:sp>
        <p:nvSpPr>
          <p:cNvPr id="5" name="Content Placeholder 4"/>
          <p:cNvSpPr>
            <a:spLocks noGrp="1"/>
          </p:cNvSpPr>
          <p:nvPr>
            <p:ph idx="1"/>
          </p:nvPr>
        </p:nvSpPr>
        <p:spPr>
          <a:xfrm>
            <a:off x="457200" y="1524000"/>
            <a:ext cx="8229600" cy="4525963"/>
          </a:xfrm>
        </p:spPr>
        <p:txBody>
          <a:bodyPr>
            <a:normAutofit lnSpcReduction="10000"/>
          </a:bodyPr>
          <a:lstStyle/>
          <a:p>
            <a:pPr marL="0" indent="0">
              <a:buFontTx/>
              <a:buNone/>
              <a:defRPr/>
            </a:pPr>
            <a:r>
              <a:rPr lang="en-US" i="1" dirty="0" smtClean="0"/>
              <a:t>At terms of 1/10, net 30 you will get 1% off and be allowed to pay in 10 days, otherwise the full amount is due in 30 days</a:t>
            </a:r>
            <a:endParaRPr lang="en-US" dirty="0" smtClean="0"/>
          </a:p>
          <a:p>
            <a:pPr marL="0" indent="0">
              <a:buFontTx/>
              <a:buNone/>
              <a:defRPr/>
            </a:pPr>
            <a:r>
              <a:rPr lang="en-US" i="1" dirty="0" smtClean="0"/>
              <a:t> 		</a:t>
            </a:r>
            <a:r>
              <a:rPr lang="en-US" i="1" dirty="0" smtClean="0">
                <a:effectLst>
                  <a:outerShdw blurRad="38100" dist="38100" dir="2700000" algn="tl">
                    <a:srgbClr val="000000">
                      <a:alpha val="43137"/>
                    </a:srgbClr>
                  </a:outerShdw>
                </a:effectLst>
              </a:rPr>
              <a:t>HPR    = .01/.99 = 1.0101%</a:t>
            </a:r>
            <a:endParaRPr lang="en-US" dirty="0" smtClean="0">
              <a:effectLst>
                <a:outerShdw blurRad="38100" dist="38100" dir="2700000" algn="tl">
                  <a:srgbClr val="000000">
                    <a:alpha val="43137"/>
                  </a:srgbClr>
                </a:outerShdw>
              </a:effectLst>
            </a:endParaRPr>
          </a:p>
          <a:p>
            <a:pPr marL="0" indent="0">
              <a:buFontTx/>
              <a:buNone/>
              <a:defRPr/>
            </a:pPr>
            <a:r>
              <a:rPr lang="en-US" i="1" dirty="0" smtClean="0">
                <a:effectLst>
                  <a:outerShdw blurRad="38100" dist="38100" dir="2700000" algn="tl">
                    <a:srgbClr val="000000">
                      <a:alpha val="43137"/>
                    </a:srgbClr>
                  </a:outerShdw>
                </a:effectLst>
              </a:rPr>
              <a:t> 		EAR    = (1+HPR)</a:t>
            </a:r>
            <a:r>
              <a:rPr lang="en-US" i="1" baseline="30000" dirty="0" smtClean="0">
                <a:effectLst>
                  <a:outerShdw blurRad="38100" dist="38100" dir="2700000" algn="tl">
                    <a:srgbClr val="000000">
                      <a:alpha val="43137"/>
                    </a:srgbClr>
                  </a:outerShdw>
                </a:effectLst>
              </a:rPr>
              <a:t>365/20</a:t>
            </a:r>
            <a:r>
              <a:rPr lang="en-US" i="1" dirty="0" smtClean="0">
                <a:effectLst>
                  <a:outerShdw blurRad="38100" dist="38100" dir="2700000" algn="tl">
                    <a:srgbClr val="000000">
                      <a:alpha val="43137"/>
                    </a:srgbClr>
                  </a:outerShdw>
                </a:effectLst>
              </a:rPr>
              <a:t> – 1 </a:t>
            </a:r>
          </a:p>
          <a:p>
            <a:pPr marL="0" indent="0">
              <a:buFontTx/>
              <a:buNone/>
              <a:defRPr/>
            </a:pPr>
            <a:r>
              <a:rPr lang="en-US" i="1" dirty="0" smtClean="0">
                <a:effectLst>
                  <a:outerShdw blurRad="38100" dist="38100" dir="2700000" algn="tl">
                    <a:srgbClr val="000000">
                      <a:alpha val="43137"/>
                    </a:srgbClr>
                  </a:outerShdw>
                </a:effectLst>
              </a:rPr>
              <a:t>			  = (1.0101)</a:t>
            </a:r>
            <a:r>
              <a:rPr lang="en-US" i="1" baseline="30000" dirty="0" smtClean="0">
                <a:effectLst>
                  <a:outerShdw blurRad="38100" dist="38100" dir="2700000" algn="tl">
                    <a:srgbClr val="000000">
                      <a:alpha val="43137"/>
                    </a:srgbClr>
                  </a:outerShdw>
                </a:effectLst>
              </a:rPr>
              <a:t>18.25</a:t>
            </a:r>
            <a:r>
              <a:rPr lang="en-US" i="1" dirty="0" smtClean="0">
                <a:effectLst>
                  <a:outerShdw blurRad="38100" dist="38100" dir="2700000" algn="tl">
                    <a:srgbClr val="000000">
                      <a:alpha val="43137"/>
                    </a:srgbClr>
                  </a:outerShdw>
                </a:effectLst>
              </a:rPr>
              <a:t> -1 </a:t>
            </a:r>
          </a:p>
          <a:p>
            <a:pPr marL="0" indent="0">
              <a:buFontTx/>
              <a:buNone/>
              <a:defRPr/>
            </a:pPr>
            <a:r>
              <a:rPr lang="en-US" i="1" dirty="0" smtClean="0">
                <a:effectLst>
                  <a:outerShdw blurRad="38100" dist="38100" dir="2700000" algn="tl">
                    <a:srgbClr val="000000">
                      <a:alpha val="43137"/>
                    </a:srgbClr>
                  </a:outerShdw>
                </a:effectLst>
              </a:rPr>
              <a:t>		    	  = 20.129%</a:t>
            </a:r>
            <a:endParaRPr lang="en-US" dirty="0" smtClean="0">
              <a:effectLst>
                <a:outerShdw blurRad="38100" dist="38100" dir="2700000" algn="tl">
                  <a:srgbClr val="000000">
                    <a:alpha val="43137"/>
                  </a:srgbClr>
                </a:outerShdw>
              </a:effectLst>
            </a:endParaRPr>
          </a:p>
          <a:p>
            <a:pPr marL="0" indent="0">
              <a:buFontTx/>
              <a:buNone/>
              <a:defRPr/>
            </a:pPr>
            <a:r>
              <a:rPr lang="en-US" i="1" dirty="0" smtClean="0"/>
              <a:t>Since you are able to borrow at 14.5%, you are better off taking the cash discount and effectively earning an EAR of 20.129% 	</a:t>
            </a:r>
            <a:endParaRPr lang="en-US" dirty="0" smtClean="0"/>
          </a:p>
          <a:p>
            <a:pPr marL="0" indent="0">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Arial" pitchFamily="34" charset="0"/>
              </a:rPr>
              <a:t>Additional Problems with Answers</a:t>
            </a:r>
            <a:br>
              <a:rPr lang="en-US" dirty="0" smtClean="0">
                <a:solidFill>
                  <a:srgbClr val="000000"/>
                </a:solidFill>
                <a:cs typeface="Arial" pitchFamily="34" charset="0"/>
              </a:rPr>
            </a:br>
            <a:r>
              <a:rPr lang="en-US" dirty="0" smtClean="0">
                <a:solidFill>
                  <a:srgbClr val="000000"/>
                </a:solidFill>
                <a:cs typeface="Arial" pitchFamily="34" charset="0"/>
              </a:rPr>
              <a:t>Problem 4</a:t>
            </a:r>
            <a:endParaRPr lang="en-US" dirty="0"/>
          </a:p>
        </p:txBody>
      </p:sp>
      <p:sp>
        <p:nvSpPr>
          <p:cNvPr id="5" name="Content Placeholder 4"/>
          <p:cNvSpPr>
            <a:spLocks noGrp="1"/>
          </p:cNvSpPr>
          <p:nvPr>
            <p:ph idx="1"/>
          </p:nvPr>
        </p:nvSpPr>
        <p:spPr/>
        <p:txBody>
          <a:bodyPr>
            <a:normAutofit fontScale="92500" lnSpcReduction="10000"/>
          </a:bodyPr>
          <a:lstStyle/>
          <a:p>
            <a:pPr marL="0" indent="0">
              <a:buFontTx/>
              <a:buNone/>
              <a:defRPr/>
            </a:pPr>
            <a:r>
              <a:rPr lang="en-US" b="1" i="1" dirty="0" smtClean="0"/>
              <a:t>Economic order quantity (EOQ)</a:t>
            </a:r>
            <a:r>
              <a:rPr lang="en-US" dirty="0" smtClean="0"/>
              <a:t>. The Always- Stocked Party Store wants to stay true to its name, especially since the “Out-to-Get-You” Party store is opening up very close by. One of their main sellers, the Mega-Keg, costs $2 to stock and accounts for sales of 3600 kegs per year.  </a:t>
            </a:r>
          </a:p>
          <a:p>
            <a:pPr marL="0" indent="0">
              <a:buFontTx/>
              <a:buNone/>
              <a:defRPr/>
            </a:pPr>
            <a:r>
              <a:rPr lang="en-US" dirty="0" smtClean="0"/>
              <a:t>Each order for kegs cost roughly $200 and takes on average 5 days to be delivered, with the possibility of 2 day delays.  </a:t>
            </a:r>
          </a:p>
          <a:p>
            <a:pPr marL="914400" lvl="1" indent="-514350">
              <a:buFont typeface="+mj-lt"/>
              <a:buAutoNum type="alphaLcParenR"/>
              <a:defRPr/>
            </a:pPr>
            <a:r>
              <a:rPr lang="en-US" dirty="0" smtClean="0"/>
              <a:t>What is the optimal order size for Mega-Kegs?</a:t>
            </a:r>
          </a:p>
          <a:p>
            <a:pPr marL="914400" lvl="1" indent="-514350">
              <a:buFont typeface="+mj-lt"/>
              <a:buAutoNum type="alphaLcParenR"/>
              <a:defRPr/>
            </a:pPr>
            <a:r>
              <a:rPr lang="en-US" dirty="0" smtClean="0"/>
              <a:t>At what point should the kegs be re-ordered to assure that the store never runs out?</a:t>
            </a:r>
          </a:p>
          <a:p>
            <a:pPr marL="0" indent="0">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Arial" pitchFamily="34" charset="0"/>
              </a:rPr>
              <a:t>Additional Problems with Answers</a:t>
            </a:r>
            <a:br>
              <a:rPr lang="en-US" dirty="0" smtClean="0">
                <a:solidFill>
                  <a:srgbClr val="000000"/>
                </a:solidFill>
                <a:cs typeface="Arial" pitchFamily="34" charset="0"/>
              </a:rPr>
            </a:br>
            <a:r>
              <a:rPr lang="en-US" dirty="0" smtClean="0">
                <a:solidFill>
                  <a:srgbClr val="000000"/>
                </a:solidFill>
                <a:cs typeface="Arial" pitchFamily="34" charset="0"/>
              </a:rPr>
              <a:t>Problem 4 (Answer)</a:t>
            </a:r>
            <a:endParaRPr lang="en-US" dirty="0"/>
          </a:p>
        </p:txBody>
      </p:sp>
      <p:sp>
        <p:nvSpPr>
          <p:cNvPr id="95234" name="Content Placeholder 4"/>
          <p:cNvSpPr>
            <a:spLocks noGrp="1"/>
          </p:cNvSpPr>
          <p:nvPr>
            <p:ph idx="1"/>
          </p:nvPr>
        </p:nvSpPr>
        <p:spPr>
          <a:xfrm>
            <a:off x="381000" y="1447800"/>
            <a:ext cx="8534400" cy="4648200"/>
          </a:xfrm>
        </p:spPr>
        <p:txBody>
          <a:bodyPr/>
          <a:lstStyle/>
          <a:p>
            <a:pPr>
              <a:buFontTx/>
              <a:buNone/>
            </a:pPr>
            <a:r>
              <a:rPr lang="en-US" sz="2000" b="1" i="1" smtClean="0">
                <a:ea typeface="ヒラギノ角ゴ Pro W3"/>
                <a:cs typeface="ヒラギノ角ゴ Pro W3"/>
              </a:rPr>
              <a:t>EOQ = [2 x 3600 x $200 / $2]</a:t>
            </a:r>
            <a:r>
              <a:rPr lang="en-US" sz="2000" b="1" i="1" baseline="30000" smtClean="0">
                <a:ea typeface="ヒラギノ角ゴ Pro W3"/>
                <a:cs typeface="ヒラギノ角ゴ Pro W3"/>
              </a:rPr>
              <a:t>1/2 </a:t>
            </a:r>
            <a:r>
              <a:rPr lang="en-US" sz="2000" b="1" i="1" smtClean="0">
                <a:ea typeface="ヒラギノ角ゴ Pro W3"/>
                <a:cs typeface="ヒラギノ角ゴ Pro W3"/>
              </a:rPr>
              <a:t>= 849 </a:t>
            </a:r>
          </a:p>
          <a:p>
            <a:pPr>
              <a:buFontTx/>
              <a:buNone/>
            </a:pPr>
            <a:r>
              <a:rPr lang="en-US" sz="2000" b="1" i="1" smtClean="0">
                <a:ea typeface="ヒラギノ角ゴ Pro W3"/>
                <a:cs typeface="ヒラギノ角ゴ Pro W3"/>
              </a:rPr>
              <a:t>EOQ = 849; daily usage rate = 3600/365</a:t>
            </a:r>
            <a:r>
              <a:rPr lang="en-US" sz="2000" b="1" i="1" smtClean="0">
                <a:ea typeface="ヒラギノ角ゴ Pro W3"/>
                <a:cs typeface="ヒラギノ角ゴ Pro W3"/>
                <a:sym typeface="Wingdings" pitchFamily="2" charset="2"/>
              </a:rPr>
              <a:t></a:t>
            </a:r>
            <a:r>
              <a:rPr lang="en-US" sz="2000" b="1" i="1" smtClean="0">
                <a:ea typeface="ヒラギノ角ゴ Pro W3"/>
                <a:cs typeface="ヒラギノ角ゴ Pro W3"/>
              </a:rPr>
              <a:t>10</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Reorder point = 5*10 = 50 (without safety stock)</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Safety stock = 2 days usage = 2*10 = 20 </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So the store should reorder when the inventory drops to 50+20  </a:t>
            </a:r>
            <a:r>
              <a:rPr lang="en-US" sz="2000" b="1" i="1" smtClean="0">
                <a:ea typeface="ヒラギノ角ゴ Pro W3"/>
                <a:cs typeface="ヒラギノ角ゴ Pro W3"/>
                <a:sym typeface="Wingdings" pitchFamily="2" charset="2"/>
              </a:rPr>
              <a:t></a:t>
            </a:r>
            <a:r>
              <a:rPr lang="en-US" sz="2000" b="1" i="1" smtClean="0">
                <a:ea typeface="ヒラギノ角ゴ Pro W3"/>
                <a:cs typeface="ヒラギノ角ゴ Pro W3"/>
              </a:rPr>
              <a:t>70 kegs.</a:t>
            </a:r>
            <a:endParaRPr lang="en-US" sz="2000" smtClean="0">
              <a:ea typeface="ヒラギノ角ゴ Pro W3"/>
              <a:cs typeface="ヒラギノ角ゴ Pro W3"/>
            </a:endParaRPr>
          </a:p>
          <a:p>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13.2</a:t>
            </a:r>
          </a:p>
        </p:txBody>
      </p:sp>
      <p:pic>
        <p:nvPicPr>
          <p:cNvPr id="6" name="Picture 5" descr="fig13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 y="1676400"/>
            <a:ext cx="8382000" cy="3964686"/>
          </a:xfrm>
          <a:prstGeom prst="rect">
            <a:avLst/>
          </a:prstGeom>
        </p:spPr>
      </p:pic>
    </p:spTree>
    <p:extLst>
      <p:ext uri="{BB962C8B-B14F-4D97-AF65-F5344CB8AC3E}">
        <p14:creationId xmlns:p14="http://schemas.microsoft.com/office/powerpoint/2010/main" xmlns="" val="4824769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a:t>
            </a:r>
            <a:r>
              <a:rPr lang="en-US" dirty="0" smtClean="0"/>
              <a:t>13.3</a:t>
            </a:r>
            <a:endParaRPr lang="en-US" dirty="0"/>
          </a:p>
        </p:txBody>
      </p:sp>
      <p:pic>
        <p:nvPicPr>
          <p:cNvPr id="4" name="Picture 3" descr="fig13_0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447800" y="1143000"/>
            <a:ext cx="6934200" cy="5215762"/>
          </a:xfrm>
          <a:prstGeom prst="rect">
            <a:avLst/>
          </a:prstGeom>
        </p:spPr>
      </p:pic>
    </p:spTree>
    <p:extLst>
      <p:ext uri="{BB962C8B-B14F-4D97-AF65-F5344CB8AC3E}">
        <p14:creationId xmlns:p14="http://schemas.microsoft.com/office/powerpoint/2010/main" xmlns="" val="10239748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a:xfrm>
            <a:off x="1143000" y="152400"/>
            <a:ext cx="7696200" cy="1143000"/>
          </a:xfrm>
        </p:spPr>
        <p:txBody>
          <a:bodyPr/>
          <a:lstStyle/>
          <a:p>
            <a:r>
              <a:rPr lang="en-US" sz="2400" smtClean="0">
                <a:ea typeface="ヒラギノ角ゴ Pro W3"/>
                <a:cs typeface="ヒラギノ角ゴ Pro W3"/>
              </a:rPr>
              <a:t>FIGURE 13.4  Invoice payment options, amounts, and dates for Peak Construction’s bill from Space Lumber Company</a:t>
            </a:r>
          </a:p>
        </p:txBody>
      </p:sp>
      <p:pic>
        <p:nvPicPr>
          <p:cNvPr id="2" name="Picture 1" descr="fig13_0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3400" y="2362200"/>
            <a:ext cx="8229600" cy="22943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ea typeface="ヒラギノ角ゴ Pro W3"/>
                <a:cs typeface="ヒラギノ角ゴ Pro W3"/>
              </a:rPr>
              <a:t>13.1 (A)  Average production cycle</a:t>
            </a:r>
          </a:p>
        </p:txBody>
      </p:sp>
      <p:sp>
        <p:nvSpPr>
          <p:cNvPr id="3" name="Content Placeholder 2"/>
          <p:cNvSpPr>
            <a:spLocks noGrp="1"/>
          </p:cNvSpPr>
          <p:nvPr>
            <p:ph idx="1"/>
          </p:nvPr>
        </p:nvSpPr>
        <p:spPr>
          <a:xfrm>
            <a:off x="381000" y="1295400"/>
            <a:ext cx="8382000" cy="4800600"/>
          </a:xfrm>
        </p:spPr>
        <p:txBody>
          <a:bodyPr>
            <a:normAutofit fontScale="77500" lnSpcReduction="20000"/>
          </a:bodyPr>
          <a:lstStyle/>
          <a:p>
            <a:pPr>
              <a:buFontTx/>
              <a:buNone/>
              <a:defRPr/>
            </a:pPr>
            <a:r>
              <a:rPr lang="en-US" dirty="0" smtClean="0"/>
              <a:t>Calculated in 3 steps.  </a:t>
            </a:r>
          </a:p>
          <a:p>
            <a:pPr>
              <a:buFontTx/>
              <a:buNone/>
              <a:defRPr/>
            </a:pPr>
            <a:r>
              <a:rPr lang="en-US" dirty="0" smtClean="0"/>
              <a:t>	First calculate average inventory as shown in Equation 13.2</a:t>
            </a:r>
          </a:p>
          <a:p>
            <a:pPr>
              <a:buFontTx/>
              <a:buNone/>
              <a:defRPr/>
            </a:pPr>
            <a:r>
              <a:rPr lang="en-US" dirty="0" smtClean="0"/>
              <a:t> </a:t>
            </a:r>
          </a:p>
          <a:p>
            <a:pPr>
              <a:buFontTx/>
              <a:buNone/>
              <a:defRPr/>
            </a:pPr>
            <a:r>
              <a:rPr lang="en-US" b="1" dirty="0" smtClean="0"/>
              <a:t>	</a:t>
            </a:r>
          </a:p>
          <a:p>
            <a:pPr>
              <a:buFontTx/>
              <a:buNone/>
              <a:defRPr/>
            </a:pPr>
            <a:endParaRPr lang="en-US" dirty="0" smtClean="0"/>
          </a:p>
          <a:p>
            <a:pPr>
              <a:buFontTx/>
              <a:buNone/>
              <a:defRPr/>
            </a:pPr>
            <a:r>
              <a:rPr lang="en-US" b="1" dirty="0" smtClean="0"/>
              <a:t/>
            </a:r>
            <a:br>
              <a:rPr lang="en-US" b="1" dirty="0" smtClean="0"/>
            </a:br>
            <a:r>
              <a:rPr lang="en-US" dirty="0" smtClean="0"/>
              <a:t>Next, calculate the inventory turnover rate as follows:</a:t>
            </a:r>
          </a:p>
          <a:p>
            <a:pPr>
              <a:buFontTx/>
              <a:buNone/>
              <a:defRPr/>
            </a:pPr>
            <a:endParaRPr lang="en-US" dirty="0" smtClean="0"/>
          </a:p>
          <a:p>
            <a:pPr>
              <a:buFontTx/>
              <a:buNone/>
              <a:defRPr/>
            </a:pPr>
            <a:r>
              <a:rPr lang="en-US" dirty="0" smtClean="0"/>
              <a:t> </a:t>
            </a:r>
          </a:p>
          <a:p>
            <a:pPr>
              <a:buFontTx/>
              <a:buNone/>
              <a:defRPr/>
            </a:pPr>
            <a:r>
              <a:rPr lang="en-US" sz="2300" b="1" dirty="0" smtClean="0"/>
              <a:t>	</a:t>
            </a:r>
          </a:p>
          <a:p>
            <a:pPr>
              <a:buFontTx/>
              <a:buNone/>
              <a:defRPr/>
            </a:pPr>
            <a:endParaRPr lang="en-US" dirty="0" smtClean="0"/>
          </a:p>
          <a:p>
            <a:pPr>
              <a:buFontTx/>
              <a:buNone/>
              <a:defRPr/>
            </a:pPr>
            <a:r>
              <a:rPr lang="en-US" dirty="0" smtClean="0"/>
              <a:t>	Lastly, calculate the average production cycle as follows:</a:t>
            </a:r>
          </a:p>
          <a:p>
            <a:pPr>
              <a:buFontTx/>
              <a:buNone/>
              <a:defRPr/>
            </a:pPr>
            <a:r>
              <a:rPr lang="en-US" b="1" dirty="0" smtClean="0"/>
              <a:t>	</a:t>
            </a:r>
            <a:endParaRPr lang="en-US" dirty="0" smtClean="0"/>
          </a:p>
          <a:p>
            <a:pPr>
              <a:defRPr/>
            </a:pPr>
            <a:endParaRPr lang="en-US" dirty="0"/>
          </a:p>
        </p:txBody>
      </p:sp>
      <p:pic>
        <p:nvPicPr>
          <p:cNvPr id="2" name="Picture 1" descr="eq13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1000" y="2438400"/>
            <a:ext cx="8382000" cy="636608"/>
          </a:xfrm>
          <a:prstGeom prst="rect">
            <a:avLst/>
          </a:prstGeom>
        </p:spPr>
      </p:pic>
      <p:pic>
        <p:nvPicPr>
          <p:cNvPr id="4" name="Picture 3" descr="eq13_03.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371600" y="3886200"/>
            <a:ext cx="7315200" cy="731520"/>
          </a:xfrm>
          <a:prstGeom prst="rect">
            <a:avLst/>
          </a:prstGeom>
        </p:spPr>
      </p:pic>
      <p:pic>
        <p:nvPicPr>
          <p:cNvPr id="5" name="Picture 4" descr="eq13_04.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905000" y="5638800"/>
            <a:ext cx="6781800" cy="644749"/>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ea typeface="ヒラギノ角ゴ Pro W3"/>
                <a:cs typeface="ヒラギノ角ゴ Pro W3"/>
              </a:rPr>
              <a:t>13.1 (B)  Average collection cycle</a:t>
            </a:r>
          </a:p>
        </p:txBody>
      </p:sp>
      <p:sp>
        <p:nvSpPr>
          <p:cNvPr id="3" name="Content Placeholder 2"/>
          <p:cNvSpPr>
            <a:spLocks noGrp="1"/>
          </p:cNvSpPr>
          <p:nvPr>
            <p:ph idx="1"/>
          </p:nvPr>
        </p:nvSpPr>
        <p:spPr/>
        <p:txBody>
          <a:bodyPr>
            <a:normAutofit fontScale="70000" lnSpcReduction="20000"/>
          </a:bodyPr>
          <a:lstStyle/>
          <a:p>
            <a:pPr>
              <a:buFontTx/>
              <a:buNone/>
              <a:defRPr/>
            </a:pPr>
            <a:r>
              <a:rPr lang="en-US" dirty="0" smtClean="0"/>
              <a:t>	</a:t>
            </a:r>
            <a:r>
              <a:rPr lang="en-US" sz="2900" dirty="0" smtClean="0"/>
              <a:t>Makes up the other leg of the operations cycle.  It measures the number of days taken by a firm, on average, to collect  its accounts receivables.	</a:t>
            </a:r>
          </a:p>
          <a:p>
            <a:pPr>
              <a:buFontTx/>
              <a:buNone/>
              <a:defRPr/>
            </a:pPr>
            <a:r>
              <a:rPr lang="en-US" sz="2900" dirty="0" smtClean="0"/>
              <a:t> 	To measure it we first calculate the average accounts receivable, i.e.</a:t>
            </a:r>
          </a:p>
          <a:p>
            <a:pPr>
              <a:buFontTx/>
              <a:buNone/>
              <a:defRPr/>
            </a:pPr>
            <a:endParaRPr lang="en-US" sz="2900" dirty="0" smtClean="0"/>
          </a:p>
          <a:p>
            <a:pPr>
              <a:buFontTx/>
              <a:buNone/>
              <a:defRPr/>
            </a:pPr>
            <a:endParaRPr lang="en-US" dirty="0" smtClean="0"/>
          </a:p>
          <a:p>
            <a:pPr>
              <a:buFontTx/>
              <a:buNone/>
              <a:defRPr/>
            </a:pPr>
            <a:r>
              <a:rPr lang="en-US" dirty="0" smtClean="0"/>
              <a:t> </a:t>
            </a:r>
          </a:p>
          <a:p>
            <a:pPr>
              <a:buFontTx/>
              <a:buNone/>
              <a:defRPr/>
            </a:pPr>
            <a:r>
              <a:rPr lang="en-US" dirty="0" smtClean="0"/>
              <a:t>	</a:t>
            </a:r>
            <a:r>
              <a:rPr lang="en-US" sz="2900" dirty="0" smtClean="0"/>
              <a:t>Then we measure the accounts receivable turnover rate as follows:</a:t>
            </a:r>
          </a:p>
          <a:p>
            <a:pPr>
              <a:buFontTx/>
              <a:buNone/>
              <a:defRPr/>
            </a:pPr>
            <a:r>
              <a:rPr lang="en-US" sz="2900" dirty="0" smtClean="0"/>
              <a:t> </a:t>
            </a:r>
          </a:p>
          <a:p>
            <a:pPr>
              <a:buFontTx/>
              <a:buNone/>
              <a:defRPr/>
            </a:pPr>
            <a:r>
              <a:rPr lang="en-US" sz="2900" dirty="0" smtClean="0"/>
              <a:t>	 </a:t>
            </a:r>
          </a:p>
          <a:p>
            <a:pPr>
              <a:buFontTx/>
              <a:buNone/>
              <a:defRPr/>
            </a:pPr>
            <a:r>
              <a:rPr lang="en-US" sz="2900" dirty="0" smtClean="0"/>
              <a:t> </a:t>
            </a:r>
          </a:p>
          <a:p>
            <a:pPr>
              <a:buFontTx/>
              <a:buNone/>
              <a:defRPr/>
            </a:pPr>
            <a:r>
              <a:rPr lang="en-US" sz="2900" dirty="0" smtClean="0"/>
              <a:t>	Finally, we calculate the average collection cycle, i.e.</a:t>
            </a:r>
          </a:p>
          <a:p>
            <a:pPr>
              <a:buFontTx/>
              <a:buNone/>
              <a:defRPr/>
            </a:pPr>
            <a:r>
              <a:rPr lang="en-US" dirty="0" smtClean="0"/>
              <a:t> 	</a:t>
            </a:r>
          </a:p>
          <a:p>
            <a:pPr>
              <a:buFontTx/>
              <a:buNone/>
              <a:defRPr/>
            </a:pPr>
            <a:r>
              <a:rPr lang="en-US" sz="2900" b="1" dirty="0" smtClean="0"/>
              <a:t>	Average collection cycle = 365/A/R turnover rate.</a:t>
            </a:r>
            <a:endParaRPr lang="en-US" sz="2900" dirty="0" smtClean="0"/>
          </a:p>
          <a:p>
            <a:pPr>
              <a:buFontTx/>
              <a:buNone/>
              <a:defRPr/>
            </a:pPr>
            <a:endParaRPr lang="en-US" dirty="0"/>
          </a:p>
        </p:txBody>
      </p:sp>
      <p:pic>
        <p:nvPicPr>
          <p:cNvPr id="2" name="Picture 1" descr="eq13_0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71600" y="2895600"/>
            <a:ext cx="7112000" cy="550212"/>
          </a:xfrm>
          <a:prstGeom prst="rect">
            <a:avLst/>
          </a:prstGeom>
        </p:spPr>
      </p:pic>
      <p:pic>
        <p:nvPicPr>
          <p:cNvPr id="4" name="Picture 3" descr="eq13_06.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40806" y="4343400"/>
            <a:ext cx="7304694" cy="6096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ea typeface="ヒラギノ角ゴ Pro W3"/>
                <a:cs typeface="ヒラギノ角ゴ Pro W3"/>
              </a:rPr>
              <a:t>13.1 (C)  Average payment cycle</a:t>
            </a:r>
          </a:p>
        </p:txBody>
      </p:sp>
      <p:sp>
        <p:nvSpPr>
          <p:cNvPr id="48130" name="Content Placeholder 2"/>
          <p:cNvSpPr>
            <a:spLocks noGrp="1"/>
          </p:cNvSpPr>
          <p:nvPr>
            <p:ph idx="1"/>
          </p:nvPr>
        </p:nvSpPr>
        <p:spPr/>
        <p:txBody>
          <a:bodyPr/>
          <a:lstStyle/>
          <a:p>
            <a:r>
              <a:rPr lang="en-US" smtClean="0">
                <a:ea typeface="ヒラギノ角ゴ Pro W3"/>
                <a:cs typeface="ヒラギノ角ゴ Pro W3"/>
              </a:rPr>
              <a:t>Also calculated with the same three steps</a:t>
            </a:r>
          </a:p>
          <a:p>
            <a:r>
              <a:rPr lang="en-US" smtClean="0">
                <a:ea typeface="ヒラギノ角ゴ Pro W3"/>
                <a:cs typeface="ヒラギノ角ゴ Pro W3"/>
              </a:rPr>
              <a:t>Except that we use the average accounts payable and accounts payable turnover to do it.</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ea typeface="ヒラギノ角ゴ Pro W3"/>
                <a:cs typeface="ヒラギノ角ゴ Pro W3"/>
              </a:rPr>
              <a:t>13.1 (D)  Putting It All together: The Cash Conversion Cycle</a:t>
            </a:r>
          </a:p>
        </p:txBody>
      </p:sp>
      <p:sp>
        <p:nvSpPr>
          <p:cNvPr id="3" name="Content Placeholder 2"/>
          <p:cNvSpPr>
            <a:spLocks noGrp="1"/>
          </p:cNvSpPr>
          <p:nvPr>
            <p:ph idx="1"/>
          </p:nvPr>
        </p:nvSpPr>
        <p:spPr/>
        <p:txBody>
          <a:bodyPr>
            <a:normAutofit fontScale="77500" lnSpcReduction="20000"/>
          </a:bodyPr>
          <a:lstStyle/>
          <a:p>
            <a:pPr>
              <a:defRPr/>
            </a:pPr>
            <a:r>
              <a:rPr lang="en-US" dirty="0" smtClean="0"/>
              <a:t>Production cycle  +  Accounts receivable cycle – Payment cycle = Cash conversion cycle i.e. the number of days between when a firm  incurs an outflow to start production until it receives payment on a credit sale.</a:t>
            </a:r>
          </a:p>
          <a:p>
            <a:pPr>
              <a:buFontTx/>
              <a:buNone/>
              <a:defRPr/>
            </a:pPr>
            <a:r>
              <a:rPr lang="en-US" dirty="0" smtClean="0"/>
              <a:t> </a:t>
            </a:r>
          </a:p>
          <a:p>
            <a:pPr>
              <a:defRPr/>
            </a:pPr>
            <a:r>
              <a:rPr lang="en-US" dirty="0" smtClean="0"/>
              <a:t>So if a firm can shorten its production cycle or its collection cycle, or both, while keeping its payment cycle constant or lengthened, it can shorten the number of days that it would typically have to finance its operations for, thereby reducing its financing costs and increasing its profits.</a:t>
            </a:r>
          </a:p>
          <a:p>
            <a:pPr>
              <a:buFontTx/>
              <a:buNone/>
              <a:defRPr/>
            </a:pPr>
            <a:r>
              <a:rPr lang="en-US" b="1" dirty="0" smtClean="0"/>
              <a:t>	</a:t>
            </a:r>
            <a:endParaRPr lang="en-US" dirty="0" smtClean="0"/>
          </a:p>
          <a:p>
            <a:pPr>
              <a:defRPr/>
            </a:pPr>
            <a:r>
              <a:rPr lang="en-US" dirty="0" smtClean="0"/>
              <a:t>Thus</a:t>
            </a:r>
            <a:r>
              <a:rPr lang="en-US" b="1" dirty="0" smtClean="0"/>
              <a:t>, </a:t>
            </a:r>
            <a:r>
              <a:rPr lang="en-US" dirty="0" smtClean="0"/>
              <a:t>shortening the cash conversion cycle essentially requires the efficient management of receivables (credit policy), inventory, and payables.</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Brooks3e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Brooks3e_template.pot</Template>
  <TotalTime>88</TotalTime>
  <Words>1917</Words>
  <Application>Microsoft Macintosh PowerPoint</Application>
  <PresentationFormat>On-screen Show (4:3)</PresentationFormat>
  <Paragraphs>400</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Brooks3e_template</vt:lpstr>
      <vt:lpstr>Slide 1</vt:lpstr>
      <vt:lpstr>Learning Objectives</vt:lpstr>
      <vt:lpstr> 13.1  The Cash Conversion Cycle </vt:lpstr>
      <vt:lpstr>13.1  The Cash Conversion Cycle (continued)</vt:lpstr>
      <vt:lpstr>13.1  The Cash Conversion Cycle (continued)</vt:lpstr>
      <vt:lpstr>13.1 (A)  Average production cycle</vt:lpstr>
      <vt:lpstr>13.1 (B)  Average collection cycle</vt:lpstr>
      <vt:lpstr>13.1 (C)  Average payment cycle</vt:lpstr>
      <vt:lpstr>13.1 (D)  Putting It All together: The Cash Conversion Cycle</vt:lpstr>
      <vt:lpstr>13.1 (D)  Putting It All together: The Cash Conversion Cycle (continued)</vt:lpstr>
      <vt:lpstr>13.1 (D)  Putting It All together: The Cash Conversion Cycle (continued)</vt:lpstr>
      <vt:lpstr>13.1 (D)  Putting It All together: The Cash Conversion Cycle (continued)</vt:lpstr>
      <vt:lpstr>13.2  Managing Accounts Receivable and Setting Credit Policy</vt:lpstr>
      <vt:lpstr>13.2 (A)  Collecting Accounts Receivable</vt:lpstr>
      <vt:lpstr>13.2 (B)  Credit : A Two-Sided Coin</vt:lpstr>
      <vt:lpstr>13.2 (C)  Qualifying for credit</vt:lpstr>
      <vt:lpstr>13.2 (C)  Qualifying for Credit (continued)</vt:lpstr>
      <vt:lpstr>13.2 (C)  Qualifying for Credit (continued)</vt:lpstr>
      <vt:lpstr>13.2 (C)  Qualifying for Credit (continued)</vt:lpstr>
      <vt:lpstr>13.2 (D)  Setting Payment Policy</vt:lpstr>
      <vt:lpstr>13.2 (D)  Setting Payment Policy (continued)</vt:lpstr>
      <vt:lpstr>13.2 (D)  Setting Payment Policy (continued)</vt:lpstr>
      <vt:lpstr>13.2 (D)  Setting Payment Policy (continued)</vt:lpstr>
      <vt:lpstr>13.2 (E)  Collecting Overdue Debt</vt:lpstr>
      <vt:lpstr> 13.3  The Float </vt:lpstr>
      <vt:lpstr> 13.3  The Float (continued) </vt:lpstr>
      <vt:lpstr>13.3 (A)  Speeding Up the Collection (Shortening the Lag Time)</vt:lpstr>
      <vt:lpstr>13.3 (B)  Slowing Down Payment (Lengthening the Lag Time)</vt:lpstr>
      <vt:lpstr>13.4  Inventory Management: Carrying Costs and Ordering Costs</vt:lpstr>
      <vt:lpstr>13.4 (A)  ABC Inventory Management</vt:lpstr>
      <vt:lpstr>13.4 (B)  Redundant Inventory Items</vt:lpstr>
      <vt:lpstr>13.4 (C)  Economic Order Quantity</vt:lpstr>
      <vt:lpstr>13.4 (C-2)  Measuring Ordering Costs</vt:lpstr>
      <vt:lpstr>13.4 (C-2)  Measuring Ordering Costs (continued)</vt:lpstr>
      <vt:lpstr>13.4 (C-3)  Measuring Carrying Costs</vt:lpstr>
      <vt:lpstr>13.4 (C-3)  Measuring Carrying Costs (continued)</vt:lpstr>
      <vt:lpstr>13.4 (C-3)  Measuring Carrying Costs (continued)</vt:lpstr>
      <vt:lpstr>13.4 (C-3)  Measuring Carrying Costs (continued)</vt:lpstr>
      <vt:lpstr>13.4 (C-3)  Measuring Carrying Costs (continued)</vt:lpstr>
      <vt:lpstr>13.4 (C-4)  Reorder Point and Safety Stock</vt:lpstr>
      <vt:lpstr>13.4 (C-4)  Reorder Point and Safety Stock (continued)</vt:lpstr>
      <vt:lpstr>13.4 (C-4)  Reorder Point and Safety Stock (continued)</vt:lpstr>
      <vt:lpstr>13.4 (C-5)  Just in Time</vt:lpstr>
      <vt:lpstr> 13.5  The Effect of Working Capital on Capital Budgeting </vt:lpstr>
      <vt:lpstr>Additional Problems with Answers Problem 1</vt:lpstr>
      <vt:lpstr>Additional Problems with Answers Problem 1 (Answer)</vt:lpstr>
      <vt:lpstr>Additional Problems with Answers Problem 1 (Answer) (continued)</vt:lpstr>
      <vt:lpstr>Additional Problems with Answers Problem 2</vt:lpstr>
      <vt:lpstr>Additional Problems with Answers Problem 2 (Answer)</vt:lpstr>
      <vt:lpstr>Additional Problems with Answers Problem 3</vt:lpstr>
      <vt:lpstr>Additional Problems with Answers Problem 3 (Answer)</vt:lpstr>
      <vt:lpstr>Additional Problems with Answers Problem 4</vt:lpstr>
      <vt:lpstr>Additional Problems with Answers Problem 4 (Answer)</vt:lpstr>
      <vt:lpstr>Figure 13.2</vt:lpstr>
      <vt:lpstr>Figure 13.3</vt:lpstr>
      <vt:lpstr>FIGURE 13.4  Invoice payment options, amounts, and dates for Peak Construction’s bill from Space Lumber Company</vt:lpstr>
    </vt:vector>
  </TitlesOfParts>
  <Manager/>
  <Company>Copyright ©2015 Pearson Education, Inc. All rights reserved.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dc:title>
  <dc:subject>International Economics, 10e</dc:subject>
  <dc:creator>Krugman/Obstfeld/Melitz</dc:creator>
  <cp:keywords/>
  <dc:description/>
  <cp:lastModifiedBy>Binod</cp:lastModifiedBy>
  <cp:revision>16</cp:revision>
  <dcterms:created xsi:type="dcterms:W3CDTF">2013-12-11T19:19:12Z</dcterms:created>
  <dcterms:modified xsi:type="dcterms:W3CDTF">2015-09-10T10:13:01Z</dcterms:modified>
  <cp:category/>
</cp:coreProperties>
</file>