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58"/>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 id="310" r:id="rId54"/>
    <p:sldId id="311" r:id="rId55"/>
    <p:sldId id="312" r:id="rId56"/>
    <p:sldId id="313" r:id="rId5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dobe Jenson Italic" charset="0"/>
        <a:ea typeface="ＭＳ Ｐゴシック" charset="0"/>
        <a:cs typeface="ＭＳ Ｐゴシック" charset="0"/>
      </a:defRPr>
    </a:lvl5pPr>
    <a:lvl6pPr marL="2286000" algn="l" defTabSz="457200" rtl="0" eaLnBrk="1" latinLnBrk="0" hangingPunct="1">
      <a:defRPr sz="2400" kern="1200">
        <a:solidFill>
          <a:schemeClr val="tx1"/>
        </a:solidFill>
        <a:latin typeface="Adobe Jenson Italic" charset="0"/>
        <a:ea typeface="ＭＳ Ｐゴシック" charset="0"/>
        <a:cs typeface="ＭＳ Ｐゴシック" charset="0"/>
      </a:defRPr>
    </a:lvl6pPr>
    <a:lvl7pPr marL="2743200" algn="l" defTabSz="457200" rtl="0" eaLnBrk="1" latinLnBrk="0" hangingPunct="1">
      <a:defRPr sz="2400" kern="1200">
        <a:solidFill>
          <a:schemeClr val="tx1"/>
        </a:solidFill>
        <a:latin typeface="Adobe Jenson Italic" charset="0"/>
        <a:ea typeface="ＭＳ Ｐゴシック" charset="0"/>
        <a:cs typeface="ＭＳ Ｐゴシック" charset="0"/>
      </a:defRPr>
    </a:lvl7pPr>
    <a:lvl8pPr marL="3200400" algn="l" defTabSz="457200" rtl="0" eaLnBrk="1" latinLnBrk="0" hangingPunct="1">
      <a:defRPr sz="2400" kern="1200">
        <a:solidFill>
          <a:schemeClr val="tx1"/>
        </a:solidFill>
        <a:latin typeface="Adobe Jenson Italic" charset="0"/>
        <a:ea typeface="ＭＳ Ｐゴシック" charset="0"/>
        <a:cs typeface="ＭＳ Ｐゴシック" charset="0"/>
      </a:defRPr>
    </a:lvl8pPr>
    <a:lvl9pPr marL="3657600" algn="l" defTabSz="457200" rtl="0" eaLnBrk="1" latinLnBrk="0" hangingPunct="1">
      <a:defRPr sz="2400" kern="1200">
        <a:solidFill>
          <a:schemeClr val="tx1"/>
        </a:solidFill>
        <a:latin typeface="Adobe Jenson Italic"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9CDC"/>
    <a:srgbClr val="C2DDF3"/>
    <a:srgbClr val="A09FA4"/>
    <a:srgbClr val="CAC9CE"/>
    <a:srgbClr val="B8B3B7"/>
    <a:srgbClr val="1A86C6"/>
    <a:srgbClr val="A1DBF3"/>
    <a:srgbClr val="91CDE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Verdana"/>
                <a:ea typeface="+mn-ea"/>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Verdana"/>
                <a:cs typeface="Verdana"/>
              </a:defRPr>
            </a:lvl1pPr>
          </a:lstStyle>
          <a:p>
            <a:pPr>
              <a:defRPr/>
            </a:pPr>
            <a:fld id="{6EEBD635-0106-D14F-9669-584F33919B57}" type="datetime1">
              <a:rPr lang="en-US" smtClean="0"/>
              <a:pPr>
                <a:defRPr/>
              </a:pPr>
              <a:t>9/10/2015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Verdana"/>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Verdana"/>
                <a:cs typeface="Verdana"/>
              </a:defRPr>
            </a:lvl1pPr>
          </a:lstStyle>
          <a:p>
            <a:pPr>
              <a:defRPr/>
            </a:pPr>
            <a:fld id="{8399A190-389F-4C49-ACAD-1D3A03A28625}" type="slidenum">
              <a:rPr lang="en-US" smtClean="0"/>
              <a:pPr>
                <a:defRPr/>
              </a:pPr>
              <a:t>‹#›</a:t>
            </a:fld>
            <a:endParaRPr lang="en-US" dirty="0"/>
          </a:p>
        </p:txBody>
      </p:sp>
    </p:spTree>
    <p:extLst>
      <p:ext uri="{BB962C8B-B14F-4D97-AF65-F5344CB8AC3E}">
        <p14:creationId xmlns:p14="http://schemas.microsoft.com/office/powerpoint/2010/main" xmlns="" val="38644295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pitchFamily="-1" charset="-128"/>
      </a:defRPr>
    </a:lvl1pPr>
    <a:lvl2pPr marL="4572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2pPr>
    <a:lvl3pPr marL="9144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3pPr>
    <a:lvl4pPr marL="13716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4pPr>
    <a:lvl5pPr marL="1828800" algn="l" rtl="0" eaLnBrk="0" fontAlgn="base" hangingPunct="0">
      <a:spcBef>
        <a:spcPct val="30000"/>
      </a:spcBef>
      <a:spcAft>
        <a:spcPct val="0"/>
      </a:spcAft>
      <a:defRPr sz="1200" kern="1200">
        <a:solidFill>
          <a:schemeClr val="tx1"/>
        </a:solidFill>
        <a:latin typeface="Verdana"/>
        <a:ea typeface="ヒラギノ角ゴ Pro W3" pitchFamily="-1" charset="-128"/>
        <a:cs typeface="ヒラギノ角ゴ Pro W3"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744680-9620-44C3-A47D-4AA118D79542}" type="slidenum">
              <a:rPr lang="en-US"/>
              <a:pPr fontAlgn="base">
                <a:spcBef>
                  <a:spcPct val="0"/>
                </a:spcBef>
                <a:spcAft>
                  <a:spcPct val="0"/>
                </a:spcAft>
              </a:pPr>
              <a:t>32</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C2DDF3"/>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gray">
          <a:xfrm>
            <a:off x="0" y="6400800"/>
            <a:ext cx="9144000" cy="457200"/>
          </a:xfrm>
          <a:prstGeom prst="rect">
            <a:avLst/>
          </a:prstGeom>
          <a:solidFill>
            <a:srgbClr val="A09FA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r>
              <a:rPr lang="en-US" sz="1800" dirty="0">
                <a:cs typeface="Verdana"/>
              </a:rPr>
              <a:t> </a:t>
            </a:r>
          </a:p>
        </p:txBody>
      </p:sp>
      <p:pic>
        <p:nvPicPr>
          <p:cNvPr id="3" name="Picture 3" descr="Pearson_Bound_White"/>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7488238" y="6356350"/>
            <a:ext cx="1655762"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Pearson_Strap_Bound_White"/>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6356350"/>
            <a:ext cx="1908175" cy="493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13" descr="571189_Brooks_CVR_DSN_Final_lo.jpg"/>
          <p:cNvPicPr>
            <a:picLocks noChangeAspect="1"/>
          </p:cNvPicPr>
          <p:nvPr userDrawn="1"/>
        </p:nvPicPr>
        <p:blipFill>
          <a:blip r:embed="rId4" cstate="print"/>
          <a:stretch>
            <a:fillRect/>
          </a:stretch>
        </p:blipFill>
        <p:spPr bwMode="auto">
          <a:xfrm>
            <a:off x="0" y="-4763"/>
            <a:ext cx="4962435" cy="640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83146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4283477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0"/>
            <a:ext cx="21145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0"/>
            <a:ext cx="61912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286851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1_brook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r>
              <a:rPr lang="en-US"/>
              <a:t>11-</a:t>
            </a:r>
            <a:fld id="{502D1C91-8776-48DC-B2A1-FF59E074B8B3}"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085297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1812436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1148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771777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xmlns="" val="3963852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737645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24081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51935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92798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381000" y="1447800"/>
            <a:ext cx="8382000" cy="464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7" name="Rectangle 5"/>
          <p:cNvSpPr>
            <a:spLocks noGrp="1" noChangeArrowheads="1"/>
          </p:cNvSpPr>
          <p:nvPr>
            <p:ph type="title"/>
          </p:nvPr>
        </p:nvSpPr>
        <p:spPr bwMode="auto">
          <a:xfrm>
            <a:off x="1143000" y="0"/>
            <a:ext cx="76962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ctr" anchorCtr="0" compatLnSpc="1">
            <a:prstTxWarp prst="textNoShape">
              <a:avLst/>
            </a:prstTxWarp>
          </a:bodyPr>
          <a:lstStyle/>
          <a:p>
            <a:pPr lvl="0"/>
            <a:r>
              <a:rPr lang="en-US" smtClean="0"/>
              <a:t>Click to edit Master title style</a:t>
            </a:r>
            <a:endParaRPr lang="en-US"/>
          </a:p>
        </p:txBody>
      </p:sp>
      <p:sp>
        <p:nvSpPr>
          <p:cNvPr id="1028" name="Rectangle 2"/>
          <p:cNvSpPr>
            <a:spLocks noChangeArrowheads="1"/>
          </p:cNvSpPr>
          <p:nvPr/>
        </p:nvSpPr>
        <p:spPr bwMode="gray">
          <a:xfrm>
            <a:off x="0" y="6400800"/>
            <a:ext cx="9144000" cy="457200"/>
          </a:xfrm>
          <a:prstGeom prst="rect">
            <a:avLst/>
          </a:prstGeom>
          <a:solidFill>
            <a:srgbClr val="019CDC"/>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lstStyle/>
          <a:p>
            <a:endParaRPr lang="en-US" sz="1800" dirty="0">
              <a:cs typeface="Verdana"/>
            </a:endParaRPr>
          </a:p>
        </p:txBody>
      </p:sp>
      <p:sp>
        <p:nvSpPr>
          <p:cNvPr id="1029" name="Rectangle 6"/>
          <p:cNvSpPr>
            <a:spLocks noChangeArrowheads="1"/>
          </p:cNvSpPr>
          <p:nvPr/>
        </p:nvSpPr>
        <p:spPr bwMode="gray">
          <a:xfrm>
            <a:off x="392113" y="6553200"/>
            <a:ext cx="5399087"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r>
              <a:rPr lang="en-US" sz="900" dirty="0" smtClean="0">
                <a:solidFill>
                  <a:schemeClr val="bg1"/>
                </a:solidFill>
                <a:latin typeface="Verdana" charset="0"/>
                <a:cs typeface="Verdana" charset="0"/>
              </a:rPr>
              <a:t>Copyright ©2016 Pearson Education, Ltd. All rights reserved.</a:t>
            </a:r>
            <a:endParaRPr lang="en-GB" sz="900" dirty="0">
              <a:solidFill>
                <a:schemeClr val="bg1"/>
              </a:solidFill>
              <a:latin typeface="Verdana" charset="0"/>
              <a:cs typeface="Verdana" charset="0"/>
            </a:endParaRPr>
          </a:p>
        </p:txBody>
      </p:sp>
      <p:sp>
        <p:nvSpPr>
          <p:cNvPr id="1030" name="Rectangle 7"/>
          <p:cNvSpPr>
            <a:spLocks noChangeArrowheads="1"/>
          </p:cNvSpPr>
          <p:nvPr/>
        </p:nvSpPr>
        <p:spPr bwMode="gray">
          <a:xfrm>
            <a:off x="8382000" y="6553200"/>
            <a:ext cx="360363" cy="1793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lstStyle/>
          <a:p>
            <a:pPr algn="r"/>
            <a:r>
              <a:rPr lang="en-GB" sz="900" dirty="0" smtClean="0">
                <a:solidFill>
                  <a:schemeClr val="bg1"/>
                </a:solidFill>
                <a:latin typeface="Verdana" charset="0"/>
              </a:rPr>
              <a:t>11-</a:t>
            </a:r>
            <a:fld id="{7B09D112-97C0-3044-9EEC-0460B1F7F5AA}" type="slidenum">
              <a:rPr lang="en-GB" sz="900">
                <a:solidFill>
                  <a:schemeClr val="bg1"/>
                </a:solidFill>
                <a:latin typeface="Verdana" charset="0"/>
              </a:rPr>
              <a:pPr algn="r"/>
              <a:t>‹#›</a:t>
            </a:fld>
            <a:r>
              <a:rPr lang="en-GB" sz="900" dirty="0">
                <a:solidFill>
                  <a:schemeClr val="bg1"/>
                </a:solidFill>
                <a:latin typeface="Verdana" charset="0"/>
              </a:rPr>
              <a:t> </a:t>
            </a:r>
          </a:p>
        </p:txBody>
      </p:sp>
      <p:pic>
        <p:nvPicPr>
          <p:cNvPr id="1031" name="Picture 2" descr="cornerbrooks_3e_cover.jpg"/>
          <p:cNvPicPr>
            <a:picLocks noChangeAspect="1"/>
          </p:cNvPicPr>
          <p:nvPr/>
        </p:nvPicPr>
        <p:blipFill>
          <a:blip r:embed="rId14">
            <a:extLst>
              <a:ext uri="{28A0092B-C50C-407E-A947-70E740481C1C}">
                <a14:useLocalDpi xmlns:a14="http://schemas.microsoft.com/office/drawing/2010/main" xmlns="" val="0"/>
              </a:ext>
            </a:extLst>
          </a:blip>
          <a:srcRect/>
          <a:stretch>
            <a:fillRect/>
          </a:stretch>
        </p:blipFill>
        <p:spPr bwMode="auto">
          <a:xfrm>
            <a:off x="0" y="6350"/>
            <a:ext cx="914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8"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 id="2147483809" r:id="rId12"/>
  </p:sldLayoutIdLst>
  <p:txStyles>
    <p:titleStyle>
      <a:lvl1pPr algn="l" rtl="0" eaLnBrk="1" fontAlgn="base" hangingPunct="1">
        <a:spcBef>
          <a:spcPct val="0"/>
        </a:spcBef>
        <a:spcAft>
          <a:spcPct val="0"/>
        </a:spcAft>
        <a:defRPr sz="3200" b="1">
          <a:solidFill>
            <a:schemeClr val="tx1"/>
          </a:solidFill>
          <a:latin typeface="+mj-lt"/>
          <a:ea typeface="ヒラギノ角ゴ Pro W3" pitchFamily="-1" charset="-128"/>
          <a:cs typeface="ヒラギノ角ゴ Pro W3" pitchFamily="-1" charset="-128"/>
        </a:defRPr>
      </a:lvl1pPr>
      <a:lvl2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2pPr>
      <a:lvl3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3pPr>
      <a:lvl4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4pPr>
      <a:lvl5pPr algn="l" rtl="0" eaLnBrk="1" fontAlgn="base" hangingPunct="1">
        <a:spcBef>
          <a:spcPct val="0"/>
        </a:spcBef>
        <a:spcAft>
          <a:spcPct val="0"/>
        </a:spcAft>
        <a:defRPr sz="3200" b="1">
          <a:solidFill>
            <a:schemeClr val="tx1"/>
          </a:solidFill>
          <a:latin typeface="Verdana" pitchFamily="-1" charset="0"/>
          <a:ea typeface="ヒラギノ角ゴ Pro W3" pitchFamily="-1" charset="-128"/>
          <a:cs typeface="ヒラギノ角ゴ Pro W3" pitchFamily="-1" charset="-128"/>
        </a:defRPr>
      </a:lvl5pPr>
      <a:lvl6pPr marL="457200" algn="l" rtl="0" eaLnBrk="1" fontAlgn="base" hangingPunct="1">
        <a:spcBef>
          <a:spcPct val="0"/>
        </a:spcBef>
        <a:spcAft>
          <a:spcPct val="0"/>
        </a:spcAft>
        <a:defRPr sz="3200" b="1">
          <a:solidFill>
            <a:schemeClr val="tx1"/>
          </a:solidFill>
          <a:latin typeface="Verdana" pitchFamily="-1" charset="0"/>
        </a:defRPr>
      </a:lvl6pPr>
      <a:lvl7pPr marL="914400" algn="l" rtl="0" eaLnBrk="1" fontAlgn="base" hangingPunct="1">
        <a:spcBef>
          <a:spcPct val="0"/>
        </a:spcBef>
        <a:spcAft>
          <a:spcPct val="0"/>
        </a:spcAft>
        <a:defRPr sz="3200" b="1">
          <a:solidFill>
            <a:schemeClr val="tx1"/>
          </a:solidFill>
          <a:latin typeface="Verdana" pitchFamily="-1" charset="0"/>
        </a:defRPr>
      </a:lvl7pPr>
      <a:lvl8pPr marL="1371600" algn="l" rtl="0" eaLnBrk="1" fontAlgn="base" hangingPunct="1">
        <a:spcBef>
          <a:spcPct val="0"/>
        </a:spcBef>
        <a:spcAft>
          <a:spcPct val="0"/>
        </a:spcAft>
        <a:defRPr sz="3200" b="1">
          <a:solidFill>
            <a:schemeClr val="tx1"/>
          </a:solidFill>
          <a:latin typeface="Verdana" pitchFamily="-1" charset="0"/>
        </a:defRPr>
      </a:lvl8pPr>
      <a:lvl9pPr marL="1828800" algn="l" rtl="0" eaLnBrk="1" fontAlgn="base" hangingPunct="1">
        <a:spcBef>
          <a:spcPct val="0"/>
        </a:spcBef>
        <a:spcAft>
          <a:spcPct val="0"/>
        </a:spcAft>
        <a:defRPr sz="3200" b="1">
          <a:solidFill>
            <a:schemeClr val="tx1"/>
          </a:solidFill>
          <a:latin typeface="Verdana" pitchFamily="-1"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ヒラギノ角ゴ Pro W3" pitchFamily="-1" charset="-128"/>
          <a:cs typeface="ヒラギノ角ゴ Pro W3" pitchFamily="-1" charset="-128"/>
        </a:defRPr>
      </a:lvl1pPr>
      <a:lvl2pPr marL="742950" indent="-285750" algn="l" rtl="0" eaLnBrk="1" fontAlgn="base" hangingPunct="1">
        <a:spcBef>
          <a:spcPct val="20000"/>
        </a:spcBef>
        <a:spcAft>
          <a:spcPct val="0"/>
        </a:spcAft>
        <a:buChar char="–"/>
        <a:defRPr sz="2400">
          <a:solidFill>
            <a:schemeClr val="tx1"/>
          </a:solidFill>
          <a:latin typeface="+mn-lt"/>
          <a:ea typeface="ヒラギノ角ゴ Pro W3" pitchFamily="-1" charset="-128"/>
          <a:cs typeface="ヒラギノ角ゴ Pro W3" charset="0"/>
        </a:defRPr>
      </a:lvl2pPr>
      <a:lvl3pPr marL="1143000" indent="-228600" algn="l" rtl="0" eaLnBrk="1" fontAlgn="base" hangingPunct="1">
        <a:spcBef>
          <a:spcPct val="20000"/>
        </a:spcBef>
        <a:spcAft>
          <a:spcPct val="0"/>
        </a:spcAft>
        <a:buChar char="•"/>
        <a:defRPr sz="2000">
          <a:solidFill>
            <a:schemeClr val="tx1"/>
          </a:solidFill>
          <a:latin typeface="+mn-lt"/>
          <a:ea typeface="ヒラギノ角ゴ Pro W3" pitchFamily="-1" charset="-128"/>
          <a:cs typeface="ヒラギノ角ゴ Pro W3" charset="0"/>
        </a:defRPr>
      </a:lvl3pPr>
      <a:lvl4pPr marL="16002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4pPr>
      <a:lvl5pPr marL="2057400" indent="-228600" algn="l" rtl="0" eaLnBrk="1" fontAlgn="base" hangingPunct="1">
        <a:spcBef>
          <a:spcPct val="20000"/>
        </a:spcBef>
        <a:spcAft>
          <a:spcPct val="0"/>
        </a:spcAft>
        <a:buChar char="»"/>
        <a:defRPr>
          <a:solidFill>
            <a:schemeClr val="tx1"/>
          </a:solidFill>
          <a:latin typeface="+mn-lt"/>
          <a:ea typeface="ヒラギノ角ゴ Pro W3" pitchFamily="-1" charset="-128"/>
          <a:cs typeface="ヒラギノ角ゴ Pro W3" charset="0"/>
        </a:defRPr>
      </a:lvl5pPr>
      <a:lvl6pPr marL="25146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6pPr>
      <a:lvl7pPr marL="29718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7pPr>
      <a:lvl8pPr marL="34290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8pPr>
      <a:lvl9pPr marL="3886200" indent="-228600" algn="l" rtl="0" eaLnBrk="1" fontAlgn="base" hangingPunct="1">
        <a:spcBef>
          <a:spcPct val="20000"/>
        </a:spcBef>
        <a:spcAft>
          <a:spcPct val="0"/>
        </a:spcAft>
        <a:buChar char="»"/>
        <a:defRPr>
          <a:solidFill>
            <a:schemeClr val="tx1"/>
          </a:solidFill>
          <a:latin typeface="+mn-lt"/>
          <a:ea typeface="ヒラギノ角ゴ Pro W3"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54.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55.xml.rels><?xml version="1.0" encoding="UTF-8" standalone="yes"?>
<Relationships xmlns="http://schemas.openxmlformats.org/package/2006/relationships"><Relationship Id="rId2" Type="http://schemas.openxmlformats.org/officeDocument/2006/relationships/image" Target="../media/image20.gif"/><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2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ctrTitle" idx="4294967295"/>
          </p:nvPr>
        </p:nvSpPr>
        <p:spPr>
          <a:xfrm>
            <a:off x="5181600" y="2130425"/>
            <a:ext cx="3886200" cy="1470025"/>
          </a:xfrm>
        </p:spPr>
        <p:txBody>
          <a:bodyPr/>
          <a:lstStyle/>
          <a:p>
            <a:pPr algn="ctr"/>
            <a:r>
              <a:rPr lang="en-US" smtClean="0">
                <a:ea typeface="ヒラギノ角ゴ Pro W3"/>
                <a:cs typeface="ヒラギノ角ゴ Pro W3"/>
              </a:rPr>
              <a:t/>
            </a:r>
            <a:br>
              <a:rPr lang="en-US" smtClean="0">
                <a:ea typeface="ヒラギノ角ゴ Pro W3"/>
                <a:cs typeface="ヒラギノ角ゴ Pro W3"/>
              </a:rPr>
            </a:br>
            <a:r>
              <a:rPr lang="en-US" smtClean="0">
                <a:ea typeface="ヒラギノ角ゴ Pro W3"/>
                <a:cs typeface="ヒラギノ角ゴ Pro W3"/>
              </a:rPr>
              <a:t>Chapter 11</a:t>
            </a:r>
            <a:br>
              <a:rPr lang="en-US" smtClean="0">
                <a:ea typeface="ヒラギノ角ゴ Pro W3"/>
                <a:cs typeface="ヒラギノ角ゴ Pro W3"/>
              </a:rPr>
            </a:br>
            <a:endParaRPr lang="en-US" smtClean="0">
              <a:ea typeface="ヒラギノ角ゴ Pro W3"/>
              <a:cs typeface="ヒラギノ角ゴ Pro W3"/>
            </a:endParaRPr>
          </a:p>
        </p:txBody>
      </p:sp>
      <p:sp>
        <p:nvSpPr>
          <p:cNvPr id="16386" name="Subtitle 2"/>
          <p:cNvSpPr>
            <a:spLocks noGrp="1"/>
          </p:cNvSpPr>
          <p:nvPr>
            <p:ph type="subTitle" idx="4294967295"/>
          </p:nvPr>
        </p:nvSpPr>
        <p:spPr>
          <a:xfrm>
            <a:off x="4953000" y="3886200"/>
            <a:ext cx="4191000" cy="1752600"/>
          </a:xfrm>
        </p:spPr>
        <p:txBody>
          <a:bodyPr/>
          <a:lstStyle/>
          <a:p>
            <a:pPr marL="0" indent="0" algn="ctr">
              <a:buFontTx/>
              <a:buNone/>
            </a:pPr>
            <a:r>
              <a:rPr lang="en-US" sz="3300" b="1" smtClean="0">
                <a:ea typeface="ヒラギノ角ゴ Pro W3"/>
                <a:cs typeface="ヒラギノ角ゴ Pro W3"/>
              </a:rPr>
              <a:t>The Cost of Capital</a:t>
            </a:r>
            <a:endParaRPr lang="en-US" sz="3300" smtClean="0">
              <a:ea typeface="ヒラギノ角ゴ Pro W3"/>
              <a:cs typeface="ヒラギノ角ゴ Pro W3"/>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3"/>
          <p:cNvSpPr>
            <a:spLocks noGrp="1"/>
          </p:cNvSpPr>
          <p:nvPr>
            <p:ph type="title"/>
          </p:nvPr>
        </p:nvSpPr>
        <p:spPr/>
        <p:txBody>
          <a:bodyPr/>
          <a:lstStyle/>
          <a:p>
            <a:r>
              <a:rPr lang="en-US" smtClean="0">
                <a:solidFill>
                  <a:srgbClr val="000000"/>
                </a:solidFill>
                <a:ea typeface="ヒラギノ角ゴ Pro W3"/>
                <a:cs typeface="ヒラギノ角ゴ Pro W3"/>
              </a:rPr>
              <a:t>11.2 (A)  Debt Component  (continued)</a:t>
            </a:r>
            <a:endParaRPr lang="en-US" smtClean="0">
              <a:ea typeface="ヒラギノ角ゴ Pro W3"/>
              <a:cs typeface="ヒラギノ角ゴ Pro W3"/>
            </a:endParaRPr>
          </a:p>
        </p:txBody>
      </p:sp>
      <p:sp>
        <p:nvSpPr>
          <p:cNvPr id="5" name="Content Placeholder 4"/>
          <p:cNvSpPr>
            <a:spLocks noGrp="1"/>
          </p:cNvSpPr>
          <p:nvPr>
            <p:ph idx="1"/>
          </p:nvPr>
        </p:nvSpPr>
        <p:spPr/>
        <p:txBody>
          <a:bodyPr>
            <a:normAutofit fontScale="77500" lnSpcReduction="20000"/>
          </a:bodyPr>
          <a:lstStyle/>
          <a:p>
            <a:pPr>
              <a:spcAft>
                <a:spcPts val="600"/>
              </a:spcAft>
              <a:buFontTx/>
              <a:buNone/>
              <a:defRPr/>
            </a:pPr>
            <a:r>
              <a:rPr lang="en-US" b="1" dirty="0" smtClean="0"/>
              <a:t>	Example </a:t>
            </a:r>
            <a:r>
              <a:rPr lang="en-US" b="1" dirty="0"/>
              <a:t>2: </a:t>
            </a:r>
            <a:r>
              <a:rPr lang="en-US" b="1" dirty="0" smtClean="0"/>
              <a:t>Calculating </a:t>
            </a:r>
            <a:r>
              <a:rPr lang="en-US" b="1" dirty="0"/>
              <a:t>the cost of debt</a:t>
            </a:r>
            <a:endParaRPr lang="en-US" dirty="0"/>
          </a:p>
          <a:p>
            <a:pPr>
              <a:spcAft>
                <a:spcPts val="600"/>
              </a:spcAft>
              <a:buFontTx/>
              <a:buNone/>
              <a:defRPr/>
            </a:pPr>
            <a:r>
              <a:rPr lang="en-US" b="1" dirty="0"/>
              <a:t> </a:t>
            </a:r>
            <a:r>
              <a:rPr lang="en-US" b="1" dirty="0" smtClean="0"/>
              <a:t>	</a:t>
            </a:r>
            <a:r>
              <a:rPr lang="en-US" dirty="0" smtClean="0"/>
              <a:t>Kellogg’s </a:t>
            </a:r>
            <a:r>
              <a:rPr lang="en-US" dirty="0"/>
              <a:t>wants to raise an additional $3,000,000 of debt as part of the capital that would be needed to expand their operations into the Morning Foods sector.  </a:t>
            </a:r>
            <a:endParaRPr lang="en-US" dirty="0" smtClean="0"/>
          </a:p>
          <a:p>
            <a:pPr lvl="1">
              <a:spcAft>
                <a:spcPts val="600"/>
              </a:spcAft>
              <a:defRPr/>
            </a:pPr>
            <a:r>
              <a:rPr lang="en-US" dirty="0" smtClean="0"/>
              <a:t>They </a:t>
            </a:r>
            <a:r>
              <a:rPr lang="en-US" dirty="0"/>
              <a:t>were informed by their investment banking consultant that they would have to pay a commission of 3.5% of the selling price on new issues.  </a:t>
            </a:r>
            <a:endParaRPr lang="en-US" dirty="0" smtClean="0"/>
          </a:p>
          <a:p>
            <a:pPr lvl="1">
              <a:spcAft>
                <a:spcPts val="600"/>
              </a:spcAft>
              <a:defRPr/>
            </a:pPr>
            <a:r>
              <a:rPr lang="en-US" dirty="0" smtClean="0"/>
              <a:t>Their </a:t>
            </a:r>
            <a:r>
              <a:rPr lang="en-US" dirty="0"/>
              <a:t>CFO is in the process of estimating the corporation’s cost of debt for inclusion into the WACC equation.  </a:t>
            </a:r>
            <a:endParaRPr lang="en-US" dirty="0" smtClean="0"/>
          </a:p>
          <a:p>
            <a:pPr lvl="1">
              <a:spcAft>
                <a:spcPts val="600"/>
              </a:spcAft>
              <a:defRPr/>
            </a:pPr>
            <a:r>
              <a:rPr lang="en-US" dirty="0" smtClean="0"/>
              <a:t>The </a:t>
            </a:r>
            <a:r>
              <a:rPr lang="en-US" dirty="0"/>
              <a:t>company currently has an 8%, AA-rated, non-callable bond issue outstanding, which pays interest semi-annually, will mature in 17 years, has a $1000 face value, and is currently trading at $1075.  </a:t>
            </a:r>
            <a:endParaRPr lang="en-US" dirty="0" smtClean="0"/>
          </a:p>
          <a:p>
            <a:pPr>
              <a:spcAft>
                <a:spcPts val="600"/>
              </a:spcAft>
              <a:buFontTx/>
              <a:buNone/>
              <a:defRPr/>
            </a:pPr>
            <a:r>
              <a:rPr lang="en-US" dirty="0"/>
              <a:t>	</a:t>
            </a:r>
            <a:r>
              <a:rPr lang="en-US" dirty="0" smtClean="0"/>
              <a:t>Calculate </a:t>
            </a:r>
            <a:r>
              <a:rPr lang="en-US" dirty="0"/>
              <a:t>the appropriate cost of debt for the firm.</a:t>
            </a:r>
          </a:p>
          <a:p>
            <a:pPr>
              <a:spcAft>
                <a:spcPts val="600"/>
              </a:spcAft>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3"/>
          <p:cNvSpPr>
            <a:spLocks noGrp="1"/>
          </p:cNvSpPr>
          <p:nvPr>
            <p:ph type="title"/>
          </p:nvPr>
        </p:nvSpPr>
        <p:spPr/>
        <p:txBody>
          <a:bodyPr/>
          <a:lstStyle/>
          <a:p>
            <a:r>
              <a:rPr lang="en-US" smtClean="0">
                <a:solidFill>
                  <a:srgbClr val="000000"/>
                </a:solidFill>
                <a:ea typeface="ヒラギノ角ゴ Pro W3"/>
                <a:cs typeface="ヒラギノ角ゴ Pro W3"/>
              </a:rPr>
              <a:t>11.2 (A)  Debt Component  (continued)</a:t>
            </a:r>
            <a:endParaRPr lang="en-US" smtClean="0">
              <a:ea typeface="ヒラギノ角ゴ Pro W3"/>
              <a:cs typeface="ヒラギノ角ゴ Pro W3"/>
            </a:endParaRPr>
          </a:p>
        </p:txBody>
      </p:sp>
      <p:sp>
        <p:nvSpPr>
          <p:cNvPr id="5" name="Content Placeholder 4"/>
          <p:cNvSpPr>
            <a:spLocks noGrp="1"/>
          </p:cNvSpPr>
          <p:nvPr>
            <p:ph idx="1"/>
          </p:nvPr>
        </p:nvSpPr>
        <p:spPr/>
        <p:txBody>
          <a:bodyPr>
            <a:normAutofit fontScale="85000" lnSpcReduction="20000"/>
          </a:bodyPr>
          <a:lstStyle/>
          <a:p>
            <a:pPr>
              <a:buFontTx/>
              <a:buNone/>
              <a:defRPr/>
            </a:pPr>
            <a:r>
              <a:rPr lang="en-US" b="1" dirty="0" smtClean="0"/>
              <a:t>Example 2 Answer</a:t>
            </a:r>
          </a:p>
          <a:p>
            <a:pPr>
              <a:buFontTx/>
              <a:buNone/>
              <a:defRPr/>
            </a:pPr>
            <a:endParaRPr lang="en-US" dirty="0" smtClean="0"/>
          </a:p>
          <a:p>
            <a:pPr>
              <a:buFontTx/>
              <a:buNone/>
              <a:defRPr/>
            </a:pPr>
            <a:r>
              <a:rPr lang="en-US" dirty="0" smtClean="0"/>
              <a:t>First </a:t>
            </a:r>
            <a:r>
              <a:rPr lang="en-US" dirty="0"/>
              <a:t>determine the net proceeds on each bond </a:t>
            </a:r>
            <a:endParaRPr lang="en-US" dirty="0" smtClean="0"/>
          </a:p>
          <a:p>
            <a:pPr>
              <a:buFontTx/>
              <a:buNone/>
              <a:defRPr/>
            </a:pPr>
            <a:r>
              <a:rPr lang="en-US" dirty="0"/>
              <a:t>	</a:t>
            </a:r>
            <a:r>
              <a:rPr lang="en-US" dirty="0" smtClean="0"/>
              <a:t>= </a:t>
            </a:r>
            <a:r>
              <a:rPr lang="en-US" dirty="0"/>
              <a:t>Selling price –Commission</a:t>
            </a:r>
          </a:p>
          <a:p>
            <a:pPr>
              <a:buFontTx/>
              <a:buNone/>
              <a:defRPr/>
            </a:pPr>
            <a:r>
              <a:rPr lang="en-US" dirty="0"/>
              <a:t>	</a:t>
            </a:r>
            <a:r>
              <a:rPr lang="en-US" dirty="0" smtClean="0"/>
              <a:t>=$</a:t>
            </a:r>
            <a:r>
              <a:rPr lang="en-US" dirty="0"/>
              <a:t>1075-(.035*1075) = $1037.38</a:t>
            </a:r>
          </a:p>
          <a:p>
            <a:pPr>
              <a:buFontTx/>
              <a:buNone/>
              <a:defRPr/>
            </a:pPr>
            <a:r>
              <a:rPr lang="en-US" dirty="0" smtClean="0"/>
              <a:t>Using </a:t>
            </a:r>
            <a:r>
              <a:rPr lang="en-US" dirty="0"/>
              <a:t>a financial calculator we enter:</a:t>
            </a:r>
          </a:p>
          <a:p>
            <a:pPr>
              <a:buFontTx/>
              <a:buNone/>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P/Y </a:t>
            </a:r>
            <a:r>
              <a:rPr lang="en-US" dirty="0">
                <a:effectLst>
                  <a:outerShdw blurRad="38100" dist="38100" dir="2700000" algn="tl">
                    <a:srgbClr val="000000">
                      <a:alpha val="43137"/>
                    </a:srgbClr>
                  </a:outerShdw>
                </a:effectLst>
              </a:rPr>
              <a:t>= C/Y = 2</a:t>
            </a:r>
          </a:p>
          <a:p>
            <a:pPr>
              <a:buFontTx/>
              <a:buNone/>
              <a:defRPr/>
            </a:pPr>
            <a:r>
              <a:rPr lang="en-US" dirty="0">
                <a:effectLst>
                  <a:outerShdw blurRad="38100" dist="38100" dir="2700000" algn="tl">
                    <a:srgbClr val="000000">
                      <a:alpha val="43137"/>
                    </a:srgbClr>
                  </a:outerShdw>
                </a:effectLst>
              </a:rPr>
              <a:t> 	Input	</a:t>
            </a:r>
            <a:r>
              <a:rPr lang="en-US" dirty="0" smtClean="0">
                <a:effectLst>
                  <a:outerShdw blurRad="38100" dist="38100" dir="2700000" algn="tl">
                    <a:srgbClr val="000000">
                      <a:alpha val="43137"/>
                    </a:srgbClr>
                  </a:outerShdw>
                </a:effectLst>
              </a:rPr>
              <a:t>34</a:t>
            </a:r>
            <a:r>
              <a:rPr lang="en-US" dirty="0">
                <a:effectLst>
                  <a:outerShdw blurRad="38100" dist="38100" dir="2700000" algn="tl">
                    <a:srgbClr val="000000">
                      <a:alpha val="43137"/>
                    </a:srgbClr>
                  </a:outerShdw>
                </a:effectLst>
              </a:rPr>
              <a:t>	   ?	-1037.38	  40	</a:t>
            </a:r>
            <a:r>
              <a:rPr lang="en-US" dirty="0" smtClean="0">
                <a:effectLst>
                  <a:outerShdw blurRad="38100" dist="38100" dir="2700000" algn="tl">
                    <a:srgbClr val="000000">
                      <a:alpha val="43137"/>
                    </a:srgbClr>
                  </a:outerShdw>
                </a:effectLst>
              </a:rPr>
              <a:t>1000</a:t>
            </a:r>
          </a:p>
          <a:p>
            <a:pPr>
              <a:buFontTx/>
              <a:buNone/>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Key</a:t>
            </a: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N</a:t>
            </a:r>
            <a:r>
              <a:rPr lang="en-US" dirty="0">
                <a:effectLst>
                  <a:outerShdw blurRad="38100" dist="38100" dir="2700000" algn="tl">
                    <a:srgbClr val="000000">
                      <a:alpha val="43137"/>
                    </a:srgbClr>
                  </a:outerShdw>
                </a:effectLst>
              </a:rPr>
              <a:t>	  I/Y	   PV		PMT	  FV</a:t>
            </a:r>
          </a:p>
          <a:p>
            <a:pPr>
              <a:buFontTx/>
              <a:buNone/>
              <a:defRPr/>
            </a:pPr>
            <a:r>
              <a:rPr lang="en-US" dirty="0">
                <a:effectLst>
                  <a:outerShdw blurRad="38100" dist="38100" dir="2700000" algn="tl">
                    <a:srgbClr val="000000">
                      <a:alpha val="43137"/>
                    </a:srgbClr>
                  </a:outerShdw>
                </a:effectLst>
              </a:rPr>
              <a:t>	</a:t>
            </a:r>
            <a:r>
              <a:rPr lang="en-US" dirty="0" smtClean="0">
                <a:effectLst>
                  <a:outerShdw blurRad="38100" dist="38100" dir="2700000" algn="tl">
                    <a:srgbClr val="000000">
                      <a:alpha val="43137"/>
                    </a:srgbClr>
                  </a:outerShdw>
                </a:effectLst>
              </a:rPr>
              <a:t>Output</a:t>
            </a:r>
            <a:r>
              <a:rPr lang="en-US" dirty="0">
                <a:effectLst>
                  <a:outerShdw blurRad="38100" dist="38100" dir="2700000" algn="tl">
                    <a:srgbClr val="000000">
                      <a:alpha val="43137"/>
                    </a:srgbClr>
                  </a:outerShdw>
                </a:effectLst>
              </a:rPr>
              <a:t>		</a:t>
            </a:r>
            <a:r>
              <a:rPr lang="en-US" b="1" dirty="0" smtClean="0">
                <a:effectLst>
                  <a:outerShdw blurRad="38100" dist="38100" dir="2700000" algn="tl">
                    <a:srgbClr val="000000">
                      <a:alpha val="43137"/>
                    </a:srgbClr>
                  </a:outerShdw>
                </a:effectLst>
              </a:rPr>
              <a:t>7.60</a:t>
            </a:r>
            <a:r>
              <a:rPr lang="en-US" b="1" dirty="0">
                <a:effectLst>
                  <a:outerShdw blurRad="38100" dist="38100" dir="2700000" algn="tl">
                    <a:srgbClr val="000000">
                      <a:alpha val="43137"/>
                    </a:srgbClr>
                  </a:outerShdw>
                </a:effectLst>
              </a:rPr>
              <a:t>%</a:t>
            </a:r>
            <a:endParaRPr lang="en-US" dirty="0">
              <a:effectLst>
                <a:outerShdw blurRad="38100" dist="38100" dir="2700000" algn="tl">
                  <a:srgbClr val="000000">
                    <a:alpha val="43137"/>
                  </a:srgbClr>
                </a:outerShdw>
              </a:effectLst>
            </a:endParaRPr>
          </a:p>
          <a:p>
            <a:pPr>
              <a:buFontTx/>
              <a:buNone/>
              <a:defRPr/>
            </a:pPr>
            <a:r>
              <a:rPr lang="en-US" dirty="0"/>
              <a:t> </a:t>
            </a:r>
          </a:p>
          <a:p>
            <a:pPr>
              <a:buFontTx/>
              <a:buNone/>
              <a:defRPr/>
            </a:pPr>
            <a:r>
              <a:rPr lang="en-US" dirty="0"/>
              <a:t>	</a:t>
            </a:r>
            <a:r>
              <a:rPr lang="en-US" b="1" dirty="0"/>
              <a:t>The appropriate cost of debt for Kellogg’s is 7.6%</a:t>
            </a:r>
            <a:endParaRPr lang="en-US"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3"/>
          <p:cNvSpPr>
            <a:spLocks noGrp="1"/>
          </p:cNvSpPr>
          <p:nvPr>
            <p:ph type="title"/>
          </p:nvPr>
        </p:nvSpPr>
        <p:spPr/>
        <p:txBody>
          <a:bodyPr/>
          <a:lstStyle/>
          <a:p>
            <a:r>
              <a:rPr lang="en-US" smtClean="0">
                <a:ea typeface="ヒラギノ角ゴ Pro W3"/>
                <a:cs typeface="ヒラギノ角ゴ Pro W3"/>
              </a:rPr>
              <a:t>11.2 (B)  Preferred Stock Component</a:t>
            </a:r>
          </a:p>
        </p:txBody>
      </p:sp>
      <p:sp>
        <p:nvSpPr>
          <p:cNvPr id="27650" name="Content Placeholder 4"/>
          <p:cNvSpPr>
            <a:spLocks noGrp="1"/>
          </p:cNvSpPr>
          <p:nvPr>
            <p:ph idx="1"/>
          </p:nvPr>
        </p:nvSpPr>
        <p:spPr/>
        <p:txBody>
          <a:bodyPr/>
          <a:lstStyle/>
          <a:p>
            <a:pPr>
              <a:buFontTx/>
              <a:buNone/>
            </a:pPr>
            <a:r>
              <a:rPr lang="en-US" smtClean="0">
                <a:ea typeface="ヒラギノ角ゴ Pro W3"/>
                <a:cs typeface="ヒラギノ角ゴ Pro W3"/>
              </a:rPr>
              <a:t>	Preferred stock holders receive a constant dividend with no maturity point;</a:t>
            </a:r>
          </a:p>
          <a:p>
            <a:pPr>
              <a:buFontTx/>
              <a:buNone/>
            </a:pPr>
            <a:r>
              <a:rPr lang="en-US" smtClean="0">
                <a:ea typeface="ヒラギノ角ゴ Pro W3"/>
                <a:cs typeface="ヒラギノ角ゴ Pro W3"/>
              </a:rPr>
              <a:t>	The cost of preferred (</a:t>
            </a:r>
            <a:r>
              <a:rPr lang="en-US" i="1" smtClean="0">
                <a:ea typeface="ヒラギノ角ゴ Pro W3"/>
                <a:cs typeface="ヒラギノ角ゴ Pro W3"/>
              </a:rPr>
              <a:t>R</a:t>
            </a:r>
            <a:r>
              <a:rPr lang="en-US" i="1" baseline="-25000" smtClean="0">
                <a:ea typeface="ヒラギノ角ゴ Pro W3"/>
                <a:cs typeface="ヒラギノ角ゴ Pro W3"/>
              </a:rPr>
              <a:t>p</a:t>
            </a:r>
            <a:r>
              <a:rPr lang="en-US" smtClean="0">
                <a:ea typeface="ヒラギノ角ゴ Pro W3"/>
                <a:cs typeface="ヒラギノ角ゴ Pro W3"/>
              </a:rPr>
              <a:t>)can be estimated by dividing the annual dividend by the net proceeds (after floatation cost) per share of preferred stock:</a:t>
            </a:r>
          </a:p>
          <a:p>
            <a:pPr>
              <a:buFontTx/>
              <a:buNone/>
            </a:pPr>
            <a:r>
              <a:rPr lang="en-US" b="1" smtClean="0">
                <a:ea typeface="ヒラギノ角ゴ Pro W3"/>
                <a:cs typeface="ヒラギノ角ゴ Pro W3"/>
              </a:rPr>
              <a:t> 				</a:t>
            </a:r>
            <a:r>
              <a:rPr lang="en-US" b="1" i="1" smtClean="0">
                <a:ea typeface="ヒラギノ角ゴ Pro W3"/>
                <a:cs typeface="ヒラギノ角ゴ Pro W3"/>
              </a:rPr>
              <a:t>R</a:t>
            </a:r>
            <a:r>
              <a:rPr lang="en-US" b="1" i="1" baseline="-25000" smtClean="0">
                <a:ea typeface="ヒラギノ角ゴ Pro W3"/>
                <a:cs typeface="ヒラギノ角ゴ Pro W3"/>
              </a:rPr>
              <a:t>p</a:t>
            </a:r>
            <a:r>
              <a:rPr lang="en-US" b="1" i="1" smtClean="0">
                <a:ea typeface="ヒラギノ角ゴ Pro W3"/>
                <a:cs typeface="ヒラギノ角ゴ Pro W3"/>
              </a:rPr>
              <a:t> = D</a:t>
            </a:r>
            <a:r>
              <a:rPr lang="en-US" b="1" i="1" baseline="-25000" smtClean="0">
                <a:ea typeface="ヒラギノ角ゴ Pro W3"/>
                <a:cs typeface="ヒラギノ角ゴ Pro W3"/>
              </a:rPr>
              <a:t>p</a:t>
            </a:r>
            <a:r>
              <a:rPr lang="en-US" b="1" i="1" smtClean="0">
                <a:ea typeface="ヒラギノ角ゴ Pro W3"/>
                <a:cs typeface="ヒラギノ角ゴ Pro W3"/>
              </a:rPr>
              <a:t>/Net price</a:t>
            </a:r>
            <a:endParaRPr lang="en-US" smtClean="0">
              <a:ea typeface="ヒラギノ角ゴ Pro W3"/>
              <a:cs typeface="ヒラギノ角ゴ Pro W3"/>
            </a:endParaRPr>
          </a:p>
          <a:p>
            <a:pPr>
              <a:buFontTx/>
              <a:buNone/>
            </a:pPr>
            <a:r>
              <a:rPr lang="en-US" b="1" smtClean="0">
                <a:ea typeface="ヒラギノ角ゴ Pro W3"/>
                <a:cs typeface="ヒラギノ角ゴ Pro W3"/>
              </a:rPr>
              <a:t> </a:t>
            </a:r>
            <a:endParaRPr lang="en-US" smtClean="0">
              <a:ea typeface="ヒラギノ角ゴ Pro W3"/>
              <a:cs typeface="ヒラギノ角ゴ Pro W3"/>
            </a:endParaRP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3"/>
          <p:cNvSpPr>
            <a:spLocks noGrp="1"/>
          </p:cNvSpPr>
          <p:nvPr>
            <p:ph type="title"/>
          </p:nvPr>
        </p:nvSpPr>
        <p:spPr/>
        <p:txBody>
          <a:bodyPr/>
          <a:lstStyle/>
          <a:p>
            <a:r>
              <a:rPr lang="en-US" smtClean="0">
                <a:ea typeface="ヒラギノ角ゴ Pro W3"/>
                <a:cs typeface="ヒラギノ角ゴ Pro W3"/>
              </a:rPr>
              <a:t>11.2 (B)  Preferred Stock Component (continued)</a:t>
            </a:r>
          </a:p>
        </p:txBody>
      </p:sp>
      <p:sp>
        <p:nvSpPr>
          <p:cNvPr id="5" name="Content Placeholder 4"/>
          <p:cNvSpPr>
            <a:spLocks noGrp="1"/>
          </p:cNvSpPr>
          <p:nvPr>
            <p:ph idx="1"/>
          </p:nvPr>
        </p:nvSpPr>
        <p:spPr/>
        <p:txBody>
          <a:bodyPr>
            <a:normAutofit fontScale="85000" lnSpcReduction="10000"/>
          </a:bodyPr>
          <a:lstStyle/>
          <a:p>
            <a:pPr>
              <a:buFontTx/>
              <a:buNone/>
              <a:defRPr/>
            </a:pPr>
            <a:r>
              <a:rPr lang="en-US" b="1" dirty="0"/>
              <a:t>Example 3: </a:t>
            </a:r>
            <a:r>
              <a:rPr lang="en-US" b="1" dirty="0" smtClean="0"/>
              <a:t>Cost </a:t>
            </a:r>
            <a:r>
              <a:rPr lang="en-US" b="1" dirty="0"/>
              <a:t>of Preferred Stock</a:t>
            </a:r>
            <a:endParaRPr lang="en-US" dirty="0"/>
          </a:p>
          <a:p>
            <a:pPr>
              <a:buFontTx/>
              <a:buNone/>
              <a:defRPr/>
            </a:pPr>
            <a:r>
              <a:rPr lang="en-US" dirty="0"/>
              <a:t> </a:t>
            </a:r>
          </a:p>
          <a:p>
            <a:pPr>
              <a:buFontTx/>
              <a:buNone/>
              <a:defRPr/>
            </a:pPr>
            <a:r>
              <a:rPr lang="en-US" dirty="0"/>
              <a:t>	Kellogg’s will also be issuing new preferred stock worth $1 </a:t>
            </a:r>
            <a:r>
              <a:rPr lang="en-US" dirty="0" smtClean="0"/>
              <a:t>million. They </a:t>
            </a:r>
            <a:r>
              <a:rPr lang="en-US" dirty="0"/>
              <a:t>will pay a dividend of $4 per share which has a market price of $</a:t>
            </a:r>
            <a:r>
              <a:rPr lang="en-US" dirty="0" smtClean="0"/>
              <a:t>40. The </a:t>
            </a:r>
            <a:r>
              <a:rPr lang="en-US" dirty="0"/>
              <a:t>floatation cost on preferred will amount to $2 per share. </a:t>
            </a:r>
            <a:r>
              <a:rPr lang="en-US" dirty="0" smtClean="0"/>
              <a:t>What </a:t>
            </a:r>
            <a:r>
              <a:rPr lang="en-US" dirty="0"/>
              <a:t>is their cost of preferred stock?</a:t>
            </a:r>
          </a:p>
          <a:p>
            <a:pPr>
              <a:buFontTx/>
              <a:buNone/>
              <a:defRPr/>
            </a:pPr>
            <a:r>
              <a:rPr lang="en-US" dirty="0"/>
              <a:t>	</a:t>
            </a:r>
            <a:endParaRPr lang="en-US" b="1" u="sng" dirty="0" smtClean="0"/>
          </a:p>
          <a:p>
            <a:pPr>
              <a:buFontTx/>
              <a:buNone/>
              <a:defRPr/>
            </a:pPr>
            <a:r>
              <a:rPr lang="en-US" b="1" dirty="0" smtClean="0"/>
              <a:t>	Answer</a:t>
            </a:r>
            <a:endParaRPr lang="en-US" b="1" dirty="0"/>
          </a:p>
          <a:p>
            <a:pPr>
              <a:buFontTx/>
              <a:buNone/>
              <a:defRPr/>
            </a:pPr>
            <a:r>
              <a:rPr lang="en-US" dirty="0"/>
              <a:t>	Net price on preferred stock = $38; </a:t>
            </a:r>
            <a:endParaRPr lang="en-US" dirty="0" smtClean="0"/>
          </a:p>
          <a:p>
            <a:pPr>
              <a:buFontTx/>
              <a:buNone/>
              <a:defRPr/>
            </a:pPr>
            <a:r>
              <a:rPr lang="en-US" dirty="0"/>
              <a:t>	</a:t>
            </a:r>
            <a:r>
              <a:rPr lang="en-US" dirty="0" smtClean="0"/>
              <a:t>Dividend </a:t>
            </a:r>
            <a:r>
              <a:rPr lang="en-US" dirty="0"/>
              <a:t>on preferred = $4</a:t>
            </a:r>
          </a:p>
          <a:p>
            <a:pPr>
              <a:buFontTx/>
              <a:buNone/>
              <a:defRPr/>
            </a:pPr>
            <a:r>
              <a:rPr lang="en-US" dirty="0"/>
              <a:t>	</a:t>
            </a:r>
            <a:r>
              <a:rPr lang="en-US" b="1" dirty="0"/>
              <a:t>Cost of preferred = </a:t>
            </a:r>
            <a:r>
              <a:rPr lang="en-US" b="1" i="1" dirty="0" err="1"/>
              <a:t>R</a:t>
            </a:r>
            <a:r>
              <a:rPr lang="en-US" b="1" i="1" baseline="-25000" dirty="0" err="1"/>
              <a:t>p</a:t>
            </a:r>
            <a:r>
              <a:rPr lang="en-US" b="1" dirty="0"/>
              <a:t> = $4/$38 = 10.53%</a:t>
            </a:r>
            <a:endParaRPr lang="en-US"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3"/>
          <p:cNvSpPr>
            <a:spLocks noGrp="1"/>
          </p:cNvSpPr>
          <p:nvPr>
            <p:ph type="title"/>
          </p:nvPr>
        </p:nvSpPr>
        <p:spPr/>
        <p:txBody>
          <a:bodyPr/>
          <a:lstStyle/>
          <a:p>
            <a:r>
              <a:rPr lang="en-US" smtClean="0">
                <a:ea typeface="ヒラギノ角ゴ Pro W3"/>
                <a:cs typeface="ヒラギノ角ゴ Pro W3"/>
              </a:rPr>
              <a:t>11.2 (C)  Equity Component</a:t>
            </a:r>
          </a:p>
        </p:txBody>
      </p:sp>
      <p:sp>
        <p:nvSpPr>
          <p:cNvPr id="29698" name="Content Placeholder 4"/>
          <p:cNvSpPr>
            <a:spLocks noGrp="1"/>
          </p:cNvSpPr>
          <p:nvPr>
            <p:ph idx="1"/>
          </p:nvPr>
        </p:nvSpPr>
        <p:spPr/>
        <p:txBody>
          <a:bodyPr/>
          <a:lstStyle/>
          <a:p>
            <a:pPr>
              <a:buFontTx/>
              <a:buNone/>
            </a:pPr>
            <a:r>
              <a:rPr lang="en-US" smtClean="0">
                <a:ea typeface="ヒラギノ角ゴ Pro W3"/>
                <a:cs typeface="ヒラギノ角ゴ Pro W3"/>
              </a:rPr>
              <a:t>	The cost of equity (</a:t>
            </a:r>
            <a:r>
              <a:rPr lang="en-US" i="1" smtClean="0">
                <a:ea typeface="ヒラギノ角ゴ Pro W3"/>
                <a:cs typeface="ヒラギノ角ゴ Pro W3"/>
              </a:rPr>
              <a:t>R</a:t>
            </a:r>
            <a:r>
              <a:rPr lang="en-US" i="1" baseline="-25000" smtClean="0">
                <a:ea typeface="ヒラギノ角ゴ Pro W3"/>
                <a:cs typeface="ヒラギノ角ゴ Pro W3"/>
              </a:rPr>
              <a:t>e</a:t>
            </a:r>
            <a:r>
              <a:rPr lang="en-US" smtClean="0">
                <a:ea typeface="ヒラギノ角ゴ Pro W3"/>
                <a:cs typeface="ヒラギノ角ゴ Pro W3"/>
              </a:rPr>
              <a:t>) is essentially the rate of return that investors are demanding or expecting to make on money invested in a company’s common stock.  </a:t>
            </a:r>
          </a:p>
          <a:p>
            <a:pPr>
              <a:buFontTx/>
              <a:buNone/>
            </a:pPr>
            <a:r>
              <a:rPr lang="en-US" b="1" smtClean="0">
                <a:ea typeface="ヒラギノ角ゴ Pro W3"/>
                <a:cs typeface="ヒラギノ角ゴ Pro W3"/>
              </a:rPr>
              <a:t> </a:t>
            </a:r>
            <a:endParaRPr lang="en-US" smtClean="0">
              <a:ea typeface="ヒラギノ角ゴ Pro W3"/>
              <a:cs typeface="ヒラギノ角ゴ Pro W3"/>
            </a:endParaRPr>
          </a:p>
          <a:p>
            <a:pPr>
              <a:buFontTx/>
              <a:buNone/>
            </a:pPr>
            <a:r>
              <a:rPr lang="en-US" smtClean="0">
                <a:ea typeface="ヒラギノ角ゴ Pro W3"/>
                <a:cs typeface="ヒラギノ角ゴ Pro W3"/>
              </a:rPr>
              <a:t>	The cost of equity can be estimated by using either the SML approach (covered in Chapter 8) or the Dividend Growth Model (covered in Chapter 7).</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30722" name="Content Placeholder 4"/>
          <p:cNvSpPr>
            <a:spLocks noGrp="1"/>
          </p:cNvSpPr>
          <p:nvPr>
            <p:ph idx="1"/>
          </p:nvPr>
        </p:nvSpPr>
        <p:spPr/>
        <p:txBody>
          <a:bodyPr/>
          <a:lstStyle/>
          <a:p>
            <a:pPr>
              <a:buFontTx/>
              <a:buNone/>
            </a:pPr>
            <a:r>
              <a:rPr lang="en-US" b="1" i="1" smtClean="0">
                <a:ea typeface="ヒラギノ角ゴ Pro W3"/>
                <a:cs typeface="ヒラギノ角ゴ Pro W3"/>
              </a:rPr>
              <a:t>The Security Market Line Approach: </a:t>
            </a:r>
            <a:r>
              <a:rPr lang="en-US" smtClean="0">
                <a:ea typeface="ヒラギノ角ゴ Pro W3"/>
                <a:cs typeface="ヒラギノ角ゴ Pro W3"/>
              </a:rPr>
              <a:t>calculates the cost of equity as a 	function of the risk-free rate (r</a:t>
            </a:r>
            <a:r>
              <a:rPr lang="en-US" baseline="-25000" smtClean="0">
                <a:ea typeface="ヒラギノ角ゴ Pro W3"/>
                <a:cs typeface="ヒラギノ角ゴ Pro W3"/>
              </a:rPr>
              <a:t>f</a:t>
            </a:r>
            <a:r>
              <a:rPr lang="en-US" smtClean="0">
                <a:ea typeface="ヒラギノ角ゴ Pro W3"/>
                <a:cs typeface="ヒラギノ角ゴ Pro W3"/>
              </a:rPr>
              <a:t>) the market risk-premium [E(r</a:t>
            </a:r>
            <a:r>
              <a:rPr lang="en-US" baseline="-25000" smtClean="0">
                <a:ea typeface="ヒラギノ角ゴ Pro W3"/>
                <a:cs typeface="ヒラギノ角ゴ Pro W3"/>
              </a:rPr>
              <a:t>m</a:t>
            </a:r>
            <a:r>
              <a:rPr lang="en-US" smtClean="0">
                <a:ea typeface="ヒラギノ角ゴ Pro W3"/>
                <a:cs typeface="ヒラギノ角ゴ Pro W3"/>
              </a:rPr>
              <a:t>)-r</a:t>
            </a:r>
            <a:r>
              <a:rPr lang="en-US" baseline="-25000" smtClean="0">
                <a:ea typeface="ヒラギノ角ゴ Pro W3"/>
                <a:cs typeface="ヒラギノ角ゴ Pro W3"/>
              </a:rPr>
              <a:t>f</a:t>
            </a:r>
            <a:r>
              <a:rPr lang="en-US" smtClean="0">
                <a:ea typeface="ヒラギノ角ゴ Pro W3"/>
                <a:cs typeface="ヒラギノ角ゴ Pro W3"/>
              </a:rPr>
              <a:t>], and beta (β</a:t>
            </a:r>
            <a:r>
              <a:rPr lang="en-US" baseline="-25000" smtClean="0">
                <a:ea typeface="ヒラギノ角ゴ Pro W3"/>
                <a:cs typeface="ヒラギノ角ゴ Pro W3"/>
              </a:rPr>
              <a:t>i</a:t>
            </a:r>
            <a:r>
              <a:rPr lang="en-US" smtClean="0">
                <a:ea typeface="ヒラギノ角ゴ Pro W3"/>
                <a:cs typeface="ヒラギノ角ゴ Pro W3"/>
              </a:rPr>
              <a:t>). </a:t>
            </a:r>
          </a:p>
          <a:p>
            <a:pPr>
              <a:buFontTx/>
              <a:buNone/>
            </a:pPr>
            <a:r>
              <a:rPr lang="en-US" smtClean="0">
                <a:ea typeface="ヒラギノ角ゴ Pro W3"/>
                <a:cs typeface="ヒラギノ角ゴ Pro W3"/>
              </a:rPr>
              <a:t>That is, </a:t>
            </a:r>
          </a:p>
          <a:p>
            <a:pPr>
              <a:buFontTx/>
              <a:buNone/>
            </a:pPr>
            <a:r>
              <a:rPr lang="en-US" i="1" smtClean="0">
                <a:ea typeface="ヒラギノ角ゴ Pro W3"/>
                <a:cs typeface="ヒラギノ角ゴ Pro W3"/>
              </a:rPr>
              <a:t> </a:t>
            </a:r>
            <a:endParaRPr lang="en-US" smtClean="0">
              <a:ea typeface="ヒラギノ角ゴ Pro W3"/>
              <a:cs typeface="ヒラギノ角ゴ Pro W3"/>
            </a:endParaRPr>
          </a:p>
          <a:p>
            <a:pPr>
              <a:buFontTx/>
              <a:buNone/>
            </a:pPr>
            <a:r>
              <a:rPr lang="en-US" i="1" smtClean="0">
                <a:ea typeface="ヒラギノ角ゴ Pro W3"/>
                <a:cs typeface="ヒラギノ角ゴ Pro W3"/>
              </a:rPr>
              <a:t>		     </a:t>
            </a:r>
            <a:endParaRPr lang="en-US" smtClean="0">
              <a:ea typeface="ヒラギノ角ゴ Pro W3"/>
              <a:cs typeface="ヒラギノ角ゴ Pro W3"/>
            </a:endParaRPr>
          </a:p>
          <a:p>
            <a:endParaRPr lang="en-US" smtClean="0">
              <a:ea typeface="ヒラギノ角ゴ Pro W3"/>
              <a:cs typeface="ヒラギノ角ゴ Pro W3"/>
            </a:endParaRPr>
          </a:p>
        </p:txBody>
      </p:sp>
      <p:pic>
        <p:nvPicPr>
          <p:cNvPr id="30723" name="Picture 5" descr="eq11_05.gif"/>
          <p:cNvPicPr>
            <a:picLocks noChangeAspect="1"/>
          </p:cNvPicPr>
          <p:nvPr/>
        </p:nvPicPr>
        <p:blipFill>
          <a:blip r:embed="rId2"/>
          <a:srcRect/>
          <a:stretch>
            <a:fillRect/>
          </a:stretch>
        </p:blipFill>
        <p:spPr bwMode="auto">
          <a:xfrm>
            <a:off x="1066800" y="4419600"/>
            <a:ext cx="7429500" cy="3937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31746" name="Content Placeholder 4"/>
          <p:cNvSpPr>
            <a:spLocks noGrp="1"/>
          </p:cNvSpPr>
          <p:nvPr>
            <p:ph idx="1"/>
          </p:nvPr>
        </p:nvSpPr>
        <p:spPr>
          <a:xfrm>
            <a:off x="381000" y="1447800"/>
            <a:ext cx="8534400" cy="4648200"/>
          </a:xfrm>
        </p:spPr>
        <p:txBody>
          <a:bodyPr/>
          <a:lstStyle/>
          <a:p>
            <a:pPr>
              <a:lnSpc>
                <a:spcPts val="2400"/>
              </a:lnSpc>
              <a:buFontTx/>
              <a:buNone/>
            </a:pPr>
            <a:r>
              <a:rPr lang="en-US" sz="2000" b="1" smtClean="0">
                <a:ea typeface="ヒラギノ角ゴ Pro W3"/>
                <a:cs typeface="ヒラギノ角ゴ Pro W3"/>
              </a:rPr>
              <a:t>Example 4: Calculating Cost of Equity with the SML equation</a:t>
            </a:r>
            <a:endParaRPr lang="en-US" sz="2000" smtClean="0">
              <a:ea typeface="ヒラギノ角ゴ Pro W3"/>
              <a:cs typeface="ヒラギノ角ゴ Pro W3"/>
            </a:endParaRPr>
          </a:p>
          <a:p>
            <a:pPr>
              <a:lnSpc>
                <a:spcPts val="2400"/>
              </a:lnSpc>
              <a:buFontTx/>
              <a:buNone/>
            </a:pPr>
            <a:r>
              <a:rPr lang="en-US" sz="2000" smtClean="0">
                <a:ea typeface="ヒラギノ角ゴ Pro W3"/>
                <a:cs typeface="ヒラギノ角ゴ Pro W3"/>
              </a:rPr>
              <a:t>	Remember Kellogg’s from the earlier 2 examples? Well, to reach their desired capital structure their CEO has decided to utilize all of their expected retained earnings in the coming quarter. Kellogg’s beta is estimated at 0.65 by </a:t>
            </a:r>
            <a:r>
              <a:rPr lang="en-US" sz="2000" i="1" smtClean="0">
                <a:ea typeface="ヒラギノ角ゴ Pro W3"/>
                <a:cs typeface="ヒラギノ角ゴ Pro W3"/>
              </a:rPr>
              <a:t>Value Line.</a:t>
            </a:r>
            <a:r>
              <a:rPr lang="en-US" sz="2000" smtClean="0">
                <a:ea typeface="ヒラギノ角ゴ Pro W3"/>
                <a:cs typeface="ヒラギノ角ゴ Pro W3"/>
              </a:rPr>
              <a:t> The risk-free rate is currently 4%, and the expected return on the market is 15%. How much should the CEO put down as one estimate of the company’s cost of equity?</a:t>
            </a:r>
          </a:p>
          <a:p>
            <a:pPr>
              <a:lnSpc>
                <a:spcPts val="2400"/>
              </a:lnSpc>
              <a:buFontTx/>
              <a:buNone/>
            </a:pPr>
            <a:r>
              <a:rPr lang="en-US" sz="2000" i="1" smtClean="0">
                <a:ea typeface="ヒラギノ角ゴ Pro W3"/>
                <a:cs typeface="ヒラギノ角ゴ Pro W3"/>
              </a:rPr>
              <a:t> </a:t>
            </a:r>
            <a:r>
              <a:rPr lang="en-US" sz="2000" b="1" smtClean="0">
                <a:ea typeface="ヒラギノ角ゴ Pro W3"/>
                <a:cs typeface="ヒラギノ角ゴ Pro W3"/>
              </a:rPr>
              <a:t>Answer</a:t>
            </a:r>
          </a:p>
          <a:p>
            <a:pPr>
              <a:lnSpc>
                <a:spcPts val="2400"/>
              </a:lnSpc>
              <a:buFontTx/>
              <a:buNone/>
            </a:pPr>
            <a:r>
              <a:rPr lang="en-US" sz="2000" i="1" smtClean="0">
                <a:ea typeface="ヒラギノ角ゴ Pro W3"/>
                <a:cs typeface="ヒラギノ角ゴ Pro W3"/>
              </a:rPr>
              <a:t>				R</a:t>
            </a:r>
            <a:r>
              <a:rPr lang="en-US" sz="2000" i="1" baseline="-25000" smtClean="0">
                <a:ea typeface="ヒラギノ角ゴ Pro W3"/>
                <a:cs typeface="ヒラギノ角ゴ Pro W3"/>
              </a:rPr>
              <a:t>e</a:t>
            </a:r>
            <a:r>
              <a:rPr lang="en-US" sz="2000" i="1" smtClean="0">
                <a:ea typeface="ヒラギノ角ゴ Pro W3"/>
                <a:cs typeface="ヒラギノ角ゴ Pro W3"/>
              </a:rPr>
              <a:t> = r</a:t>
            </a:r>
            <a:r>
              <a:rPr lang="en-US" sz="2000" i="1" baseline="-25000" smtClean="0">
                <a:ea typeface="ヒラギノ角ゴ Pro W3"/>
                <a:cs typeface="ヒラギノ角ゴ Pro W3"/>
              </a:rPr>
              <a:t>f</a:t>
            </a:r>
            <a:r>
              <a:rPr lang="en-US" sz="2000" i="1" smtClean="0">
                <a:ea typeface="ヒラギノ角ゴ Pro W3"/>
                <a:cs typeface="ヒラギノ角ゴ Pro W3"/>
              </a:rPr>
              <a:t> + [E(r</a:t>
            </a:r>
            <a:r>
              <a:rPr lang="en-US" sz="2000" i="1" baseline="-25000" smtClean="0">
                <a:ea typeface="ヒラギノ角ゴ Pro W3"/>
                <a:cs typeface="ヒラギノ角ゴ Pro W3"/>
              </a:rPr>
              <a:t>m</a:t>
            </a:r>
            <a:r>
              <a:rPr lang="en-US" sz="2000" i="1" smtClean="0">
                <a:ea typeface="ヒラギノ角ゴ Pro W3"/>
                <a:cs typeface="ヒラギノ角ゴ Pro W3"/>
              </a:rPr>
              <a:t>)-r</a:t>
            </a:r>
            <a:r>
              <a:rPr lang="en-US" sz="2000" i="1" baseline="-25000" smtClean="0">
                <a:ea typeface="ヒラギノ角ゴ Pro W3"/>
                <a:cs typeface="ヒラギノ角ゴ Pro W3"/>
              </a:rPr>
              <a:t>f</a:t>
            </a:r>
            <a:r>
              <a:rPr lang="en-US" sz="2000" i="1" smtClean="0">
                <a:ea typeface="ヒラギノ角ゴ Pro W3"/>
                <a:cs typeface="ヒラギノ角ゴ Pro W3"/>
              </a:rPr>
              <a:t>]β</a:t>
            </a:r>
            <a:r>
              <a:rPr lang="en-US" sz="2000" i="1" baseline="-25000" smtClean="0">
                <a:ea typeface="ヒラギノ角ゴ Pro W3"/>
                <a:cs typeface="ヒラギノ角ゴ Pro W3"/>
              </a:rPr>
              <a:t>i</a:t>
            </a:r>
            <a:endParaRPr lang="en-US" sz="2000" smtClean="0">
              <a:ea typeface="ヒラギノ角ゴ Pro W3"/>
              <a:cs typeface="ヒラギノ角ゴ Pro W3"/>
            </a:endParaRPr>
          </a:p>
          <a:p>
            <a:pPr>
              <a:lnSpc>
                <a:spcPts val="2400"/>
              </a:lnSpc>
              <a:buFontTx/>
              <a:buNone/>
            </a:pPr>
            <a:r>
              <a:rPr lang="en-US" sz="2000" i="1" baseline="-25000" smtClean="0">
                <a:ea typeface="ヒラギノ角ゴ Pro W3"/>
                <a:cs typeface="ヒラギノ角ゴ Pro W3"/>
              </a:rPr>
              <a:t>				</a:t>
            </a:r>
            <a:r>
              <a:rPr lang="en-US" sz="2000" i="1" smtClean="0">
                <a:ea typeface="ヒラギノ角ゴ Pro W3"/>
                <a:cs typeface="ヒラギノ角ゴ Pro W3"/>
              </a:rPr>
              <a:t>R</a:t>
            </a:r>
            <a:r>
              <a:rPr lang="en-US" sz="2000" i="1" baseline="-25000" smtClean="0">
                <a:ea typeface="ヒラギノ角ゴ Pro W3"/>
                <a:cs typeface="ヒラギノ角ゴ Pro W3"/>
              </a:rPr>
              <a:t>e</a:t>
            </a:r>
            <a:r>
              <a:rPr lang="en-US" sz="2000" i="1" smtClean="0">
                <a:ea typeface="ヒラギノ角ゴ Pro W3"/>
                <a:cs typeface="ヒラギノ角ゴ Pro W3"/>
              </a:rPr>
              <a:t>=4%+[15%-4%]0.65</a:t>
            </a:r>
            <a:endParaRPr lang="en-US" sz="2000" smtClean="0">
              <a:ea typeface="ヒラギノ角ゴ Pro W3"/>
              <a:cs typeface="ヒラギノ角ゴ Pro W3"/>
            </a:endParaRPr>
          </a:p>
          <a:p>
            <a:pPr>
              <a:lnSpc>
                <a:spcPts val="2400"/>
              </a:lnSpc>
              <a:buFontTx/>
              <a:buNone/>
            </a:pPr>
            <a:r>
              <a:rPr lang="en-US" sz="2000" i="1" smtClean="0">
                <a:ea typeface="ヒラギノ角ゴ Pro W3"/>
                <a:cs typeface="ヒラギノ角ゴ Pro W3"/>
              </a:rPr>
              <a:t>				R</a:t>
            </a:r>
            <a:r>
              <a:rPr lang="en-US" sz="2000" i="1" baseline="-25000" smtClean="0">
                <a:ea typeface="ヒラギノ角ゴ Pro W3"/>
                <a:cs typeface="ヒラギノ角ゴ Pro W3"/>
              </a:rPr>
              <a:t>e=</a:t>
            </a:r>
            <a:r>
              <a:rPr lang="en-US" sz="2000" i="1" smtClean="0">
                <a:ea typeface="ヒラギノ角ゴ Pro W3"/>
                <a:cs typeface="ヒラギノ角ゴ Pro W3"/>
              </a:rPr>
              <a:t> 4%+7.15% = 11.15%</a:t>
            </a:r>
            <a:r>
              <a:rPr lang="en-US" sz="2000" i="1" baseline="-25000" smtClean="0">
                <a:ea typeface="ヒラギノ角ゴ Pro W3"/>
                <a:cs typeface="ヒラギノ角ゴ Pro W3"/>
              </a:rPr>
              <a:t>		</a:t>
            </a:r>
            <a:endParaRPr lang="en-US" sz="2000" smtClean="0">
              <a:ea typeface="ヒラギノ角ゴ Pro W3"/>
              <a:cs typeface="ヒラギノ角ゴ Pro W3"/>
            </a:endParaRPr>
          </a:p>
          <a:p>
            <a:pPr>
              <a:lnSpc>
                <a:spcPts val="2400"/>
              </a:lnSpc>
            </a:pPr>
            <a:endParaRPr lang="en-US" sz="200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5" name="Content Placeholder 4"/>
          <p:cNvSpPr>
            <a:spLocks noGrp="1"/>
          </p:cNvSpPr>
          <p:nvPr>
            <p:ph idx="1"/>
          </p:nvPr>
        </p:nvSpPr>
        <p:spPr/>
        <p:txBody>
          <a:bodyPr>
            <a:normAutofit fontScale="85000" lnSpcReduction="10000"/>
          </a:bodyPr>
          <a:lstStyle/>
          <a:p>
            <a:pPr>
              <a:buFontTx/>
              <a:buNone/>
              <a:defRPr/>
            </a:pPr>
            <a:r>
              <a:rPr lang="en-US" b="1" i="1" dirty="0" smtClean="0"/>
              <a:t>	The </a:t>
            </a:r>
            <a:r>
              <a:rPr lang="en-US" b="1" i="1" dirty="0"/>
              <a:t>Dividend Growth Approach to R</a:t>
            </a:r>
            <a:r>
              <a:rPr lang="en-US" b="1" i="1" baseline="-25000" dirty="0"/>
              <a:t>e:  </a:t>
            </a:r>
            <a:r>
              <a:rPr lang="en-US" dirty="0"/>
              <a:t>The Gordon Model, introduced </a:t>
            </a:r>
            <a:r>
              <a:rPr lang="en-US" dirty="0" smtClean="0"/>
              <a:t> in </a:t>
            </a:r>
            <a:r>
              <a:rPr lang="en-US" dirty="0"/>
              <a:t>Chapter 7, is used to calculate the price of a constant growth stock.  	</a:t>
            </a:r>
          </a:p>
          <a:p>
            <a:pPr>
              <a:buFontTx/>
              <a:buNone/>
              <a:defRPr/>
            </a:pPr>
            <a:r>
              <a:rPr lang="en-US" dirty="0"/>
              <a:t>	</a:t>
            </a:r>
            <a:r>
              <a:rPr lang="en-US" dirty="0" smtClean="0"/>
              <a:t>However</a:t>
            </a:r>
            <a:r>
              <a:rPr lang="en-US" dirty="0"/>
              <a:t>, with some algebraic manipulation it can be transformed into </a:t>
            </a:r>
            <a:r>
              <a:rPr lang="en-US" dirty="0" smtClean="0"/>
              <a:t>Equation </a:t>
            </a:r>
            <a:r>
              <a:rPr lang="en-US" dirty="0"/>
              <a:t>11.6, which calculates the cost of equity, as shown below:</a:t>
            </a:r>
          </a:p>
          <a:p>
            <a:pPr>
              <a:buFontTx/>
              <a:buNone/>
              <a:defRPr/>
            </a:pPr>
            <a:r>
              <a:rPr lang="en-US" dirty="0"/>
              <a:t> </a:t>
            </a:r>
          </a:p>
          <a:p>
            <a:pPr>
              <a:buFontTx/>
              <a:buNone/>
              <a:defRPr/>
            </a:pPr>
            <a:r>
              <a:rPr lang="en-US" dirty="0"/>
              <a:t>	  </a:t>
            </a:r>
          </a:p>
          <a:p>
            <a:pPr>
              <a:buFontTx/>
              <a:buNone/>
              <a:defRPr/>
            </a:pPr>
            <a:r>
              <a:rPr lang="en-US" dirty="0"/>
              <a:t> 	</a:t>
            </a:r>
            <a:r>
              <a:rPr lang="en-US" dirty="0" smtClean="0"/>
              <a:t>where    Div</a:t>
            </a:r>
            <a:r>
              <a:rPr lang="en-US" baseline="-25000" dirty="0" smtClean="0"/>
              <a:t>0</a:t>
            </a:r>
            <a:r>
              <a:rPr lang="en-US" dirty="0" smtClean="0"/>
              <a:t> </a:t>
            </a:r>
            <a:r>
              <a:rPr lang="en-US" dirty="0"/>
              <a:t>= last paid dividend per share;</a:t>
            </a:r>
          </a:p>
          <a:p>
            <a:pPr>
              <a:buFontTx/>
              <a:buNone/>
              <a:defRPr/>
            </a:pPr>
            <a:r>
              <a:rPr lang="en-US" dirty="0"/>
              <a:t>	</a:t>
            </a:r>
            <a:r>
              <a:rPr lang="en-US" dirty="0" smtClean="0"/>
              <a:t>   	</a:t>
            </a:r>
            <a:r>
              <a:rPr lang="en-US" dirty="0"/>
              <a:t>	P</a:t>
            </a:r>
            <a:r>
              <a:rPr lang="en-US" baseline="-25000" dirty="0"/>
              <a:t>o</a:t>
            </a:r>
            <a:r>
              <a:rPr lang="en-US" dirty="0"/>
              <a:t> = Current market price per share; and</a:t>
            </a:r>
          </a:p>
          <a:p>
            <a:pPr>
              <a:buFontTx/>
              <a:buNone/>
              <a:defRPr/>
            </a:pPr>
            <a:r>
              <a:rPr lang="en-US" dirty="0"/>
              <a:t>			</a:t>
            </a:r>
            <a:r>
              <a:rPr lang="en-US" dirty="0" smtClean="0"/>
              <a:t>  g </a:t>
            </a:r>
            <a:r>
              <a:rPr lang="en-US" dirty="0"/>
              <a:t>= constant growth rate of dividend.</a:t>
            </a:r>
          </a:p>
          <a:p>
            <a:pPr>
              <a:buFontTx/>
              <a:buNone/>
              <a:defRPr/>
            </a:pPr>
            <a:r>
              <a:rPr lang="en-US" dirty="0"/>
              <a:t>		</a:t>
            </a:r>
          </a:p>
        </p:txBody>
      </p:sp>
      <p:pic>
        <p:nvPicPr>
          <p:cNvPr id="32771" name="Picture 5" descr="eq11_06.gif"/>
          <p:cNvPicPr>
            <a:picLocks noChangeAspect="1"/>
          </p:cNvPicPr>
          <p:nvPr/>
        </p:nvPicPr>
        <p:blipFill>
          <a:blip r:embed="rId2"/>
          <a:srcRect/>
          <a:stretch>
            <a:fillRect/>
          </a:stretch>
        </p:blipFill>
        <p:spPr bwMode="auto">
          <a:xfrm>
            <a:off x="1447800" y="3581400"/>
            <a:ext cx="6799263" cy="7112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33794" name="Content Placeholder 4"/>
          <p:cNvSpPr>
            <a:spLocks noGrp="1"/>
          </p:cNvSpPr>
          <p:nvPr>
            <p:ph idx="1"/>
          </p:nvPr>
        </p:nvSpPr>
        <p:spPr/>
        <p:txBody>
          <a:bodyPr/>
          <a:lstStyle/>
          <a:p>
            <a:pPr>
              <a:buFontTx/>
              <a:buNone/>
            </a:pPr>
            <a:r>
              <a:rPr lang="en-US" smtClean="0">
                <a:ea typeface="ヒラギノ角ゴ Pro W3"/>
                <a:cs typeface="ヒラギノ角ゴ Pro W3"/>
              </a:rPr>
              <a:t>	For newly issued common stock, the price must be adjusted for floatation cost (commission paid to investment banker) as shown in Equation 11.7 below:</a:t>
            </a:r>
          </a:p>
          <a:p>
            <a:pPr>
              <a:buFontTx/>
              <a:buNone/>
            </a:pPr>
            <a:r>
              <a:rPr lang="en-US" smtClean="0">
                <a:ea typeface="ヒラギノ角ゴ Pro W3"/>
                <a:cs typeface="ヒラギノ角ゴ Pro W3"/>
              </a:rPr>
              <a:t>	</a:t>
            </a:r>
          </a:p>
          <a:p>
            <a:pPr>
              <a:buFontTx/>
              <a:buNone/>
            </a:pPr>
            <a:r>
              <a:rPr lang="en-US" smtClean="0">
                <a:ea typeface="ヒラギノ角ゴ Pro W3"/>
                <a:cs typeface="ヒラギノ角ゴ Pro W3"/>
              </a:rPr>
              <a:t>	 </a:t>
            </a:r>
          </a:p>
          <a:p>
            <a:pPr>
              <a:buFontTx/>
              <a:buNone/>
            </a:pPr>
            <a:r>
              <a:rPr lang="en-US" smtClean="0">
                <a:ea typeface="ヒラギノ角ゴ Pro W3"/>
                <a:cs typeface="ヒラギノ角ゴ Pro W3"/>
              </a:rPr>
              <a:t>	where F is the floatation cost in percent.</a:t>
            </a:r>
          </a:p>
          <a:p>
            <a:endParaRPr lang="en-US" smtClean="0">
              <a:ea typeface="ヒラギノ角ゴ Pro W3"/>
              <a:cs typeface="ヒラギノ角ゴ Pro W3"/>
            </a:endParaRPr>
          </a:p>
        </p:txBody>
      </p:sp>
      <p:pic>
        <p:nvPicPr>
          <p:cNvPr id="33795" name="Picture 5" descr="eq11_07.gif"/>
          <p:cNvPicPr>
            <a:picLocks noChangeAspect="1"/>
          </p:cNvPicPr>
          <p:nvPr/>
        </p:nvPicPr>
        <p:blipFill>
          <a:blip r:embed="rId2"/>
          <a:srcRect/>
          <a:stretch>
            <a:fillRect/>
          </a:stretch>
        </p:blipFill>
        <p:spPr bwMode="auto">
          <a:xfrm>
            <a:off x="1371600" y="3429000"/>
            <a:ext cx="6126163" cy="636588"/>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5" name="Content Placeholder 4"/>
          <p:cNvSpPr>
            <a:spLocks noGrp="1"/>
          </p:cNvSpPr>
          <p:nvPr>
            <p:ph idx="1"/>
          </p:nvPr>
        </p:nvSpPr>
        <p:spPr/>
        <p:txBody>
          <a:bodyPr>
            <a:normAutofit fontScale="70000" lnSpcReduction="20000"/>
          </a:bodyPr>
          <a:lstStyle/>
          <a:p>
            <a:pPr>
              <a:lnSpc>
                <a:spcPts val="3120"/>
              </a:lnSpc>
              <a:buFontTx/>
              <a:buNone/>
              <a:defRPr/>
            </a:pPr>
            <a:r>
              <a:rPr lang="en-US" b="1" dirty="0" smtClean="0"/>
              <a:t>	Example 5</a:t>
            </a:r>
            <a:r>
              <a:rPr lang="en-US" b="1" dirty="0"/>
              <a:t>: </a:t>
            </a:r>
            <a:r>
              <a:rPr lang="en-US" b="1" dirty="0" smtClean="0"/>
              <a:t>Applying </a:t>
            </a:r>
            <a:r>
              <a:rPr lang="en-US" b="1" dirty="0"/>
              <a:t>the Dividend Growth Model to calculate </a:t>
            </a:r>
            <a:r>
              <a:rPr lang="en-US" b="1" i="1" dirty="0"/>
              <a:t>R</a:t>
            </a:r>
            <a:r>
              <a:rPr lang="en-US" b="1" i="1" baseline="-25000" dirty="0"/>
              <a:t>e</a:t>
            </a:r>
            <a:r>
              <a:rPr lang="en-US" b="1" baseline="-25000" dirty="0"/>
              <a:t> </a:t>
            </a:r>
            <a:endParaRPr lang="en-US" dirty="0"/>
          </a:p>
          <a:p>
            <a:pPr>
              <a:lnSpc>
                <a:spcPts val="3120"/>
              </a:lnSpc>
              <a:buFontTx/>
              <a:buNone/>
              <a:defRPr/>
            </a:pPr>
            <a:r>
              <a:rPr lang="en-US" dirty="0"/>
              <a:t> 	Kellogg’s common stock is trading at $45.57 and its dividends are expected to grow at a constant rate of 6%.  </a:t>
            </a:r>
            <a:endParaRPr lang="en-US" dirty="0" smtClean="0"/>
          </a:p>
          <a:p>
            <a:pPr>
              <a:lnSpc>
                <a:spcPts val="3120"/>
              </a:lnSpc>
              <a:buFontTx/>
              <a:buNone/>
              <a:defRPr/>
            </a:pPr>
            <a:r>
              <a:rPr lang="en-US" dirty="0"/>
              <a:t>	</a:t>
            </a:r>
            <a:r>
              <a:rPr lang="en-US" dirty="0" smtClean="0"/>
              <a:t>The </a:t>
            </a:r>
            <a:r>
              <a:rPr lang="en-US" dirty="0"/>
              <a:t>company paid a dividend last year of $2.27.  </a:t>
            </a:r>
            <a:endParaRPr lang="en-US" dirty="0" smtClean="0"/>
          </a:p>
          <a:p>
            <a:pPr>
              <a:lnSpc>
                <a:spcPts val="3120"/>
              </a:lnSpc>
              <a:buFontTx/>
              <a:buNone/>
              <a:defRPr/>
            </a:pPr>
            <a:r>
              <a:rPr lang="en-US" dirty="0"/>
              <a:t>	</a:t>
            </a:r>
            <a:r>
              <a:rPr lang="en-US" dirty="0" smtClean="0"/>
              <a:t>If </a:t>
            </a:r>
            <a:r>
              <a:rPr lang="en-US" dirty="0"/>
              <a:t>the company issues stock they will have to pay a floatation cost per share equal to 5% of selling price.   </a:t>
            </a:r>
            <a:endParaRPr lang="en-US" dirty="0" smtClean="0"/>
          </a:p>
          <a:p>
            <a:pPr>
              <a:lnSpc>
                <a:spcPts val="3120"/>
              </a:lnSpc>
              <a:buFontTx/>
              <a:buNone/>
              <a:defRPr/>
            </a:pPr>
            <a:r>
              <a:rPr lang="en-US" dirty="0"/>
              <a:t>	</a:t>
            </a:r>
            <a:r>
              <a:rPr lang="en-US" dirty="0" smtClean="0"/>
              <a:t>Calculate </a:t>
            </a:r>
            <a:r>
              <a:rPr lang="en-US" dirty="0"/>
              <a:t>Kellogg’s cost of equity with and without floatation costs.</a:t>
            </a:r>
          </a:p>
          <a:p>
            <a:pPr>
              <a:lnSpc>
                <a:spcPts val="3120"/>
              </a:lnSpc>
              <a:buFontTx/>
              <a:buNone/>
              <a:defRPr/>
            </a:pPr>
            <a:r>
              <a:rPr lang="en-US" b="1" dirty="0"/>
              <a:t> </a:t>
            </a:r>
            <a:endParaRPr lang="en-US"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4"/>
          <p:cNvSpPr>
            <a:spLocks noGrp="1"/>
          </p:cNvSpPr>
          <p:nvPr>
            <p:ph type="title"/>
          </p:nvPr>
        </p:nvSpPr>
        <p:spPr/>
        <p:txBody>
          <a:bodyPr/>
          <a:lstStyle/>
          <a:p>
            <a:r>
              <a:rPr lang="en-US" smtClean="0">
                <a:ea typeface="ヒラギノ角ゴ Pro W3"/>
                <a:cs typeface="ヒラギノ角ゴ Pro W3"/>
              </a:rPr>
              <a:t>Learning Objectives</a:t>
            </a:r>
          </a:p>
        </p:txBody>
      </p:sp>
      <p:sp>
        <p:nvSpPr>
          <p:cNvPr id="7" name="Content Placeholder 6"/>
          <p:cNvSpPr>
            <a:spLocks noGrp="1"/>
          </p:cNvSpPr>
          <p:nvPr>
            <p:ph idx="1"/>
          </p:nvPr>
        </p:nvSpPr>
        <p:spPr/>
        <p:txBody>
          <a:bodyPr>
            <a:normAutofit fontScale="77500" lnSpcReduction="20000"/>
          </a:bodyPr>
          <a:lstStyle/>
          <a:p>
            <a:pPr marL="514350" indent="-514350">
              <a:spcAft>
                <a:spcPts val="600"/>
              </a:spcAft>
              <a:buFont typeface="+mj-lt"/>
              <a:buAutoNum type="arabicPeriod"/>
              <a:defRPr/>
            </a:pPr>
            <a:r>
              <a:rPr lang="en-US" dirty="0" smtClean="0"/>
              <a:t>Understand </a:t>
            </a:r>
            <a:r>
              <a:rPr lang="en-US" dirty="0"/>
              <a:t>the different kinds of financing available to a company: debt financing</a:t>
            </a:r>
            <a:r>
              <a:rPr lang="en-US" dirty="0" smtClean="0"/>
              <a:t>, equity </a:t>
            </a:r>
            <a:r>
              <a:rPr lang="en-US" dirty="0"/>
              <a:t>financing, and hybrid equity financing.</a:t>
            </a:r>
          </a:p>
          <a:p>
            <a:pPr marL="514350" indent="-514350">
              <a:spcAft>
                <a:spcPts val="600"/>
              </a:spcAft>
              <a:buFontTx/>
              <a:buAutoNum type="arabicPeriod" startAt="2"/>
              <a:defRPr/>
            </a:pPr>
            <a:r>
              <a:rPr lang="en-US" dirty="0" smtClean="0"/>
              <a:t>Understand </a:t>
            </a:r>
            <a:r>
              <a:rPr lang="en-US" dirty="0"/>
              <a:t>the debt and equity components of the weighted average cost </a:t>
            </a:r>
            <a:r>
              <a:rPr lang="en-US" dirty="0" smtClean="0"/>
              <a:t>of capital </a:t>
            </a:r>
            <a:r>
              <a:rPr lang="en-US" dirty="0"/>
              <a:t>(WACC) and explain the tax implications on debt financing and the </a:t>
            </a:r>
            <a:r>
              <a:rPr lang="en-US" dirty="0" smtClean="0"/>
              <a:t>adjustment </a:t>
            </a:r>
            <a:r>
              <a:rPr lang="en-US" dirty="0"/>
              <a:t>to the </a:t>
            </a:r>
            <a:r>
              <a:rPr lang="en-US" dirty="0" smtClean="0"/>
              <a:t>WACC.</a:t>
            </a:r>
          </a:p>
          <a:p>
            <a:pPr marL="514350" indent="-514350">
              <a:spcAft>
                <a:spcPts val="600"/>
              </a:spcAft>
              <a:buFontTx/>
              <a:buAutoNum type="arabicPeriod" startAt="2"/>
              <a:defRPr/>
            </a:pPr>
            <a:r>
              <a:rPr lang="en-US" dirty="0" smtClean="0"/>
              <a:t>Calculate </a:t>
            </a:r>
            <a:r>
              <a:rPr lang="en-US" dirty="0"/>
              <a:t>the weights of the components using book values or market </a:t>
            </a:r>
            <a:r>
              <a:rPr lang="en-US" dirty="0" smtClean="0"/>
              <a:t>values.</a:t>
            </a:r>
          </a:p>
          <a:p>
            <a:pPr marL="514350" indent="-514350">
              <a:spcAft>
                <a:spcPts val="600"/>
              </a:spcAft>
              <a:buFontTx/>
              <a:buNone/>
              <a:defRPr/>
            </a:pPr>
            <a:r>
              <a:rPr lang="en-US" dirty="0" smtClean="0"/>
              <a:t>4.	Explain </a:t>
            </a:r>
            <a:r>
              <a:rPr lang="en-US" dirty="0"/>
              <a:t>how the </a:t>
            </a:r>
            <a:r>
              <a:rPr lang="en-US" dirty="0" smtClean="0"/>
              <a:t>capital </a:t>
            </a:r>
            <a:r>
              <a:rPr lang="en-US" dirty="0"/>
              <a:t>budgeting models </a:t>
            </a:r>
            <a:r>
              <a:rPr lang="en-US" dirty="0" smtClean="0"/>
              <a:t>use WACC.</a:t>
            </a:r>
          </a:p>
          <a:p>
            <a:pPr marL="514350" indent="-514350">
              <a:spcAft>
                <a:spcPts val="600"/>
              </a:spcAft>
              <a:buFontTx/>
              <a:buAutoNum type="arabicPeriod" startAt="5"/>
              <a:defRPr/>
            </a:pPr>
            <a:r>
              <a:rPr lang="en-US" dirty="0" smtClean="0"/>
              <a:t>Determine </a:t>
            </a:r>
            <a:r>
              <a:rPr lang="en-US" dirty="0"/>
              <a:t>the </a:t>
            </a:r>
            <a:r>
              <a:rPr lang="en-US" dirty="0" smtClean="0"/>
              <a:t>beta </a:t>
            </a:r>
            <a:r>
              <a:rPr lang="en-US" dirty="0"/>
              <a:t>of a project and its implications in capital budgeting </a:t>
            </a:r>
            <a:r>
              <a:rPr lang="en-US" dirty="0" smtClean="0"/>
              <a:t>problems.</a:t>
            </a:r>
          </a:p>
          <a:p>
            <a:pPr marL="514350" indent="-514350">
              <a:spcAft>
                <a:spcPts val="600"/>
              </a:spcAft>
              <a:buFontTx/>
              <a:buAutoNum type="arabicPeriod" startAt="5"/>
              <a:defRPr/>
            </a:pPr>
            <a:r>
              <a:rPr lang="en-US" dirty="0" smtClean="0"/>
              <a:t>Select </a:t>
            </a:r>
            <a:r>
              <a:rPr lang="en-US" dirty="0"/>
              <a:t>optimal project combinations for a company’s portfolio of acceptable </a:t>
            </a:r>
            <a:r>
              <a:rPr lang="en-US" dirty="0" smtClean="0"/>
              <a:t>potential projects.</a:t>
            </a:r>
          </a:p>
          <a:p>
            <a:pPr>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3"/>
          <p:cNvSpPr>
            <a:spLocks noGrp="1"/>
          </p:cNvSpPr>
          <p:nvPr>
            <p:ph type="title"/>
          </p:nvPr>
        </p:nvSpPr>
        <p:spPr/>
        <p:txBody>
          <a:bodyPr/>
          <a:lstStyle/>
          <a:p>
            <a:r>
              <a:rPr lang="en-US" smtClean="0">
                <a:ea typeface="ヒラギノ角ゴ Pro W3"/>
                <a:cs typeface="ヒラギノ角ゴ Pro W3"/>
              </a:rPr>
              <a:t>11.2 (C)  Equity Component (continued) Example 5 Answer</a:t>
            </a:r>
          </a:p>
        </p:txBody>
      </p:sp>
      <p:sp>
        <p:nvSpPr>
          <p:cNvPr id="5" name="Content Placeholder 4"/>
          <p:cNvSpPr>
            <a:spLocks noGrp="1"/>
          </p:cNvSpPr>
          <p:nvPr>
            <p:ph idx="1"/>
          </p:nvPr>
        </p:nvSpPr>
        <p:spPr/>
        <p:txBody>
          <a:bodyPr>
            <a:normAutofit fontScale="85000" lnSpcReduction="20000"/>
          </a:bodyPr>
          <a:lstStyle/>
          <a:p>
            <a:pPr>
              <a:buFontTx/>
              <a:buNone/>
              <a:defRPr/>
            </a:pPr>
            <a:r>
              <a:rPr lang="en-US" b="1" dirty="0" smtClean="0"/>
              <a:t>Cost </a:t>
            </a:r>
            <a:r>
              <a:rPr lang="en-US" b="1" dirty="0"/>
              <a:t>of equity without floatation cost:</a:t>
            </a:r>
            <a:endParaRPr lang="en-US" dirty="0"/>
          </a:p>
          <a:p>
            <a:pPr>
              <a:buFontTx/>
              <a:buNone/>
              <a:defRPr/>
            </a:pPr>
            <a:r>
              <a:rPr lang="en-US" b="1" dirty="0"/>
              <a:t> </a:t>
            </a:r>
            <a:endParaRPr lang="en-US" dirty="0"/>
          </a:p>
          <a:p>
            <a:pPr>
              <a:buFontTx/>
              <a:buNone/>
              <a:defRPr/>
            </a:pPr>
            <a:r>
              <a:rPr lang="en-US" b="1" dirty="0"/>
              <a:t>	</a:t>
            </a:r>
            <a:r>
              <a:rPr lang="en-US" dirty="0"/>
              <a:t> </a:t>
            </a:r>
          </a:p>
          <a:p>
            <a:pPr>
              <a:buFontTx/>
              <a:buNone/>
              <a:defRPr/>
            </a:pPr>
            <a:r>
              <a:rPr lang="en-US" b="1" dirty="0"/>
              <a:t> 	</a:t>
            </a:r>
            <a:r>
              <a:rPr lang="en-US" b="1" i="1" dirty="0"/>
              <a:t>R</a:t>
            </a:r>
            <a:r>
              <a:rPr lang="en-US" b="1" baseline="-25000" dirty="0"/>
              <a:t>e</a:t>
            </a:r>
            <a:r>
              <a:rPr lang="en-US" b="1" dirty="0"/>
              <a:t> = (Div</a:t>
            </a:r>
            <a:r>
              <a:rPr lang="en-US" b="1" baseline="-25000" dirty="0"/>
              <a:t>0</a:t>
            </a:r>
            <a:r>
              <a:rPr lang="en-US" b="1" dirty="0"/>
              <a:t>*(1+g)/P</a:t>
            </a:r>
            <a:r>
              <a:rPr lang="en-US" b="1" baseline="-25000" dirty="0"/>
              <a:t>o</a:t>
            </a:r>
            <a:r>
              <a:rPr lang="en-US" b="1" dirty="0"/>
              <a:t>) + g </a:t>
            </a:r>
            <a:endParaRPr lang="en-US" b="1" dirty="0" smtClean="0"/>
          </a:p>
          <a:p>
            <a:pPr>
              <a:buFontTx/>
              <a:buNone/>
              <a:defRPr/>
            </a:pPr>
            <a:r>
              <a:rPr lang="en-US" b="1" dirty="0" smtClean="0">
                <a:sym typeface="Wingdings"/>
              </a:rPr>
              <a:t></a:t>
            </a:r>
            <a:r>
              <a:rPr lang="en-US" b="1" dirty="0" smtClean="0"/>
              <a:t> </a:t>
            </a:r>
            <a:r>
              <a:rPr lang="en-US" b="1" dirty="0"/>
              <a:t>($2.27*(1.06)/$45.57)+.06</a:t>
            </a:r>
            <a:r>
              <a:rPr lang="en-US" b="1" dirty="0">
                <a:sym typeface="Wingdings"/>
              </a:rPr>
              <a:t></a:t>
            </a:r>
            <a:r>
              <a:rPr lang="en-US" b="1" dirty="0"/>
              <a:t>11.28</a:t>
            </a:r>
            <a:r>
              <a:rPr lang="en-US" b="1" dirty="0" smtClean="0"/>
              <a:t>%</a:t>
            </a:r>
            <a:r>
              <a:rPr lang="en-US" b="1" dirty="0"/>
              <a:t> </a:t>
            </a:r>
            <a:endParaRPr lang="en-US" dirty="0"/>
          </a:p>
          <a:p>
            <a:pPr>
              <a:buFontTx/>
              <a:buNone/>
              <a:defRPr/>
            </a:pPr>
            <a:r>
              <a:rPr lang="en-US" b="1" dirty="0"/>
              <a:t>	</a:t>
            </a:r>
            <a:r>
              <a:rPr lang="en-US" dirty="0"/>
              <a:t> </a:t>
            </a:r>
          </a:p>
          <a:p>
            <a:pPr>
              <a:buFontTx/>
              <a:buNone/>
              <a:defRPr/>
            </a:pPr>
            <a:r>
              <a:rPr lang="en-US" dirty="0"/>
              <a:t>	</a:t>
            </a:r>
          </a:p>
          <a:p>
            <a:pPr>
              <a:buFontTx/>
              <a:buNone/>
              <a:defRPr/>
            </a:pPr>
            <a:r>
              <a:rPr lang="en-US" dirty="0"/>
              <a:t>	</a:t>
            </a:r>
            <a:r>
              <a:rPr lang="en-US" dirty="0" smtClean="0"/>
              <a:t> </a:t>
            </a:r>
          </a:p>
          <a:p>
            <a:pPr>
              <a:buFontTx/>
              <a:buNone/>
              <a:defRPr/>
            </a:pPr>
            <a:r>
              <a:rPr lang="en-US" b="1" dirty="0" smtClean="0"/>
              <a:t>Cost </a:t>
            </a:r>
            <a:r>
              <a:rPr lang="en-US" b="1" dirty="0"/>
              <a:t>of equity with floatation cost:</a:t>
            </a:r>
            <a:endParaRPr lang="en-US" dirty="0"/>
          </a:p>
          <a:p>
            <a:pPr>
              <a:buFontTx/>
              <a:buNone/>
              <a:defRPr/>
            </a:pPr>
            <a:r>
              <a:rPr lang="en-US" b="1" dirty="0"/>
              <a:t> </a:t>
            </a:r>
            <a:endParaRPr lang="en-US" dirty="0"/>
          </a:p>
          <a:p>
            <a:pPr>
              <a:buFontTx/>
              <a:buNone/>
              <a:defRPr/>
            </a:pPr>
            <a:r>
              <a:rPr lang="en-US" b="1" dirty="0"/>
              <a:t>	</a:t>
            </a:r>
            <a:r>
              <a:rPr lang="en-US" b="1" i="1" dirty="0"/>
              <a:t>R</a:t>
            </a:r>
            <a:r>
              <a:rPr lang="en-US" b="1" baseline="-25000" dirty="0"/>
              <a:t>e</a:t>
            </a:r>
            <a:r>
              <a:rPr lang="en-US" b="1" dirty="0"/>
              <a:t> = [$2.27*(1.06)/(45.57*(1-.05)]+.06 </a:t>
            </a:r>
            <a:r>
              <a:rPr lang="en-US" b="1" dirty="0">
                <a:sym typeface="Wingdings"/>
              </a:rPr>
              <a:t></a:t>
            </a:r>
            <a:r>
              <a:rPr lang="en-US" b="1" dirty="0"/>
              <a:t>11.56%</a:t>
            </a:r>
            <a:endParaRPr lang="en-US" dirty="0"/>
          </a:p>
          <a:p>
            <a:pPr>
              <a:buFontTx/>
              <a:buNone/>
              <a:defRPr/>
            </a:pPr>
            <a:endParaRPr lang="en-US" dirty="0"/>
          </a:p>
        </p:txBody>
      </p:sp>
      <p:pic>
        <p:nvPicPr>
          <p:cNvPr id="35843" name="Picture 6" descr="eq11_06.gif"/>
          <p:cNvPicPr>
            <a:picLocks noChangeAspect="1"/>
          </p:cNvPicPr>
          <p:nvPr/>
        </p:nvPicPr>
        <p:blipFill>
          <a:blip r:embed="rId2"/>
          <a:srcRect/>
          <a:stretch>
            <a:fillRect/>
          </a:stretch>
        </p:blipFill>
        <p:spPr bwMode="auto">
          <a:xfrm>
            <a:off x="2133600" y="1905000"/>
            <a:ext cx="5103813" cy="533400"/>
          </a:xfrm>
          <a:prstGeom prst="rect">
            <a:avLst/>
          </a:prstGeom>
          <a:noFill/>
          <a:ln w="9525">
            <a:noFill/>
            <a:miter lim="800000"/>
            <a:headEnd/>
            <a:tailEnd/>
          </a:ln>
        </p:spPr>
      </p:pic>
      <p:pic>
        <p:nvPicPr>
          <p:cNvPr id="35844" name="Picture 7" descr="eq11_07.gif"/>
          <p:cNvPicPr>
            <a:picLocks noChangeAspect="1"/>
          </p:cNvPicPr>
          <p:nvPr/>
        </p:nvPicPr>
        <p:blipFill>
          <a:blip r:embed="rId3"/>
          <a:srcRect/>
          <a:stretch>
            <a:fillRect/>
          </a:stretch>
        </p:blipFill>
        <p:spPr bwMode="auto">
          <a:xfrm>
            <a:off x="1981200" y="3657600"/>
            <a:ext cx="5265738" cy="5461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3"/>
          <p:cNvSpPr>
            <a:spLocks noGrp="1"/>
          </p:cNvSpPr>
          <p:nvPr>
            <p:ph type="title"/>
          </p:nvPr>
        </p:nvSpPr>
        <p:spPr/>
        <p:txBody>
          <a:bodyPr/>
          <a:lstStyle/>
          <a:p>
            <a:r>
              <a:rPr lang="en-US" smtClean="0">
                <a:ea typeface="ヒラギノ角ゴ Pro W3"/>
                <a:cs typeface="ヒラギノ角ゴ Pro W3"/>
              </a:rPr>
              <a:t>11.2 (C)  Equity Component (continued)</a:t>
            </a:r>
          </a:p>
        </p:txBody>
      </p:sp>
      <p:sp>
        <p:nvSpPr>
          <p:cNvPr id="36866" name="Content Placeholder 4"/>
          <p:cNvSpPr>
            <a:spLocks noGrp="1"/>
          </p:cNvSpPr>
          <p:nvPr>
            <p:ph idx="1"/>
          </p:nvPr>
        </p:nvSpPr>
        <p:spPr/>
        <p:txBody>
          <a:bodyPr/>
          <a:lstStyle/>
          <a:p>
            <a:pPr>
              <a:buFontTx/>
              <a:buNone/>
            </a:pPr>
            <a:r>
              <a:rPr lang="en-US" smtClean="0">
                <a:ea typeface="ヒラギノ角ゴ Pro W3"/>
                <a:cs typeface="ヒラギノ角ゴ Pro W3"/>
              </a:rPr>
              <a:t>	Depending on the availability of data, either of the two models, or both, can be used to estimate </a:t>
            </a:r>
            <a:r>
              <a:rPr lang="en-US" i="1" smtClean="0">
                <a:ea typeface="ヒラギノ角ゴ Pro W3"/>
                <a:cs typeface="ヒラギノ角ゴ Pro W3"/>
              </a:rPr>
              <a:t>R</a:t>
            </a:r>
            <a:r>
              <a:rPr lang="en-US" i="1" baseline="-25000" smtClean="0">
                <a:ea typeface="ヒラギノ角ゴ Pro W3"/>
                <a:cs typeface="ヒラギノ角ゴ Pro W3"/>
              </a:rPr>
              <a:t>e</a:t>
            </a:r>
            <a:r>
              <a:rPr lang="en-US" smtClean="0">
                <a:ea typeface="ヒラギノ角ゴ Pro W3"/>
                <a:cs typeface="ヒラギノ角ゴ Pro W3"/>
              </a:rPr>
              <a:t>.</a:t>
            </a:r>
          </a:p>
          <a:p>
            <a:pPr>
              <a:buFontTx/>
              <a:buNone/>
            </a:pPr>
            <a:r>
              <a:rPr lang="en-US" smtClean="0">
                <a:ea typeface="ヒラギノ角ゴ Pro W3"/>
                <a:cs typeface="ヒラギノ角ゴ Pro W3"/>
              </a:rPr>
              <a:t> 	With two values, the average can be used as the cost of equity. </a:t>
            </a:r>
          </a:p>
          <a:p>
            <a:pPr>
              <a:buFontTx/>
              <a:buNone/>
            </a:pPr>
            <a:r>
              <a:rPr lang="en-US" smtClean="0">
                <a:ea typeface="ヒラギノ角ゴ Pro W3"/>
                <a:cs typeface="ヒラギノ角ゴ Pro W3"/>
              </a:rPr>
              <a:t>	For example, in Kellogg’s case we have (11.15%+11.28%)/2</a:t>
            </a:r>
            <a:r>
              <a:rPr lang="en-US" smtClean="0">
                <a:ea typeface="ヒラギノ角ゴ Pro W3"/>
                <a:cs typeface="ヒラギノ角ゴ Pro W3"/>
                <a:sym typeface="Wingdings" pitchFamily="2" charset="2"/>
              </a:rPr>
              <a:t></a:t>
            </a:r>
            <a:r>
              <a:rPr lang="en-US" smtClean="0">
                <a:ea typeface="ヒラギノ角ゴ Pro W3"/>
                <a:cs typeface="ヒラギノ角ゴ Pro W3"/>
              </a:rPr>
              <a:t>11.22% (without floatation costs) </a:t>
            </a:r>
          </a:p>
          <a:p>
            <a:pPr>
              <a:buFontTx/>
              <a:buNone/>
            </a:pPr>
            <a:r>
              <a:rPr lang="en-US" smtClean="0">
                <a:ea typeface="ヒラギノ角ゴ Pro W3"/>
                <a:cs typeface="ヒラギノ角ゴ Pro W3"/>
              </a:rPr>
              <a:t>	or (11.15%+11.56%) /2</a:t>
            </a:r>
            <a:r>
              <a:rPr lang="en-US" smtClean="0">
                <a:ea typeface="ヒラギノ角ゴ Pro W3"/>
                <a:cs typeface="ヒラギノ角ゴ Pro W3"/>
                <a:sym typeface="Wingdings" pitchFamily="2" charset="2"/>
              </a:rPr>
              <a:t></a:t>
            </a:r>
            <a:r>
              <a:rPr lang="en-US" smtClean="0">
                <a:ea typeface="ヒラギノ角ゴ Pro W3"/>
                <a:cs typeface="ヒラギノ角ゴ Pro W3"/>
              </a:rPr>
              <a:t>11.36%(with floatation costs) </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le 3"/>
          <p:cNvSpPr>
            <a:spLocks noGrp="1"/>
          </p:cNvSpPr>
          <p:nvPr>
            <p:ph type="title"/>
          </p:nvPr>
        </p:nvSpPr>
        <p:spPr/>
        <p:txBody>
          <a:bodyPr/>
          <a:lstStyle/>
          <a:p>
            <a:r>
              <a:rPr lang="en-US" smtClean="0">
                <a:ea typeface="ヒラギノ角ゴ Pro W3"/>
                <a:cs typeface="ヒラギノ角ゴ Pro W3"/>
              </a:rPr>
              <a:t>11.2 (D)  Retained Earnings</a:t>
            </a:r>
          </a:p>
        </p:txBody>
      </p:sp>
      <p:sp>
        <p:nvSpPr>
          <p:cNvPr id="5" name="Content Placeholder 4"/>
          <p:cNvSpPr>
            <a:spLocks noGrp="1"/>
          </p:cNvSpPr>
          <p:nvPr>
            <p:ph idx="1"/>
          </p:nvPr>
        </p:nvSpPr>
        <p:spPr/>
        <p:txBody>
          <a:bodyPr>
            <a:normAutofit fontScale="62500" lnSpcReduction="20000"/>
          </a:bodyPr>
          <a:lstStyle/>
          <a:p>
            <a:pPr>
              <a:lnSpc>
                <a:spcPts val="2640"/>
              </a:lnSpc>
              <a:spcAft>
                <a:spcPts val="600"/>
              </a:spcAft>
              <a:buFontTx/>
              <a:buNone/>
              <a:defRPr/>
            </a:pPr>
            <a:r>
              <a:rPr lang="en-US" dirty="0" smtClean="0"/>
              <a:t>	Retained earnings does </a:t>
            </a:r>
            <a:r>
              <a:rPr lang="en-US" dirty="0"/>
              <a:t>have a cost, i.e. the opportunity cost for the shareholders not being able to invest the money themselves.</a:t>
            </a:r>
          </a:p>
          <a:p>
            <a:pPr>
              <a:lnSpc>
                <a:spcPts val="2640"/>
              </a:lnSpc>
              <a:spcAft>
                <a:spcPts val="600"/>
              </a:spcAft>
              <a:buFontTx/>
              <a:buNone/>
              <a:defRPr/>
            </a:pPr>
            <a:r>
              <a:rPr lang="en-US" dirty="0"/>
              <a:t>	</a:t>
            </a:r>
            <a:r>
              <a:rPr lang="en-US" dirty="0" smtClean="0"/>
              <a:t>The </a:t>
            </a:r>
            <a:r>
              <a:rPr lang="en-US" dirty="0"/>
              <a:t>cost of retained earnings can be calculated by using either of the above two approaches, without including floatation cost</a:t>
            </a:r>
            <a:r>
              <a:rPr lang="en-US" dirty="0" smtClean="0"/>
              <a:t>.</a:t>
            </a:r>
          </a:p>
          <a:p>
            <a:pPr>
              <a:lnSpc>
                <a:spcPts val="2640"/>
              </a:lnSpc>
              <a:spcAft>
                <a:spcPts val="600"/>
              </a:spcAft>
              <a:buFontTx/>
              <a:buNone/>
              <a:defRPr/>
            </a:pPr>
            <a:r>
              <a:rPr lang="en-US" dirty="0" smtClean="0"/>
              <a:t>	Also, since interest expenses are tax deductible, the cost of debt, must be adjusted for taxes, as shown below, prior to including it in the WACC calculation:</a:t>
            </a:r>
          </a:p>
          <a:p>
            <a:pPr>
              <a:lnSpc>
                <a:spcPts val="2640"/>
              </a:lnSpc>
              <a:spcAft>
                <a:spcPts val="600"/>
              </a:spcAft>
              <a:buFontTx/>
              <a:buNone/>
              <a:defRPr/>
            </a:pPr>
            <a:r>
              <a:rPr lang="en-US" b="1" i="1" dirty="0" smtClean="0"/>
              <a:t>		After-</a:t>
            </a:r>
            <a:r>
              <a:rPr lang="en-US" dirty="0" smtClean="0"/>
              <a:t>tax cost of debt = </a:t>
            </a:r>
            <a:r>
              <a:rPr lang="en-US" i="1" dirty="0" smtClean="0"/>
              <a:t>R</a:t>
            </a:r>
            <a:r>
              <a:rPr lang="en-US" i="1" baseline="-25000" dirty="0" smtClean="0"/>
              <a:t>d</a:t>
            </a:r>
            <a:r>
              <a:rPr lang="en-US" dirty="0" smtClean="0"/>
              <a:t>*(1-</a:t>
            </a:r>
            <a:r>
              <a:rPr lang="en-US" i="1" dirty="0" smtClean="0"/>
              <a:t>T</a:t>
            </a:r>
            <a:r>
              <a:rPr lang="en-US" i="1" baseline="-25000" dirty="0" smtClean="0"/>
              <a:t>c</a:t>
            </a:r>
            <a:r>
              <a:rPr lang="en-US" dirty="0" smtClean="0"/>
              <a:t>)</a:t>
            </a:r>
          </a:p>
          <a:p>
            <a:pPr>
              <a:lnSpc>
                <a:spcPts val="2640"/>
              </a:lnSpc>
              <a:spcAft>
                <a:spcPts val="600"/>
              </a:spcAft>
              <a:buFontTx/>
              <a:buNone/>
              <a:defRPr/>
            </a:pPr>
            <a:r>
              <a:rPr lang="en-US" dirty="0" smtClean="0"/>
              <a:t>		So if the YTM (with floatation cost) = 7.6%, </a:t>
            </a:r>
          </a:p>
          <a:p>
            <a:pPr>
              <a:lnSpc>
                <a:spcPts val="2640"/>
              </a:lnSpc>
              <a:spcAft>
                <a:spcPts val="600"/>
              </a:spcAft>
              <a:buFontTx/>
              <a:buNone/>
              <a:defRPr/>
            </a:pPr>
            <a:r>
              <a:rPr lang="en-US" dirty="0" smtClean="0"/>
              <a:t>		and the company’s marginal tax rate is 30%, </a:t>
            </a:r>
          </a:p>
          <a:p>
            <a:pPr>
              <a:lnSpc>
                <a:spcPts val="2640"/>
              </a:lnSpc>
              <a:spcAft>
                <a:spcPts val="600"/>
              </a:spcAft>
              <a:buFontTx/>
              <a:buNone/>
              <a:defRPr/>
            </a:pPr>
            <a:r>
              <a:rPr lang="en-US" dirty="0" smtClean="0"/>
              <a:t>		the after-tax cost of debt</a:t>
            </a:r>
            <a:r>
              <a:rPr lang="en-US" dirty="0" smtClean="0">
                <a:sym typeface="Wingdings"/>
              </a:rPr>
              <a:t></a:t>
            </a:r>
            <a:r>
              <a:rPr lang="en-US" dirty="0" smtClean="0"/>
              <a:t>7.6%*(1-0.3)</a:t>
            </a:r>
            <a:r>
              <a:rPr lang="en-US" dirty="0" smtClean="0">
                <a:sym typeface="Wingdings"/>
              </a:rPr>
              <a:t></a:t>
            </a:r>
            <a:r>
              <a:rPr lang="en-US" dirty="0" smtClean="0"/>
              <a:t>5.32%</a:t>
            </a:r>
            <a:endParaRPr lang="en-US" dirty="0"/>
          </a:p>
          <a:p>
            <a:pPr>
              <a:lnSpc>
                <a:spcPts val="2640"/>
              </a:lnSpc>
              <a:spcAft>
                <a:spcPts val="600"/>
              </a:spcAft>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3"/>
          <p:cNvSpPr>
            <a:spLocks noGrp="1"/>
          </p:cNvSpPr>
          <p:nvPr>
            <p:ph type="title"/>
          </p:nvPr>
        </p:nvSpPr>
        <p:spPr/>
        <p:txBody>
          <a:bodyPr/>
          <a:lstStyle/>
          <a:p>
            <a:r>
              <a:rPr lang="en-US" smtClean="0">
                <a:ea typeface="ヒラギノ角ゴ Pro W3"/>
                <a:cs typeface="ヒラギノ角ゴ Pro W3"/>
              </a:rPr>
              <a:t>11.3  Weighting the Components: Book Value or Market Value?</a:t>
            </a:r>
          </a:p>
        </p:txBody>
      </p:sp>
      <p:sp>
        <p:nvSpPr>
          <p:cNvPr id="38914" name="Content Placeholder 4"/>
          <p:cNvSpPr>
            <a:spLocks noGrp="1"/>
          </p:cNvSpPr>
          <p:nvPr>
            <p:ph idx="1"/>
          </p:nvPr>
        </p:nvSpPr>
        <p:spPr/>
        <p:txBody>
          <a:bodyPr/>
          <a:lstStyle/>
          <a:p>
            <a:pPr>
              <a:buFontTx/>
              <a:buNone/>
            </a:pPr>
            <a:r>
              <a:rPr lang="en-US" smtClean="0">
                <a:ea typeface="ヒラギノ角ゴ Pro W3"/>
                <a:cs typeface="ヒラギノ角ゴ Pro W3"/>
              </a:rPr>
              <a:t>	To calculate the WACC of a firm, each component’s cost is multiplied by its proportion in the capital mix and then summed up. </a:t>
            </a:r>
          </a:p>
          <a:p>
            <a:pPr>
              <a:buFontTx/>
              <a:buNone/>
            </a:pPr>
            <a:r>
              <a:rPr lang="en-US" smtClean="0">
                <a:ea typeface="ヒラギノ角ゴ Pro W3"/>
                <a:cs typeface="ヒラギノ角ゴ Pro W3"/>
              </a:rPr>
              <a:t>	There are two ways to determine the proportion or weights of each capital component, using book value, or using market values.</a:t>
            </a: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3"/>
          <p:cNvSpPr>
            <a:spLocks noGrp="1"/>
          </p:cNvSpPr>
          <p:nvPr>
            <p:ph type="title"/>
          </p:nvPr>
        </p:nvSpPr>
        <p:spPr/>
        <p:txBody>
          <a:bodyPr/>
          <a:lstStyle/>
          <a:p>
            <a:r>
              <a:rPr lang="en-US" smtClean="0">
                <a:ea typeface="ヒラギノ角ゴ Pro W3"/>
                <a:cs typeface="ヒラギノ角ゴ Pro W3"/>
              </a:rPr>
              <a:t>11.3 (A)  Book Value</a:t>
            </a:r>
          </a:p>
        </p:txBody>
      </p:sp>
      <p:sp>
        <p:nvSpPr>
          <p:cNvPr id="39938" name="Content Placeholder 4"/>
          <p:cNvSpPr>
            <a:spLocks noGrp="1"/>
          </p:cNvSpPr>
          <p:nvPr>
            <p:ph idx="4294967295"/>
          </p:nvPr>
        </p:nvSpPr>
        <p:spPr>
          <a:xfrm>
            <a:off x="381000" y="1600200"/>
            <a:ext cx="8305800" cy="4525963"/>
          </a:xfrm>
        </p:spPr>
        <p:txBody>
          <a:bodyPr/>
          <a:lstStyle/>
          <a:p>
            <a:r>
              <a:rPr lang="en-US" smtClean="0">
                <a:ea typeface="ヒラギノ角ゴ Pro W3"/>
                <a:cs typeface="ヒラギノ角ゴ Pro W3"/>
              </a:rPr>
              <a:t>Book value weights can be determined by taking the balance sheet values for debt, preferred stock, and common stock, adding them up, and dividing each by the total.</a:t>
            </a:r>
          </a:p>
          <a:p>
            <a:r>
              <a:rPr lang="en-US" smtClean="0">
                <a:ea typeface="ヒラギノ角ゴ Pro W3"/>
                <a:cs typeface="ヒラギノ角ゴ Pro W3"/>
              </a:rPr>
              <a:t>These weights, however, do not indicate the current proportion of each component.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3"/>
          <p:cNvSpPr>
            <a:spLocks noGrp="1"/>
          </p:cNvSpPr>
          <p:nvPr>
            <p:ph type="title"/>
          </p:nvPr>
        </p:nvSpPr>
        <p:spPr/>
        <p:txBody>
          <a:bodyPr/>
          <a:lstStyle/>
          <a:p>
            <a:r>
              <a:rPr lang="en-US" smtClean="0">
                <a:ea typeface="ヒラギノ角ゴ Pro W3"/>
                <a:cs typeface="ヒラギノ角ゴ Pro W3"/>
              </a:rPr>
              <a:t>11.3 (B)  Adjusted Weighted Average Cost of Capital</a:t>
            </a:r>
          </a:p>
        </p:txBody>
      </p:sp>
      <p:sp>
        <p:nvSpPr>
          <p:cNvPr id="40962" name="Content Placeholder 4"/>
          <p:cNvSpPr>
            <a:spLocks noGrp="1"/>
          </p:cNvSpPr>
          <p:nvPr>
            <p:ph idx="1"/>
          </p:nvPr>
        </p:nvSpPr>
        <p:spPr/>
        <p:txBody>
          <a:bodyPr/>
          <a:lstStyle/>
          <a:p>
            <a:r>
              <a:rPr lang="en-US" smtClean="0">
                <a:ea typeface="ヒラギノ角ゴ Pro W3"/>
                <a:cs typeface="ヒラギノ角ゴ Pro W3"/>
              </a:rPr>
              <a:t>Equation 11.9 can be used to combine all the weights and component costs into a single average cost which can be used as the firm’s discount or hurdle rate:</a:t>
            </a:r>
            <a:br>
              <a:rPr lang="en-US" smtClean="0">
                <a:ea typeface="ヒラギノ角ゴ Pro W3"/>
                <a:cs typeface="ヒラギノ角ゴ Pro W3"/>
              </a:rPr>
            </a:br>
            <a:endParaRPr lang="en-US" smtClean="0">
              <a:ea typeface="ヒラギノ角ゴ Pro W3"/>
              <a:cs typeface="ヒラギノ角ゴ Pro W3"/>
            </a:endParaRPr>
          </a:p>
          <a:p>
            <a:endParaRPr lang="en-US" smtClean="0">
              <a:ea typeface="ヒラギノ角ゴ Pro W3"/>
              <a:cs typeface="ヒラギノ角ゴ Pro W3"/>
            </a:endParaRPr>
          </a:p>
        </p:txBody>
      </p:sp>
      <p:pic>
        <p:nvPicPr>
          <p:cNvPr id="40963" name="Picture 5" descr="eq11_09.gif"/>
          <p:cNvPicPr>
            <a:picLocks noChangeAspect="1"/>
          </p:cNvPicPr>
          <p:nvPr/>
        </p:nvPicPr>
        <p:blipFill>
          <a:blip r:embed="rId2"/>
          <a:srcRect/>
          <a:stretch>
            <a:fillRect/>
          </a:stretch>
        </p:blipFill>
        <p:spPr bwMode="auto">
          <a:xfrm>
            <a:off x="533400" y="4038600"/>
            <a:ext cx="8128000" cy="60325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t>11.3 (B)  Adjusted Weighted Average Cost of Capital (continued)</a:t>
            </a:r>
            <a:endParaRPr lang="en-US" dirty="0"/>
          </a:p>
        </p:txBody>
      </p:sp>
      <p:sp>
        <p:nvSpPr>
          <p:cNvPr id="5" name="Content Placeholder 4"/>
          <p:cNvSpPr>
            <a:spLocks noGrp="1"/>
          </p:cNvSpPr>
          <p:nvPr>
            <p:ph idx="1"/>
          </p:nvPr>
        </p:nvSpPr>
        <p:spPr/>
        <p:txBody>
          <a:bodyPr>
            <a:normAutofit fontScale="77500" lnSpcReduction="20000"/>
          </a:bodyPr>
          <a:lstStyle/>
          <a:p>
            <a:pPr>
              <a:buFontTx/>
              <a:buNone/>
              <a:defRPr/>
            </a:pPr>
            <a:r>
              <a:rPr lang="en-US" b="1" dirty="0"/>
              <a:t>Example </a:t>
            </a:r>
            <a:r>
              <a:rPr lang="en-US" b="1" dirty="0" smtClean="0"/>
              <a:t>6: </a:t>
            </a:r>
            <a:r>
              <a:rPr lang="en-US" b="1" dirty="0"/>
              <a:t>Calculating Adjusted </a:t>
            </a:r>
            <a:r>
              <a:rPr lang="en-US" b="1" dirty="0" smtClean="0"/>
              <a:t>WACC</a:t>
            </a:r>
            <a:r>
              <a:rPr lang="en-US" b="1" dirty="0"/>
              <a:t> </a:t>
            </a:r>
            <a:endParaRPr lang="en-US" dirty="0"/>
          </a:p>
          <a:p>
            <a:pPr>
              <a:buFontTx/>
              <a:buNone/>
              <a:defRPr/>
            </a:pPr>
            <a:r>
              <a:rPr lang="en-US" dirty="0" smtClean="0"/>
              <a:t>	Using </a:t>
            </a:r>
            <a:r>
              <a:rPr lang="en-US" dirty="0"/>
              <a:t>the market value weights and the component costs determined earlier, calculate Kellogg’s adjusted WACC.</a:t>
            </a:r>
          </a:p>
          <a:p>
            <a:pPr>
              <a:buFontTx/>
              <a:buNone/>
              <a:defRPr/>
            </a:pPr>
            <a:r>
              <a:rPr lang="en-US" dirty="0"/>
              <a:t> 	Capital Component	Weight	</a:t>
            </a:r>
            <a:r>
              <a:rPr lang="en-US" dirty="0" smtClean="0"/>
              <a:t>  After-tax </a:t>
            </a:r>
            <a:r>
              <a:rPr lang="en-US" dirty="0"/>
              <a:t>Cost%</a:t>
            </a:r>
          </a:p>
          <a:p>
            <a:pPr>
              <a:buFontTx/>
              <a:buNone/>
              <a:defRPr/>
            </a:pPr>
            <a:r>
              <a:rPr lang="en-US" dirty="0"/>
              <a:t>	</a:t>
            </a:r>
            <a:r>
              <a:rPr lang="en-US" dirty="0" smtClean="0"/>
              <a:t>Debt</a:t>
            </a:r>
            <a:r>
              <a:rPr lang="en-US" dirty="0"/>
              <a:t>		 </a:t>
            </a:r>
            <a:r>
              <a:rPr lang="en-US" dirty="0" smtClean="0"/>
              <a:t>.</a:t>
            </a:r>
            <a:r>
              <a:rPr lang="en-US" dirty="0"/>
              <a:t>38	</a:t>
            </a:r>
            <a:r>
              <a:rPr lang="en-US" dirty="0" smtClean="0"/>
              <a:t> </a:t>
            </a:r>
            <a:r>
              <a:rPr lang="en-US" dirty="0"/>
              <a:t>7.6%*(1-.3) =5.32% </a:t>
            </a:r>
            <a:r>
              <a:rPr lang="en-US" dirty="0">
                <a:sym typeface="Wingdings"/>
              </a:rPr>
              <a:t></a:t>
            </a:r>
            <a:r>
              <a:rPr lang="en-US" i="1" dirty="0"/>
              <a:t>R</a:t>
            </a:r>
            <a:r>
              <a:rPr lang="en-US" i="1" baseline="-25000" dirty="0"/>
              <a:t>d</a:t>
            </a:r>
            <a:r>
              <a:rPr lang="en-US" dirty="0"/>
              <a:t> (1-Tc)</a:t>
            </a:r>
          </a:p>
          <a:p>
            <a:pPr>
              <a:buFontTx/>
              <a:buNone/>
              <a:defRPr/>
            </a:pPr>
            <a:r>
              <a:rPr lang="en-US" dirty="0"/>
              <a:t>	Preferred Stock	.14	</a:t>
            </a:r>
            <a:r>
              <a:rPr lang="en-US" dirty="0" smtClean="0"/>
              <a:t>10.53</a:t>
            </a:r>
            <a:r>
              <a:rPr lang="en-US" dirty="0"/>
              <a:t>%                     </a:t>
            </a:r>
            <a:r>
              <a:rPr lang="en-US" dirty="0" smtClean="0">
                <a:sym typeface="Wingdings"/>
              </a:rPr>
              <a:t></a:t>
            </a:r>
            <a:r>
              <a:rPr lang="en-US" i="1" dirty="0" err="1"/>
              <a:t>R</a:t>
            </a:r>
            <a:r>
              <a:rPr lang="en-US" i="1" baseline="-25000" dirty="0" err="1"/>
              <a:t>p</a:t>
            </a:r>
            <a:r>
              <a:rPr lang="en-US" dirty="0"/>
              <a:t>    </a:t>
            </a:r>
          </a:p>
          <a:p>
            <a:pPr>
              <a:buFontTx/>
              <a:buNone/>
              <a:defRPr/>
            </a:pPr>
            <a:r>
              <a:rPr lang="en-US" dirty="0"/>
              <a:t>	Common Stock	.48	</a:t>
            </a:r>
            <a:r>
              <a:rPr lang="en-US" dirty="0" smtClean="0"/>
              <a:t>11.36</a:t>
            </a:r>
            <a:r>
              <a:rPr lang="en-US" dirty="0"/>
              <a:t>%</a:t>
            </a:r>
            <a:r>
              <a:rPr lang="en-US" b="1" baseline="30000" dirty="0"/>
              <a:t>*                               </a:t>
            </a:r>
            <a:r>
              <a:rPr lang="en-US" b="1" dirty="0" smtClean="0">
                <a:sym typeface="Wingdings"/>
              </a:rPr>
              <a:t></a:t>
            </a:r>
            <a:r>
              <a:rPr lang="en-US" i="1" dirty="0"/>
              <a:t>R</a:t>
            </a:r>
            <a:r>
              <a:rPr lang="en-US" i="1" baseline="-25000" dirty="0"/>
              <a:t>e</a:t>
            </a:r>
            <a:endParaRPr lang="en-US" dirty="0"/>
          </a:p>
          <a:p>
            <a:pPr>
              <a:buFontTx/>
              <a:buNone/>
              <a:defRPr/>
            </a:pPr>
            <a:r>
              <a:rPr lang="en-US" i="1" baseline="-25000" dirty="0"/>
              <a:t> </a:t>
            </a:r>
            <a:endParaRPr lang="en-US" dirty="0"/>
          </a:p>
          <a:p>
            <a:pPr>
              <a:buFontTx/>
              <a:buNone/>
              <a:defRPr/>
            </a:pPr>
            <a:r>
              <a:rPr lang="en-US" b="1" i="1" baseline="30000" dirty="0"/>
              <a:t>*</a:t>
            </a:r>
            <a:r>
              <a:rPr lang="en-US" sz="2600" b="1" i="1" dirty="0"/>
              <a:t>using average of SML and </a:t>
            </a:r>
            <a:r>
              <a:rPr lang="en-US" sz="2600" b="1" i="1" dirty="0" smtClean="0"/>
              <a:t>Div. Growth Model </a:t>
            </a:r>
            <a:r>
              <a:rPr lang="en-US" sz="2600" b="1" i="1" dirty="0"/>
              <a:t>(with floatation cost)</a:t>
            </a:r>
            <a:endParaRPr lang="en-US" sz="2600" dirty="0"/>
          </a:p>
          <a:p>
            <a:pPr>
              <a:buFontTx/>
              <a:buNone/>
              <a:defRPr/>
            </a:pPr>
            <a:r>
              <a:rPr lang="en-US" b="1" i="1" dirty="0"/>
              <a:t> </a:t>
            </a:r>
            <a:endParaRPr lang="en-US" b="1" i="1" dirty="0" smtClean="0"/>
          </a:p>
          <a:p>
            <a:pPr>
              <a:buFontTx/>
              <a:buNone/>
              <a:defRPr/>
            </a:pPr>
            <a:r>
              <a:rPr lang="en-US" b="1" i="1" dirty="0" smtClean="0"/>
              <a:t>	</a:t>
            </a:r>
            <a:r>
              <a:rPr lang="en-US" b="1" dirty="0" smtClean="0"/>
              <a:t>Answer</a:t>
            </a:r>
            <a:endParaRPr lang="en-US" dirty="0"/>
          </a:p>
          <a:p>
            <a:pPr>
              <a:buFontTx/>
              <a:buNone/>
              <a:defRPr/>
            </a:pPr>
            <a:r>
              <a:rPr lang="en-US" b="1" dirty="0" smtClean="0"/>
              <a:t>	WACC </a:t>
            </a:r>
            <a:r>
              <a:rPr lang="en-US" b="1" dirty="0"/>
              <a:t>= .38*5.32% + .14*10.53%+.48*11.36%</a:t>
            </a:r>
            <a:endParaRPr lang="en-US" dirty="0"/>
          </a:p>
          <a:p>
            <a:pPr>
              <a:buFontTx/>
              <a:buNone/>
              <a:defRPr/>
            </a:pPr>
            <a:r>
              <a:rPr lang="en-US" b="1" dirty="0"/>
              <a:t>	 </a:t>
            </a:r>
            <a:r>
              <a:rPr lang="en-US" b="1" dirty="0" smtClean="0"/>
              <a:t>	     </a:t>
            </a:r>
            <a:r>
              <a:rPr lang="en-US" b="1" dirty="0"/>
              <a:t>=2.02%+1.47%+5.45%=8.94%</a:t>
            </a:r>
            <a:endParaRPr lang="en-US"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4"/>
          <p:cNvSpPr>
            <a:spLocks noGrp="1"/>
          </p:cNvSpPr>
          <p:nvPr>
            <p:ph type="title"/>
          </p:nvPr>
        </p:nvSpPr>
        <p:spPr/>
        <p:txBody>
          <a:bodyPr/>
          <a:lstStyle/>
          <a:p>
            <a:r>
              <a:rPr lang="en-US" smtClean="0">
                <a:ea typeface="ヒラギノ角ゴ Pro W3"/>
                <a:cs typeface="ヒラギノ角ゴ Pro W3"/>
              </a:rPr>
              <a:t>11.3 (C)  Market Value</a:t>
            </a:r>
          </a:p>
        </p:txBody>
      </p:sp>
      <p:sp>
        <p:nvSpPr>
          <p:cNvPr id="6" name="Content Placeholder 5"/>
          <p:cNvSpPr>
            <a:spLocks noGrp="1"/>
          </p:cNvSpPr>
          <p:nvPr>
            <p:ph idx="1"/>
          </p:nvPr>
        </p:nvSpPr>
        <p:spPr/>
        <p:txBody>
          <a:bodyPr>
            <a:normAutofit fontScale="92500"/>
          </a:bodyPr>
          <a:lstStyle/>
          <a:p>
            <a:pPr>
              <a:buFontTx/>
              <a:buNone/>
              <a:defRPr/>
            </a:pPr>
            <a:r>
              <a:rPr lang="en-US" dirty="0" smtClean="0"/>
              <a:t>	Market value weights </a:t>
            </a:r>
            <a:r>
              <a:rPr lang="en-US" dirty="0"/>
              <a:t>are determined by taking the current market </a:t>
            </a:r>
            <a:r>
              <a:rPr lang="en-US" dirty="0" smtClean="0"/>
              <a:t>prices </a:t>
            </a:r>
            <a:r>
              <a:rPr lang="en-US" dirty="0"/>
              <a:t>of the firm’s outstanding securities and multiplying them by the number </a:t>
            </a:r>
            <a:r>
              <a:rPr lang="en-US" dirty="0" smtClean="0"/>
              <a:t>outstanding</a:t>
            </a:r>
            <a:r>
              <a:rPr lang="en-US" dirty="0"/>
              <a:t>, to get the total value; and then dividing each by the total </a:t>
            </a:r>
            <a:r>
              <a:rPr lang="en-US" dirty="0" smtClean="0"/>
              <a:t>market value </a:t>
            </a:r>
            <a:r>
              <a:rPr lang="en-US" dirty="0"/>
              <a:t>to get the proportion or weight of each</a:t>
            </a:r>
          </a:p>
          <a:p>
            <a:pPr>
              <a:buFontTx/>
              <a:buNone/>
              <a:defRPr/>
            </a:pPr>
            <a:r>
              <a:rPr lang="en-US" dirty="0"/>
              <a:t> </a:t>
            </a:r>
          </a:p>
          <a:p>
            <a:pPr>
              <a:buFontTx/>
              <a:buNone/>
              <a:defRPr/>
            </a:pPr>
            <a:r>
              <a:rPr lang="en-US" dirty="0"/>
              <a:t>	If possible, </a:t>
            </a:r>
            <a:r>
              <a:rPr lang="en-US" u="sng" dirty="0"/>
              <a:t>market value</a:t>
            </a:r>
            <a:r>
              <a:rPr lang="en-US" dirty="0"/>
              <a:t> weights should be used since they are a better </a:t>
            </a:r>
            <a:r>
              <a:rPr lang="en-US" dirty="0" smtClean="0"/>
              <a:t>representation </a:t>
            </a:r>
            <a:r>
              <a:rPr lang="en-US" dirty="0"/>
              <a:t>of a company’s current capital structure, which would </a:t>
            </a:r>
            <a:r>
              <a:rPr lang="en-US" dirty="0" smtClean="0"/>
              <a:t>be relevant </a:t>
            </a:r>
            <a:r>
              <a:rPr lang="en-US" dirty="0"/>
              <a:t>for raising new capital.</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itle 3"/>
          <p:cNvSpPr>
            <a:spLocks noGrp="1"/>
          </p:cNvSpPr>
          <p:nvPr>
            <p:ph type="title"/>
          </p:nvPr>
        </p:nvSpPr>
        <p:spPr/>
        <p:txBody>
          <a:bodyPr/>
          <a:lstStyle/>
          <a:p>
            <a:r>
              <a:rPr lang="en-US" smtClean="0">
                <a:ea typeface="ヒラギノ角ゴ Pro W3"/>
                <a:cs typeface="ヒラギノ角ゴ Pro W3"/>
              </a:rPr>
              <a:t>11.3 (C)  Market Value (continued)</a:t>
            </a:r>
          </a:p>
        </p:txBody>
      </p:sp>
      <p:graphicFrame>
        <p:nvGraphicFramePr>
          <p:cNvPr id="7170" name="Object 2"/>
          <p:cNvGraphicFramePr>
            <a:graphicFrameLocks noChangeAspect="1"/>
          </p:cNvGraphicFramePr>
          <p:nvPr/>
        </p:nvGraphicFramePr>
        <p:xfrm>
          <a:off x="-304800" y="3200400"/>
          <a:ext cx="8991600" cy="1457325"/>
        </p:xfrm>
        <a:graphic>
          <a:graphicData uri="http://schemas.openxmlformats.org/presentationml/2006/ole">
            <p:oleObj spid="_x0000_s7177" name="Document" r:id="rId3" imgW="5470184" imgH="936744" progId="Word.Document.12">
              <p:embed/>
            </p:oleObj>
          </a:graphicData>
        </a:graphic>
      </p:graphicFrame>
      <p:sp>
        <p:nvSpPr>
          <p:cNvPr id="7172" name="Rectangle 3"/>
          <p:cNvSpPr>
            <a:spLocks noChangeArrowheads="1"/>
          </p:cNvSpPr>
          <p:nvPr/>
        </p:nvSpPr>
        <p:spPr bwMode="auto">
          <a:xfrm>
            <a:off x="533400" y="1460500"/>
            <a:ext cx="8229600" cy="1631950"/>
          </a:xfrm>
          <a:prstGeom prst="rect">
            <a:avLst/>
          </a:prstGeom>
          <a:noFill/>
          <a:ln w="9525">
            <a:noFill/>
            <a:miter lim="800000"/>
            <a:headEnd/>
            <a:tailEnd/>
          </a:ln>
        </p:spPr>
        <p:txBody>
          <a:bodyPr anchor="ctr">
            <a:spAutoFit/>
          </a:bodyPr>
          <a:lstStyle/>
          <a:p>
            <a:r>
              <a:rPr lang="en-US" sz="2000" b="1" dirty="0">
                <a:cs typeface="Verdana"/>
              </a:rPr>
              <a:t>Example 7: Calculating capital component weights:</a:t>
            </a:r>
            <a:endParaRPr lang="en-US" sz="2000" dirty="0"/>
          </a:p>
          <a:p>
            <a:pPr eaLnBrk="0" hangingPunct="0"/>
            <a:r>
              <a:rPr lang="en-US" sz="2000" dirty="0">
                <a:cs typeface="Verdana"/>
              </a:rPr>
              <a:t>Kellogg’s CFO is in the process of determining the firm’s WACC and needs to figure out the weights of the various types of capital sources.  Accordingly, he starts by collecting information from the balance sheet and the capital markets, and makes up the Table shown below:</a:t>
            </a:r>
            <a:endParaRPr lang="en-US" sz="2000" dirty="0"/>
          </a:p>
        </p:txBody>
      </p:sp>
      <p:sp>
        <p:nvSpPr>
          <p:cNvPr id="7173" name="Rectangle 7"/>
          <p:cNvSpPr>
            <a:spLocks noChangeArrowheads="1"/>
          </p:cNvSpPr>
          <p:nvPr/>
        </p:nvSpPr>
        <p:spPr bwMode="auto">
          <a:xfrm>
            <a:off x="685800" y="4495800"/>
            <a:ext cx="3590925" cy="461963"/>
          </a:xfrm>
          <a:prstGeom prst="rect">
            <a:avLst/>
          </a:prstGeom>
          <a:noFill/>
          <a:ln w="9525">
            <a:noFill/>
            <a:miter lim="800000"/>
            <a:headEnd/>
            <a:tailEnd/>
          </a:ln>
        </p:spPr>
        <p:txBody>
          <a:bodyPr wrap="none">
            <a:spAutoFit/>
          </a:bodyPr>
          <a:lstStyle/>
          <a:p>
            <a:r>
              <a:rPr lang="en-US" sz="2400">
                <a:latin typeface="Verdana" pitchFamily="34" charset="0"/>
              </a:rPr>
              <a:t>What should he do next?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3"/>
          <p:cNvSpPr>
            <a:spLocks noGrp="1"/>
          </p:cNvSpPr>
          <p:nvPr>
            <p:ph type="title"/>
          </p:nvPr>
        </p:nvSpPr>
        <p:spPr/>
        <p:txBody>
          <a:bodyPr/>
          <a:lstStyle/>
          <a:p>
            <a:r>
              <a:rPr lang="en-US" smtClean="0">
                <a:ea typeface="ヒラギノ角ゴ Pro W3"/>
                <a:cs typeface="ヒラギノ角ゴ Pro W3"/>
              </a:rPr>
              <a:t>11.3 (C)  Market Value (continued) Example 7 Answer</a:t>
            </a:r>
          </a:p>
        </p:txBody>
      </p:sp>
      <p:sp>
        <p:nvSpPr>
          <p:cNvPr id="5" name="Content Placeholder 4"/>
          <p:cNvSpPr>
            <a:spLocks noGrp="1"/>
          </p:cNvSpPr>
          <p:nvPr>
            <p:ph idx="1"/>
          </p:nvPr>
        </p:nvSpPr>
        <p:spPr>
          <a:xfrm>
            <a:off x="381000" y="1447800"/>
            <a:ext cx="8763000" cy="4648200"/>
          </a:xfrm>
        </p:spPr>
        <p:txBody>
          <a:bodyPr>
            <a:normAutofit fontScale="70000" lnSpcReduction="20000"/>
          </a:bodyPr>
          <a:lstStyle/>
          <a:p>
            <a:pPr marL="514350" indent="-514350">
              <a:buFontTx/>
              <a:buAutoNum type="arabicParenR"/>
              <a:defRPr/>
            </a:pPr>
            <a:r>
              <a:rPr lang="en-US" b="1" dirty="0" smtClean="0"/>
              <a:t>Calculate </a:t>
            </a:r>
            <a:r>
              <a:rPr lang="en-US" b="1" dirty="0"/>
              <a:t>the total book value and total market value of </a:t>
            </a:r>
            <a:r>
              <a:rPr lang="en-US" b="1" dirty="0" smtClean="0"/>
              <a:t>the capital</a:t>
            </a:r>
            <a:endParaRPr lang="en-US" dirty="0"/>
          </a:p>
          <a:p>
            <a:pPr marL="514350" indent="-514350">
              <a:buFontTx/>
              <a:buAutoNum type="arabicParenR"/>
              <a:defRPr/>
            </a:pPr>
            <a:r>
              <a:rPr lang="en-US" b="1" dirty="0" smtClean="0"/>
              <a:t>Divide </a:t>
            </a:r>
            <a:r>
              <a:rPr lang="en-US" b="1" dirty="0"/>
              <a:t>each component’s book value and market value by their </a:t>
            </a:r>
            <a:r>
              <a:rPr lang="en-US" b="1" dirty="0" smtClean="0"/>
              <a:t> respective </a:t>
            </a:r>
            <a:r>
              <a:rPr lang="en-US" b="1" dirty="0"/>
              <a:t>totals</a:t>
            </a:r>
            <a:r>
              <a:rPr lang="en-US" b="1" dirty="0" smtClean="0"/>
              <a:t>.</a:t>
            </a:r>
            <a:r>
              <a:rPr lang="en-US" b="1" dirty="0"/>
              <a:t>	</a:t>
            </a:r>
            <a:endParaRPr lang="en-US" b="1" dirty="0" smtClean="0"/>
          </a:p>
          <a:p>
            <a:pPr>
              <a:buFontTx/>
              <a:buNone/>
              <a:defRPr/>
            </a:pPr>
            <a:r>
              <a:rPr lang="en-US" b="1" dirty="0">
                <a:sym typeface="Wingdings"/>
              </a:rPr>
              <a:t>	</a:t>
            </a:r>
            <a:r>
              <a:rPr lang="en-US" b="1" dirty="0" smtClean="0">
                <a:sym typeface="Wingdings"/>
              </a:rPr>
              <a:t>	</a:t>
            </a:r>
            <a:r>
              <a:rPr lang="en-US" b="1" dirty="0"/>
              <a:t>Total Book Value = $375,000,000; </a:t>
            </a:r>
            <a:endParaRPr lang="en-US" b="1" dirty="0" smtClean="0"/>
          </a:p>
          <a:p>
            <a:pPr>
              <a:buFontTx/>
              <a:buNone/>
              <a:defRPr/>
            </a:pPr>
            <a:r>
              <a:rPr lang="en-US" b="1" dirty="0"/>
              <a:t>	</a:t>
            </a:r>
            <a:r>
              <a:rPr lang="en-US" b="1" dirty="0" smtClean="0"/>
              <a:t>	</a:t>
            </a:r>
            <a:r>
              <a:rPr lang="en-US" b="1" dirty="0" smtClean="0">
                <a:sym typeface="Wingdings" pitchFamily="2" charset="2"/>
              </a:rPr>
              <a:t></a:t>
            </a:r>
            <a:r>
              <a:rPr lang="en-US" b="1" dirty="0" smtClean="0"/>
              <a:t>Total </a:t>
            </a:r>
            <a:r>
              <a:rPr lang="en-US" b="1" dirty="0"/>
              <a:t>Market Value = $426,315,000</a:t>
            </a:r>
            <a:endParaRPr lang="en-US" dirty="0" smtClean="0"/>
          </a:p>
          <a:p>
            <a:pPr marL="287338" indent="-287338">
              <a:buFontTx/>
              <a:buNone/>
              <a:tabLst>
                <a:tab pos="3894138" algn="l"/>
                <a:tab pos="4064000" algn="l"/>
              </a:tabLst>
              <a:defRPr/>
            </a:pPr>
            <a:r>
              <a:rPr lang="en-US" sz="2560" b="1" dirty="0" err="1" smtClean="0">
                <a:sym typeface="Wingdings"/>
              </a:rPr>
              <a:t></a:t>
            </a:r>
            <a:r>
              <a:rPr lang="en-US" sz="2560" b="1" u="sng" dirty="0" err="1"/>
              <a:t>Book</a:t>
            </a:r>
            <a:r>
              <a:rPr lang="en-US" sz="2560" b="1" u="sng" dirty="0"/>
              <a:t> Value Weights</a:t>
            </a:r>
            <a:r>
              <a:rPr lang="en-US" sz="2560" b="1" dirty="0"/>
              <a:t>:	</a:t>
            </a:r>
            <a:r>
              <a:rPr lang="en-US" sz="2560" b="1" dirty="0" smtClean="0">
                <a:sym typeface="Wingdings"/>
              </a:rPr>
              <a:t></a:t>
            </a:r>
            <a:r>
              <a:rPr lang="en-US" sz="2560" b="1" u="sng" dirty="0"/>
              <a:t>Market Value Weights:</a:t>
            </a:r>
            <a:r>
              <a:rPr lang="en-US" sz="2560" b="1" dirty="0"/>
              <a:t>	</a:t>
            </a:r>
            <a:endParaRPr lang="en-US" sz="2560" dirty="0" smtClean="0"/>
          </a:p>
          <a:p>
            <a:pPr marL="287338" indent="-287338">
              <a:buFontTx/>
              <a:buNone/>
              <a:tabLst>
                <a:tab pos="3894138" algn="l"/>
                <a:tab pos="4064000" algn="l"/>
              </a:tabLst>
              <a:defRPr/>
            </a:pPr>
            <a:r>
              <a:rPr lang="en-US" sz="2560" b="1" dirty="0" smtClean="0"/>
              <a:t>Debt </a:t>
            </a:r>
            <a:r>
              <a:rPr lang="en-US" sz="2560" b="1" dirty="0"/>
              <a:t>= </a:t>
            </a:r>
            <a:r>
              <a:rPr lang="en-US" sz="2560" b="1" dirty="0" smtClean="0"/>
              <a:t>$150m/$375m=40</a:t>
            </a:r>
            <a:r>
              <a:rPr lang="en-US" sz="2560" b="1" dirty="0"/>
              <a:t>%; 	</a:t>
            </a:r>
            <a:r>
              <a:rPr lang="en-US" sz="2560" b="1" dirty="0" smtClean="0"/>
              <a:t>Debt </a:t>
            </a:r>
            <a:r>
              <a:rPr lang="en-US" sz="2560" b="1" dirty="0"/>
              <a:t>= </a:t>
            </a:r>
            <a:r>
              <a:rPr lang="en-US" sz="2560" b="1" dirty="0" smtClean="0"/>
              <a:t>$161.25m/$426.32m=38</a:t>
            </a:r>
            <a:r>
              <a:rPr lang="en-US" sz="2560" b="1" dirty="0"/>
              <a:t>%</a:t>
            </a:r>
            <a:endParaRPr lang="en-US" sz="2560" dirty="0" smtClean="0"/>
          </a:p>
          <a:p>
            <a:pPr marL="287338" indent="-287338">
              <a:buFontTx/>
              <a:buNone/>
              <a:tabLst>
                <a:tab pos="3894138" algn="l"/>
                <a:tab pos="4064000" algn="l"/>
              </a:tabLst>
              <a:defRPr/>
            </a:pPr>
            <a:r>
              <a:rPr lang="en-US" sz="2560" b="1" dirty="0" smtClean="0"/>
              <a:t>P</a:t>
            </a:r>
            <a:r>
              <a:rPr lang="en-US" sz="2560" b="1" dirty="0"/>
              <a:t>/ S=$45m/$375m=12%;   	</a:t>
            </a:r>
            <a:r>
              <a:rPr lang="en-US" sz="2560" b="1" dirty="0" smtClean="0"/>
              <a:t>P/S = $60m/$426.32=14</a:t>
            </a:r>
            <a:r>
              <a:rPr lang="en-US" sz="2560" b="1" dirty="0"/>
              <a:t>% </a:t>
            </a:r>
            <a:endParaRPr lang="en-US" sz="2560" dirty="0" smtClean="0"/>
          </a:p>
          <a:p>
            <a:pPr marL="287338" indent="-287338">
              <a:buFontTx/>
              <a:buNone/>
              <a:tabLst>
                <a:tab pos="3894138" algn="l"/>
                <a:tab pos="4064000" algn="l"/>
              </a:tabLst>
              <a:defRPr/>
            </a:pPr>
            <a:r>
              <a:rPr lang="en-US" sz="2560" b="1" dirty="0" smtClean="0"/>
              <a:t>C</a:t>
            </a:r>
            <a:r>
              <a:rPr lang="en-US" sz="2560" b="1" dirty="0"/>
              <a:t>/S = </a:t>
            </a:r>
            <a:r>
              <a:rPr lang="en-US" sz="2560" b="1" dirty="0" smtClean="0"/>
              <a:t>$180m/$375m=48</a:t>
            </a:r>
            <a:r>
              <a:rPr lang="en-US" sz="2560" b="1" dirty="0"/>
              <a:t>%;	</a:t>
            </a:r>
            <a:r>
              <a:rPr lang="en-US" sz="2560" b="1" dirty="0" smtClean="0"/>
              <a:t>C/S</a:t>
            </a:r>
            <a:r>
              <a:rPr lang="en-US" sz="2560" b="1" dirty="0"/>
              <a:t>= </a:t>
            </a:r>
            <a:r>
              <a:rPr lang="en-US" sz="2560" b="1" dirty="0" smtClean="0"/>
              <a:t>$205.07m</a:t>
            </a:r>
            <a:r>
              <a:rPr lang="en-US" sz="2560" b="1" dirty="0"/>
              <a:t>/$426.32m=48%</a:t>
            </a:r>
            <a:endParaRPr lang="en-US" sz="2560" dirty="0" smtClean="0"/>
          </a:p>
          <a:p>
            <a:pPr marL="287338" indent="-287338">
              <a:buFontTx/>
              <a:buNone/>
              <a:tabLst>
                <a:tab pos="3894138" algn="l"/>
                <a:tab pos="4064000" algn="l"/>
              </a:tabLst>
              <a:defRPr/>
            </a:pPr>
            <a:r>
              <a:rPr lang="en-US" sz="2560" dirty="0" smtClean="0">
                <a:latin typeface="Verdana"/>
                <a:cs typeface="Verdana"/>
              </a:rPr>
              <a:t>(</a:t>
            </a:r>
            <a:r>
              <a:rPr lang="en-US" sz="2560" dirty="0">
                <a:latin typeface="Verdana"/>
                <a:cs typeface="Verdana"/>
              </a:rPr>
              <a:t>Rounded to nearest whole number</a:t>
            </a:r>
            <a:r>
              <a:rPr lang="en-US" sz="2560" dirty="0" smtClean="0">
                <a:latin typeface="Verdana"/>
                <a:cs typeface="Verdana"/>
              </a:rPr>
              <a:t>)</a:t>
            </a:r>
          </a:p>
          <a:p>
            <a:pPr>
              <a:buFontTx/>
              <a:buNone/>
              <a:defRPr/>
            </a:pPr>
            <a:r>
              <a:rPr lang="en-US" dirty="0"/>
              <a:t>	</a:t>
            </a:r>
          </a:p>
          <a:p>
            <a:pPr>
              <a:buFontTx/>
              <a:buNone/>
              <a:defRPr/>
            </a:pPr>
            <a:r>
              <a:rPr lang="en-US" dirty="0"/>
              <a:t>	</a:t>
            </a:r>
            <a:r>
              <a:rPr lang="en-US" b="1" dirty="0"/>
              <a:t>He should use the market value weights as they represent a more current picture of the firm’s capital structure.</a:t>
            </a:r>
            <a:br>
              <a:rPr lang="en-US" b="1" dirty="0"/>
            </a:br>
            <a:endParaRPr lang="en-US"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p:txBody>
          <a:bodyPr/>
          <a:lstStyle/>
          <a:p>
            <a:r>
              <a:rPr lang="en-US" smtClean="0">
                <a:ea typeface="ヒラギノ角ゴ Pro W3"/>
                <a:cs typeface="ヒラギノ角ゴ Pro W3"/>
              </a:rPr>
              <a:t>11.1  The Cost of Capital: A Starting Point</a:t>
            </a:r>
          </a:p>
        </p:txBody>
      </p:sp>
      <p:sp>
        <p:nvSpPr>
          <p:cNvPr id="18434" name="Content Placeholder 2"/>
          <p:cNvSpPr>
            <a:spLocks noGrp="1"/>
          </p:cNvSpPr>
          <p:nvPr>
            <p:ph idx="1"/>
          </p:nvPr>
        </p:nvSpPr>
        <p:spPr/>
        <p:txBody>
          <a:bodyPr/>
          <a:lstStyle/>
          <a:p>
            <a:pPr>
              <a:buFontTx/>
              <a:buNone/>
            </a:pPr>
            <a:r>
              <a:rPr lang="en-US" sz="2400" smtClean="0">
                <a:ea typeface="ヒラギノ角ゴ Pro W3"/>
                <a:cs typeface="ヒラギノ角ゴ Pro W3"/>
              </a:rPr>
              <a:t>	3 broad sources of financing available or raising capital: debt, common stock (equity), and preferred stock (hybrid  equity).</a:t>
            </a:r>
          </a:p>
          <a:p>
            <a:pPr>
              <a:buFontTx/>
              <a:buNone/>
            </a:pPr>
            <a:r>
              <a:rPr lang="en-US" sz="2400" smtClean="0">
                <a:ea typeface="ヒラギノ角ゴ Pro W3"/>
                <a:cs typeface="ヒラギノ角ゴ Pro W3"/>
              </a:rPr>
              <a:t>	Each has its own risk and return profile and therefore its own rate of return required by investors to provide funds to the firm.</a:t>
            </a:r>
          </a:p>
          <a:p>
            <a:pPr>
              <a:buFontTx/>
              <a:buNone/>
            </a:pPr>
            <a:endParaRPr lang="en-US" sz="2400" smtClean="0">
              <a:ea typeface="ヒラギノ角ゴ Pro W3"/>
              <a:cs typeface="ヒラギノ角ゴ Pro W3"/>
            </a:endParaRPr>
          </a:p>
          <a:p>
            <a:pPr>
              <a:buFontTx/>
              <a:buNone/>
            </a:pPr>
            <a:r>
              <a:rPr lang="en-US" sz="2400" smtClean="0">
                <a:ea typeface="ヒラギノ角ゴ Pro W3"/>
                <a:cs typeface="ヒラギノ角ゴ Pro W3"/>
              </a:rPr>
              <a:t> </a:t>
            </a:r>
          </a:p>
        </p:txBody>
      </p:sp>
      <p:sp>
        <p:nvSpPr>
          <p:cNvPr id="18436" name="TextBox 6"/>
          <p:cNvSpPr txBox="1">
            <a:spLocks noChangeArrowheads="1"/>
          </p:cNvSpPr>
          <p:nvPr/>
        </p:nvSpPr>
        <p:spPr bwMode="auto">
          <a:xfrm>
            <a:off x="609600" y="5867400"/>
            <a:ext cx="8229600" cy="461665"/>
          </a:xfrm>
          <a:prstGeom prst="rect">
            <a:avLst/>
          </a:prstGeom>
          <a:noFill/>
          <a:ln w="9525">
            <a:noFill/>
            <a:miter lim="800000"/>
            <a:headEnd/>
            <a:tailEnd/>
          </a:ln>
        </p:spPr>
        <p:txBody>
          <a:bodyPr wrap="square">
            <a:spAutoFit/>
          </a:bodyPr>
          <a:lstStyle/>
          <a:p>
            <a:r>
              <a:rPr lang="en-US" b="1" dirty="0">
                <a:latin typeface="Verdana" pitchFamily="34" charset="0"/>
              </a:rPr>
              <a:t>Figure 11.1  Component sources of capital.</a:t>
            </a:r>
          </a:p>
        </p:txBody>
      </p:sp>
      <p:pic>
        <p:nvPicPr>
          <p:cNvPr id="2" name="Picture 1" descr="fig11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066800" y="3886200"/>
            <a:ext cx="6477000" cy="1972498"/>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3"/>
          <p:cNvSpPr>
            <a:spLocks noGrp="1"/>
          </p:cNvSpPr>
          <p:nvPr>
            <p:ph type="title"/>
          </p:nvPr>
        </p:nvSpPr>
        <p:spPr>
          <a:xfrm>
            <a:off x="1143000" y="76200"/>
            <a:ext cx="7696200" cy="1143000"/>
          </a:xfrm>
        </p:spPr>
        <p:txBody>
          <a:bodyPr/>
          <a:lstStyle/>
          <a:p>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11.4  Using the Weighted Average Cost of Capital in a Budgeting Decision</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47106" name="Rectangle 2"/>
          <p:cNvSpPr>
            <a:spLocks noChangeArrowheads="1"/>
          </p:cNvSpPr>
          <p:nvPr/>
        </p:nvSpPr>
        <p:spPr bwMode="auto">
          <a:xfrm>
            <a:off x="381000" y="1401713"/>
            <a:ext cx="8001000" cy="2308324"/>
          </a:xfrm>
          <a:prstGeom prst="rect">
            <a:avLst/>
          </a:prstGeom>
          <a:noFill/>
          <a:ln w="9525">
            <a:noFill/>
            <a:miter lim="800000"/>
            <a:headEnd/>
            <a:tailEnd/>
          </a:ln>
        </p:spPr>
        <p:txBody>
          <a:bodyPr anchor="ctr">
            <a:spAutoFit/>
          </a:bodyPr>
          <a:lstStyle/>
          <a:p>
            <a:r>
              <a:rPr lang="en-US" sz="2000" dirty="0">
                <a:cs typeface="Verdana"/>
              </a:rPr>
              <a:t>Once a firm’s WACC has been determined, it can be used </a:t>
            </a:r>
            <a:r>
              <a:rPr lang="en-US" sz="2000" i="1" u="sng" dirty="0">
                <a:cs typeface="Verdana"/>
              </a:rPr>
              <a:t>either</a:t>
            </a:r>
            <a:r>
              <a:rPr lang="en-US" sz="2000" dirty="0">
                <a:cs typeface="Verdana"/>
              </a:rPr>
              <a:t> as the discount rate to calculate the </a:t>
            </a:r>
            <a:r>
              <a:rPr lang="en-US" sz="2000" i="1" dirty="0">
                <a:cs typeface="Verdana"/>
              </a:rPr>
              <a:t>NPV</a:t>
            </a:r>
            <a:r>
              <a:rPr lang="en-US" sz="2000" dirty="0">
                <a:cs typeface="Verdana"/>
              </a:rPr>
              <a:t> of the project’s expected cash flow or as the hurdle rate which must be exceeded by the project’s </a:t>
            </a:r>
            <a:r>
              <a:rPr lang="en-US" sz="2000" i="1" dirty="0">
                <a:cs typeface="Verdana"/>
              </a:rPr>
              <a:t>IRR.</a:t>
            </a:r>
            <a:endParaRPr lang="en-US" dirty="0">
              <a:cs typeface="Verdana"/>
            </a:endParaRPr>
          </a:p>
          <a:p>
            <a:pPr eaLnBrk="0" hangingPunct="0"/>
            <a:r>
              <a:rPr lang="en-US" sz="2000" dirty="0">
                <a:cs typeface="Verdana"/>
              </a:rPr>
              <a:t>Table 11.1 presents the incremental cash flow of a $5 million project being considered by a firm whose WACC is 12%.</a:t>
            </a:r>
            <a:endParaRPr lang="en-US" sz="2000" dirty="0"/>
          </a:p>
          <a:p>
            <a:pPr eaLnBrk="0" hangingPunct="0"/>
            <a:endParaRPr lang="en-US" dirty="0"/>
          </a:p>
        </p:txBody>
      </p:sp>
      <p:sp>
        <p:nvSpPr>
          <p:cNvPr id="47108" name="TextBox 6"/>
          <p:cNvSpPr txBox="1">
            <a:spLocks noChangeArrowheads="1"/>
          </p:cNvSpPr>
          <p:nvPr/>
        </p:nvSpPr>
        <p:spPr bwMode="auto">
          <a:xfrm>
            <a:off x="990600" y="3429000"/>
            <a:ext cx="7696200" cy="338138"/>
          </a:xfrm>
          <a:prstGeom prst="rect">
            <a:avLst/>
          </a:prstGeom>
          <a:noFill/>
          <a:ln w="9525">
            <a:noFill/>
            <a:miter lim="800000"/>
            <a:headEnd/>
            <a:tailEnd/>
          </a:ln>
        </p:spPr>
        <p:txBody>
          <a:bodyPr>
            <a:spAutoFit/>
          </a:bodyPr>
          <a:lstStyle/>
          <a:p>
            <a:r>
              <a:rPr lang="en-US" sz="1600" b="1">
                <a:latin typeface="Verdana" pitchFamily="34" charset="0"/>
              </a:rPr>
              <a:t>Table 11.1 Incremental Cash Flow of a $5 Million Project</a:t>
            </a:r>
          </a:p>
        </p:txBody>
      </p:sp>
      <p:pic>
        <p:nvPicPr>
          <p:cNvPr id="2" name="Picture 1" descr="tbl11_01.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62000" y="3962400"/>
            <a:ext cx="7696200" cy="2101581"/>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3"/>
          <p:cNvSpPr>
            <a:spLocks noGrp="1"/>
          </p:cNvSpPr>
          <p:nvPr>
            <p:ph type="title"/>
          </p:nvPr>
        </p:nvSpPr>
        <p:spPr>
          <a:xfrm>
            <a:off x="1143000" y="304800"/>
            <a:ext cx="7696200" cy="1143000"/>
          </a:xfrm>
        </p:spPr>
        <p:txBody>
          <a:bodyPr/>
          <a:lstStyle/>
          <a:p>
            <a:r>
              <a:rPr lang="en-US" sz="2800" smtClean="0">
                <a:ea typeface="ヒラギノ角ゴ Pro W3"/>
                <a:cs typeface="ヒラギノ角ゴ Pro W3"/>
              </a:rPr>
              <a:t>11.4  Using the Weighted Average Cost of Capital in a Budgeting Decision (continued)</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5" name="Content Placeholder 4"/>
          <p:cNvSpPr>
            <a:spLocks noGrp="1"/>
          </p:cNvSpPr>
          <p:nvPr>
            <p:ph idx="1"/>
          </p:nvPr>
        </p:nvSpPr>
        <p:spPr>
          <a:xfrm>
            <a:off x="304800" y="1524000"/>
            <a:ext cx="8382000" cy="4648200"/>
          </a:xfrm>
        </p:spPr>
        <p:txBody>
          <a:bodyPr>
            <a:normAutofit lnSpcReduction="10000"/>
          </a:bodyPr>
          <a:lstStyle/>
          <a:p>
            <a:pPr>
              <a:buFontTx/>
              <a:buNone/>
              <a:defRPr/>
            </a:pPr>
            <a:r>
              <a:rPr lang="en-US" dirty="0" smtClean="0"/>
              <a:t>	</a:t>
            </a:r>
            <a:r>
              <a:rPr lang="en-US" sz="2200" dirty="0" smtClean="0"/>
              <a:t>Using </a:t>
            </a:r>
            <a:r>
              <a:rPr lang="en-US" sz="2200" dirty="0"/>
              <a:t>a discount rate of 12%, the project’s NPV would be determined as follows</a:t>
            </a:r>
            <a:r>
              <a:rPr lang="en-US" sz="2200" dirty="0" smtClean="0"/>
              <a:t>:</a:t>
            </a:r>
          </a:p>
          <a:p>
            <a:pPr>
              <a:buFontTx/>
              <a:buNone/>
              <a:defRPr/>
            </a:pPr>
            <a:endParaRPr lang="en-US" sz="2200" dirty="0" smtClean="0"/>
          </a:p>
          <a:p>
            <a:pPr>
              <a:buFontTx/>
              <a:buNone/>
              <a:defRPr/>
            </a:pPr>
            <a:r>
              <a:rPr lang="en-US" sz="2200" dirty="0"/>
              <a:t> </a:t>
            </a:r>
          </a:p>
          <a:p>
            <a:pPr>
              <a:buFontTx/>
              <a:buNone/>
              <a:defRPr/>
            </a:pPr>
            <a:r>
              <a:rPr lang="en-US" sz="2200" dirty="0"/>
              <a:t>	 </a:t>
            </a:r>
          </a:p>
          <a:p>
            <a:pPr>
              <a:buFontTx/>
              <a:buNone/>
              <a:defRPr/>
            </a:pPr>
            <a:r>
              <a:rPr lang="en-US" sz="2200" dirty="0" smtClean="0"/>
              <a:t>	</a:t>
            </a:r>
          </a:p>
          <a:p>
            <a:pPr>
              <a:buFontTx/>
              <a:buNone/>
              <a:defRPr/>
            </a:pPr>
            <a:r>
              <a:rPr lang="en-US" sz="2200" dirty="0"/>
              <a:t>	</a:t>
            </a:r>
            <a:endParaRPr lang="en-US" sz="2200" dirty="0" smtClean="0"/>
          </a:p>
          <a:p>
            <a:pPr>
              <a:buFontTx/>
              <a:buNone/>
              <a:defRPr/>
            </a:pPr>
            <a:r>
              <a:rPr lang="en-US" sz="2200" dirty="0"/>
              <a:t>	</a:t>
            </a:r>
            <a:r>
              <a:rPr lang="en-US" sz="2200" dirty="0" smtClean="0"/>
              <a:t>Since </a:t>
            </a:r>
            <a:r>
              <a:rPr lang="en-US" sz="2200" dirty="0"/>
              <a:t>the NPV &gt; 0 this would be an acceptable project.</a:t>
            </a:r>
          </a:p>
          <a:p>
            <a:pPr>
              <a:buFontTx/>
              <a:buNone/>
              <a:defRPr/>
            </a:pPr>
            <a:r>
              <a:rPr lang="en-US" sz="2200" dirty="0"/>
              <a:t> </a:t>
            </a:r>
            <a:r>
              <a:rPr lang="en-US" sz="2200" dirty="0" smtClean="0"/>
              <a:t>	Alternatively</a:t>
            </a:r>
            <a:r>
              <a:rPr lang="en-US" sz="2200" dirty="0"/>
              <a:t>, the IRR could be determined using a financial calculator</a:t>
            </a:r>
            <a:r>
              <a:rPr lang="en-US" sz="2200" dirty="0">
                <a:sym typeface="Wingdings"/>
              </a:rPr>
              <a:t></a:t>
            </a:r>
            <a:r>
              <a:rPr lang="en-US" sz="2200" dirty="0"/>
              <a:t>14.85%</a:t>
            </a:r>
          </a:p>
          <a:p>
            <a:pPr>
              <a:buFontTx/>
              <a:buNone/>
              <a:defRPr/>
            </a:pPr>
            <a:r>
              <a:rPr lang="en-US" sz="2200" dirty="0"/>
              <a:t> </a:t>
            </a:r>
            <a:r>
              <a:rPr lang="en-US" sz="2200" dirty="0" smtClean="0"/>
              <a:t>	Again</a:t>
            </a:r>
            <a:r>
              <a:rPr lang="en-US" sz="2200" dirty="0"/>
              <a:t>, since IRR&gt;12%, this would be an acceptable project.</a:t>
            </a:r>
          </a:p>
          <a:p>
            <a:pPr>
              <a:buFontTx/>
              <a:buNone/>
              <a:defRPr/>
            </a:pPr>
            <a:endParaRPr lang="en-US" sz="2200" dirty="0"/>
          </a:p>
        </p:txBody>
      </p:sp>
      <p:pic>
        <p:nvPicPr>
          <p:cNvPr id="48131" name="Picture 5" descr="slide31.gif"/>
          <p:cNvPicPr>
            <a:picLocks noChangeAspect="1"/>
          </p:cNvPicPr>
          <p:nvPr/>
        </p:nvPicPr>
        <p:blipFill>
          <a:blip r:embed="rId2"/>
          <a:srcRect/>
          <a:stretch>
            <a:fillRect/>
          </a:stretch>
        </p:blipFill>
        <p:spPr bwMode="auto">
          <a:xfrm>
            <a:off x="838200" y="2362200"/>
            <a:ext cx="7189788" cy="16002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76200"/>
            <a:ext cx="7696200" cy="1143000"/>
          </a:xfrm>
        </p:spPr>
        <p:txBody>
          <a:bodyPr>
            <a:normAutofit fontScale="90000"/>
          </a:bodyPr>
          <a:lstStyle/>
          <a:p>
            <a:pPr>
              <a:defRPr/>
            </a:pPr>
            <a:r>
              <a:rPr lang="en-US" dirty="0" smtClean="0"/>
              <a:t/>
            </a:r>
            <a:br>
              <a:rPr lang="en-US" dirty="0" smtClean="0"/>
            </a:br>
            <a:r>
              <a:rPr lang="en-US" dirty="0" smtClean="0"/>
              <a:t>11.4 </a:t>
            </a:r>
            <a:r>
              <a:rPr lang="en-US" dirty="0"/>
              <a:t>(A</a:t>
            </a:r>
            <a:r>
              <a:rPr lang="en-US" dirty="0" smtClean="0"/>
              <a:t>)  </a:t>
            </a:r>
            <a:r>
              <a:rPr lang="en-US" dirty="0"/>
              <a:t>Individual Weighted Average Cost of Capital for Individual </a:t>
            </a:r>
            <a:r>
              <a:rPr lang="en-US" dirty="0" smtClean="0"/>
              <a:t>Projects</a:t>
            </a:r>
            <a:r>
              <a:rPr lang="en-US" dirty="0"/>
              <a:t/>
            </a:r>
            <a:br>
              <a:rPr lang="en-US" dirty="0"/>
            </a:br>
            <a:endParaRPr lang="en-US" dirty="0"/>
          </a:p>
        </p:txBody>
      </p:sp>
      <p:sp>
        <p:nvSpPr>
          <p:cNvPr id="49154" name="Content Placeholder 4"/>
          <p:cNvSpPr>
            <a:spLocks noGrp="1"/>
          </p:cNvSpPr>
          <p:nvPr>
            <p:ph idx="1"/>
          </p:nvPr>
        </p:nvSpPr>
        <p:spPr>
          <a:xfrm>
            <a:off x="381000" y="1524000"/>
            <a:ext cx="8382000" cy="4648200"/>
          </a:xfrm>
        </p:spPr>
        <p:txBody>
          <a:bodyPr/>
          <a:lstStyle/>
          <a:p>
            <a:pPr>
              <a:buFontTx/>
              <a:buNone/>
            </a:pPr>
            <a:r>
              <a:rPr lang="en-US" smtClean="0">
                <a:ea typeface="ヒラギノ角ゴ Pro W3"/>
                <a:cs typeface="ヒラギノ角ゴ Pro W3"/>
              </a:rPr>
              <a:t>	Using the WACC for evaluating projects assumes that the project is of average risk.  </a:t>
            </a:r>
          </a:p>
          <a:p>
            <a:pPr>
              <a:buFontTx/>
              <a:buNone/>
            </a:pPr>
            <a:r>
              <a:rPr lang="en-US" smtClean="0">
                <a:ea typeface="ヒラギノ角ゴ Pro W3"/>
                <a:cs typeface="ヒラギノ角ゴ Pro W3"/>
              </a:rPr>
              <a:t>	If projects have varying risk levels, using the same discount rate could lead to incorrect decisions.</a:t>
            </a:r>
          </a:p>
          <a:p>
            <a:pPr>
              <a:buFontTx/>
              <a:buNone/>
            </a:pPr>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a:xfrm>
            <a:off x="1143000" y="152400"/>
            <a:ext cx="7696200" cy="1143000"/>
          </a:xfrm>
        </p:spPr>
        <p:txBody>
          <a:bodyPr>
            <a:normAutofit fontScale="90000"/>
          </a:bodyPr>
          <a:lstStyle/>
          <a:p>
            <a:pPr>
              <a:defRPr/>
            </a:pPr>
            <a:r>
              <a:rPr lang="en-US" dirty="0" smtClean="0"/>
              <a:t/>
            </a:r>
            <a:br>
              <a:rPr lang="en-US" dirty="0" smtClean="0"/>
            </a:br>
            <a:r>
              <a:rPr lang="en-US" dirty="0" smtClean="0"/>
              <a:t>11.4 </a:t>
            </a:r>
            <a:r>
              <a:rPr lang="en-US" dirty="0"/>
              <a:t>(A)</a:t>
            </a:r>
            <a:r>
              <a:rPr lang="en-US" dirty="0" smtClean="0"/>
              <a:t>  Individual </a:t>
            </a:r>
            <a:r>
              <a:rPr lang="en-US" dirty="0"/>
              <a:t>Weighted Average Cost of Capital for Individual </a:t>
            </a:r>
            <a:r>
              <a:rPr lang="en-US" dirty="0" smtClean="0"/>
              <a:t>Projects</a:t>
            </a:r>
            <a:r>
              <a:rPr lang="en-US" dirty="0"/>
              <a:t/>
            </a:r>
            <a:br>
              <a:rPr lang="en-US" dirty="0"/>
            </a:br>
            <a:endParaRPr lang="en-US" dirty="0"/>
          </a:p>
        </p:txBody>
      </p:sp>
      <p:sp>
        <p:nvSpPr>
          <p:cNvPr id="5" name="Content Placeholder 4"/>
          <p:cNvSpPr>
            <a:spLocks noGrp="1"/>
          </p:cNvSpPr>
          <p:nvPr>
            <p:ph idx="1"/>
          </p:nvPr>
        </p:nvSpPr>
        <p:spPr>
          <a:xfrm>
            <a:off x="381000" y="1905000"/>
            <a:ext cx="8382000" cy="4572000"/>
          </a:xfrm>
        </p:spPr>
        <p:txBody>
          <a:bodyPr>
            <a:normAutofit fontScale="92500" lnSpcReduction="20000"/>
          </a:bodyPr>
          <a:lstStyle/>
          <a:p>
            <a:pPr>
              <a:buFontTx/>
              <a:buNone/>
              <a:defRPr/>
            </a:pPr>
            <a:endParaRPr lang="en-US" b="1" i="1" dirty="0" smtClean="0"/>
          </a:p>
          <a:p>
            <a:pPr>
              <a:buFontTx/>
              <a:buNone/>
              <a:defRPr/>
            </a:pPr>
            <a:endParaRPr lang="en-US" b="1" i="1" dirty="0"/>
          </a:p>
          <a:p>
            <a:pPr>
              <a:buFontTx/>
              <a:buNone/>
              <a:defRPr/>
            </a:pPr>
            <a:endParaRPr lang="en-US" b="1" i="1" dirty="0" smtClean="0"/>
          </a:p>
          <a:p>
            <a:pPr>
              <a:buFontTx/>
              <a:buNone/>
              <a:defRPr/>
            </a:pPr>
            <a:endParaRPr lang="en-US" b="1" i="1" dirty="0"/>
          </a:p>
          <a:p>
            <a:pPr>
              <a:buFontTx/>
              <a:buNone/>
              <a:defRPr/>
            </a:pPr>
            <a:endParaRPr lang="en-US" b="1" i="1" dirty="0" smtClean="0"/>
          </a:p>
          <a:p>
            <a:pPr>
              <a:spcAft>
                <a:spcPts val="600"/>
              </a:spcAft>
              <a:defRPr/>
            </a:pPr>
            <a:r>
              <a:rPr lang="en-US" sz="2400" b="1" i="1" dirty="0" smtClean="0"/>
              <a:t>4</a:t>
            </a:r>
            <a:r>
              <a:rPr lang="en-US" sz="2400" dirty="0" smtClean="0"/>
              <a:t> </a:t>
            </a:r>
            <a:r>
              <a:rPr lang="en-US" sz="2400" dirty="0"/>
              <a:t>projects, whose </a:t>
            </a:r>
            <a:r>
              <a:rPr lang="en-US" sz="2400" i="1" dirty="0"/>
              <a:t>IRRs</a:t>
            </a:r>
            <a:r>
              <a:rPr lang="en-US" sz="2400" dirty="0"/>
              <a:t> range from </a:t>
            </a:r>
            <a:r>
              <a:rPr lang="en-US" sz="2400" dirty="0" smtClean="0"/>
              <a:t>8</a:t>
            </a:r>
            <a:r>
              <a:rPr lang="en-US" sz="2400" dirty="0"/>
              <a:t>% to 11%, but the risk levels also go from </a:t>
            </a:r>
            <a:r>
              <a:rPr lang="en-US" sz="2400" dirty="0" err="1" smtClean="0"/>
              <a:t>low</a:t>
            </a:r>
            <a:r>
              <a:rPr lang="en-US" sz="2400" dirty="0" err="1">
                <a:sym typeface="Wingdings"/>
              </a:rPr>
              <a:t></a:t>
            </a:r>
            <a:r>
              <a:rPr lang="en-US" sz="2400" dirty="0" err="1"/>
              <a:t>moderate</a:t>
            </a:r>
            <a:r>
              <a:rPr lang="en-US" sz="2400" dirty="0" err="1">
                <a:sym typeface="Wingdings"/>
              </a:rPr>
              <a:t></a:t>
            </a:r>
            <a:r>
              <a:rPr lang="en-US" sz="2400" dirty="0" err="1"/>
              <a:t>high</a:t>
            </a:r>
            <a:r>
              <a:rPr lang="en-US" sz="2400" dirty="0" err="1">
                <a:sym typeface="Wingdings"/>
              </a:rPr>
              <a:t></a:t>
            </a:r>
            <a:r>
              <a:rPr lang="en-US" sz="2400" dirty="0" err="1"/>
              <a:t>very</a:t>
            </a:r>
            <a:r>
              <a:rPr lang="en-US" sz="2400" dirty="0"/>
              <a:t> </a:t>
            </a:r>
            <a:r>
              <a:rPr lang="en-US" sz="2400" dirty="0" smtClean="0"/>
              <a:t>high</a:t>
            </a:r>
          </a:p>
          <a:p>
            <a:pPr>
              <a:spcAft>
                <a:spcPts val="600"/>
              </a:spcAft>
              <a:defRPr/>
            </a:pPr>
            <a:r>
              <a:rPr lang="en-US" sz="2400" dirty="0" smtClean="0"/>
              <a:t>With </a:t>
            </a:r>
            <a:r>
              <a:rPr lang="en-US" sz="2400" dirty="0"/>
              <a:t>a WACC of 9.5%, only Projects 3 and 4, with IRRs of 10% and 11%</a:t>
            </a:r>
            <a:r>
              <a:rPr lang="en-US" sz="2400" dirty="0" smtClean="0"/>
              <a:t> respectively </a:t>
            </a:r>
            <a:r>
              <a:rPr lang="en-US" sz="2400" dirty="0"/>
              <a:t>would be accepted.</a:t>
            </a:r>
          </a:p>
          <a:p>
            <a:pPr>
              <a:spcAft>
                <a:spcPts val="600"/>
              </a:spcAft>
              <a:defRPr/>
            </a:pPr>
            <a:r>
              <a:rPr lang="en-US" sz="2400" dirty="0"/>
              <a:t>However, Projects 1 and 2 could have been profitable lower risk projects that are being rejected in favor of higher risk projects, merely because the risk levels have not been adequately adjusted for.</a:t>
            </a:r>
          </a:p>
          <a:p>
            <a:pPr>
              <a:buFontTx/>
              <a:buNone/>
              <a:defRPr/>
            </a:pPr>
            <a:endParaRPr lang="en-US" sz="2400" dirty="0" smtClean="0"/>
          </a:p>
          <a:p>
            <a:pPr>
              <a:buFontTx/>
              <a:buNone/>
              <a:defRPr/>
            </a:pPr>
            <a:endParaRPr lang="en-US" sz="2400" dirty="0"/>
          </a:p>
          <a:p>
            <a:pPr>
              <a:buFontTx/>
              <a:buNone/>
              <a:defRPr/>
            </a:pPr>
            <a:endParaRPr lang="en-US" dirty="0"/>
          </a:p>
        </p:txBody>
      </p:sp>
      <p:sp>
        <p:nvSpPr>
          <p:cNvPr id="51204" name="TextBox 8"/>
          <p:cNvSpPr txBox="1">
            <a:spLocks noChangeArrowheads="1"/>
          </p:cNvSpPr>
          <p:nvPr/>
        </p:nvSpPr>
        <p:spPr bwMode="auto">
          <a:xfrm>
            <a:off x="5105400" y="1676400"/>
            <a:ext cx="3657600" cy="1569660"/>
          </a:xfrm>
          <a:prstGeom prst="rect">
            <a:avLst/>
          </a:prstGeom>
          <a:noFill/>
          <a:ln w="9525">
            <a:noFill/>
            <a:miter lim="800000"/>
            <a:headEnd/>
            <a:tailEnd/>
          </a:ln>
        </p:spPr>
        <p:txBody>
          <a:bodyPr>
            <a:spAutoFit/>
          </a:bodyPr>
          <a:lstStyle/>
          <a:p>
            <a:r>
              <a:rPr lang="en-US" b="1" dirty="0">
                <a:latin typeface="Verdana" pitchFamily="34" charset="0"/>
              </a:rPr>
              <a:t>Figure 11.3  Capital </a:t>
            </a:r>
            <a:r>
              <a:rPr lang="en-US" b="1" dirty="0" smtClean="0">
                <a:latin typeface="Verdana" pitchFamily="34" charset="0"/>
              </a:rPr>
              <a:t>project decision </a:t>
            </a:r>
            <a:r>
              <a:rPr lang="en-US" b="1" dirty="0">
                <a:latin typeface="Verdana" pitchFamily="34" charset="0"/>
              </a:rPr>
              <a:t>model without</a:t>
            </a:r>
          </a:p>
          <a:p>
            <a:r>
              <a:rPr lang="en-US" b="1" dirty="0">
                <a:latin typeface="Verdana" pitchFamily="34" charset="0"/>
              </a:rPr>
              <a:t>considering risk.</a:t>
            </a:r>
          </a:p>
        </p:txBody>
      </p:sp>
      <p:pic>
        <p:nvPicPr>
          <p:cNvPr id="2" name="Picture 1" descr="fig11_03.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57200" y="1524000"/>
            <a:ext cx="4343400" cy="2218071"/>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le 3"/>
          <p:cNvSpPr>
            <a:spLocks noGrp="1"/>
          </p:cNvSpPr>
          <p:nvPr>
            <p:ph type="title"/>
          </p:nvPr>
        </p:nvSpPr>
        <p:spPr>
          <a:xfrm>
            <a:off x="1143000" y="0"/>
            <a:ext cx="8001000" cy="1143000"/>
          </a:xfrm>
        </p:spPr>
        <p:txBody>
          <a:bodyPr/>
          <a:lstStyle/>
          <a:p>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11.4 (A)  Individual Weighted Average Cost of Capital for Individual Projects</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5" name="Content Placeholder 4"/>
          <p:cNvSpPr>
            <a:spLocks noGrp="1"/>
          </p:cNvSpPr>
          <p:nvPr>
            <p:ph idx="1"/>
          </p:nvPr>
        </p:nvSpPr>
        <p:spPr/>
        <p:txBody>
          <a:bodyPr>
            <a:normAutofit lnSpcReduction="10000"/>
          </a:bodyPr>
          <a:lstStyle/>
          <a:p>
            <a:pPr>
              <a:buFontTx/>
              <a:buNone/>
              <a:defRPr/>
            </a:pPr>
            <a:r>
              <a:rPr lang="en-US" dirty="0" smtClean="0"/>
              <a:t>	</a:t>
            </a:r>
            <a:r>
              <a:rPr lang="en-US" sz="2600" dirty="0" smtClean="0"/>
              <a:t>To </a:t>
            </a:r>
            <a:r>
              <a:rPr lang="en-US" sz="2600" dirty="0"/>
              <a:t>adjust for risk, we would need to get individual project discount rates based </a:t>
            </a:r>
            <a:r>
              <a:rPr lang="en-US" sz="2600" dirty="0" smtClean="0"/>
              <a:t>on </a:t>
            </a:r>
            <a:r>
              <a:rPr lang="en-US" sz="2600" dirty="0"/>
              <a:t>each project’s beta.	</a:t>
            </a:r>
          </a:p>
          <a:p>
            <a:pPr>
              <a:buFontTx/>
              <a:buNone/>
              <a:defRPr/>
            </a:pPr>
            <a:r>
              <a:rPr lang="en-US" sz="2600" dirty="0"/>
              <a:t> 	Using a risk-free rate of 3%; a market risk premium of 9%; a before-tax cost of </a:t>
            </a:r>
            <a:r>
              <a:rPr lang="en-US" sz="2600" dirty="0" smtClean="0"/>
              <a:t>10</a:t>
            </a:r>
            <a:r>
              <a:rPr lang="en-US" sz="2600" dirty="0"/>
              <a:t>%, a tax rate of 30%; equally-weighted debt and equity levels, and varying </a:t>
            </a:r>
            <a:r>
              <a:rPr lang="en-US" sz="2600" dirty="0" smtClean="0"/>
              <a:t>project </a:t>
            </a:r>
            <a:r>
              <a:rPr lang="en-US" sz="2600" dirty="0"/>
              <a:t>betas we can compute each project’s hurdle rate as follows:</a:t>
            </a:r>
          </a:p>
          <a:p>
            <a:pPr>
              <a:buFontTx/>
              <a:buNone/>
              <a:defRPr/>
            </a:pPr>
            <a:r>
              <a:rPr lang="en-US" dirty="0"/>
              <a:t>	</a:t>
            </a:r>
          </a:p>
          <a:p>
            <a:pPr>
              <a:buFontTx/>
              <a:buNone/>
              <a:defRPr/>
            </a:pPr>
            <a:r>
              <a:rPr lang="en-US" dirty="0"/>
              <a:t>	</a:t>
            </a:r>
          </a:p>
          <a:p>
            <a:pPr>
              <a:buFontTx/>
              <a:buNone/>
              <a:defRPr/>
            </a:pPr>
            <a:r>
              <a:rPr lang="en-US" dirty="0"/>
              <a:t>    	</a:t>
            </a:r>
          </a:p>
          <a:p>
            <a:pPr>
              <a:buFontTx/>
              <a:buNone/>
              <a:defRPr/>
            </a:pPr>
            <a:endParaRPr lang="en-US" dirty="0"/>
          </a:p>
        </p:txBody>
      </p:sp>
      <p:pic>
        <p:nvPicPr>
          <p:cNvPr id="2" name="Picture 1" descr="unnumberd_tbl.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90600" y="4648200"/>
            <a:ext cx="7124702" cy="167640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3"/>
          <p:cNvSpPr>
            <a:spLocks noGrp="1"/>
          </p:cNvSpPr>
          <p:nvPr>
            <p:ph type="title"/>
          </p:nvPr>
        </p:nvSpPr>
        <p:spPr>
          <a:xfrm>
            <a:off x="1143000" y="0"/>
            <a:ext cx="8001000" cy="1143000"/>
          </a:xfrm>
        </p:spPr>
        <p:txBody>
          <a:bodyPr/>
          <a:lstStyle/>
          <a:p>
            <a:r>
              <a:rPr lang="en-US" sz="2800" smtClean="0">
                <a:ea typeface="ヒラギノ角ゴ Pro W3"/>
                <a:cs typeface="ヒラギノ角ゴ Pro W3"/>
              </a:rPr>
              <a:t/>
            </a:r>
            <a:br>
              <a:rPr lang="en-US" sz="2800" smtClean="0">
                <a:ea typeface="ヒラギノ角ゴ Pro W3"/>
                <a:cs typeface="ヒラギノ角ゴ Pro W3"/>
              </a:rPr>
            </a:br>
            <a:r>
              <a:rPr lang="en-US" sz="2800" smtClean="0">
                <a:ea typeface="ヒラギノ角ゴ Pro W3"/>
                <a:cs typeface="ヒラギノ角ゴ Pro W3"/>
              </a:rPr>
              <a:t>11.4 (A)  Individual Weighted Average Cost of Capital for Individual Projects</a:t>
            </a:r>
            <a:br>
              <a:rPr lang="en-US" sz="2800" smtClean="0">
                <a:ea typeface="ヒラギノ角ゴ Pro W3"/>
                <a:cs typeface="ヒラギノ角ゴ Pro W3"/>
              </a:rPr>
            </a:br>
            <a:endParaRPr lang="en-US" sz="2800" smtClean="0">
              <a:ea typeface="ヒラギノ角ゴ Pro W3"/>
              <a:cs typeface="ヒラギノ角ゴ Pro W3"/>
            </a:endParaRPr>
          </a:p>
        </p:txBody>
      </p:sp>
      <p:sp>
        <p:nvSpPr>
          <p:cNvPr id="53250" name="Content Placeholder 4"/>
          <p:cNvSpPr>
            <a:spLocks noGrp="1"/>
          </p:cNvSpPr>
          <p:nvPr>
            <p:ph idx="1"/>
          </p:nvPr>
        </p:nvSpPr>
        <p:spPr>
          <a:xfrm>
            <a:off x="381000" y="1295400"/>
            <a:ext cx="8382000" cy="4648200"/>
          </a:xfrm>
        </p:spPr>
        <p:txBody>
          <a:bodyPr/>
          <a:lstStyle/>
          <a:p>
            <a:pPr>
              <a:buFontTx/>
              <a:buNone/>
            </a:pPr>
            <a:r>
              <a:rPr lang="en-US" sz="2400" smtClean="0">
                <a:ea typeface="ヒラギノ角ゴ Pro W3"/>
                <a:cs typeface="ヒラギノ角ゴ Pro W3"/>
              </a:rPr>
              <a:t>	Under the risk-adjusted approach, Project 1 (IRR=8%&gt;7.7%) and Project 2 (IRR=9%&gt;8.6%) should be accepted, while Project 3 (IRR=10%&lt;10.4%) and Project 4 (IRR=11%&lt;13.1%)  should be rejected.</a:t>
            </a:r>
          </a:p>
          <a:p>
            <a:pPr>
              <a:buFontTx/>
              <a:buNone/>
            </a:pPr>
            <a:r>
              <a:rPr lang="en-US" sz="2400" smtClean="0">
                <a:ea typeface="ヒラギノ角ゴ Pro W3"/>
                <a:cs typeface="ヒラギノ角ゴ Pro W3"/>
              </a:rPr>
              <a:t> </a:t>
            </a:r>
          </a:p>
          <a:p>
            <a:pPr>
              <a:buFontTx/>
              <a:buNone/>
            </a:pPr>
            <a:r>
              <a:rPr lang="en-US" sz="2400" smtClean="0">
                <a:ea typeface="ヒラギノ角ゴ Pro W3"/>
                <a:cs typeface="ヒラギノ角ゴ Pro W3"/>
              </a:rPr>
              <a:t>		</a:t>
            </a:r>
          </a:p>
        </p:txBody>
      </p:sp>
      <p:sp>
        <p:nvSpPr>
          <p:cNvPr id="53252" name="TextBox 7"/>
          <p:cNvSpPr txBox="1">
            <a:spLocks noChangeArrowheads="1"/>
          </p:cNvSpPr>
          <p:nvPr/>
        </p:nvSpPr>
        <p:spPr bwMode="auto">
          <a:xfrm>
            <a:off x="6019800" y="3657600"/>
            <a:ext cx="2971800" cy="1569660"/>
          </a:xfrm>
          <a:prstGeom prst="rect">
            <a:avLst/>
          </a:prstGeom>
          <a:noFill/>
          <a:ln w="9525">
            <a:noFill/>
            <a:miter lim="800000"/>
            <a:headEnd/>
            <a:tailEnd/>
          </a:ln>
        </p:spPr>
        <p:txBody>
          <a:bodyPr wrap="square">
            <a:spAutoFit/>
          </a:bodyPr>
          <a:lstStyle/>
          <a:p>
            <a:r>
              <a:rPr lang="en-US" b="1" dirty="0">
                <a:latin typeface="Verdana" pitchFamily="34" charset="0"/>
              </a:rPr>
              <a:t>Figure 11.4 Capital project</a:t>
            </a:r>
          </a:p>
          <a:p>
            <a:r>
              <a:rPr lang="en-US" b="1" dirty="0">
                <a:latin typeface="Verdana" pitchFamily="34" charset="0"/>
              </a:rPr>
              <a:t>decision model with risk.</a:t>
            </a:r>
          </a:p>
        </p:txBody>
      </p:sp>
      <p:pic>
        <p:nvPicPr>
          <p:cNvPr id="2" name="Picture 1" descr="fig11_04.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61999" y="3452317"/>
            <a:ext cx="4812769" cy="279608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le 3"/>
          <p:cNvSpPr>
            <a:spLocks noGrp="1"/>
          </p:cNvSpPr>
          <p:nvPr>
            <p:ph type="title"/>
          </p:nvPr>
        </p:nvSpPr>
        <p:spPr/>
        <p:txBody>
          <a:bodyPr/>
          <a:lstStyle/>
          <a:p>
            <a:r>
              <a:rPr lang="en-US" smtClean="0">
                <a:ea typeface="ヒラギノ角ゴ Pro W3"/>
                <a:cs typeface="ヒラギノ角ゴ Pro W3"/>
              </a:rPr>
              <a:t>11.5  Selecting Appropriate Betas for Projects</a:t>
            </a:r>
          </a:p>
        </p:txBody>
      </p:sp>
      <p:sp>
        <p:nvSpPr>
          <p:cNvPr id="5" name="Content Placeholder 4"/>
          <p:cNvSpPr>
            <a:spLocks noGrp="1"/>
          </p:cNvSpPr>
          <p:nvPr>
            <p:ph idx="1"/>
          </p:nvPr>
        </p:nvSpPr>
        <p:spPr/>
        <p:txBody>
          <a:bodyPr>
            <a:normAutofit fontScale="92500" lnSpcReduction="10000"/>
          </a:bodyPr>
          <a:lstStyle/>
          <a:p>
            <a:pPr>
              <a:buFontTx/>
              <a:buNone/>
              <a:defRPr/>
            </a:pPr>
            <a:r>
              <a:rPr lang="en-US" dirty="0" smtClean="0"/>
              <a:t>	It </a:t>
            </a:r>
            <a:r>
              <a:rPr lang="en-US" dirty="0"/>
              <a:t>is important to adjust the discount rate used when evaluating projects of varying risk, based on their individual betas</a:t>
            </a:r>
            <a:r>
              <a:rPr lang="en-US" dirty="0" smtClean="0"/>
              <a:t>.</a:t>
            </a:r>
            <a:r>
              <a:rPr lang="en-US" dirty="0"/>
              <a:t> </a:t>
            </a:r>
          </a:p>
          <a:p>
            <a:pPr>
              <a:buFontTx/>
              <a:buNone/>
              <a:defRPr/>
            </a:pPr>
            <a:r>
              <a:rPr lang="en-US" dirty="0" smtClean="0"/>
              <a:t>	However</a:t>
            </a:r>
            <a:r>
              <a:rPr lang="en-US" dirty="0"/>
              <a:t>, since </a:t>
            </a:r>
            <a:r>
              <a:rPr lang="en-US" dirty="0" smtClean="0"/>
              <a:t>project betas </a:t>
            </a:r>
            <a:r>
              <a:rPr lang="en-US" dirty="0"/>
              <a:t>are not easily available, it is more of </a:t>
            </a:r>
            <a:r>
              <a:rPr lang="en-US" dirty="0" smtClean="0"/>
              <a:t>an </a:t>
            </a:r>
            <a:r>
              <a:rPr lang="en-US" i="1" dirty="0" smtClean="0"/>
              <a:t>art than a science</a:t>
            </a:r>
            <a:r>
              <a:rPr lang="en-US" dirty="0" smtClean="0"/>
              <a:t>.</a:t>
            </a:r>
            <a:r>
              <a:rPr lang="en-US" dirty="0"/>
              <a:t> </a:t>
            </a:r>
            <a:r>
              <a:rPr lang="en-US" dirty="0" smtClean="0"/>
              <a:t>	</a:t>
            </a:r>
          </a:p>
          <a:p>
            <a:pPr>
              <a:buFontTx/>
              <a:buNone/>
              <a:defRPr/>
            </a:pPr>
            <a:r>
              <a:rPr lang="en-US" dirty="0"/>
              <a:t>	</a:t>
            </a:r>
            <a:r>
              <a:rPr lang="en-US" dirty="0" smtClean="0"/>
              <a:t>There </a:t>
            </a:r>
            <a:r>
              <a:rPr lang="en-US" dirty="0"/>
              <a:t>are two approaches generally used:</a:t>
            </a:r>
            <a:endParaRPr lang="en-US" dirty="0" smtClean="0"/>
          </a:p>
          <a:p>
            <a:pPr marL="914400" lvl="1" indent="-514350">
              <a:buFont typeface="+mj-lt"/>
              <a:buAutoNum type="arabicPeriod"/>
              <a:defRPr/>
            </a:pPr>
            <a:r>
              <a:rPr lang="en-US" dirty="0" smtClean="0"/>
              <a:t>Pure </a:t>
            </a:r>
            <a:r>
              <a:rPr lang="en-US" dirty="0"/>
              <a:t>play betas: i.e. matching the project with a</a:t>
            </a:r>
            <a:r>
              <a:rPr lang="en-US" dirty="0" smtClean="0"/>
              <a:t> company that has </a:t>
            </a:r>
            <a:r>
              <a:rPr lang="en-US" dirty="0"/>
              <a:t>a </a:t>
            </a:r>
            <a:r>
              <a:rPr lang="en-US" dirty="0" smtClean="0"/>
              <a:t>similar </a:t>
            </a:r>
            <a:r>
              <a:rPr lang="en-US" dirty="0"/>
              <a:t>single focus, and using</a:t>
            </a:r>
            <a:r>
              <a:rPr lang="en-US" dirty="0" smtClean="0"/>
              <a:t> that </a:t>
            </a:r>
            <a:r>
              <a:rPr lang="en-US" dirty="0"/>
              <a:t>company’s beta</a:t>
            </a:r>
            <a:r>
              <a:rPr lang="en-US" dirty="0" smtClean="0"/>
              <a:t>.</a:t>
            </a:r>
            <a:r>
              <a:rPr lang="en-US" dirty="0"/>
              <a:t> </a:t>
            </a:r>
            <a:endParaRPr lang="en-US" dirty="0" smtClean="0"/>
          </a:p>
          <a:p>
            <a:pPr marL="914400" lvl="1" indent="-514350">
              <a:buFont typeface="+mj-lt"/>
              <a:buAutoNum type="arabicPeriod"/>
              <a:defRPr/>
            </a:pPr>
            <a:r>
              <a:rPr lang="en-US" dirty="0" smtClean="0"/>
              <a:t>Subjective </a:t>
            </a:r>
            <a:r>
              <a:rPr lang="en-US" dirty="0"/>
              <a:t>modification of the company’s average</a:t>
            </a:r>
            <a:r>
              <a:rPr lang="en-US" dirty="0" smtClean="0"/>
              <a:t> beta</a:t>
            </a:r>
            <a:r>
              <a:rPr lang="en-US" dirty="0"/>
              <a:t>: i.e. adjusting</a:t>
            </a:r>
            <a:r>
              <a:rPr lang="en-US" dirty="0" smtClean="0"/>
              <a:t> the </a:t>
            </a:r>
            <a:r>
              <a:rPr lang="en-US" dirty="0"/>
              <a:t>beta up or down to </a:t>
            </a:r>
            <a:r>
              <a:rPr lang="en-US" dirty="0" smtClean="0"/>
              <a:t>reflect different </a:t>
            </a:r>
            <a:r>
              <a:rPr lang="en-US" dirty="0"/>
              <a:t>levels of risk.	</a:t>
            </a:r>
            <a:endParaRPr lang="en-US" dirty="0" smtClean="0"/>
          </a:p>
          <a:p>
            <a:pPr marL="914400" lvl="1" indent="-514350">
              <a:buFontTx/>
              <a:buNone/>
              <a:defRPr/>
            </a:pPr>
            <a:endParaRPr lang="en-US" dirty="0" smtClean="0"/>
          </a:p>
          <a:p>
            <a:pPr>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a:t>11.6</a:t>
            </a:r>
            <a:r>
              <a:rPr lang="en-US" dirty="0" smtClean="0"/>
              <a:t>  Constraints </a:t>
            </a:r>
            <a:r>
              <a:rPr lang="en-US" dirty="0"/>
              <a:t>on Borrowing and Selecting Projects for the Portfolio</a:t>
            </a:r>
          </a:p>
        </p:txBody>
      </p:sp>
      <p:sp>
        <p:nvSpPr>
          <p:cNvPr id="5" name="Content Placeholder 4"/>
          <p:cNvSpPr>
            <a:spLocks noGrp="1"/>
          </p:cNvSpPr>
          <p:nvPr>
            <p:ph idx="1"/>
          </p:nvPr>
        </p:nvSpPr>
        <p:spPr/>
        <p:txBody>
          <a:bodyPr>
            <a:normAutofit fontScale="92500"/>
          </a:bodyPr>
          <a:lstStyle/>
          <a:p>
            <a:pPr>
              <a:defRPr/>
            </a:pPr>
            <a:r>
              <a:rPr lang="en-US" dirty="0" smtClean="0"/>
              <a:t>Capital </a:t>
            </a:r>
            <a:r>
              <a:rPr lang="en-US" dirty="0"/>
              <a:t>constraints </a:t>
            </a:r>
            <a:r>
              <a:rPr lang="en-US" dirty="0" smtClean="0"/>
              <a:t>prevent firms </a:t>
            </a:r>
            <a:r>
              <a:rPr lang="en-US" dirty="0"/>
              <a:t>from funding all potentially profitable projects that come their way</a:t>
            </a:r>
            <a:r>
              <a:rPr lang="en-US" dirty="0" smtClean="0"/>
              <a:t>.</a:t>
            </a:r>
            <a:r>
              <a:rPr lang="en-US" dirty="0"/>
              <a:t> </a:t>
            </a:r>
          </a:p>
          <a:p>
            <a:pPr>
              <a:defRPr/>
            </a:pPr>
            <a:r>
              <a:rPr lang="en-US" dirty="0"/>
              <a:t>Capital rationing </a:t>
            </a:r>
            <a:r>
              <a:rPr lang="en-US" dirty="0" smtClean="0"/>
              <a:t>-- </a:t>
            </a:r>
            <a:r>
              <a:rPr lang="en-US" dirty="0"/>
              <a:t>select projects based on their costs and expected profitability, </a:t>
            </a:r>
            <a:r>
              <a:rPr lang="en-US" dirty="0" smtClean="0"/>
              <a:t>within capital </a:t>
            </a:r>
            <a:r>
              <a:rPr lang="en-US" dirty="0"/>
              <a:t>constraints</a:t>
            </a:r>
            <a:r>
              <a:rPr lang="en-US" dirty="0" smtClean="0"/>
              <a:t>.</a:t>
            </a:r>
            <a:r>
              <a:rPr lang="en-US" dirty="0"/>
              <a:t> </a:t>
            </a:r>
          </a:p>
          <a:p>
            <a:pPr>
              <a:defRPr/>
            </a:pPr>
            <a:r>
              <a:rPr lang="en-US" dirty="0" smtClean="0"/>
              <a:t>Rank order projects (descending order) based </a:t>
            </a:r>
            <a:r>
              <a:rPr lang="en-US" dirty="0"/>
              <a:t>on </a:t>
            </a:r>
            <a:r>
              <a:rPr lang="en-US" dirty="0" smtClean="0"/>
              <a:t>NPV </a:t>
            </a:r>
            <a:r>
              <a:rPr lang="en-US" dirty="0"/>
              <a:t>or IRRs along with their costs </a:t>
            </a:r>
            <a:r>
              <a:rPr lang="en-US" dirty="0" smtClean="0">
                <a:sym typeface="Wingdings" pitchFamily="2" charset="2"/>
              </a:rPr>
              <a:t></a:t>
            </a:r>
            <a:r>
              <a:rPr lang="en-US" dirty="0" smtClean="0"/>
              <a:t>choose </a:t>
            </a:r>
            <a:r>
              <a:rPr lang="en-US" dirty="0"/>
              <a:t>the combination which has the highest combined return or NPV </a:t>
            </a:r>
            <a:r>
              <a:rPr lang="en-US" dirty="0" smtClean="0">
                <a:sym typeface="Wingdings" pitchFamily="2" charset="2"/>
              </a:rPr>
              <a:t></a:t>
            </a:r>
            <a:r>
              <a:rPr lang="en-US" dirty="0" smtClean="0"/>
              <a:t>while </a:t>
            </a:r>
            <a:r>
              <a:rPr lang="en-US" dirty="0"/>
              <a:t>using up as much of the limited capital budget</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le 3"/>
          <p:cNvSpPr>
            <a:spLocks noGrp="1"/>
          </p:cNvSpPr>
          <p:nvPr>
            <p:ph type="title"/>
          </p:nvPr>
        </p:nvSpPr>
        <p:spPr/>
        <p:txBody>
          <a:bodyPr/>
          <a:lstStyle/>
          <a:p>
            <a:r>
              <a:rPr lang="en-US" sz="2400" smtClean="0">
                <a:ea typeface="ヒラギノ角ゴ Pro W3"/>
                <a:cs typeface="ヒラギノ角ゴ Pro W3"/>
              </a:rPr>
              <a:t>11.6  Constraints on Borrowing and Selecting Projects for the Portfolio (continued)</a:t>
            </a:r>
          </a:p>
        </p:txBody>
      </p:sp>
      <p:sp>
        <p:nvSpPr>
          <p:cNvPr id="5" name="Content Placeholder 4"/>
          <p:cNvSpPr>
            <a:spLocks noGrp="1"/>
          </p:cNvSpPr>
          <p:nvPr>
            <p:ph idx="1"/>
          </p:nvPr>
        </p:nvSpPr>
        <p:spPr>
          <a:xfrm>
            <a:off x="381000" y="1524000"/>
            <a:ext cx="8382000" cy="4648200"/>
          </a:xfrm>
        </p:spPr>
        <p:txBody>
          <a:bodyPr>
            <a:normAutofit fontScale="92500" lnSpcReduction="10000"/>
          </a:bodyPr>
          <a:lstStyle/>
          <a:p>
            <a:pPr>
              <a:buFontTx/>
              <a:buNone/>
              <a:defRPr/>
            </a:pPr>
            <a:r>
              <a:rPr lang="en-US" b="1" dirty="0" smtClean="0"/>
              <a:t>	Example </a:t>
            </a:r>
            <a:r>
              <a:rPr lang="en-US" b="1" dirty="0"/>
              <a:t>8: Selecting Projects with Capital Constraints.</a:t>
            </a:r>
            <a:endParaRPr lang="en-US" dirty="0"/>
          </a:p>
          <a:p>
            <a:pPr>
              <a:buFontTx/>
              <a:buNone/>
              <a:defRPr/>
            </a:pPr>
            <a:r>
              <a:rPr lang="en-US" dirty="0"/>
              <a:t> </a:t>
            </a:r>
            <a:r>
              <a:rPr lang="en-US" dirty="0" smtClean="0"/>
              <a:t>	The </a:t>
            </a:r>
            <a:r>
              <a:rPr lang="en-US" dirty="0"/>
              <a:t>XYZ Company’s managers are reviewing various projects that are being presented by unit managers for possible funding. </a:t>
            </a:r>
            <a:endParaRPr lang="en-US" dirty="0" smtClean="0"/>
          </a:p>
          <a:p>
            <a:pPr>
              <a:buFontTx/>
              <a:buNone/>
              <a:defRPr/>
            </a:pPr>
            <a:r>
              <a:rPr lang="en-US" dirty="0"/>
              <a:t>	</a:t>
            </a:r>
            <a:r>
              <a:rPr lang="en-US" dirty="0" smtClean="0"/>
              <a:t>They </a:t>
            </a:r>
            <a:r>
              <a:rPr lang="en-US" dirty="0"/>
              <a:t>have an upper limit of $5,750,000 for this forthcoming year.  </a:t>
            </a:r>
            <a:endParaRPr lang="en-US" dirty="0" smtClean="0"/>
          </a:p>
          <a:p>
            <a:pPr>
              <a:buFontTx/>
              <a:buNone/>
              <a:defRPr/>
            </a:pPr>
            <a:r>
              <a:rPr lang="en-US" dirty="0"/>
              <a:t>	</a:t>
            </a:r>
            <a:r>
              <a:rPr lang="en-US" dirty="0" smtClean="0"/>
              <a:t>The </a:t>
            </a:r>
            <a:r>
              <a:rPr lang="en-US" dirty="0"/>
              <a:t>cost and NPV of each project has been estimated and is presented below.  </a:t>
            </a:r>
            <a:endParaRPr lang="en-US" dirty="0" smtClean="0"/>
          </a:p>
          <a:p>
            <a:pPr>
              <a:buFontTx/>
              <a:buNone/>
              <a:defRPr/>
            </a:pPr>
            <a:r>
              <a:rPr lang="en-US" dirty="0"/>
              <a:t>	</a:t>
            </a:r>
            <a:r>
              <a:rPr lang="en-US" dirty="0" smtClean="0"/>
              <a:t>Which </a:t>
            </a:r>
            <a:r>
              <a:rPr lang="en-US" dirty="0"/>
              <a:t>combination of projects would be best for them to invest in?</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302" name="Title 3"/>
          <p:cNvSpPr>
            <a:spLocks noGrp="1"/>
          </p:cNvSpPr>
          <p:nvPr>
            <p:ph type="title"/>
          </p:nvPr>
        </p:nvSpPr>
        <p:spPr>
          <a:xfrm>
            <a:off x="1143000" y="152400"/>
            <a:ext cx="7696200" cy="1143000"/>
          </a:xfrm>
        </p:spPr>
        <p:txBody>
          <a:bodyPr/>
          <a:lstStyle/>
          <a:p>
            <a:r>
              <a:rPr lang="en-US" sz="2800" smtClean="0">
                <a:ea typeface="ヒラギノ角ゴ Pro W3"/>
                <a:cs typeface="ヒラギノ角ゴ Pro W3"/>
              </a:rPr>
              <a:t>11.6  Constraints on Borrowing and Selecting Projects for the Portfolio (continued) Example 8 Answer</a:t>
            </a:r>
          </a:p>
        </p:txBody>
      </p:sp>
      <p:sp>
        <p:nvSpPr>
          <p:cNvPr id="5" name="Content Placeholder 4"/>
          <p:cNvSpPr>
            <a:spLocks noGrp="1"/>
          </p:cNvSpPr>
          <p:nvPr>
            <p:ph idx="1"/>
          </p:nvPr>
        </p:nvSpPr>
        <p:spPr>
          <a:xfrm>
            <a:off x="381000" y="2971800"/>
            <a:ext cx="8382000" cy="3429000"/>
          </a:xfrm>
        </p:spPr>
        <p:txBody>
          <a:bodyPr>
            <a:noAutofit/>
          </a:bodyPr>
          <a:lstStyle/>
          <a:p>
            <a:pPr>
              <a:buFontTx/>
              <a:buNone/>
            </a:pPr>
            <a:r>
              <a:rPr lang="en-US" sz="2000" dirty="0" smtClean="0">
                <a:ea typeface="ヒラギノ角ゴ Pro W3"/>
                <a:cs typeface="ヒラギノ角ゴ Pro W3"/>
              </a:rPr>
              <a:t>1)</a:t>
            </a:r>
            <a:r>
              <a:rPr lang="en-US" sz="1000" dirty="0" smtClean="0">
                <a:ea typeface="ヒラギノ角ゴ Pro W3"/>
                <a:cs typeface="ヒラギノ角ゴ Pro W3"/>
              </a:rPr>
              <a:t> 	</a:t>
            </a:r>
            <a:r>
              <a:rPr lang="en-US" sz="1800" dirty="0" smtClean="0">
                <a:ea typeface="ヒラギノ角ゴ Pro W3"/>
                <a:cs typeface="ヒラギノ角ゴ Pro W3"/>
              </a:rPr>
              <a:t>Form combinations of projects by adding the costs to sum up as close to the $5,750,000 limit as possible.  Sum up the NPVs as well.		</a:t>
            </a:r>
          </a:p>
          <a:p>
            <a:pPr>
              <a:buFontTx/>
              <a:buNone/>
            </a:pPr>
            <a:r>
              <a:rPr lang="en-US" sz="1800" dirty="0" smtClean="0">
                <a:ea typeface="ヒラギノ角ゴ Pro W3"/>
                <a:cs typeface="ヒラギノ角ゴ Pro W3"/>
              </a:rPr>
              <a:t>		</a:t>
            </a:r>
            <a:r>
              <a:rPr lang="en-US" sz="1800" b="1" u="sng" dirty="0" smtClean="0">
                <a:ea typeface="ヒラギノ角ゴ Pro W3"/>
                <a:cs typeface="ヒラギノ角ゴ Pro W3"/>
              </a:rPr>
              <a:t>Comb. 	        	Total Cost				NPV	</a:t>
            </a:r>
            <a:endParaRPr lang="en-US" sz="1800" dirty="0" smtClean="0">
              <a:ea typeface="ヒラギノ角ゴ Pro W3"/>
              <a:cs typeface="ヒラギノ角ゴ Pro W3"/>
            </a:endParaRPr>
          </a:p>
          <a:p>
            <a:pPr>
              <a:buFontTx/>
              <a:buNone/>
            </a:pPr>
            <a:r>
              <a:rPr lang="en-US" sz="1800" dirty="0" smtClean="0">
                <a:ea typeface="ヒラギノ角ゴ Pro W3"/>
                <a:cs typeface="ヒラギノ角ゴ Pro W3"/>
              </a:rPr>
              <a:t>		1,2,4,5		2m+2.25m+.75m+0.5m=$5.5m	1.5m</a:t>
            </a:r>
          </a:p>
          <a:p>
            <a:pPr>
              <a:buFontTx/>
              <a:buNone/>
            </a:pPr>
            <a:r>
              <a:rPr lang="en-US" sz="1800" dirty="0" smtClean="0">
                <a:ea typeface="ヒラギノ角ゴ Pro W3"/>
                <a:cs typeface="ヒラギノ角ゴ Pro W3"/>
              </a:rPr>
              <a:t>		1,3,4,5		2m+1.75m+.75m+.5m=$5m	    	0.95m</a:t>
            </a:r>
          </a:p>
          <a:p>
            <a:pPr>
              <a:buFontTx/>
              <a:buNone/>
            </a:pPr>
            <a:r>
              <a:rPr lang="en-US" sz="1800" dirty="0" smtClean="0">
                <a:ea typeface="ヒラギノ角ゴ Pro W3"/>
                <a:cs typeface="ヒラギノ角ゴ Pro W3"/>
              </a:rPr>
              <a:t>		2,3,4,5		2.25m+1.75m+.75m+.5m=$5.25m  	0.85m</a:t>
            </a:r>
          </a:p>
          <a:p>
            <a:pPr>
              <a:buFontTx/>
              <a:buNone/>
            </a:pPr>
            <a:endParaRPr lang="en-US" sz="1800" dirty="0" smtClean="0">
              <a:ea typeface="ヒラギノ角ゴ Pro W3"/>
              <a:cs typeface="ヒラギノ角ゴ Pro W3"/>
            </a:endParaRPr>
          </a:p>
          <a:p>
            <a:pPr>
              <a:buFontTx/>
              <a:buAutoNum type="arabicParenR" startAt="2"/>
            </a:pPr>
            <a:r>
              <a:rPr lang="en-US" sz="1800" b="1" dirty="0" smtClean="0">
                <a:ea typeface="ヒラギノ角ゴ Pro W3"/>
                <a:cs typeface="ヒラギノ角ゴ Pro W3"/>
              </a:rPr>
              <a:t>Select the combination which has the highest NPV i.e. Combination 1 including projects 1,2,4, and 5 with a total NPV of $1.5m.</a:t>
            </a:r>
          </a:p>
          <a:p>
            <a:pPr>
              <a:buFontTx/>
              <a:buNone/>
            </a:pPr>
            <a:endParaRPr lang="en-US" sz="1600" dirty="0" smtClean="0">
              <a:ea typeface="ヒラギノ角ゴ Pro W3"/>
              <a:cs typeface="ヒラギノ角ゴ Pro W3"/>
            </a:endParaRPr>
          </a:p>
          <a:p>
            <a:pPr>
              <a:buFontTx/>
              <a:buNone/>
            </a:pPr>
            <a:endParaRPr lang="en-US" sz="1600" dirty="0" smtClean="0">
              <a:ea typeface="ヒラギノ角ゴ Pro W3"/>
              <a:cs typeface="ヒラギノ角ゴ Pro W3"/>
            </a:endParaRPr>
          </a:p>
        </p:txBody>
      </p:sp>
      <p:graphicFrame>
        <p:nvGraphicFramePr>
          <p:cNvPr id="55301" name="Object 5"/>
          <p:cNvGraphicFramePr>
            <a:graphicFrameLocks noChangeAspect="1"/>
          </p:cNvGraphicFramePr>
          <p:nvPr/>
        </p:nvGraphicFramePr>
        <p:xfrm>
          <a:off x="1600200" y="1524000"/>
          <a:ext cx="6096000" cy="1600200"/>
        </p:xfrm>
        <a:graphic>
          <a:graphicData uri="http://schemas.openxmlformats.org/presentationml/2006/ole">
            <p:oleObj spid="_x0000_s8201" name="Document" r:id="rId3" imgW="5470184" imgH="2076172" progId="Word.Document.12">
              <p:embed/>
            </p:oleObj>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3"/>
          <p:cNvSpPr>
            <a:spLocks noGrp="1"/>
          </p:cNvSpPr>
          <p:nvPr>
            <p:ph type="title"/>
          </p:nvPr>
        </p:nvSpPr>
        <p:spPr/>
        <p:txBody>
          <a:bodyPr/>
          <a:lstStyle/>
          <a:p>
            <a:r>
              <a:rPr lang="en-US" dirty="0" smtClean="0">
                <a:solidFill>
                  <a:srgbClr val="000000"/>
                </a:solidFill>
                <a:ea typeface="ヒラギノ角ゴ Pro W3"/>
                <a:cs typeface="ヒラギノ角ゴ Pro W3"/>
              </a:rPr>
              <a:t>11.1  The Cost of Capital: A Starting Point (continued)</a:t>
            </a:r>
            <a:endParaRPr lang="en-US" sz="2800" dirty="0" smtClean="0">
              <a:ea typeface="ヒラギノ角ゴ Pro W3"/>
              <a:cs typeface="ヒラギノ角ゴ Pro W3"/>
            </a:endParaRPr>
          </a:p>
        </p:txBody>
      </p:sp>
      <p:sp>
        <p:nvSpPr>
          <p:cNvPr id="19458" name="Content Placeholder 4"/>
          <p:cNvSpPr>
            <a:spLocks noGrp="1"/>
          </p:cNvSpPr>
          <p:nvPr>
            <p:ph idx="1"/>
          </p:nvPr>
        </p:nvSpPr>
        <p:spPr/>
        <p:txBody>
          <a:bodyPr/>
          <a:lstStyle/>
          <a:p>
            <a:pPr>
              <a:buFontTx/>
              <a:buNone/>
            </a:pPr>
            <a:r>
              <a:rPr lang="en-US" smtClean="0">
                <a:ea typeface="ヒラギノ角ゴ Pro W3"/>
                <a:cs typeface="ヒラギノ角ゴ Pro W3"/>
              </a:rPr>
              <a:t>	The weighted average cost of capital (WACC) is estimated by multiplying each component weight by the component cost and summing up the products.</a:t>
            </a:r>
          </a:p>
          <a:p>
            <a:pPr>
              <a:buFontTx/>
              <a:buNone/>
            </a:pPr>
            <a:r>
              <a:rPr lang="en-US" smtClean="0">
                <a:ea typeface="ヒラギノ角ゴ Pro W3"/>
                <a:cs typeface="ヒラギノ角ゴ Pro W3"/>
              </a:rPr>
              <a:t> 	The WACC is essentially the minimum acceptable rate of return that the firm should earn on its investments of average risk, in order to be profitable. </a:t>
            </a:r>
          </a:p>
          <a:p>
            <a:pPr>
              <a:buFontTx/>
              <a:buNone/>
            </a:pPr>
            <a:r>
              <a:rPr lang="en-US" smtClean="0">
                <a:ea typeface="ヒラギノ角ゴ Pro W3"/>
                <a:cs typeface="ヒラギノ角ゴ Pro W3"/>
              </a:rPr>
              <a:t>	WACC </a:t>
            </a:r>
            <a:r>
              <a:rPr lang="en-US" smtClean="0">
                <a:ea typeface="ヒラギノ角ゴ Pro W3"/>
                <a:cs typeface="ヒラギノ角ゴ Pro W3"/>
                <a:sym typeface="Wingdings" pitchFamily="2" charset="2"/>
              </a:rPr>
              <a:t></a:t>
            </a:r>
            <a:r>
              <a:rPr lang="en-US" smtClean="0">
                <a:ea typeface="ヒラギノ角ゴ Pro W3"/>
                <a:cs typeface="ヒラギノ角ゴ Pro W3"/>
              </a:rPr>
              <a:t>discount rate for computing NPV </a:t>
            </a:r>
          </a:p>
          <a:p>
            <a:pPr>
              <a:buFontTx/>
              <a:buNone/>
            </a:pPr>
            <a:r>
              <a:rPr lang="en-US" smtClean="0">
                <a:ea typeface="ヒラギノ角ゴ Pro W3"/>
                <a:cs typeface="ヒラギノ角ゴ Pro W3"/>
                <a:sym typeface="Wingdings" pitchFamily="2" charset="2"/>
              </a:rPr>
              <a:t>	</a:t>
            </a:r>
            <a:r>
              <a:rPr lang="en-US" smtClean="0">
                <a:ea typeface="ヒラギノ角ゴ Pro W3"/>
                <a:cs typeface="ヒラギノ角ゴ Pro W3"/>
              </a:rPr>
              <a:t> IRR &gt; WACC for acceptance of project.</a:t>
            </a:r>
          </a:p>
          <a:p>
            <a:pPr>
              <a:buFontTx/>
              <a:buNone/>
            </a:pPr>
            <a:endParaRPr lang="en-US" smtClean="0">
              <a:ea typeface="ヒラギノ角ゴ Pro W3"/>
              <a:cs typeface="ヒラギノ角ゴ Pro W3"/>
            </a:endParaRPr>
          </a:p>
          <a:p>
            <a:pPr>
              <a:buFontTx/>
              <a:buNone/>
            </a:pPr>
            <a:endParaRPr lang="en-US" smtClean="0">
              <a:ea typeface="ヒラギノ角ゴ Pro W3"/>
              <a:cs typeface="ヒラギノ角ゴ Pro W3"/>
            </a:endParaRPr>
          </a:p>
          <a:p>
            <a:endParaRPr lang="en-US"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3"/>
          <p:cNvSpPr>
            <a:spLocks noGrp="1"/>
          </p:cNvSpPr>
          <p:nvPr>
            <p:ph type="title"/>
          </p:nvPr>
        </p:nvSpPr>
        <p:spPr/>
        <p:txBody>
          <a:bodyPr/>
          <a:lstStyle/>
          <a:p>
            <a:r>
              <a:rPr lang="en-US" sz="3000" dirty="0" smtClean="0">
                <a:solidFill>
                  <a:srgbClr val="000000"/>
                </a:solidFill>
                <a:ea typeface="ヒラギノ角ゴ Pro W3"/>
                <a:cs typeface="Verdana"/>
              </a:rPr>
              <a:t>Additional Problems with Answers</a:t>
            </a:r>
            <a:r>
              <a:rPr lang="en-US" sz="3000" dirty="0" smtClean="0">
                <a:solidFill>
                  <a:srgbClr val="000000"/>
                </a:solidFill>
                <a:ea typeface="ヒラギノ角ゴ Pro W3"/>
                <a:cs typeface="ヒラギノ角ゴ Pro W3"/>
              </a:rPr>
              <a:t/>
            </a:r>
            <a:br>
              <a:rPr lang="en-US" sz="3000" dirty="0" smtClean="0">
                <a:solidFill>
                  <a:srgbClr val="000000"/>
                </a:solidFill>
                <a:ea typeface="ヒラギノ角ゴ Pro W3"/>
                <a:cs typeface="ヒラギノ角ゴ Pro W3"/>
              </a:rPr>
            </a:br>
            <a:r>
              <a:rPr lang="en-US" sz="3000" dirty="0" smtClean="0">
                <a:solidFill>
                  <a:srgbClr val="000000"/>
                </a:solidFill>
                <a:ea typeface="ヒラギノ角ゴ Pro W3"/>
                <a:cs typeface="Verdana"/>
              </a:rPr>
              <a:t>Problem 1</a:t>
            </a:r>
            <a:endParaRPr lang="en-US" sz="3600" dirty="0" smtClean="0">
              <a:ea typeface="ヒラギノ角ゴ Pro W3"/>
              <a:cs typeface="ヒラギノ角ゴ Pro W3"/>
            </a:endParaRPr>
          </a:p>
        </p:txBody>
      </p:sp>
      <p:sp>
        <p:nvSpPr>
          <p:cNvPr id="5" name="Content Placeholder 4"/>
          <p:cNvSpPr>
            <a:spLocks noGrp="1"/>
          </p:cNvSpPr>
          <p:nvPr>
            <p:ph idx="1"/>
          </p:nvPr>
        </p:nvSpPr>
        <p:spPr/>
        <p:txBody>
          <a:bodyPr>
            <a:normAutofit fontScale="85000" lnSpcReduction="20000"/>
          </a:bodyPr>
          <a:lstStyle/>
          <a:p>
            <a:pPr>
              <a:buFontTx/>
              <a:buNone/>
              <a:defRPr/>
            </a:pPr>
            <a:r>
              <a:rPr lang="en-US" b="1" dirty="0" smtClean="0"/>
              <a:t>	Cost </a:t>
            </a:r>
            <a:r>
              <a:rPr lang="en-US" b="1" dirty="0"/>
              <a:t>of debt for a firm:</a:t>
            </a:r>
            <a:r>
              <a:rPr lang="en-US" dirty="0"/>
              <a:t> You have been assigned the task of estimating the after-tax cost of debt for a firm as part of the process in determining the firm’s cost of capital</a:t>
            </a:r>
            <a:r>
              <a:rPr lang="en-US" dirty="0" smtClean="0"/>
              <a:t>.</a:t>
            </a:r>
          </a:p>
          <a:p>
            <a:pPr marL="514350" indent="-514350">
              <a:buFontTx/>
              <a:buNone/>
              <a:defRPr/>
            </a:pPr>
            <a:r>
              <a:rPr lang="en-US" dirty="0" smtClean="0"/>
              <a:t>	After </a:t>
            </a:r>
            <a:r>
              <a:rPr lang="en-US" dirty="0"/>
              <a:t>doing some checking, you find out that the firm’s </a:t>
            </a:r>
            <a:r>
              <a:rPr lang="en-US" dirty="0" smtClean="0"/>
              <a:t>original </a:t>
            </a:r>
            <a:r>
              <a:rPr lang="en-US" dirty="0"/>
              <a:t>20-year 9.5% coupon bonds (paid semi-annually), currently have 14 years until they mature and are  selling at a price of $1,100 each.  </a:t>
            </a:r>
            <a:endParaRPr lang="en-US" dirty="0" smtClean="0"/>
          </a:p>
          <a:p>
            <a:pPr marL="514350" indent="-514350">
              <a:buFontTx/>
              <a:buNone/>
              <a:defRPr/>
            </a:pPr>
            <a:r>
              <a:rPr lang="en-US" dirty="0"/>
              <a:t>	</a:t>
            </a:r>
            <a:r>
              <a:rPr lang="en-US" dirty="0" smtClean="0"/>
              <a:t>You </a:t>
            </a:r>
            <a:r>
              <a:rPr lang="en-US" dirty="0"/>
              <a:t>are also told that the investment bankers charge a commission of $25 per bond when new bonds are sold. </a:t>
            </a:r>
            <a:endParaRPr lang="en-US" dirty="0" smtClean="0"/>
          </a:p>
          <a:p>
            <a:pPr marL="514350" indent="-514350">
              <a:buFontTx/>
              <a:buNone/>
              <a:defRPr/>
            </a:pPr>
            <a:r>
              <a:rPr lang="en-US" dirty="0"/>
              <a:t>	</a:t>
            </a:r>
            <a:r>
              <a:rPr lang="en-US" dirty="0" smtClean="0"/>
              <a:t>If </a:t>
            </a:r>
            <a:r>
              <a:rPr lang="en-US" dirty="0"/>
              <a:t>these bonds are the only debt outstanding for the firm, what is the after-tax cost of debt for this firm if the marginal tax rate for the firm is 34 percent?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3"/>
          <p:cNvSpPr>
            <a:spLocks noGrp="1"/>
          </p:cNvSpPr>
          <p:nvPr>
            <p:ph type="title"/>
          </p:nvPr>
        </p:nvSpPr>
        <p:spPr/>
        <p:txBody>
          <a:bodyPr/>
          <a:lstStyle/>
          <a:p>
            <a:r>
              <a:rPr lang="en-US" sz="3000" dirty="0" smtClean="0">
                <a:solidFill>
                  <a:srgbClr val="000000"/>
                </a:solidFill>
                <a:ea typeface="ヒラギノ角ゴ Pro W3"/>
                <a:cs typeface="Verdana"/>
              </a:rPr>
              <a:t>Additional Problems with Answers</a:t>
            </a:r>
            <a:br>
              <a:rPr lang="en-US" sz="3000" dirty="0" smtClean="0">
                <a:solidFill>
                  <a:srgbClr val="000000"/>
                </a:solidFill>
                <a:ea typeface="ヒラギノ角ゴ Pro W3"/>
                <a:cs typeface="Verdana"/>
              </a:rPr>
            </a:br>
            <a:r>
              <a:rPr lang="en-US" sz="3000" dirty="0" smtClean="0">
                <a:solidFill>
                  <a:srgbClr val="000000"/>
                </a:solidFill>
                <a:ea typeface="ヒラギノ角ゴ Pro W3"/>
                <a:cs typeface="Verdana"/>
              </a:rPr>
              <a:t>Problem 1 (Answer)</a:t>
            </a:r>
            <a:endParaRPr lang="en-US" dirty="0" smtClean="0">
              <a:ea typeface="ヒラギノ角ゴ Pro W3"/>
              <a:cs typeface="ヒラギノ角ゴ Pro W3"/>
            </a:endParaRPr>
          </a:p>
        </p:txBody>
      </p:sp>
      <p:sp>
        <p:nvSpPr>
          <p:cNvPr id="5" name="Content Placeholder 4"/>
          <p:cNvSpPr>
            <a:spLocks noGrp="1"/>
          </p:cNvSpPr>
          <p:nvPr>
            <p:ph idx="1"/>
          </p:nvPr>
        </p:nvSpPr>
        <p:spPr/>
        <p:txBody>
          <a:bodyPr>
            <a:normAutofit fontScale="85000" lnSpcReduction="10000"/>
          </a:bodyPr>
          <a:lstStyle/>
          <a:p>
            <a:pPr>
              <a:buFontTx/>
              <a:buNone/>
              <a:defRPr/>
            </a:pPr>
            <a:r>
              <a:rPr lang="en-US" b="1" i="1" dirty="0"/>
              <a:t>Calculate the YTM on the currently outstanding bonds, after adjusting the price for the $25 commission.</a:t>
            </a:r>
            <a:endParaRPr lang="en-US" dirty="0"/>
          </a:p>
          <a:p>
            <a:pPr>
              <a:buFontTx/>
              <a:buNone/>
              <a:defRPr/>
            </a:pPr>
            <a:r>
              <a:rPr lang="en-US" b="1" i="1" dirty="0"/>
              <a:t> </a:t>
            </a:r>
            <a:endParaRPr lang="en-US" dirty="0"/>
          </a:p>
          <a:p>
            <a:pPr>
              <a:buFontTx/>
              <a:buNone/>
              <a:defRPr/>
            </a:pPr>
            <a:r>
              <a:rPr lang="en-US" b="1" i="1" dirty="0"/>
              <a:t>i.e. Net Proceeds = $1100-$25 </a:t>
            </a:r>
            <a:r>
              <a:rPr lang="en-US" b="1" i="1" dirty="0">
                <a:sym typeface="Wingdings"/>
              </a:rPr>
              <a:t></a:t>
            </a:r>
            <a:r>
              <a:rPr lang="en-US" b="1" i="1" dirty="0"/>
              <a:t>$1075</a:t>
            </a:r>
            <a:endParaRPr lang="en-US" dirty="0"/>
          </a:p>
          <a:p>
            <a:pPr>
              <a:buFontTx/>
              <a:buNone/>
              <a:defRPr/>
            </a:pPr>
            <a:r>
              <a:rPr lang="en-US" b="1" i="1" dirty="0"/>
              <a:t> </a:t>
            </a:r>
            <a:endParaRPr lang="en-US" dirty="0"/>
          </a:p>
          <a:p>
            <a:pPr>
              <a:buFontTx/>
              <a:buNone/>
              <a:defRPr/>
            </a:pPr>
            <a:r>
              <a:rPr lang="en-US" b="1" i="1" dirty="0"/>
              <a:t>Set P/Y=2 and C/Y = 2</a:t>
            </a:r>
            <a:r>
              <a:rPr lang="en-US" dirty="0"/>
              <a:t> </a:t>
            </a:r>
          </a:p>
          <a:p>
            <a:pPr>
              <a:buFontTx/>
              <a:buNone/>
              <a:defRPr/>
            </a:pPr>
            <a:r>
              <a:rPr lang="en-US" b="1" i="1" dirty="0"/>
              <a:t>Input</a:t>
            </a:r>
            <a:r>
              <a:rPr lang="en-US" b="1" i="1" dirty="0" smtClean="0"/>
              <a:t>	28   </a:t>
            </a:r>
            <a:r>
              <a:rPr lang="en-US" b="1" i="1" dirty="0"/>
              <a:t>	</a:t>
            </a:r>
            <a:r>
              <a:rPr lang="en-US" b="1" i="1" dirty="0" smtClean="0"/>
              <a:t>    ?</a:t>
            </a:r>
            <a:r>
              <a:rPr lang="en-US" b="1" i="1" dirty="0"/>
              <a:t>	-</a:t>
            </a:r>
            <a:r>
              <a:rPr lang="en-US" b="1" i="1" dirty="0" smtClean="0"/>
              <a:t>1075	47.5</a:t>
            </a:r>
            <a:r>
              <a:rPr lang="en-US" b="1" i="1" dirty="0"/>
              <a:t>	1000		</a:t>
            </a:r>
            <a:endParaRPr lang="en-US" dirty="0"/>
          </a:p>
          <a:p>
            <a:pPr>
              <a:buFontTx/>
              <a:buNone/>
              <a:defRPr/>
            </a:pPr>
            <a:r>
              <a:rPr lang="en-US" b="1" i="1" dirty="0"/>
              <a:t>Key		N  	</a:t>
            </a:r>
            <a:r>
              <a:rPr lang="en-US" b="1" i="1" dirty="0" smtClean="0"/>
              <a:t>  I/Y</a:t>
            </a:r>
            <a:r>
              <a:rPr lang="en-US" b="1" i="1" dirty="0"/>
              <a:t>	   PV</a:t>
            </a:r>
            <a:r>
              <a:rPr lang="en-US" b="1" i="1" dirty="0" smtClean="0"/>
              <a:t>		PMT</a:t>
            </a:r>
            <a:r>
              <a:rPr lang="en-US" b="1" i="1" dirty="0"/>
              <a:t>	  FV</a:t>
            </a:r>
            <a:endParaRPr lang="en-US" dirty="0"/>
          </a:p>
          <a:p>
            <a:pPr>
              <a:buFontTx/>
              <a:buNone/>
              <a:defRPr/>
            </a:pPr>
            <a:r>
              <a:rPr lang="en-US" b="1" i="1" dirty="0"/>
              <a:t>Output		</a:t>
            </a:r>
            <a:r>
              <a:rPr lang="en-US" b="1" i="1" dirty="0" smtClean="0"/>
              <a:t>8.57</a:t>
            </a:r>
            <a:r>
              <a:rPr lang="en-US" b="1" i="1" dirty="0"/>
              <a:t>%</a:t>
            </a:r>
            <a:endParaRPr lang="en-US" dirty="0"/>
          </a:p>
          <a:p>
            <a:pPr>
              <a:buFontTx/>
              <a:buNone/>
              <a:defRPr/>
            </a:pPr>
            <a:r>
              <a:rPr lang="en-US" b="1" i="1" dirty="0"/>
              <a:t> </a:t>
            </a:r>
            <a:endParaRPr lang="en-US" dirty="0"/>
          </a:p>
          <a:p>
            <a:pPr>
              <a:buFontTx/>
              <a:buNone/>
              <a:defRPr/>
            </a:pPr>
            <a:r>
              <a:rPr lang="en-US" b="1" i="1" dirty="0"/>
              <a:t>After-tax cost of debt = 8.57%(1-.34) </a:t>
            </a:r>
            <a:r>
              <a:rPr lang="en-US" b="1" i="1" dirty="0">
                <a:sym typeface="Wingdings"/>
              </a:rPr>
              <a:t></a:t>
            </a:r>
            <a:r>
              <a:rPr lang="en-US" b="1" i="1" dirty="0"/>
              <a:t>5.66%	</a:t>
            </a: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2</a:t>
            </a:r>
            <a:endParaRPr lang="en-US" dirty="0"/>
          </a:p>
        </p:txBody>
      </p:sp>
      <p:sp>
        <p:nvSpPr>
          <p:cNvPr id="5" name="Content Placeholder 4"/>
          <p:cNvSpPr>
            <a:spLocks noGrp="1"/>
          </p:cNvSpPr>
          <p:nvPr>
            <p:ph idx="1"/>
          </p:nvPr>
        </p:nvSpPr>
        <p:spPr/>
        <p:txBody>
          <a:bodyPr>
            <a:normAutofit fontScale="70000" lnSpcReduction="20000"/>
          </a:bodyPr>
          <a:lstStyle/>
          <a:p>
            <a:pPr>
              <a:lnSpc>
                <a:spcPts val="3120"/>
              </a:lnSpc>
              <a:spcAft>
                <a:spcPts val="600"/>
              </a:spcAft>
              <a:buFontTx/>
              <a:buNone/>
              <a:defRPr/>
            </a:pPr>
            <a:r>
              <a:rPr lang="en-US" b="1" dirty="0"/>
              <a:t>Cost of Equity for a firm: </a:t>
            </a:r>
            <a:r>
              <a:rPr lang="en-US" dirty="0" smtClean="0"/>
              <a:t>R.K</a:t>
            </a:r>
            <a:r>
              <a:rPr lang="en-US" dirty="0"/>
              <a:t>. Boats Inc. is in the process of making some major investments for growth and is interested in calculating their cost of equity so as to be able to correctly estimate their adjusted WACC.  </a:t>
            </a:r>
            <a:endParaRPr lang="en-US" dirty="0" smtClean="0"/>
          </a:p>
          <a:p>
            <a:pPr>
              <a:lnSpc>
                <a:spcPts val="3120"/>
              </a:lnSpc>
              <a:spcAft>
                <a:spcPts val="600"/>
              </a:spcAft>
              <a:buFontTx/>
              <a:buNone/>
              <a:defRPr/>
            </a:pPr>
            <a:r>
              <a:rPr lang="en-US" dirty="0"/>
              <a:t>	</a:t>
            </a:r>
            <a:r>
              <a:rPr lang="en-US" dirty="0" smtClean="0"/>
              <a:t>The </a:t>
            </a:r>
            <a:r>
              <a:rPr lang="en-US" dirty="0"/>
              <a:t>firm’s common stock is currently trading for $43.25 and their annual dividend, which was paid last year, was $2.25, and should continue to grow at 6% per year.  </a:t>
            </a:r>
            <a:endParaRPr lang="en-US" dirty="0" smtClean="0"/>
          </a:p>
          <a:p>
            <a:pPr>
              <a:lnSpc>
                <a:spcPts val="3120"/>
              </a:lnSpc>
              <a:spcAft>
                <a:spcPts val="600"/>
              </a:spcAft>
              <a:buFontTx/>
              <a:buNone/>
              <a:defRPr/>
            </a:pPr>
            <a:r>
              <a:rPr lang="en-US" dirty="0"/>
              <a:t>	</a:t>
            </a:r>
            <a:r>
              <a:rPr lang="en-US" dirty="0" smtClean="0"/>
              <a:t>Moreover</a:t>
            </a:r>
            <a:r>
              <a:rPr lang="en-US" dirty="0"/>
              <a:t>, the company’s beta is 1.35, the risk-free rate is at 3%, and the market risk premium is 9%.  Calculate a realistic estimate of RKBIs cost of equity. (Ignore floatation </a:t>
            </a:r>
            <a:r>
              <a:rPr lang="en-US" dirty="0" smtClean="0"/>
              <a:t>costs.)</a:t>
            </a:r>
            <a:endParaRPr lang="en-US" dirty="0"/>
          </a:p>
          <a:p>
            <a:pPr>
              <a:lnSpc>
                <a:spcPts val="3120"/>
              </a:lnSpc>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cs typeface="Verdana"/>
              </a:rPr>
              <a:t>Additional Problems with Answers</a:t>
            </a:r>
            <a:br>
              <a:rPr lang="en-US" dirty="0" smtClean="0">
                <a:cs typeface="Verdana"/>
              </a:rPr>
            </a:br>
            <a:r>
              <a:rPr lang="en-US" dirty="0" smtClean="0">
                <a:cs typeface="Verdana"/>
              </a:rPr>
              <a:t>Problem 2 (Answer)</a:t>
            </a:r>
            <a:endParaRPr lang="en-US" dirty="0"/>
          </a:p>
        </p:txBody>
      </p:sp>
      <p:sp>
        <p:nvSpPr>
          <p:cNvPr id="5" name="Content Placeholder 4"/>
          <p:cNvSpPr>
            <a:spLocks noGrp="1"/>
          </p:cNvSpPr>
          <p:nvPr>
            <p:ph idx="1"/>
          </p:nvPr>
        </p:nvSpPr>
        <p:spPr/>
        <p:txBody>
          <a:bodyPr>
            <a:normAutofit/>
          </a:bodyPr>
          <a:lstStyle/>
          <a:p>
            <a:pPr>
              <a:buFontTx/>
              <a:buNone/>
              <a:defRPr/>
            </a:pPr>
            <a:r>
              <a:rPr lang="en-US" sz="2162" b="1" i="1" dirty="0"/>
              <a:t>Using the SML Approach:</a:t>
            </a:r>
            <a:endParaRPr lang="en-US" sz="2162" dirty="0"/>
          </a:p>
          <a:p>
            <a:pPr>
              <a:buFontTx/>
              <a:buNone/>
              <a:defRPr/>
            </a:pPr>
            <a:r>
              <a:rPr lang="en-US" sz="2162" b="1" i="1" dirty="0" err="1"/>
              <a:t>Rf</a:t>
            </a:r>
            <a:r>
              <a:rPr lang="en-US" sz="2162" b="1" i="1" dirty="0"/>
              <a:t> =3%; </a:t>
            </a:r>
            <a:r>
              <a:rPr lang="en-US" sz="2162" b="1" i="1" dirty="0" err="1"/>
              <a:t>Rm-Rf</a:t>
            </a:r>
            <a:r>
              <a:rPr lang="en-US" sz="2162" b="1" i="1" dirty="0"/>
              <a:t> = 9%; β = 1.35; Re=3%+(9%)*1.35 </a:t>
            </a:r>
            <a:r>
              <a:rPr lang="en-US" sz="2162" b="1" i="1" dirty="0">
                <a:sym typeface="Wingdings"/>
              </a:rPr>
              <a:t></a:t>
            </a:r>
            <a:r>
              <a:rPr lang="en-US" sz="2162" b="1" i="1" dirty="0"/>
              <a:t>15.15%</a:t>
            </a:r>
            <a:endParaRPr lang="en-US" sz="2162" dirty="0"/>
          </a:p>
          <a:p>
            <a:pPr>
              <a:buFontTx/>
              <a:buNone/>
              <a:defRPr/>
            </a:pPr>
            <a:r>
              <a:rPr lang="en-US" sz="2162" b="1" i="1" dirty="0"/>
              <a:t> </a:t>
            </a:r>
            <a:endParaRPr lang="en-US" sz="2162" dirty="0"/>
          </a:p>
          <a:p>
            <a:pPr>
              <a:buFontTx/>
              <a:buNone/>
              <a:defRPr/>
            </a:pPr>
            <a:r>
              <a:rPr lang="en-US" sz="2162" b="1" i="1" dirty="0"/>
              <a:t>Using the Dividend Growth Model (constant growth)</a:t>
            </a:r>
            <a:endParaRPr lang="en-US" sz="2162" dirty="0"/>
          </a:p>
          <a:p>
            <a:pPr>
              <a:buFontTx/>
              <a:buNone/>
              <a:defRPr/>
            </a:pPr>
            <a:r>
              <a:rPr lang="en-US" sz="2162" b="1" i="1" dirty="0"/>
              <a:t>P0 = $43.25; Do=$2.25; g=6%; </a:t>
            </a:r>
            <a:r>
              <a:rPr lang="en-US" sz="2162" b="1" i="1" dirty="0">
                <a:sym typeface="Wingdings"/>
              </a:rPr>
              <a:t></a:t>
            </a:r>
            <a:r>
              <a:rPr lang="en-US" sz="2162" b="1" i="1" dirty="0"/>
              <a:t>($2.25*(1.06)/$43.25)+.06</a:t>
            </a:r>
            <a:r>
              <a:rPr lang="en-US" sz="2162" b="1" i="1" dirty="0">
                <a:sym typeface="Wingdings"/>
              </a:rPr>
              <a:t></a:t>
            </a:r>
            <a:r>
              <a:rPr lang="en-US" sz="2162" b="1" i="1" dirty="0"/>
              <a:t>11.51%</a:t>
            </a:r>
            <a:endParaRPr lang="en-US" sz="2162" dirty="0"/>
          </a:p>
          <a:p>
            <a:pPr>
              <a:buFontTx/>
              <a:buNone/>
              <a:defRPr/>
            </a:pPr>
            <a:r>
              <a:rPr lang="en-US" sz="2162" b="1" i="1" dirty="0"/>
              <a:t> </a:t>
            </a:r>
            <a:endParaRPr lang="en-US" sz="2162" dirty="0"/>
          </a:p>
          <a:p>
            <a:pPr>
              <a:buFontTx/>
              <a:buNone/>
              <a:defRPr/>
            </a:pPr>
            <a:r>
              <a:rPr lang="en-US" sz="2162" b="1" i="1" dirty="0"/>
              <a:t>A realistic estimate of RKBIs cost of equity = Average of the 2 estimates</a:t>
            </a:r>
            <a:endParaRPr lang="en-US" sz="2162" dirty="0"/>
          </a:p>
          <a:p>
            <a:pPr>
              <a:buFontTx/>
              <a:buNone/>
              <a:defRPr/>
            </a:pPr>
            <a:r>
              <a:rPr lang="en-US" sz="2162" b="1" i="1" dirty="0">
                <a:sym typeface="Wingdings"/>
              </a:rPr>
              <a:t></a:t>
            </a:r>
            <a:r>
              <a:rPr lang="en-US" sz="2162" b="1" i="1" dirty="0"/>
              <a:t>(15.15%+11.51%)/2</a:t>
            </a:r>
            <a:r>
              <a:rPr lang="en-US" sz="2162" b="1" i="1" dirty="0">
                <a:sym typeface="Wingdings"/>
              </a:rPr>
              <a:t></a:t>
            </a:r>
            <a:r>
              <a:rPr lang="en-US" sz="2162" b="1" i="1" dirty="0"/>
              <a:t>13.33%</a:t>
            </a:r>
            <a:endParaRPr lang="en-US" sz="2162" dirty="0"/>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3</a:t>
            </a:r>
            <a:endParaRPr lang="en-US" dirty="0"/>
          </a:p>
        </p:txBody>
      </p:sp>
      <p:sp>
        <p:nvSpPr>
          <p:cNvPr id="5" name="Content Placeholder 4"/>
          <p:cNvSpPr>
            <a:spLocks noGrp="1"/>
          </p:cNvSpPr>
          <p:nvPr>
            <p:ph idx="1"/>
          </p:nvPr>
        </p:nvSpPr>
        <p:spPr>
          <a:xfrm>
            <a:off x="457200" y="1600200"/>
            <a:ext cx="8458200" cy="4525963"/>
          </a:xfrm>
        </p:spPr>
        <p:txBody>
          <a:bodyPr>
            <a:normAutofit/>
          </a:bodyPr>
          <a:lstStyle/>
          <a:p>
            <a:pPr marL="0" indent="0">
              <a:lnSpc>
                <a:spcPts val="1800"/>
              </a:lnSpc>
              <a:spcAft>
                <a:spcPts val="600"/>
              </a:spcAft>
              <a:buFontTx/>
              <a:buNone/>
            </a:pPr>
            <a:r>
              <a:rPr lang="en-US" sz="1500" b="1" dirty="0" smtClean="0">
                <a:ea typeface="ヒラギノ角ゴ Pro W3"/>
                <a:cs typeface="ヒラギノ角ゴ Pro W3"/>
              </a:rPr>
              <a:t>Calculating capital component weights: </a:t>
            </a:r>
            <a:r>
              <a:rPr lang="en-US" sz="1500" dirty="0" smtClean="0">
                <a:ea typeface="ヒラギノ角ゴ Pro W3"/>
                <a:cs typeface="ヒラギノ角ゴ Pro W3"/>
              </a:rPr>
              <a:t>T.J. Enterprises is trying to determine the weights to be used in estimating their cost of capital. </a:t>
            </a:r>
          </a:p>
          <a:p>
            <a:pPr marL="0" indent="0">
              <a:lnSpc>
                <a:spcPts val="1800"/>
              </a:lnSpc>
              <a:spcAft>
                <a:spcPts val="600"/>
              </a:spcAft>
              <a:buFontTx/>
              <a:buNone/>
            </a:pPr>
            <a:r>
              <a:rPr lang="en-US" sz="1500" dirty="0" smtClean="0">
                <a:ea typeface="ヒラギノ角ゴ Pro W3"/>
                <a:cs typeface="ヒラギノ角ゴ Pro W3"/>
              </a:rPr>
              <a:t>The firm’s current balance sheet and market information regarding the price and number of securities outstanding are listed below.  </a:t>
            </a:r>
          </a:p>
          <a:p>
            <a:pPr marL="0" indent="0">
              <a:lnSpc>
                <a:spcPct val="80000"/>
              </a:lnSpc>
              <a:spcAft>
                <a:spcPts val="600"/>
              </a:spcAft>
              <a:buFontTx/>
              <a:buNone/>
            </a:pPr>
            <a:r>
              <a:rPr lang="en-US" sz="1500" dirty="0" smtClean="0">
                <a:ea typeface="ヒラギノ角ゴ Pro W3"/>
                <a:cs typeface="ヒラギノ角ゴ Pro W3"/>
              </a:rPr>
              <a:t> 				</a:t>
            </a:r>
            <a:r>
              <a:rPr lang="en-US" sz="1500" b="1" dirty="0" smtClean="0">
                <a:ea typeface="ヒラギノ角ゴ Pro W3"/>
                <a:cs typeface="ヒラギノ角ゴ Pro W3"/>
              </a:rPr>
              <a:t>TJ Enterprises</a:t>
            </a:r>
          </a:p>
          <a:p>
            <a:pPr marL="0" indent="0">
              <a:lnSpc>
                <a:spcPct val="80000"/>
              </a:lnSpc>
              <a:spcAft>
                <a:spcPts val="600"/>
              </a:spcAft>
              <a:buFontTx/>
              <a:buNone/>
            </a:pPr>
            <a:r>
              <a:rPr lang="en-US" sz="1500" b="1" dirty="0" smtClean="0">
                <a:ea typeface="ヒラギノ角ゴ Pro W3"/>
                <a:cs typeface="ヒラギノ角ゴ Pro W3"/>
              </a:rPr>
              <a:t>				Balance Sheet</a:t>
            </a:r>
          </a:p>
          <a:p>
            <a:pPr marL="0" indent="0">
              <a:lnSpc>
                <a:spcPct val="80000"/>
              </a:lnSpc>
              <a:spcAft>
                <a:spcPts val="600"/>
              </a:spcAft>
              <a:buFontTx/>
              <a:buNone/>
            </a:pPr>
            <a:r>
              <a:rPr lang="en-US" sz="1500" b="1" dirty="0" smtClean="0">
                <a:ea typeface="ヒラギノ角ゴ Pro W3"/>
                <a:cs typeface="ヒラギノ角ゴ Pro W3"/>
              </a:rPr>
              <a:t>				(in thousands)</a:t>
            </a:r>
          </a:p>
          <a:p>
            <a:pPr marL="0" indent="0">
              <a:lnSpc>
                <a:spcPct val="80000"/>
              </a:lnSpc>
              <a:spcAft>
                <a:spcPts val="600"/>
              </a:spcAft>
              <a:buFontTx/>
              <a:buNone/>
            </a:pPr>
            <a:r>
              <a:rPr lang="en-US" sz="1500" b="1" dirty="0" smtClean="0">
                <a:ea typeface="ヒラギノ角ゴ Pro W3"/>
                <a:cs typeface="ヒラギノ角ゴ Pro W3"/>
              </a:rPr>
              <a:t>Current Assets:		$50,000	  Current Liabilities:         		  $ 0</a:t>
            </a:r>
          </a:p>
          <a:p>
            <a:pPr marL="0" indent="0">
              <a:lnSpc>
                <a:spcPct val="80000"/>
              </a:lnSpc>
              <a:spcAft>
                <a:spcPts val="600"/>
              </a:spcAft>
              <a:buFontTx/>
              <a:buNone/>
            </a:pPr>
            <a:r>
              <a:rPr lang="en-US" sz="1500" b="1" dirty="0" smtClean="0">
                <a:ea typeface="ヒラギノ角ゴ Pro W3"/>
                <a:cs typeface="ヒラギノ角ゴ Pro W3"/>
              </a:rPr>
              <a:t>Long-Term Assets:	$60,000	  Long-Term Liabilities	</a:t>
            </a:r>
          </a:p>
          <a:p>
            <a:pPr marL="0" indent="0">
              <a:lnSpc>
                <a:spcPct val="80000"/>
              </a:lnSpc>
              <a:spcAft>
                <a:spcPts val="600"/>
              </a:spcAft>
              <a:buFontTx/>
              <a:buNone/>
            </a:pPr>
            <a:r>
              <a:rPr lang="en-US" sz="1500" b="1" dirty="0" smtClean="0">
                <a:ea typeface="ヒラギノ角ゴ Pro W3"/>
                <a:cs typeface="ヒラギノ角ゴ Pro W3"/>
              </a:rPr>
              <a:t>				  Bonds Payable		       $48,000</a:t>
            </a:r>
          </a:p>
          <a:p>
            <a:pPr marL="0" indent="0">
              <a:lnSpc>
                <a:spcPct val="80000"/>
              </a:lnSpc>
              <a:spcAft>
                <a:spcPts val="600"/>
              </a:spcAft>
              <a:buFontTx/>
              <a:buNone/>
            </a:pPr>
            <a:r>
              <a:rPr lang="en-US" sz="1500" b="1" dirty="0" smtClean="0">
                <a:ea typeface="ヒラギノ角ゴ Pro W3"/>
                <a:cs typeface="ヒラギノ角ゴ Pro W3"/>
              </a:rPr>
              <a:t>				  </a:t>
            </a:r>
            <a:r>
              <a:rPr lang="en-US" sz="1500" b="1" u="sng" dirty="0" smtClean="0">
                <a:ea typeface="ヒラギノ角ゴ Pro W3"/>
                <a:cs typeface="ヒラギノ角ゴ Pro W3"/>
              </a:rPr>
              <a:t>Owner’s Equity</a:t>
            </a:r>
          </a:p>
          <a:p>
            <a:pPr marL="0" indent="0">
              <a:lnSpc>
                <a:spcPct val="80000"/>
              </a:lnSpc>
              <a:spcAft>
                <a:spcPts val="600"/>
              </a:spcAft>
              <a:buFontTx/>
              <a:buNone/>
            </a:pPr>
            <a:r>
              <a:rPr lang="en-US" sz="1500" b="1" dirty="0" smtClean="0">
                <a:ea typeface="ヒラギノ角ゴ Pro W3"/>
                <a:cs typeface="ヒラギノ角ゴ Pro W3"/>
              </a:rPr>
              <a:t>				  Preferred Stock	                     $15,000</a:t>
            </a:r>
          </a:p>
          <a:p>
            <a:pPr marL="0" indent="0">
              <a:lnSpc>
                <a:spcPct val="80000"/>
              </a:lnSpc>
              <a:spcAft>
                <a:spcPts val="600"/>
              </a:spcAft>
              <a:buFontTx/>
              <a:buNone/>
            </a:pPr>
            <a:r>
              <a:rPr lang="en-US" sz="1500" b="1" dirty="0" smtClean="0">
                <a:ea typeface="ヒラギノ角ゴ Pro W3"/>
                <a:cs typeface="ヒラギノ角ゴ Pro W3"/>
              </a:rPr>
              <a:t>				  Common Stock	                     </a:t>
            </a:r>
            <a:r>
              <a:rPr lang="en-US" sz="1500" b="1" u="sng" dirty="0" smtClean="0">
                <a:ea typeface="ヒラギノ角ゴ Pro W3"/>
                <a:cs typeface="ヒラギノ角ゴ Pro W3"/>
              </a:rPr>
              <a:t>$47,000</a:t>
            </a:r>
          </a:p>
          <a:p>
            <a:pPr marL="0" indent="0">
              <a:lnSpc>
                <a:spcPct val="80000"/>
              </a:lnSpc>
              <a:spcAft>
                <a:spcPts val="600"/>
              </a:spcAft>
              <a:buFontTx/>
              <a:buNone/>
            </a:pPr>
            <a:r>
              <a:rPr lang="en-US" sz="1500" b="1" dirty="0" smtClean="0">
                <a:ea typeface="ヒラギノ角ゴ Pro W3"/>
                <a:cs typeface="ヒラギノ角ゴ Pro W3"/>
              </a:rPr>
              <a:t>Total Assets:		</a:t>
            </a:r>
            <a:r>
              <a:rPr lang="en-US" sz="1500" b="1" u="sng" dirty="0" smtClean="0">
                <a:ea typeface="ヒラギノ角ゴ Pro W3"/>
                <a:cs typeface="ヒラギノ角ゴ Pro W3"/>
              </a:rPr>
              <a:t>$110,000</a:t>
            </a:r>
            <a:r>
              <a:rPr lang="en-US" sz="1500" b="1" dirty="0" smtClean="0">
                <a:ea typeface="ヒラギノ角ゴ Pro W3"/>
                <a:cs typeface="ヒラギノ角ゴ Pro W3"/>
              </a:rPr>
              <a:t>   Total L &amp; OE            	     </a:t>
            </a:r>
            <a:r>
              <a:rPr lang="en-US" sz="1500" b="1" u="sng" dirty="0" smtClean="0">
                <a:ea typeface="ヒラギノ角ゴ Pro W3"/>
                <a:cs typeface="ヒラギノ角ゴ Pro W3"/>
              </a:rPr>
              <a:t>$110,000</a:t>
            </a:r>
          </a:p>
          <a:p>
            <a:pPr marL="0" indent="0">
              <a:lnSpc>
                <a:spcPct val="80000"/>
              </a:lnSpc>
              <a:spcAft>
                <a:spcPts val="600"/>
              </a:spcAft>
            </a:pPr>
            <a:endParaRPr lang="en-US" sz="15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3"/>
          <p:cNvSpPr>
            <a:spLocks noGrp="1"/>
          </p:cNvSpPr>
          <p:nvPr>
            <p:ph type="title"/>
          </p:nvPr>
        </p:nvSpPr>
        <p:spPr>
          <a:xfrm>
            <a:off x="1066800" y="30163"/>
            <a:ext cx="8229600" cy="1112837"/>
          </a:xfrm>
        </p:spPr>
        <p:txBody>
          <a:bodyPr/>
          <a:lstStyle/>
          <a:p>
            <a:r>
              <a:rPr lang="en-US" dirty="0" smtClean="0">
                <a:solidFill>
                  <a:srgbClr val="000000"/>
                </a:solidFill>
                <a:ea typeface="ヒラギノ角ゴ Pro W3"/>
                <a:cs typeface="Verdana"/>
              </a:rPr>
              <a:t>Additional Problems with Answers</a:t>
            </a:r>
            <a:br>
              <a:rPr lang="en-US" dirty="0" smtClean="0">
                <a:solidFill>
                  <a:srgbClr val="000000"/>
                </a:solidFill>
                <a:ea typeface="ヒラギノ角ゴ Pro W3"/>
                <a:cs typeface="Verdana"/>
              </a:rPr>
            </a:br>
            <a:r>
              <a:rPr lang="en-US" dirty="0" smtClean="0">
                <a:solidFill>
                  <a:srgbClr val="000000"/>
                </a:solidFill>
                <a:ea typeface="ヒラギノ角ゴ Pro W3"/>
                <a:cs typeface="Verdana"/>
              </a:rPr>
              <a:t>Problem 3 (continued)</a:t>
            </a:r>
            <a:endParaRPr lang="en-US" dirty="0" smtClean="0">
              <a:ea typeface="ヒラギノ角ゴ Pro W3"/>
              <a:cs typeface="ヒラギノ角ゴ Pro W3"/>
            </a:endParaRPr>
          </a:p>
        </p:txBody>
      </p:sp>
      <p:sp>
        <p:nvSpPr>
          <p:cNvPr id="5" name="Content Placeholder 4"/>
          <p:cNvSpPr>
            <a:spLocks noGrp="1"/>
          </p:cNvSpPr>
          <p:nvPr>
            <p:ph idx="1"/>
          </p:nvPr>
        </p:nvSpPr>
        <p:spPr>
          <a:xfrm>
            <a:off x="381000" y="1447800"/>
            <a:ext cx="8763000" cy="4648200"/>
          </a:xfrm>
        </p:spPr>
        <p:txBody>
          <a:bodyPr>
            <a:normAutofit/>
          </a:bodyPr>
          <a:lstStyle/>
          <a:p>
            <a:pPr>
              <a:buFontTx/>
              <a:buNone/>
            </a:pPr>
            <a:r>
              <a:rPr lang="en-US" sz="2400" dirty="0" smtClean="0">
                <a:ea typeface="ヒラギノ角ゴ Pro W3"/>
                <a:cs typeface="ヒラギノ角ゴ Pro W3"/>
              </a:rPr>
              <a:t>Market Information</a:t>
            </a:r>
          </a:p>
          <a:p>
            <a:pPr>
              <a:buFontTx/>
              <a:buNone/>
            </a:pPr>
            <a:r>
              <a:rPr lang="en-US" sz="2400" dirty="0" smtClean="0">
                <a:ea typeface="ヒラギノ角ゴ Pro W3"/>
                <a:cs typeface="ヒラギノ角ゴ Pro W3"/>
              </a:rPr>
              <a:t>			</a:t>
            </a:r>
            <a:r>
              <a:rPr lang="en-US" sz="2200" u="sng" dirty="0" smtClean="0">
                <a:ea typeface="ヒラギノ角ゴ Pro W3"/>
                <a:cs typeface="ヒラギノ角ゴ Pro W3"/>
              </a:rPr>
              <a:t>Debt</a:t>
            </a:r>
            <a:r>
              <a:rPr lang="en-US" sz="2200" dirty="0" smtClean="0">
                <a:ea typeface="ヒラギノ角ゴ Pro W3"/>
                <a:cs typeface="ヒラギノ角ゴ Pro W3"/>
              </a:rPr>
              <a:t>		</a:t>
            </a:r>
            <a:r>
              <a:rPr lang="en-US" sz="2200" u="sng" dirty="0" smtClean="0">
                <a:ea typeface="ヒラギノ角ゴ Pro W3"/>
                <a:cs typeface="ヒラギノ角ゴ Pro W3"/>
              </a:rPr>
              <a:t>Preferred Stock</a:t>
            </a:r>
            <a:r>
              <a:rPr lang="en-US" sz="2200" dirty="0" smtClean="0">
                <a:ea typeface="ヒラギノ角ゴ Pro W3"/>
                <a:cs typeface="ヒラギノ角ゴ Pro W3"/>
              </a:rPr>
              <a:t>	</a:t>
            </a:r>
            <a:r>
              <a:rPr lang="en-US" sz="2200" u="sng" dirty="0" smtClean="0">
                <a:ea typeface="ヒラギノ角ゴ Pro W3"/>
                <a:cs typeface="ヒラギノ角ゴ Pro W3"/>
              </a:rPr>
              <a:t>Common Stock</a:t>
            </a:r>
          </a:p>
          <a:p>
            <a:pPr>
              <a:buFontTx/>
              <a:buNone/>
            </a:pPr>
            <a:r>
              <a:rPr lang="en-US" sz="2200" dirty="0" smtClean="0">
                <a:ea typeface="ヒラギノ角ゴ Pro W3"/>
                <a:cs typeface="ヒラギノ角ゴ Pro W3"/>
              </a:rPr>
              <a:t>Outstanding	48,000	102,000		1,300,000</a:t>
            </a:r>
          </a:p>
          <a:p>
            <a:pPr>
              <a:buFontTx/>
              <a:buNone/>
            </a:pPr>
            <a:r>
              <a:rPr lang="en-US" sz="2200" dirty="0" smtClean="0">
                <a:ea typeface="ヒラギノ角ゴ Pro W3"/>
                <a:cs typeface="ヒラギノ角ゴ Pro W3"/>
              </a:rPr>
              <a:t>Market Price	$850		$95.40		$40</a:t>
            </a:r>
          </a:p>
          <a:p>
            <a:pPr>
              <a:buFontTx/>
              <a:buNone/>
            </a:pPr>
            <a:r>
              <a:rPr lang="en-US" sz="2400" dirty="0" smtClean="0">
                <a:ea typeface="ヒラギノ角ゴ Pro W3"/>
                <a:cs typeface="ヒラギノ角ゴ Pro W3"/>
              </a:rPr>
              <a:t>   Calculate the firm’s capital component weights using book values as well as market values</a:t>
            </a:r>
            <a:r>
              <a:rPr lang="en-US" sz="2400" b="1" i="1" dirty="0" smtClean="0">
                <a:ea typeface="ヒラギノ角ゴ Pro W3"/>
                <a:cs typeface="ヒラギノ角ゴ Pro W3"/>
              </a:rPr>
              <a:t>.	</a:t>
            </a:r>
            <a:endParaRPr lang="en-US" sz="2400" dirty="0" smtClean="0">
              <a:ea typeface="ヒラギノ角ゴ Pro W3"/>
              <a:cs typeface="ヒラギノ角ゴ Pro W3"/>
            </a:endParaRPr>
          </a:p>
          <a:p>
            <a:endParaRPr lang="en-US"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3 (Answer)</a:t>
            </a:r>
            <a:endParaRPr lang="en-US" dirty="0"/>
          </a:p>
        </p:txBody>
      </p:sp>
      <p:sp>
        <p:nvSpPr>
          <p:cNvPr id="65538" name="Content Placeholder 4"/>
          <p:cNvSpPr>
            <a:spLocks noGrp="1"/>
          </p:cNvSpPr>
          <p:nvPr>
            <p:ph idx="1"/>
          </p:nvPr>
        </p:nvSpPr>
        <p:spPr>
          <a:xfrm>
            <a:off x="457200" y="1524000"/>
            <a:ext cx="8229600" cy="4572000"/>
          </a:xfrm>
        </p:spPr>
        <p:txBody>
          <a:bodyPr/>
          <a:lstStyle/>
          <a:p>
            <a:pPr>
              <a:lnSpc>
                <a:spcPts val="2400"/>
              </a:lnSpc>
              <a:buFontTx/>
              <a:buNone/>
            </a:pPr>
            <a:r>
              <a:rPr lang="en-US" sz="1800" b="1" i="1" dirty="0" smtClean="0">
                <a:ea typeface="ヒラギノ角ゴ Pro W3"/>
                <a:cs typeface="ヒラギノ角ゴ Pro W3"/>
              </a:rPr>
              <a:t>Based on book values: (in $ ‘000s)</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Debt = $48,000/$110,000 </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43.64%</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P/S= $15,000/$110,000  </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13.64%</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C/S = $47,000/$110,000</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42.72%	</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Based on market value: </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Market value of Debt =$40,800,000 </a:t>
            </a:r>
            <a:r>
              <a:rPr lang="en-US" sz="1800" b="1" i="1" dirty="0" smtClean="0">
                <a:ea typeface="ヒラギノ角ゴ Pro W3"/>
                <a:cs typeface="ヒラギノ角ゴ Pro W3"/>
                <a:sym typeface="Wingdings" panose="05000000000000000000" pitchFamily="2" charset="2"/>
              </a:rPr>
              <a:t>$850*48,000</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Market Value of P/S=    $9,730,800 </a:t>
            </a:r>
            <a:r>
              <a:rPr lang="en-US" sz="1800" b="1" i="1" dirty="0" smtClean="0">
                <a:ea typeface="ヒラギノ角ゴ Pro W3"/>
                <a:cs typeface="ヒラギノ角ゴ Pro W3"/>
                <a:sym typeface="Wingdings" panose="05000000000000000000" pitchFamily="2" charset="2"/>
              </a:rPr>
              <a:t> $95.4*102,000</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Market Value of C/S</a:t>
            </a:r>
            <a:r>
              <a:rPr lang="en-US" sz="1800" b="1" i="1" u="sng" dirty="0" smtClean="0">
                <a:ea typeface="ヒラギノ角ゴ Pro W3"/>
                <a:cs typeface="ヒラギノ角ゴ Pro W3"/>
              </a:rPr>
              <a:t>=  $52,000,000 </a:t>
            </a:r>
            <a:r>
              <a:rPr lang="en-US" sz="1800" b="1" i="1" u="sng" dirty="0" smtClean="0">
                <a:ea typeface="ヒラギノ角ゴ Pro W3"/>
                <a:cs typeface="ヒラギノ角ゴ Pro W3"/>
                <a:sym typeface="Wingdings" panose="05000000000000000000" pitchFamily="2" charset="2"/>
              </a:rPr>
              <a:t> $40 * 1,300,000</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Total Market Value= $102,530,000 </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Debt = $40,800/$102,530 </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39.79%</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P/S= $9,730.8/$102,530  </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9.49%</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Weight of C/S = $52,000/$102,530</a:t>
            </a:r>
            <a:r>
              <a:rPr lang="en-US" sz="1800" b="1" i="1" dirty="0" smtClean="0">
                <a:ea typeface="ヒラギノ角ゴ Pro W3"/>
                <a:cs typeface="ヒラギノ角ゴ Pro W3"/>
                <a:sym typeface="Wingdings" pitchFamily="2" charset="2"/>
              </a:rPr>
              <a:t></a:t>
            </a:r>
            <a:r>
              <a:rPr lang="en-US" sz="1800" b="1" i="1" dirty="0" smtClean="0">
                <a:ea typeface="ヒラギノ角ゴ Pro W3"/>
                <a:cs typeface="ヒラギノ角ゴ Pro W3"/>
              </a:rPr>
              <a:t>50.72%</a:t>
            </a:r>
            <a:endParaRPr lang="en-US" sz="1800" dirty="0" smtClean="0">
              <a:ea typeface="ヒラギノ角ゴ Pro W3"/>
              <a:cs typeface="ヒラギノ角ゴ Pro W3"/>
            </a:endParaRPr>
          </a:p>
          <a:p>
            <a:pPr>
              <a:lnSpc>
                <a:spcPts val="2400"/>
              </a:lnSpc>
              <a:buFontTx/>
              <a:buNone/>
            </a:pPr>
            <a:r>
              <a:rPr lang="en-US" sz="1800" b="1" i="1" dirty="0" smtClean="0">
                <a:ea typeface="ヒラギノ角ゴ Pro W3"/>
                <a:cs typeface="ヒラギノ角ゴ Pro W3"/>
              </a:rPr>
              <a:t> </a:t>
            </a:r>
            <a:endParaRPr lang="en-US" sz="1800" dirty="0" smtClean="0">
              <a:ea typeface="ヒラギノ角ゴ Pro W3"/>
              <a:cs typeface="ヒラギノ角ゴ Pro W3"/>
            </a:endParaRPr>
          </a:p>
          <a:p>
            <a:pPr>
              <a:lnSpc>
                <a:spcPts val="2400"/>
              </a:lnSpc>
            </a:pPr>
            <a:endParaRPr lang="en-US" sz="18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4</a:t>
            </a:r>
            <a:endParaRPr lang="en-US" dirty="0"/>
          </a:p>
        </p:txBody>
      </p:sp>
      <p:sp>
        <p:nvSpPr>
          <p:cNvPr id="5" name="Content Placeholder 4"/>
          <p:cNvSpPr>
            <a:spLocks noGrp="1"/>
          </p:cNvSpPr>
          <p:nvPr>
            <p:ph idx="1"/>
          </p:nvPr>
        </p:nvSpPr>
        <p:spPr>
          <a:xfrm>
            <a:off x="381000" y="1295400"/>
            <a:ext cx="8534400" cy="4800600"/>
          </a:xfrm>
        </p:spPr>
        <p:txBody>
          <a:bodyPr>
            <a:noAutofit/>
          </a:bodyPr>
          <a:lstStyle/>
          <a:p>
            <a:pPr marL="0" indent="0">
              <a:lnSpc>
                <a:spcPts val="2400"/>
              </a:lnSpc>
              <a:buFontTx/>
              <a:buNone/>
              <a:defRPr/>
            </a:pPr>
            <a:r>
              <a:rPr lang="en-US" sz="1800" b="1" dirty="0" smtClean="0"/>
              <a:t>Computing </a:t>
            </a:r>
            <a:r>
              <a:rPr lang="en-US" sz="1800" b="1" dirty="0"/>
              <a:t>WACC</a:t>
            </a:r>
            <a:r>
              <a:rPr lang="en-US" sz="1800" b="1" dirty="0" smtClean="0"/>
              <a:t>:</a:t>
            </a:r>
            <a:r>
              <a:rPr lang="en-US" sz="1800" dirty="0" smtClean="0"/>
              <a:t> </a:t>
            </a:r>
            <a:r>
              <a:rPr lang="en-US" sz="1800" dirty="0"/>
              <a:t>New Ideas Inc. currently has 30,000 of its 9% semi-annual coupon bonds outstanding (Par value =1000).  </a:t>
            </a:r>
            <a:endParaRPr lang="en-US" sz="1800" dirty="0" smtClean="0"/>
          </a:p>
          <a:p>
            <a:pPr marL="508000" lvl="1" indent="-220663">
              <a:lnSpc>
                <a:spcPts val="2400"/>
              </a:lnSpc>
              <a:defRPr/>
            </a:pPr>
            <a:r>
              <a:rPr lang="en-US" sz="1800" dirty="0" smtClean="0"/>
              <a:t>The </a:t>
            </a:r>
            <a:r>
              <a:rPr lang="en-US" sz="1800" dirty="0"/>
              <a:t>bonds will mature in 15 years and are currently priced at $1,340 per bond. </a:t>
            </a:r>
            <a:endParaRPr lang="en-US" sz="1800" dirty="0" smtClean="0"/>
          </a:p>
          <a:p>
            <a:pPr marL="508000" lvl="1" indent="-220663">
              <a:lnSpc>
                <a:spcPts val="2400"/>
              </a:lnSpc>
              <a:defRPr/>
            </a:pPr>
            <a:r>
              <a:rPr lang="en-US" sz="1800" dirty="0" smtClean="0"/>
              <a:t>The </a:t>
            </a:r>
            <a:r>
              <a:rPr lang="en-US" sz="1800" dirty="0"/>
              <a:t>firm also has an issue of 1 million preferred shares outstanding with a market price of $11.00. The preferred shares offer an annual dividend of $1.20</a:t>
            </a:r>
            <a:r>
              <a:rPr lang="en-US" sz="1800" dirty="0" smtClean="0"/>
              <a:t>.</a:t>
            </a:r>
          </a:p>
          <a:p>
            <a:pPr marL="508000" lvl="1" indent="-220663">
              <a:lnSpc>
                <a:spcPts val="2400"/>
              </a:lnSpc>
              <a:defRPr/>
            </a:pPr>
            <a:r>
              <a:rPr lang="en-US" sz="1800" dirty="0" smtClean="0"/>
              <a:t>New </a:t>
            </a:r>
            <a:r>
              <a:rPr lang="en-US" sz="1800" dirty="0"/>
              <a:t>Ideas Inc.  also has 2 million shares of common stock outstanding with a price of $30.00 per share. The firm is expected to pay a$3.20 common dividend one year from today, and that dividend is expected to increase by 7 percent per year forever. </a:t>
            </a:r>
            <a:endParaRPr lang="en-US" sz="1800" dirty="0" smtClean="0"/>
          </a:p>
          <a:p>
            <a:pPr marL="508000" lvl="1" indent="-220663">
              <a:lnSpc>
                <a:spcPts val="2400"/>
              </a:lnSpc>
              <a:defRPr/>
            </a:pPr>
            <a:r>
              <a:rPr lang="en-US" sz="1800" dirty="0" smtClean="0"/>
              <a:t>The </a:t>
            </a:r>
            <a:r>
              <a:rPr lang="en-US" sz="1800" dirty="0"/>
              <a:t>firm typically pays floatation costs of 2% of the price on all newly issued securities.  </a:t>
            </a:r>
            <a:endParaRPr lang="en-US" sz="1800" dirty="0" smtClean="0"/>
          </a:p>
          <a:p>
            <a:pPr marL="0" indent="0">
              <a:lnSpc>
                <a:spcPts val="2400"/>
              </a:lnSpc>
              <a:buFontTx/>
              <a:buNone/>
              <a:defRPr/>
            </a:pPr>
            <a:r>
              <a:rPr lang="en-US" sz="1800" dirty="0" smtClean="0"/>
              <a:t>If </a:t>
            </a:r>
            <a:r>
              <a:rPr lang="en-US" sz="1800" dirty="0"/>
              <a:t>the firm is subject to a 35 percent marginal tax rate, then what is the firm’s weighted average cost of capital?</a:t>
            </a:r>
          </a:p>
          <a:p>
            <a:pPr>
              <a:lnSpc>
                <a:spcPts val="2400"/>
              </a:lnSpc>
              <a:defRPr/>
            </a:pPr>
            <a:endParaRPr lang="en-US" sz="1600"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4 (Answer)</a:t>
            </a:r>
            <a:endParaRPr lang="en-US" dirty="0"/>
          </a:p>
        </p:txBody>
      </p:sp>
      <p:sp>
        <p:nvSpPr>
          <p:cNvPr id="5" name="Content Placeholder 4"/>
          <p:cNvSpPr>
            <a:spLocks noGrp="1"/>
          </p:cNvSpPr>
          <p:nvPr>
            <p:ph idx="1"/>
          </p:nvPr>
        </p:nvSpPr>
        <p:spPr/>
        <p:txBody>
          <a:bodyPr>
            <a:normAutofit/>
          </a:bodyPr>
          <a:lstStyle/>
          <a:p>
            <a:pPr>
              <a:lnSpc>
                <a:spcPct val="90000"/>
              </a:lnSpc>
              <a:buFontTx/>
              <a:buNone/>
            </a:pPr>
            <a:r>
              <a:rPr lang="en-US" sz="2600" b="1" i="1" dirty="0" smtClean="0">
                <a:ea typeface="ヒラギノ角ゴ Pro W3"/>
                <a:cs typeface="ヒラギノ角ゴ Pro W3"/>
              </a:rPr>
              <a:t>1) Determine the component costs</a:t>
            </a:r>
            <a:endParaRPr lang="en-US" sz="2600" dirty="0" smtClean="0">
              <a:ea typeface="ヒラギノ角ゴ Pro W3"/>
              <a:cs typeface="ヒラギノ角ゴ Pro W3"/>
            </a:endParaRPr>
          </a:p>
          <a:p>
            <a:pPr>
              <a:lnSpc>
                <a:spcPct val="90000"/>
              </a:lnSpc>
              <a:buFontTx/>
              <a:buNone/>
            </a:pPr>
            <a:r>
              <a:rPr lang="en-US" sz="2600" b="1" i="1" u="sng" dirty="0" smtClean="0">
                <a:ea typeface="ヒラギノ角ゴ Pro W3"/>
                <a:cs typeface="ヒラギノ角ゴ Pro W3"/>
              </a:rPr>
              <a:t>Cost of Debt:</a:t>
            </a:r>
            <a:r>
              <a:rPr lang="en-US" sz="2600" b="1" i="1" dirty="0" smtClean="0">
                <a:ea typeface="ヒラギノ角ゴ Pro W3"/>
                <a:cs typeface="ヒラギノ角ゴ Pro W3"/>
              </a:rPr>
              <a:t> </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P=$1340; F=2%; Net proceeds=P(1-F)</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Net proceeds = $1340*(1-.02)=$1273</a:t>
            </a:r>
          </a:p>
          <a:p>
            <a:pPr>
              <a:lnSpc>
                <a:spcPct val="90000"/>
              </a:lnSpc>
              <a:buFontTx/>
              <a:buNone/>
            </a:pPr>
            <a:r>
              <a:rPr lang="en-US" sz="2600" b="1" i="1" dirty="0" smtClean="0">
                <a:ea typeface="ヒラギノ角ゴ Pro W3"/>
                <a:cs typeface="ヒラギノ角ゴ Pro W3"/>
              </a:rPr>
              <a:t>	</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Set P/Y=2 and C/Y = 2 </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Input	30   	  ?	-1273	45	 1000	</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Key		N  	  I/Y	   PV		PMT	 FV</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Output		6.18%</a:t>
            </a:r>
            <a:endParaRPr lang="en-US" sz="2600" dirty="0" smtClean="0">
              <a:ea typeface="ヒラギノ角ゴ Pro W3"/>
              <a:cs typeface="ヒラギノ角ゴ Pro W3"/>
            </a:endParaRPr>
          </a:p>
          <a:p>
            <a:pPr>
              <a:lnSpc>
                <a:spcPct val="90000"/>
              </a:lnSpc>
              <a:buFontTx/>
              <a:buNone/>
            </a:pPr>
            <a:r>
              <a:rPr lang="en-US" sz="2600" b="1" i="1" dirty="0" smtClean="0">
                <a:ea typeface="ヒラギノ角ゴ Pro W3"/>
                <a:cs typeface="ヒラギノ角ゴ Pro W3"/>
              </a:rPr>
              <a:t>Before-tax R</a:t>
            </a:r>
            <a:r>
              <a:rPr lang="en-US" sz="2600" b="1" i="1" baseline="-25000" dirty="0" smtClean="0">
                <a:ea typeface="ヒラギノ角ゴ Pro W3"/>
                <a:cs typeface="ヒラギノ角ゴ Pro W3"/>
              </a:rPr>
              <a:t>d</a:t>
            </a:r>
            <a:r>
              <a:rPr lang="en-US" sz="2600" b="1" i="1" dirty="0" smtClean="0">
                <a:ea typeface="ヒラギノ角ゴ Pro W3"/>
                <a:cs typeface="ヒラギノ角ゴ Pro W3"/>
              </a:rPr>
              <a:t> </a:t>
            </a:r>
            <a:r>
              <a:rPr lang="en-US" sz="2600" b="1" i="1" dirty="0" smtClean="0">
                <a:ea typeface="ヒラギノ角ゴ Pro W3"/>
                <a:cs typeface="ヒラギノ角ゴ Pro W3"/>
                <a:sym typeface="Wingdings" pitchFamily="2" charset="2"/>
              </a:rPr>
              <a:t></a:t>
            </a:r>
            <a:r>
              <a:rPr lang="en-US" sz="2600" b="1" i="1" dirty="0" smtClean="0">
                <a:ea typeface="ヒラギノ角ゴ Pro W3"/>
                <a:cs typeface="ヒラギノ角ゴ Pro W3"/>
              </a:rPr>
              <a:t>6.18%</a:t>
            </a:r>
            <a:endParaRPr lang="en-US" sz="2600" dirty="0" smtClean="0">
              <a:ea typeface="ヒラギノ角ゴ Pro W3"/>
              <a:cs typeface="ヒラギノ角ゴ Pro W3"/>
            </a:endParaRPr>
          </a:p>
          <a:p>
            <a:pPr>
              <a:lnSpc>
                <a:spcPct val="90000"/>
              </a:lnSpc>
            </a:pPr>
            <a:endParaRPr lang="en-US" sz="26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4 (Answer) (continued)</a:t>
            </a:r>
            <a:endParaRPr lang="en-US" dirty="0"/>
          </a:p>
        </p:txBody>
      </p:sp>
      <p:sp>
        <p:nvSpPr>
          <p:cNvPr id="5" name="Content Placeholder 4"/>
          <p:cNvSpPr>
            <a:spLocks noGrp="1"/>
          </p:cNvSpPr>
          <p:nvPr>
            <p:ph idx="1"/>
          </p:nvPr>
        </p:nvSpPr>
        <p:spPr/>
        <p:txBody>
          <a:bodyPr>
            <a:normAutofit fontScale="77500" lnSpcReduction="20000"/>
          </a:bodyPr>
          <a:lstStyle/>
          <a:p>
            <a:pPr>
              <a:buFontTx/>
              <a:buNone/>
              <a:defRPr/>
            </a:pPr>
            <a:r>
              <a:rPr lang="en-US" b="1" i="1" u="sng" dirty="0"/>
              <a:t>Cost of preferred stock:</a:t>
            </a:r>
            <a:endParaRPr lang="en-US" dirty="0"/>
          </a:p>
          <a:p>
            <a:pPr>
              <a:buFontTx/>
              <a:buNone/>
              <a:defRPr/>
            </a:pPr>
            <a:r>
              <a:rPr lang="en-US" b="1" i="1" dirty="0"/>
              <a:t> </a:t>
            </a:r>
            <a:endParaRPr lang="en-US" dirty="0"/>
          </a:p>
          <a:p>
            <a:pPr>
              <a:buFontTx/>
              <a:buNone/>
              <a:defRPr/>
            </a:pPr>
            <a:r>
              <a:rPr lang="en-US" sz="2581" b="1" i="1" dirty="0" err="1"/>
              <a:t>D</a:t>
            </a:r>
            <a:r>
              <a:rPr lang="en-US" sz="2581" b="1" i="1" baseline="-25000" dirty="0" err="1"/>
              <a:t>p</a:t>
            </a:r>
            <a:r>
              <a:rPr lang="en-US" sz="2581" b="1" i="1" dirty="0"/>
              <a:t>=$1.20; P</a:t>
            </a:r>
            <a:r>
              <a:rPr lang="en-US" sz="2581" b="1" i="1" baseline="-25000" dirty="0"/>
              <a:t>p</a:t>
            </a:r>
            <a:r>
              <a:rPr lang="en-US" sz="2581" b="1" i="1" dirty="0"/>
              <a:t>=$11; F=2%</a:t>
            </a:r>
            <a:endParaRPr lang="en-US" sz="2581" dirty="0"/>
          </a:p>
          <a:p>
            <a:pPr>
              <a:buFontTx/>
              <a:buNone/>
              <a:defRPr/>
            </a:pPr>
            <a:r>
              <a:rPr lang="en-US" sz="2581" b="1" i="1" dirty="0" err="1"/>
              <a:t>R</a:t>
            </a:r>
            <a:r>
              <a:rPr lang="en-US" sz="2581" b="1" i="1" baseline="-25000" dirty="0" err="1"/>
              <a:t>p</a:t>
            </a:r>
            <a:r>
              <a:rPr lang="en-US" sz="2581" b="1" i="1" dirty="0"/>
              <a:t> = </a:t>
            </a:r>
            <a:r>
              <a:rPr lang="en-US" sz="2581" b="1" i="1" dirty="0" err="1"/>
              <a:t>D</a:t>
            </a:r>
            <a:r>
              <a:rPr lang="en-US" sz="2581" b="1" i="1" baseline="-25000" dirty="0" err="1"/>
              <a:t>p</a:t>
            </a:r>
            <a:r>
              <a:rPr lang="en-US" sz="2581" b="1" i="1" dirty="0"/>
              <a:t>/P</a:t>
            </a:r>
            <a:r>
              <a:rPr lang="en-US" sz="2581" b="1" i="1" baseline="-25000" dirty="0"/>
              <a:t>p</a:t>
            </a:r>
            <a:r>
              <a:rPr lang="en-US" sz="2581" b="1" i="1" dirty="0"/>
              <a:t>(1-F) </a:t>
            </a:r>
            <a:r>
              <a:rPr lang="en-US" sz="2581" b="1" i="1" dirty="0">
                <a:sym typeface="Wingdings"/>
              </a:rPr>
              <a:t></a:t>
            </a:r>
            <a:r>
              <a:rPr lang="en-US" sz="2581" b="1" i="1" dirty="0"/>
              <a:t> $1.20/($11(.98)</a:t>
            </a:r>
            <a:r>
              <a:rPr lang="en-US" sz="2581" b="1" i="1" dirty="0">
                <a:sym typeface="Wingdings"/>
              </a:rPr>
              <a:t></a:t>
            </a:r>
            <a:r>
              <a:rPr lang="en-US" sz="2581" b="1" i="1" dirty="0"/>
              <a:t>1.20/10.78</a:t>
            </a:r>
            <a:r>
              <a:rPr lang="en-US" sz="2581" b="1" i="1" dirty="0">
                <a:sym typeface="Wingdings"/>
              </a:rPr>
              <a:t></a:t>
            </a:r>
            <a:r>
              <a:rPr lang="en-US" sz="2581" b="1" i="1" dirty="0"/>
              <a:t>11.13%</a:t>
            </a:r>
            <a:endParaRPr lang="en-US" sz="2581" dirty="0"/>
          </a:p>
          <a:p>
            <a:pPr>
              <a:buFontTx/>
              <a:buNone/>
              <a:defRPr/>
            </a:pPr>
            <a:r>
              <a:rPr lang="en-US" b="1" i="1" dirty="0"/>
              <a:t> </a:t>
            </a:r>
            <a:endParaRPr lang="en-US" dirty="0"/>
          </a:p>
          <a:p>
            <a:pPr>
              <a:buFontTx/>
              <a:buNone/>
              <a:defRPr/>
            </a:pPr>
            <a:r>
              <a:rPr lang="en-US" b="1" i="1" u="sng" dirty="0"/>
              <a:t>Cost of common stock:</a:t>
            </a:r>
            <a:endParaRPr lang="en-US" dirty="0"/>
          </a:p>
          <a:p>
            <a:pPr>
              <a:buFontTx/>
              <a:buNone/>
              <a:defRPr/>
            </a:pPr>
            <a:r>
              <a:rPr lang="en-US" b="1" i="1" dirty="0"/>
              <a:t> </a:t>
            </a:r>
            <a:endParaRPr lang="en-US" dirty="0"/>
          </a:p>
          <a:p>
            <a:pPr>
              <a:buFontTx/>
              <a:buNone/>
              <a:defRPr/>
            </a:pPr>
            <a:r>
              <a:rPr lang="en-US" b="1" i="1" dirty="0"/>
              <a:t>Pc=$30; D1=$3.2; g=7%; F=2%</a:t>
            </a:r>
            <a:endParaRPr lang="en-US" dirty="0"/>
          </a:p>
          <a:p>
            <a:pPr>
              <a:buFontTx/>
              <a:buNone/>
              <a:defRPr/>
            </a:pPr>
            <a:r>
              <a:rPr lang="en-US" b="1" i="1" dirty="0"/>
              <a:t> </a:t>
            </a:r>
            <a:endParaRPr lang="en-US" dirty="0"/>
          </a:p>
          <a:p>
            <a:pPr>
              <a:buFontTx/>
              <a:buNone/>
              <a:defRPr/>
            </a:pPr>
            <a:r>
              <a:rPr lang="en-US" b="1" i="1" dirty="0"/>
              <a:t>Using the constant dividend growth model:</a:t>
            </a:r>
            <a:endParaRPr lang="en-US" dirty="0"/>
          </a:p>
          <a:p>
            <a:pPr>
              <a:buFontTx/>
              <a:buNone/>
              <a:defRPr/>
            </a:pPr>
            <a:r>
              <a:rPr lang="en-US" b="1" i="1" dirty="0"/>
              <a:t> </a:t>
            </a:r>
            <a:endParaRPr lang="en-US" dirty="0"/>
          </a:p>
          <a:p>
            <a:pPr>
              <a:buFontTx/>
              <a:buNone/>
              <a:defRPr/>
            </a:pPr>
            <a:r>
              <a:rPr lang="en-US" b="1" i="1" dirty="0"/>
              <a:t>R</a:t>
            </a:r>
            <a:r>
              <a:rPr lang="en-US" b="1" i="1" baseline="-25000" dirty="0"/>
              <a:t>e</a:t>
            </a:r>
            <a:r>
              <a:rPr lang="en-US" b="1" i="1" dirty="0"/>
              <a:t> = [D</a:t>
            </a:r>
            <a:r>
              <a:rPr lang="en-US" b="1" i="1" baseline="-25000" dirty="0"/>
              <a:t>1</a:t>
            </a:r>
            <a:r>
              <a:rPr lang="en-US" b="1" i="1" dirty="0"/>
              <a:t>/(P(1-F])+g</a:t>
            </a:r>
            <a:r>
              <a:rPr lang="en-US" b="1" i="1" dirty="0">
                <a:sym typeface="Wingdings"/>
              </a:rPr>
              <a:t></a:t>
            </a:r>
            <a:r>
              <a:rPr lang="en-US" b="1" i="1" dirty="0"/>
              <a:t>[3.2/$30(.98)]+.07</a:t>
            </a:r>
            <a:r>
              <a:rPr lang="en-US" b="1" i="1" dirty="0">
                <a:sym typeface="Wingdings"/>
              </a:rPr>
              <a:t></a:t>
            </a:r>
            <a:r>
              <a:rPr lang="en-US" b="1" i="1" dirty="0"/>
              <a:t>17.88%</a:t>
            </a:r>
            <a:endParaRPr lang="en-US" dirty="0"/>
          </a:p>
          <a:p>
            <a:pPr>
              <a:buFontTx/>
              <a:buNone/>
              <a:defRPr/>
            </a:pPr>
            <a:r>
              <a:rPr lang="en-US" b="1" i="1" dirty="0"/>
              <a:t> </a:t>
            </a:r>
            <a:endParaRPr lang="en-US" dirty="0"/>
          </a:p>
          <a:p>
            <a:pPr>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3"/>
          <p:cNvSpPr>
            <a:spLocks noGrp="1"/>
          </p:cNvSpPr>
          <p:nvPr>
            <p:ph type="title"/>
          </p:nvPr>
        </p:nvSpPr>
        <p:spPr/>
        <p:txBody>
          <a:bodyPr/>
          <a:lstStyle/>
          <a:p>
            <a:r>
              <a:rPr lang="en-US" smtClean="0">
                <a:solidFill>
                  <a:srgbClr val="000000"/>
                </a:solidFill>
                <a:ea typeface="ヒラギノ角ゴ Pro W3"/>
                <a:cs typeface="ヒラギノ角ゴ Pro W3"/>
              </a:rPr>
              <a:t>11.1  The Cost of Capital: A Starting Point (continued)</a:t>
            </a:r>
            <a:endParaRPr lang="en-US" sz="2800" smtClean="0">
              <a:ea typeface="ヒラギノ角ゴ Pro W3"/>
              <a:cs typeface="ヒラギノ角ゴ Pro W3"/>
            </a:endParaRPr>
          </a:p>
        </p:txBody>
      </p:sp>
      <p:sp>
        <p:nvSpPr>
          <p:cNvPr id="5" name="Content Placeholder 4"/>
          <p:cNvSpPr>
            <a:spLocks noGrp="1"/>
          </p:cNvSpPr>
          <p:nvPr>
            <p:ph idx="1"/>
          </p:nvPr>
        </p:nvSpPr>
        <p:spPr/>
        <p:txBody>
          <a:bodyPr>
            <a:normAutofit/>
          </a:bodyPr>
          <a:lstStyle/>
          <a:p>
            <a:pPr>
              <a:lnSpc>
                <a:spcPts val="2400"/>
              </a:lnSpc>
              <a:buFontTx/>
              <a:buNone/>
            </a:pPr>
            <a:r>
              <a:rPr lang="en-US" sz="1800" b="1" smtClean="0">
                <a:ea typeface="ヒラギノ角ゴ Pro W3"/>
                <a:cs typeface="ヒラギノ角ゴ Pro W3"/>
              </a:rPr>
              <a:t> Example 1:  Measuring weighted average cost of a mortgage</a:t>
            </a:r>
            <a:endParaRPr lang="en-US" sz="1800" smtClean="0">
              <a:ea typeface="ヒラギノ角ゴ Pro W3"/>
              <a:cs typeface="ヒラギノ角ゴ Pro W3"/>
            </a:endParaRPr>
          </a:p>
          <a:p>
            <a:pPr>
              <a:lnSpc>
                <a:spcPts val="2400"/>
              </a:lnSpc>
              <a:buFontTx/>
              <a:buNone/>
            </a:pPr>
            <a:r>
              <a:rPr lang="en-US" sz="1800" smtClean="0">
                <a:ea typeface="ヒラギノ角ゴ Pro W3"/>
                <a:cs typeface="ヒラギノ角ゴ Pro W3"/>
              </a:rPr>
              <a:t> 	Jim wants to refinance his home by taking out a single mortgage and paying off all the other sub-prime and prime mortgages that he took on while the going was good. Listed below are the balances and rates owed on each of his outstanding home-equity loans and mortgages:</a:t>
            </a:r>
          </a:p>
          <a:p>
            <a:pPr>
              <a:lnSpc>
                <a:spcPts val="2400"/>
              </a:lnSpc>
              <a:buFontTx/>
              <a:buNone/>
            </a:pPr>
            <a:r>
              <a:rPr lang="en-US" sz="1800" smtClean="0">
                <a:ea typeface="ヒラギノ角ゴ Pro W3"/>
                <a:cs typeface="ヒラギノ角ゴ Pro W3"/>
              </a:rPr>
              <a:t>	</a:t>
            </a:r>
          </a:p>
          <a:p>
            <a:pPr>
              <a:lnSpc>
                <a:spcPts val="2400"/>
              </a:lnSpc>
              <a:buFontTx/>
              <a:buNone/>
            </a:pPr>
            <a:r>
              <a:rPr lang="en-US" sz="1800" smtClean="0">
                <a:ea typeface="ヒラギノ角ゴ Pro W3"/>
                <a:cs typeface="ヒラギノ角ゴ Pro W3"/>
              </a:rPr>
              <a:t>	</a:t>
            </a:r>
            <a:r>
              <a:rPr lang="en-US" sz="1800" u="sng" smtClean="0">
                <a:ea typeface="ヒラギノ角ゴ Pro W3"/>
                <a:cs typeface="ヒラギノ角ゴ Pro W3"/>
              </a:rPr>
              <a:t>	Lender				Balance		Rate</a:t>
            </a:r>
            <a:endParaRPr lang="en-US" sz="1800" smtClean="0">
              <a:ea typeface="ヒラギノ角ゴ Pro W3"/>
              <a:cs typeface="ヒラギノ角ゴ Pro W3"/>
            </a:endParaRPr>
          </a:p>
          <a:p>
            <a:pPr>
              <a:lnSpc>
                <a:spcPts val="2400"/>
              </a:lnSpc>
              <a:buFontTx/>
              <a:buNone/>
            </a:pPr>
            <a:r>
              <a:rPr lang="en-US" sz="1800" smtClean="0">
                <a:ea typeface="ヒラギノ角ゴ Pro W3"/>
                <a:cs typeface="ヒラギノ角ゴ Pro W3"/>
              </a:rPr>
              <a:t>	First Cut-Throat Bank		$ 150,000	7.5%</a:t>
            </a:r>
          </a:p>
          <a:p>
            <a:pPr>
              <a:lnSpc>
                <a:spcPts val="2400"/>
              </a:lnSpc>
              <a:buFontTx/>
              <a:buNone/>
            </a:pPr>
            <a:r>
              <a:rPr lang="en-US" sz="1800" smtClean="0">
                <a:ea typeface="ヒラギノ角ゴ Pro W3"/>
                <a:cs typeface="ヒラギノ角ゴ Pro W3"/>
              </a:rPr>
              <a:t>	Second Considerate Bank		$   35,000	8.5%</a:t>
            </a:r>
          </a:p>
          <a:p>
            <a:pPr>
              <a:lnSpc>
                <a:spcPts val="2400"/>
              </a:lnSpc>
              <a:buFontTx/>
              <a:buNone/>
            </a:pPr>
            <a:r>
              <a:rPr lang="en-US" sz="1800" smtClean="0">
                <a:ea typeface="ヒラギノ角ゴ Pro W3"/>
                <a:cs typeface="ヒラギノ角ゴ Pro W3"/>
              </a:rPr>
              <a:t>	Third Pawn Mortgage Co.		$   15,000	9.5%</a:t>
            </a:r>
          </a:p>
          <a:p>
            <a:pPr>
              <a:lnSpc>
                <a:spcPts val="2400"/>
              </a:lnSpc>
              <a:buFontTx/>
              <a:buNone/>
            </a:pPr>
            <a:r>
              <a:rPr lang="en-US" sz="1800" smtClean="0">
                <a:ea typeface="ヒラギノ角ゴ Pro W3"/>
                <a:cs typeface="ヒラギノ角ゴ Pro W3"/>
              </a:rPr>
              <a:t> </a:t>
            </a:r>
          </a:p>
          <a:p>
            <a:pPr>
              <a:lnSpc>
                <a:spcPts val="2400"/>
              </a:lnSpc>
              <a:buFontTx/>
              <a:buNone/>
            </a:pPr>
            <a:r>
              <a:rPr lang="en-US" sz="1800" smtClean="0">
                <a:ea typeface="ヒラギノ角ゴ Pro W3"/>
                <a:cs typeface="ヒラギノ角ゴ Pro W3"/>
              </a:rPr>
              <a:t>	Below what rate would it make sense for Jim to consolidate all these loans and refinance the whole amount?</a:t>
            </a: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4 (Answer) (continued)</a:t>
            </a:r>
            <a:endParaRPr lang="en-US" dirty="0"/>
          </a:p>
        </p:txBody>
      </p:sp>
      <p:sp>
        <p:nvSpPr>
          <p:cNvPr id="5" name="Content Placeholder 4"/>
          <p:cNvSpPr>
            <a:spLocks noGrp="1"/>
          </p:cNvSpPr>
          <p:nvPr>
            <p:ph idx="1"/>
          </p:nvPr>
        </p:nvSpPr>
        <p:spPr/>
        <p:txBody>
          <a:bodyPr>
            <a:normAutofit/>
          </a:bodyPr>
          <a:lstStyle/>
          <a:p>
            <a:pPr>
              <a:lnSpc>
                <a:spcPct val="80000"/>
              </a:lnSpc>
              <a:buFontTx/>
              <a:buNone/>
            </a:pPr>
            <a:r>
              <a:rPr lang="en-US" sz="2000" b="1" i="1" dirty="0" smtClean="0">
                <a:ea typeface="ヒラギノ角ゴ Pro W3"/>
                <a:cs typeface="ヒラギノ角ゴ Pro W3"/>
              </a:rPr>
              <a:t>2) Determine the market value weights of the components:</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Market value of bonds = $1340*30,000</a:t>
            </a:r>
            <a:r>
              <a:rPr lang="en-US" sz="2000" b="1" i="1" dirty="0" smtClean="0">
                <a:ea typeface="ヒラギノ角ゴ Pro W3"/>
                <a:cs typeface="ヒラギノ角ゴ Pro W3"/>
                <a:sym typeface="Wingdings" pitchFamily="2" charset="2"/>
              </a:rPr>
              <a:t>   </a:t>
            </a:r>
            <a:r>
              <a:rPr lang="en-US" sz="2000" b="1" i="1" dirty="0" smtClean="0">
                <a:ea typeface="ヒラギノ角ゴ Pro W3"/>
                <a:cs typeface="ヒラギノ角ゴ Pro W3"/>
              </a:rPr>
              <a:t>$40,200,000</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Market value of P/S = $11*1,000,000</a:t>
            </a:r>
            <a:r>
              <a:rPr lang="en-US" sz="2000" b="1" i="1" dirty="0" smtClean="0">
                <a:ea typeface="ヒラギノ角ゴ Pro W3"/>
                <a:cs typeface="ヒラギノ角ゴ Pro W3"/>
                <a:sym typeface="Wingdings" pitchFamily="2" charset="2"/>
              </a:rPr>
              <a:t></a:t>
            </a:r>
            <a:r>
              <a:rPr lang="en-US" sz="2000" b="1" i="1" dirty="0" smtClean="0">
                <a:ea typeface="ヒラギノ角ゴ Pro W3"/>
                <a:cs typeface="ヒラギノ角ゴ Pro W3"/>
              </a:rPr>
              <a:t>	 $11,000,000</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Market value of C/S=$30*2,000,000</a:t>
            </a:r>
            <a:r>
              <a:rPr lang="en-US" sz="2000" b="1" i="1" dirty="0" smtClean="0">
                <a:ea typeface="ヒラギノ角ゴ Pro W3"/>
                <a:cs typeface="ヒラギノ角ゴ Pro W3"/>
                <a:sym typeface="Wingdings" pitchFamily="2" charset="2"/>
              </a:rPr>
              <a:t></a:t>
            </a:r>
            <a:r>
              <a:rPr lang="en-US" sz="2000" b="1" i="1" dirty="0" smtClean="0">
                <a:ea typeface="ヒラギノ角ゴ Pro W3"/>
                <a:cs typeface="ヒラギノ角ゴ Pro W3"/>
              </a:rPr>
              <a:t>	 </a:t>
            </a:r>
            <a:r>
              <a:rPr lang="en-US" sz="2000" b="1" i="1" u="sng" dirty="0" smtClean="0">
                <a:ea typeface="ヒラギノ角ゴ Pro W3"/>
                <a:cs typeface="ヒラギノ角ゴ Pro W3"/>
              </a:rPr>
              <a:t>$60,000,000</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Total Market value</a:t>
            </a:r>
            <a:r>
              <a:rPr lang="en-US" sz="2000" b="1" i="1" dirty="0" smtClean="0">
                <a:ea typeface="ヒラギノ角ゴ Pro W3"/>
                <a:cs typeface="ヒラギノ角ゴ Pro W3"/>
                <a:sym typeface="Wingdings" pitchFamily="2" charset="2"/>
              </a:rPr>
              <a:t>      </a:t>
            </a:r>
            <a:r>
              <a:rPr lang="en-US" sz="2000" b="1" i="1" dirty="0" smtClean="0">
                <a:ea typeface="ヒラギノ角ゴ Pro W3"/>
                <a:cs typeface="ヒラギノ角ゴ Pro W3"/>
              </a:rPr>
              <a:t> $111,200,000	</a:t>
            </a:r>
            <a:endParaRPr lang="en-US" sz="2000" dirty="0" smtClean="0">
              <a:ea typeface="ヒラギノ角ゴ Pro W3"/>
              <a:cs typeface="ヒラギノ角ゴ Pro W3"/>
            </a:endParaRPr>
          </a:p>
          <a:p>
            <a:pPr>
              <a:lnSpc>
                <a:spcPct val="80000"/>
              </a:lnSpc>
              <a:buFontTx/>
              <a:buNone/>
            </a:pPr>
            <a:endParaRPr lang="en-US" sz="2000" b="1" i="1"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Weight of debt = 40.2m/111.2m	</a:t>
            </a:r>
            <a:r>
              <a:rPr lang="en-US" sz="2000" b="1" i="1" dirty="0" smtClean="0">
                <a:ea typeface="ヒラギノ角ゴ Pro W3"/>
                <a:cs typeface="ヒラギノ角ゴ Pro W3"/>
                <a:sym typeface="Wingdings" pitchFamily="2" charset="2"/>
              </a:rPr>
              <a:t></a:t>
            </a:r>
            <a:r>
              <a:rPr lang="en-US" sz="2000" b="1" i="1" dirty="0" smtClean="0">
                <a:ea typeface="ヒラギノ角ゴ Pro W3"/>
                <a:cs typeface="ヒラギノ角ゴ Pro W3"/>
              </a:rPr>
              <a:t>36.15%</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Weight of P/S = 11m/111.2m	</a:t>
            </a:r>
            <a:r>
              <a:rPr lang="en-US" sz="2000" b="1" i="1" dirty="0" smtClean="0">
                <a:ea typeface="ヒラギノ角ゴ Pro W3"/>
                <a:cs typeface="ヒラギノ角ゴ Pro W3"/>
                <a:sym typeface="Wingdings" pitchFamily="2" charset="2"/>
              </a:rPr>
              <a:t>  </a:t>
            </a:r>
            <a:r>
              <a:rPr lang="en-US" sz="2000" b="1" i="1" dirty="0" smtClean="0">
                <a:ea typeface="ヒラギノ角ゴ Pro W3"/>
                <a:cs typeface="ヒラギノ角ゴ Pro W3"/>
              </a:rPr>
              <a:t>9.89%</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Weight of C/S = 60m/111.2m	</a:t>
            </a:r>
            <a:r>
              <a:rPr lang="en-US" sz="2000" b="1" i="1" dirty="0" smtClean="0">
                <a:ea typeface="ヒラギノ角ゴ Pro W3"/>
                <a:cs typeface="ヒラギノ角ゴ Pro W3"/>
                <a:sym typeface="Wingdings" pitchFamily="2" charset="2"/>
              </a:rPr>
              <a:t></a:t>
            </a:r>
            <a:r>
              <a:rPr lang="en-US" sz="2000" b="1" i="1" dirty="0" smtClean="0">
                <a:ea typeface="ヒラギノ角ゴ Pro W3"/>
                <a:cs typeface="ヒラギノ角ゴ Pro W3"/>
              </a:rPr>
              <a:t>53.96%</a:t>
            </a:r>
            <a:endParaRPr lang="en-US" sz="2000" dirty="0" smtClean="0">
              <a:ea typeface="ヒラギノ角ゴ Pro W3"/>
              <a:cs typeface="ヒラギノ角ゴ Pro W3"/>
            </a:endParaRPr>
          </a:p>
          <a:p>
            <a:pPr>
              <a:lnSpc>
                <a:spcPct val="80000"/>
              </a:lnSpc>
              <a:buFontTx/>
              <a:buNone/>
            </a:pPr>
            <a:r>
              <a:rPr lang="en-US" sz="2000" b="1" i="1" dirty="0" smtClean="0">
                <a:ea typeface="ヒラギノ角ゴ Pro W3"/>
                <a:cs typeface="ヒラギノ角ゴ Pro W3"/>
              </a:rPr>
              <a:t> </a:t>
            </a:r>
            <a:endParaRPr lang="en-US" sz="2000" dirty="0" smtClean="0">
              <a:ea typeface="ヒラギノ角ゴ Pro W3"/>
              <a:cs typeface="ヒラギノ角ゴ Pro W3"/>
            </a:endParaRPr>
          </a:p>
          <a:p>
            <a:pPr>
              <a:lnSpc>
                <a:spcPct val="80000"/>
              </a:lnSpc>
            </a:pPr>
            <a:endParaRPr lang="en-US" sz="2000" dirty="0" smtClean="0">
              <a:ea typeface="ヒラギノ角ゴ Pro W3"/>
              <a:cs typeface="ヒラギノ角ゴ Pro W3"/>
            </a:endParaRPr>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4 (Answer) (continued)</a:t>
            </a:r>
            <a:endParaRPr lang="en-US" dirty="0"/>
          </a:p>
        </p:txBody>
      </p:sp>
      <p:sp>
        <p:nvSpPr>
          <p:cNvPr id="5" name="Content Placeholder 4"/>
          <p:cNvSpPr>
            <a:spLocks noGrp="1"/>
          </p:cNvSpPr>
          <p:nvPr>
            <p:ph idx="1"/>
          </p:nvPr>
        </p:nvSpPr>
        <p:spPr/>
        <p:txBody>
          <a:bodyPr>
            <a:normAutofit/>
          </a:bodyPr>
          <a:lstStyle/>
          <a:p>
            <a:pPr>
              <a:lnSpc>
                <a:spcPct val="90000"/>
              </a:lnSpc>
              <a:buFontTx/>
              <a:buNone/>
            </a:pPr>
            <a:r>
              <a:rPr lang="en-US" sz="2600" b="1" i="1" smtClean="0">
                <a:ea typeface="ヒラギノ角ゴ Pro W3"/>
                <a:cs typeface="ヒラギノ角ゴ Pro W3"/>
              </a:rPr>
              <a:t>3</a:t>
            </a:r>
            <a:r>
              <a:rPr lang="en-US" b="1" i="1" smtClean="0">
                <a:ea typeface="ヒラギノ角ゴ Pro W3"/>
                <a:cs typeface="ヒラギノ角ゴ Pro W3"/>
              </a:rPr>
              <a:t>)  Calculate the adjusted WACC</a:t>
            </a:r>
            <a:endParaRPr lang="en-US" smtClean="0">
              <a:ea typeface="ヒラギノ角ゴ Pro W3"/>
              <a:cs typeface="ヒラギノ角ゴ Pro W3"/>
            </a:endParaRPr>
          </a:p>
          <a:p>
            <a:pPr>
              <a:lnSpc>
                <a:spcPct val="90000"/>
              </a:lnSpc>
              <a:buFontTx/>
              <a:buNone/>
            </a:pPr>
            <a:r>
              <a:rPr lang="en-US" b="1" i="1" smtClean="0">
                <a:ea typeface="ヒラギノ角ゴ Pro W3"/>
                <a:cs typeface="ヒラギノ角ゴ Pro W3"/>
              </a:rPr>
              <a:t> </a:t>
            </a:r>
            <a:endParaRPr lang="en-US" smtClean="0">
              <a:ea typeface="ヒラギノ角ゴ Pro W3"/>
              <a:cs typeface="ヒラギノ角ゴ Pro W3"/>
            </a:endParaRPr>
          </a:p>
          <a:p>
            <a:pPr>
              <a:lnSpc>
                <a:spcPct val="90000"/>
              </a:lnSpc>
              <a:buFontTx/>
              <a:buNone/>
            </a:pPr>
            <a:r>
              <a:rPr lang="en-US" b="1" i="1" smtClean="0">
                <a:ea typeface="ヒラギノ角ゴ Pro W3"/>
                <a:cs typeface="ヒラギノ角ゴ Pro W3"/>
              </a:rPr>
              <a:t>	</a:t>
            </a:r>
            <a:r>
              <a:rPr lang="en-US" smtClean="0">
                <a:ea typeface="ヒラギノ角ゴ Pro W3"/>
                <a:cs typeface="ヒラギノ角ゴ Pro W3"/>
              </a:rPr>
              <a:t> </a:t>
            </a:r>
          </a:p>
          <a:p>
            <a:pPr>
              <a:lnSpc>
                <a:spcPct val="90000"/>
              </a:lnSpc>
              <a:buFontTx/>
              <a:buNone/>
            </a:pPr>
            <a:r>
              <a:rPr lang="en-US" smtClean="0">
                <a:ea typeface="ヒラギノ角ゴ Pro W3"/>
                <a:cs typeface="ヒラギノ角ゴ Pro W3"/>
              </a:rPr>
              <a:t>	</a:t>
            </a:r>
          </a:p>
          <a:p>
            <a:pPr>
              <a:lnSpc>
                <a:spcPct val="90000"/>
              </a:lnSpc>
              <a:buFontTx/>
              <a:buNone/>
            </a:pPr>
            <a:r>
              <a:rPr lang="en-US" b="1" i="1" smtClean="0">
                <a:ea typeface="ヒラギノ角ゴ Pro W3"/>
                <a:cs typeface="ヒラギノ角ゴ Pro W3"/>
              </a:rPr>
              <a:t>	WACC = .5396*17.88% + .0989*11.13% +.3615*6.18%*(1-.35)</a:t>
            </a:r>
            <a:endParaRPr lang="en-US" smtClean="0">
              <a:ea typeface="ヒラギノ角ゴ Pro W3"/>
              <a:cs typeface="ヒラギノ角ゴ Pro W3"/>
            </a:endParaRPr>
          </a:p>
          <a:p>
            <a:pPr>
              <a:lnSpc>
                <a:spcPct val="90000"/>
              </a:lnSpc>
              <a:buFontTx/>
              <a:buNone/>
            </a:pPr>
            <a:r>
              <a:rPr lang="en-US" b="1" i="1" smtClean="0">
                <a:ea typeface="ヒラギノ角ゴ Pro W3"/>
                <a:cs typeface="ヒラギノ角ゴ Pro W3"/>
              </a:rPr>
              <a:t> </a:t>
            </a:r>
            <a:endParaRPr lang="en-US" smtClean="0">
              <a:ea typeface="ヒラギノ角ゴ Pro W3"/>
              <a:cs typeface="ヒラギノ角ゴ Pro W3"/>
            </a:endParaRPr>
          </a:p>
          <a:p>
            <a:pPr>
              <a:lnSpc>
                <a:spcPct val="90000"/>
              </a:lnSpc>
              <a:buFontTx/>
              <a:buNone/>
            </a:pPr>
            <a:r>
              <a:rPr lang="en-US" b="1" i="1" smtClean="0">
                <a:ea typeface="ヒラギノ角ゴ Pro W3"/>
                <a:cs typeface="ヒラギノ角ゴ Pro W3"/>
              </a:rPr>
              <a:t>	            =9.65 +1.10%+1.45% </a:t>
            </a:r>
            <a:r>
              <a:rPr lang="en-US" b="1" i="1" smtClean="0">
                <a:ea typeface="ヒラギノ角ゴ Pro W3"/>
                <a:cs typeface="ヒラギノ角ゴ Pro W3"/>
                <a:sym typeface="Wingdings" pitchFamily="2" charset="2"/>
              </a:rPr>
              <a:t></a:t>
            </a:r>
            <a:r>
              <a:rPr lang="en-US" b="1" i="1" smtClean="0">
                <a:ea typeface="ヒラギノ角ゴ Pro W3"/>
                <a:cs typeface="ヒラギノ角ゴ Pro W3"/>
              </a:rPr>
              <a:t> 12.2%</a:t>
            </a:r>
            <a:r>
              <a:rPr lang="en-US" smtClean="0">
                <a:ea typeface="ヒラギノ角ゴ Pro W3"/>
                <a:cs typeface="ヒラギノ角ゴ Pro W3"/>
              </a:rPr>
              <a:t>	</a:t>
            </a:r>
          </a:p>
          <a:p>
            <a:pPr>
              <a:lnSpc>
                <a:spcPct val="90000"/>
              </a:lnSpc>
              <a:buFontTx/>
              <a:buNone/>
            </a:pPr>
            <a:r>
              <a:rPr lang="en-US" smtClean="0">
                <a:ea typeface="ヒラギノ角ゴ Pro W3"/>
                <a:cs typeface="ヒラギノ角ゴ Pro W3"/>
              </a:rPr>
              <a:t> </a:t>
            </a:r>
          </a:p>
          <a:p>
            <a:pPr>
              <a:lnSpc>
                <a:spcPct val="90000"/>
              </a:lnSpc>
            </a:pPr>
            <a:endParaRPr lang="en-US" sz="2600" smtClean="0">
              <a:ea typeface="ヒラギノ角ゴ Pro W3"/>
              <a:cs typeface="ヒラギノ角ゴ Pro W3"/>
            </a:endParaRPr>
          </a:p>
        </p:txBody>
      </p:sp>
      <p:pic>
        <p:nvPicPr>
          <p:cNvPr id="70659" name="Picture 5" descr="eq11_09.gif"/>
          <p:cNvPicPr>
            <a:picLocks noChangeAspect="1"/>
          </p:cNvPicPr>
          <p:nvPr/>
        </p:nvPicPr>
        <p:blipFill>
          <a:blip r:embed="rId2"/>
          <a:srcRect/>
          <a:stretch>
            <a:fillRect/>
          </a:stretch>
        </p:blipFill>
        <p:spPr bwMode="auto">
          <a:xfrm>
            <a:off x="533400" y="2133600"/>
            <a:ext cx="8382000" cy="622300"/>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5</a:t>
            </a:r>
            <a:endParaRPr lang="en-US" dirty="0"/>
          </a:p>
        </p:txBody>
      </p:sp>
      <p:sp>
        <p:nvSpPr>
          <p:cNvPr id="5" name="Content Placeholder 4"/>
          <p:cNvSpPr>
            <a:spLocks noGrp="1"/>
          </p:cNvSpPr>
          <p:nvPr>
            <p:ph idx="1"/>
          </p:nvPr>
        </p:nvSpPr>
        <p:spPr/>
        <p:txBody>
          <a:bodyPr>
            <a:normAutofit fontScale="85000" lnSpcReduction="10000"/>
          </a:bodyPr>
          <a:lstStyle/>
          <a:p>
            <a:pPr>
              <a:lnSpc>
                <a:spcPts val="3120"/>
              </a:lnSpc>
              <a:buFontTx/>
              <a:buNone/>
              <a:defRPr/>
            </a:pPr>
            <a:r>
              <a:rPr lang="en-US" b="1" dirty="0" smtClean="0"/>
              <a:t>Capital </a:t>
            </a:r>
            <a:r>
              <a:rPr lang="en-US" b="1" dirty="0"/>
              <a:t>Rationing: </a:t>
            </a:r>
            <a:r>
              <a:rPr lang="en-US" dirty="0"/>
              <a:t>Quick Start Ventures, Incorporated is has received </a:t>
            </a:r>
            <a:r>
              <a:rPr lang="en-US" b="1" i="1" u="sng" dirty="0"/>
              <a:t>6 </a:t>
            </a:r>
            <a:r>
              <a:rPr lang="en-US" dirty="0"/>
              <a:t>excellent funding proposals, but is only able to fund up to $2,500,000</a:t>
            </a:r>
          </a:p>
          <a:p>
            <a:pPr>
              <a:lnSpc>
                <a:spcPts val="3120"/>
              </a:lnSpc>
              <a:buFontTx/>
              <a:buNone/>
              <a:defRPr/>
            </a:pPr>
            <a:r>
              <a:rPr lang="en-US" dirty="0"/>
              <a:t>	Project A: Cost $700,000, NPV $50,000</a:t>
            </a:r>
          </a:p>
          <a:p>
            <a:pPr>
              <a:lnSpc>
                <a:spcPts val="3120"/>
              </a:lnSpc>
              <a:buFontTx/>
              <a:buNone/>
              <a:defRPr/>
            </a:pPr>
            <a:r>
              <a:rPr lang="en-US" dirty="0"/>
              <a:t>	Project B: Cost $800,000, NPV $60,000</a:t>
            </a:r>
          </a:p>
          <a:p>
            <a:pPr>
              <a:lnSpc>
                <a:spcPts val="3120"/>
              </a:lnSpc>
              <a:buFontTx/>
              <a:buNone/>
              <a:defRPr/>
            </a:pPr>
            <a:r>
              <a:rPr lang="en-US" dirty="0"/>
              <a:t>	Project C: Cost $500,000, NPV $40,000</a:t>
            </a:r>
          </a:p>
          <a:p>
            <a:pPr>
              <a:lnSpc>
                <a:spcPts val="3120"/>
              </a:lnSpc>
              <a:buFontTx/>
              <a:buNone/>
              <a:defRPr/>
            </a:pPr>
            <a:r>
              <a:rPr lang="en-US" dirty="0"/>
              <a:t>	Project D: Cost $600,000, NPV $50,000</a:t>
            </a:r>
          </a:p>
          <a:p>
            <a:pPr>
              <a:lnSpc>
                <a:spcPts val="3120"/>
              </a:lnSpc>
              <a:buFontTx/>
              <a:buNone/>
              <a:defRPr/>
            </a:pPr>
            <a:r>
              <a:rPr lang="en-US" dirty="0"/>
              <a:t>	Project E: Cost $700,000, NPV $60,000</a:t>
            </a:r>
          </a:p>
          <a:p>
            <a:pPr>
              <a:lnSpc>
                <a:spcPts val="3120"/>
              </a:lnSpc>
              <a:buFontTx/>
              <a:buNone/>
              <a:defRPr/>
            </a:pPr>
            <a:r>
              <a:rPr lang="en-US" dirty="0"/>
              <a:t>	Project F: Cost $300,000, NPV $30,000</a:t>
            </a:r>
          </a:p>
          <a:p>
            <a:pPr>
              <a:lnSpc>
                <a:spcPts val="3120"/>
              </a:lnSpc>
              <a:buFontTx/>
              <a:buNone/>
              <a:defRPr/>
            </a:pPr>
            <a:r>
              <a:rPr lang="en-US" dirty="0"/>
              <a:t>       Which projects should Quick Start select?</a:t>
            </a:r>
          </a:p>
          <a:p>
            <a:pPr>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5 (Answer)</a:t>
            </a:r>
            <a:endParaRPr lang="en-US" dirty="0"/>
          </a:p>
        </p:txBody>
      </p:sp>
      <p:sp>
        <p:nvSpPr>
          <p:cNvPr id="57348" name="Content Placeholder 4"/>
          <p:cNvSpPr>
            <a:spLocks noGrp="1"/>
          </p:cNvSpPr>
          <p:nvPr>
            <p:ph idx="1"/>
          </p:nvPr>
        </p:nvSpPr>
        <p:spPr/>
        <p:txBody>
          <a:bodyPr/>
          <a:lstStyle/>
          <a:p>
            <a:pPr>
              <a:buFontTx/>
              <a:buNone/>
            </a:pPr>
            <a:r>
              <a:rPr lang="en-US" sz="2400" b="1" smtClean="0">
                <a:ea typeface="ヒラギノ角ゴ Pro W3"/>
                <a:cs typeface="ヒラギノ角ゴ Pro W3"/>
              </a:rPr>
              <a:t>1</a:t>
            </a:r>
            <a:r>
              <a:rPr lang="en-US" sz="2400" b="1" i="1" smtClean="0">
                <a:ea typeface="ヒラギノ角ゴ Pro W3"/>
                <a:cs typeface="ヒラギノ角ゴ Pro W3"/>
              </a:rPr>
              <a:t>) Compute the Profitability Index of the projects and rank order from highest to lowest PI:</a:t>
            </a:r>
            <a:endParaRPr lang="en-US" sz="2400" smtClean="0">
              <a:ea typeface="ヒラギノ角ゴ Pro W3"/>
              <a:cs typeface="ヒラギノ角ゴ Pro W3"/>
            </a:endParaRPr>
          </a:p>
          <a:p>
            <a:pPr>
              <a:buFontTx/>
              <a:buNone/>
            </a:pPr>
            <a:r>
              <a:rPr lang="en-US" sz="2400" b="1" i="1" smtClean="0">
                <a:ea typeface="ヒラギノ角ゴ Pro W3"/>
                <a:cs typeface="ヒラギノ角ゴ Pro W3"/>
              </a:rPr>
              <a:t> </a:t>
            </a:r>
            <a:endParaRPr lang="en-US" sz="2400" smtClean="0">
              <a:ea typeface="ヒラギノ角ゴ Pro W3"/>
              <a:cs typeface="ヒラギノ角ゴ Pro W3"/>
            </a:endParaRPr>
          </a:p>
          <a:p>
            <a:pPr>
              <a:buFontTx/>
              <a:buNone/>
            </a:pPr>
            <a:r>
              <a:rPr lang="en-US" sz="2400" b="1" i="1" smtClean="0">
                <a:ea typeface="ヒラギノ角ゴ Pro W3"/>
                <a:cs typeface="ヒラギノ角ゴ Pro W3"/>
              </a:rPr>
              <a:t>	    PI = (NPV + Cost)/Cost</a:t>
            </a:r>
          </a:p>
          <a:p>
            <a:pPr>
              <a:buFontTx/>
              <a:buNone/>
            </a:pPr>
            <a:endParaRPr lang="en-US" sz="2400" smtClean="0">
              <a:ea typeface="ヒラギノ角ゴ Pro W3"/>
              <a:cs typeface="ヒラギノ角ゴ Pro W3"/>
            </a:endParaRPr>
          </a:p>
        </p:txBody>
      </p:sp>
      <p:graphicFrame>
        <p:nvGraphicFramePr>
          <p:cNvPr id="57346" name="Object 2"/>
          <p:cNvGraphicFramePr>
            <a:graphicFrameLocks noChangeAspect="1"/>
          </p:cNvGraphicFramePr>
          <p:nvPr/>
        </p:nvGraphicFramePr>
        <p:xfrm>
          <a:off x="1447800" y="3733800"/>
          <a:ext cx="5400675" cy="2328863"/>
        </p:xfrm>
        <a:graphic>
          <a:graphicData uri="http://schemas.openxmlformats.org/presentationml/2006/ole">
            <p:oleObj spid="_x0000_s9225" name="Document" r:id="rId3" imgW="5470184" imgH="2362019" progId="Word.Document.12">
              <p:embed/>
            </p:oleObj>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p:txBody>
          <a:bodyPr>
            <a:normAutofit fontScale="90000"/>
          </a:bodyPr>
          <a:lstStyle/>
          <a:p>
            <a:pPr>
              <a:defRPr/>
            </a:pPr>
            <a:r>
              <a:rPr lang="en-US" dirty="0" smtClean="0">
                <a:solidFill>
                  <a:srgbClr val="000000"/>
                </a:solidFill>
                <a:cs typeface="Verdana"/>
              </a:rPr>
              <a:t>Additional Problems with Answers</a:t>
            </a:r>
            <a:br>
              <a:rPr lang="en-US" dirty="0" smtClean="0">
                <a:solidFill>
                  <a:srgbClr val="000000"/>
                </a:solidFill>
                <a:cs typeface="Verdana"/>
              </a:rPr>
            </a:br>
            <a:r>
              <a:rPr lang="en-US" dirty="0" smtClean="0">
                <a:solidFill>
                  <a:srgbClr val="000000"/>
                </a:solidFill>
                <a:cs typeface="Verdana"/>
              </a:rPr>
              <a:t>Problem 5 (Answer) (continued)</a:t>
            </a:r>
            <a:endParaRPr lang="en-US" dirty="0"/>
          </a:p>
        </p:txBody>
      </p:sp>
      <p:graphicFrame>
        <p:nvGraphicFramePr>
          <p:cNvPr id="58370" name="Object 2"/>
          <p:cNvGraphicFramePr>
            <a:graphicFrameLocks noChangeAspect="1"/>
          </p:cNvGraphicFramePr>
          <p:nvPr/>
        </p:nvGraphicFramePr>
        <p:xfrm>
          <a:off x="1143000" y="1600200"/>
          <a:ext cx="6934200" cy="4468813"/>
        </p:xfrm>
        <a:graphic>
          <a:graphicData uri="http://schemas.openxmlformats.org/presentationml/2006/ole">
            <p:oleObj spid="_x0000_s10249" name="Document" r:id="rId3" imgW="5470184" imgH="4231546" progId="Word.Document.12">
              <p:embed/>
            </p:oleObj>
          </a:graphicData>
        </a:graphic>
      </p:graphicFrame>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Title 1"/>
          <p:cNvSpPr>
            <a:spLocks noGrp="1"/>
          </p:cNvSpPr>
          <p:nvPr>
            <p:ph type="title"/>
          </p:nvPr>
        </p:nvSpPr>
        <p:spPr/>
        <p:txBody>
          <a:bodyPr/>
          <a:lstStyle/>
          <a:p>
            <a:r>
              <a:rPr lang="en-US" smtClean="0">
                <a:ea typeface="ヒラギノ角ゴ Pro W3"/>
                <a:cs typeface="ヒラギノ角ゴ Pro W3"/>
              </a:rPr>
              <a:t>Figure 11.2</a:t>
            </a:r>
          </a:p>
        </p:txBody>
      </p:sp>
      <p:pic>
        <p:nvPicPr>
          <p:cNvPr id="2" name="Picture 1" descr="fig11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76400" y="990600"/>
            <a:ext cx="6539968" cy="5263492"/>
          </a:xfrm>
          <a:prstGeom prst="rect">
            <a:avLst/>
          </a:prstGeom>
        </p:spPr>
      </p:pic>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Title 3"/>
          <p:cNvSpPr>
            <a:spLocks noGrp="1"/>
          </p:cNvSpPr>
          <p:nvPr>
            <p:ph type="title"/>
          </p:nvPr>
        </p:nvSpPr>
        <p:spPr/>
        <p:txBody>
          <a:bodyPr/>
          <a:lstStyle/>
          <a:p>
            <a:r>
              <a:rPr lang="en-US" smtClean="0">
                <a:ea typeface="ヒラギノ角ゴ Pro W3"/>
                <a:cs typeface="ヒラギノ角ゴ Pro W3"/>
              </a:rPr>
              <a:t>TABLE 11.2  Decision on Projects with and without Risk</a:t>
            </a:r>
          </a:p>
        </p:txBody>
      </p:sp>
      <p:pic>
        <p:nvPicPr>
          <p:cNvPr id="2" name="Picture 1" descr="tbl11_02.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09600" y="2057400"/>
            <a:ext cx="8077200" cy="1863195"/>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3"/>
          <p:cNvSpPr>
            <a:spLocks noGrp="1"/>
          </p:cNvSpPr>
          <p:nvPr>
            <p:ph type="title"/>
          </p:nvPr>
        </p:nvSpPr>
        <p:spPr/>
        <p:txBody>
          <a:bodyPr/>
          <a:lstStyle/>
          <a:p>
            <a:r>
              <a:rPr lang="en-US" smtClean="0">
                <a:solidFill>
                  <a:srgbClr val="000000"/>
                </a:solidFill>
                <a:ea typeface="ヒラギノ角ゴ Pro W3"/>
                <a:cs typeface="ヒラギノ角ゴ Pro W3"/>
              </a:rPr>
              <a:t>11.1  The Cost of Capital: A Starting Point (continued)</a:t>
            </a:r>
            <a:endParaRPr lang="en-US" sz="2800" smtClean="0">
              <a:ea typeface="ヒラギノ角ゴ Pro W3"/>
              <a:cs typeface="ヒラギノ角ゴ Pro W3"/>
            </a:endParaRPr>
          </a:p>
        </p:txBody>
      </p:sp>
      <p:sp>
        <p:nvSpPr>
          <p:cNvPr id="5" name="Content Placeholder 4"/>
          <p:cNvSpPr>
            <a:spLocks noGrp="1"/>
          </p:cNvSpPr>
          <p:nvPr>
            <p:ph idx="1"/>
          </p:nvPr>
        </p:nvSpPr>
        <p:spPr/>
        <p:txBody>
          <a:bodyPr>
            <a:normAutofit fontScale="85000" lnSpcReduction="20000"/>
          </a:bodyPr>
          <a:lstStyle/>
          <a:p>
            <a:pPr>
              <a:buFontTx/>
              <a:buNone/>
              <a:defRPr/>
            </a:pPr>
            <a:r>
              <a:rPr lang="en-US" b="1" dirty="0" smtClean="0"/>
              <a:t>Example 1 Answer</a:t>
            </a:r>
          </a:p>
          <a:p>
            <a:pPr>
              <a:buFontTx/>
              <a:buNone/>
              <a:defRPr/>
            </a:pPr>
            <a:endParaRPr lang="en-US" dirty="0" smtClean="0"/>
          </a:p>
          <a:p>
            <a:pPr>
              <a:buFontTx/>
              <a:buNone/>
              <a:defRPr/>
            </a:pPr>
            <a:r>
              <a:rPr lang="en-US" dirty="0" smtClean="0"/>
              <a:t>Jim’s </a:t>
            </a:r>
            <a:r>
              <a:rPr lang="en-US" dirty="0"/>
              <a:t>weighted average cost of </a:t>
            </a:r>
            <a:r>
              <a:rPr lang="en-US" dirty="0" smtClean="0"/>
              <a:t>borrowing</a:t>
            </a:r>
          </a:p>
          <a:p>
            <a:pPr>
              <a:lnSpc>
                <a:spcPts val="3120"/>
              </a:lnSpc>
              <a:buFontTx/>
              <a:buNone/>
              <a:defRPr/>
            </a:pPr>
            <a:r>
              <a:rPr lang="en-US" dirty="0" smtClean="0"/>
              <a:t> </a:t>
            </a:r>
            <a:r>
              <a:rPr lang="en-US" dirty="0"/>
              <a:t>= Proportion of each loan * Rate</a:t>
            </a:r>
          </a:p>
          <a:p>
            <a:pPr>
              <a:lnSpc>
                <a:spcPts val="3120"/>
              </a:lnSpc>
              <a:buFontTx/>
              <a:buNone/>
              <a:defRPr/>
            </a:pPr>
            <a:r>
              <a:rPr lang="en-US" dirty="0" smtClean="0">
                <a:sym typeface="Wingdings"/>
              </a:rPr>
              <a:t>	</a:t>
            </a:r>
            <a:r>
              <a:rPr lang="en-US" dirty="0" smtClean="0">
                <a:sym typeface="Wingdings" pitchFamily="2" charset="2"/>
              </a:rPr>
              <a:t></a:t>
            </a:r>
            <a:r>
              <a:rPr lang="en-US" dirty="0" smtClean="0"/>
              <a:t>(150,000/200,000</a:t>
            </a:r>
            <a:r>
              <a:rPr lang="en-US" dirty="0"/>
              <a:t>)*.075+(35,000/200,000</a:t>
            </a:r>
            <a:r>
              <a:rPr lang="en-US" dirty="0" smtClean="0"/>
              <a:t>) *.</a:t>
            </a:r>
            <a:r>
              <a:rPr lang="en-US" dirty="0"/>
              <a:t>085+(15,000/200,000)*.095</a:t>
            </a:r>
          </a:p>
          <a:p>
            <a:pPr>
              <a:lnSpc>
                <a:spcPts val="3120"/>
              </a:lnSpc>
              <a:buFontTx/>
              <a:buNone/>
              <a:defRPr/>
            </a:pPr>
            <a:r>
              <a:rPr lang="en-US" dirty="0" smtClean="0">
                <a:sym typeface="Wingdings"/>
              </a:rPr>
              <a:t>	</a:t>
            </a:r>
            <a:r>
              <a:rPr lang="en-US" dirty="0" smtClean="0"/>
              <a:t>(.</a:t>
            </a:r>
            <a:r>
              <a:rPr lang="en-US" dirty="0"/>
              <a:t>75*.075</a:t>
            </a:r>
            <a:r>
              <a:rPr lang="en-US" dirty="0" smtClean="0"/>
              <a:t>) + (.</a:t>
            </a:r>
            <a:r>
              <a:rPr lang="en-US" dirty="0"/>
              <a:t>175*.085)	(+.075*.095)	</a:t>
            </a:r>
            <a:endParaRPr lang="en-US" dirty="0" smtClean="0"/>
          </a:p>
          <a:p>
            <a:pPr>
              <a:lnSpc>
                <a:spcPts val="3120"/>
              </a:lnSpc>
              <a:buFontTx/>
              <a:buNone/>
              <a:defRPr/>
            </a:pPr>
            <a:r>
              <a:rPr lang="en-US" dirty="0"/>
              <a:t>	</a:t>
            </a:r>
            <a:r>
              <a:rPr lang="en-US" dirty="0" smtClean="0"/>
              <a:t>= </a:t>
            </a:r>
            <a:r>
              <a:rPr lang="en-US" dirty="0"/>
              <a:t>.07825 or 7.825%</a:t>
            </a:r>
          </a:p>
          <a:p>
            <a:pPr>
              <a:buFontTx/>
              <a:buNone/>
              <a:defRPr/>
            </a:pPr>
            <a:r>
              <a:rPr lang="en-US" dirty="0"/>
              <a:t> </a:t>
            </a:r>
          </a:p>
          <a:p>
            <a:pPr>
              <a:buFontTx/>
              <a:buNone/>
              <a:defRPr/>
            </a:pPr>
            <a:r>
              <a:rPr lang="en-US" dirty="0" smtClean="0"/>
              <a:t>	</a:t>
            </a:r>
            <a:r>
              <a:rPr lang="en-US" dirty="0" smtClean="0">
                <a:effectLst>
                  <a:outerShdw blurRad="38100" dist="38100" dir="2700000" algn="tl">
                    <a:srgbClr val="000000">
                      <a:alpha val="43137"/>
                    </a:srgbClr>
                  </a:outerShdw>
                </a:effectLst>
              </a:rPr>
              <a:t>Jim’s </a:t>
            </a:r>
            <a:r>
              <a:rPr lang="en-US" dirty="0">
                <a:effectLst>
                  <a:outerShdw blurRad="38100" dist="38100" dir="2700000" algn="tl">
                    <a:srgbClr val="000000">
                      <a:alpha val="43137"/>
                    </a:srgbClr>
                  </a:outerShdw>
                </a:effectLst>
              </a:rPr>
              <a:t>average cost of financing his home is 7.825%.  Any rate below 7.825% would be beneficial.			 </a:t>
            </a:r>
          </a:p>
          <a:p>
            <a:pPr>
              <a:buFontTx/>
              <a:buNone/>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US" sz="3600" dirty="0" smtClean="0"/>
              <a:t/>
            </a:r>
            <a:br>
              <a:rPr lang="en-US" sz="3600" dirty="0" smtClean="0"/>
            </a:br>
            <a:r>
              <a:rPr lang="en-US" sz="3600" dirty="0" smtClean="0"/>
              <a:t>11.2  </a:t>
            </a:r>
            <a:r>
              <a:rPr lang="en-US" sz="3600" dirty="0"/>
              <a:t>Components of the Weighted Average Cost of Capital</a:t>
            </a:r>
            <a:br>
              <a:rPr lang="en-US" sz="3600" dirty="0"/>
            </a:br>
            <a:endParaRPr lang="en-US" sz="3600" dirty="0"/>
          </a:p>
        </p:txBody>
      </p:sp>
      <p:sp>
        <p:nvSpPr>
          <p:cNvPr id="5" name="Content Placeholder 4"/>
          <p:cNvSpPr>
            <a:spLocks noGrp="1"/>
          </p:cNvSpPr>
          <p:nvPr>
            <p:ph idx="1"/>
          </p:nvPr>
        </p:nvSpPr>
        <p:spPr/>
        <p:txBody>
          <a:bodyPr/>
          <a:lstStyle/>
          <a:p>
            <a:pPr marL="4763" indent="-4763">
              <a:buFontTx/>
              <a:buNone/>
              <a:defRPr/>
            </a:pPr>
            <a:r>
              <a:rPr lang="en-US" dirty="0" smtClean="0"/>
              <a:t>To </a:t>
            </a:r>
            <a:r>
              <a:rPr lang="en-US" dirty="0"/>
              <a:t>determine a firm’s WACC we need to know how to </a:t>
            </a:r>
            <a:r>
              <a:rPr lang="en-US" dirty="0" smtClean="0"/>
              <a:t>calculate:</a:t>
            </a:r>
          </a:p>
          <a:p>
            <a:pPr marL="514350" indent="-514350">
              <a:buFont typeface="+mj-lt"/>
              <a:buAutoNum type="arabicPeriod"/>
              <a:defRPr/>
            </a:pPr>
            <a:r>
              <a:rPr lang="en-US" dirty="0" smtClean="0"/>
              <a:t>the </a:t>
            </a:r>
            <a:r>
              <a:rPr lang="en-US" dirty="0"/>
              <a:t>relative weights and </a:t>
            </a:r>
            <a:endParaRPr lang="en-US" dirty="0" smtClean="0"/>
          </a:p>
          <a:p>
            <a:pPr marL="514350" indent="-514350">
              <a:buFont typeface="+mj-lt"/>
              <a:buAutoNum type="arabicPeriod"/>
              <a:defRPr/>
            </a:pPr>
            <a:r>
              <a:rPr lang="en-US" dirty="0" smtClean="0"/>
              <a:t>costs </a:t>
            </a:r>
            <a:r>
              <a:rPr lang="en-US" dirty="0"/>
              <a:t>of the debt, </a:t>
            </a:r>
            <a:r>
              <a:rPr lang="en-US" dirty="0" smtClean="0"/>
              <a:t>preferred </a:t>
            </a:r>
            <a:r>
              <a:rPr lang="en-US" dirty="0"/>
              <a:t>stock, and common stock of a firm.</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3"/>
          <p:cNvSpPr>
            <a:spLocks noGrp="1"/>
          </p:cNvSpPr>
          <p:nvPr>
            <p:ph type="title"/>
          </p:nvPr>
        </p:nvSpPr>
        <p:spPr/>
        <p:txBody>
          <a:bodyPr/>
          <a:lstStyle/>
          <a:p>
            <a:r>
              <a:rPr lang="en-US" smtClean="0">
                <a:ea typeface="ヒラギノ角ゴ Pro W3"/>
                <a:cs typeface="ヒラギノ角ゴ Pro W3"/>
              </a:rPr>
              <a:t>11.2 (A)  Debt Component</a:t>
            </a:r>
          </a:p>
        </p:txBody>
      </p:sp>
      <p:sp>
        <p:nvSpPr>
          <p:cNvPr id="23554" name="Content Placeholder 4"/>
          <p:cNvSpPr>
            <a:spLocks noGrp="1"/>
          </p:cNvSpPr>
          <p:nvPr>
            <p:ph idx="1"/>
          </p:nvPr>
        </p:nvSpPr>
        <p:spPr/>
        <p:txBody>
          <a:bodyPr/>
          <a:lstStyle/>
          <a:p>
            <a:pPr>
              <a:buFontTx/>
              <a:buNone/>
            </a:pPr>
            <a:r>
              <a:rPr lang="en-US" sz="2000" smtClean="0">
                <a:ea typeface="ヒラギノ角ゴ Pro W3"/>
                <a:cs typeface="ヒラギノ角ゴ Pro W3"/>
              </a:rPr>
              <a:t>	</a:t>
            </a:r>
            <a:r>
              <a:rPr lang="en-US" sz="2400" smtClean="0">
                <a:ea typeface="ヒラギノ角ゴ Pro W3"/>
                <a:cs typeface="ヒラギノ角ゴ Pro W3"/>
              </a:rPr>
              <a:t>The </a:t>
            </a:r>
            <a:r>
              <a:rPr lang="en-US" sz="2400" i="1" smtClean="0">
                <a:ea typeface="ヒラギノ角ゴ Pro W3"/>
                <a:cs typeface="ヒラギノ角ゴ Pro W3"/>
              </a:rPr>
              <a:t>cost of debt</a:t>
            </a:r>
            <a:r>
              <a:rPr lang="en-US" sz="2400" smtClean="0">
                <a:ea typeface="ヒラギノ角ゴ Pro W3"/>
                <a:cs typeface="ヒラギノ角ゴ Pro W3"/>
              </a:rPr>
              <a:t> </a:t>
            </a:r>
            <a:r>
              <a:rPr lang="en-US" sz="2400" i="1" smtClean="0">
                <a:ea typeface="ヒラギノ角ゴ Pro W3"/>
                <a:cs typeface="ヒラギノ角ゴ Pro W3"/>
              </a:rPr>
              <a:t>(R</a:t>
            </a:r>
            <a:r>
              <a:rPr lang="en-US" sz="2400" i="1" baseline="-25000" smtClean="0">
                <a:ea typeface="ヒラギノ角ゴ Pro W3"/>
                <a:cs typeface="ヒラギノ角ゴ Pro W3"/>
              </a:rPr>
              <a:t>d</a:t>
            </a:r>
            <a:r>
              <a:rPr lang="en-US" sz="2400" i="1" smtClean="0">
                <a:ea typeface="ヒラギノ角ゴ Pro W3"/>
                <a:cs typeface="ヒラギノ角ゴ Pro W3"/>
              </a:rPr>
              <a:t>) </a:t>
            </a:r>
            <a:r>
              <a:rPr lang="en-US" sz="2400" smtClean="0">
                <a:ea typeface="ヒラギノ角ゴ Pro W3"/>
                <a:cs typeface="ヒラギノ角ゴ Pro W3"/>
              </a:rPr>
              <a:t>is the rate that firms have to pay when they borrow money from banks, finance companies, and other lenders.</a:t>
            </a:r>
          </a:p>
          <a:p>
            <a:pPr>
              <a:buFontTx/>
              <a:buNone/>
            </a:pPr>
            <a:r>
              <a:rPr lang="en-US" sz="2400" smtClean="0">
                <a:ea typeface="ヒラギノ角ゴ Pro W3"/>
                <a:cs typeface="ヒラギノ角ゴ Pro W3"/>
              </a:rPr>
              <a:t>	It is essentially measured by calculating the yield to maturity (</a:t>
            </a:r>
            <a:r>
              <a:rPr lang="en-US" sz="2400" i="1" smtClean="0">
                <a:ea typeface="ヒラギノ角ゴ Pro W3"/>
                <a:cs typeface="ヒラギノ角ゴ Pro W3"/>
              </a:rPr>
              <a:t>YTM</a:t>
            </a:r>
            <a:r>
              <a:rPr lang="en-US" sz="2400" smtClean="0">
                <a:ea typeface="ヒラギノ角ゴ Pro W3"/>
                <a:cs typeface="ヒラギノ角ゴ Pro W3"/>
              </a:rPr>
              <a:t>) on a firm’s outstanding bonds, as covered in Chapter 6.</a:t>
            </a:r>
          </a:p>
          <a:p>
            <a:pPr>
              <a:buFontTx/>
              <a:buNone/>
            </a:pPr>
            <a:r>
              <a:rPr lang="en-US" sz="2400" smtClean="0">
                <a:ea typeface="ヒラギノ角ゴ Pro W3"/>
                <a:cs typeface="ヒラギノ角ゴ Pro W3"/>
              </a:rPr>
              <a:t> 	Although best solved for by using a financial calculator or spreadsheet, the </a:t>
            </a:r>
            <a:r>
              <a:rPr lang="en-US" sz="2400" i="1" smtClean="0">
                <a:ea typeface="ヒラギノ角ゴ Pro W3"/>
                <a:cs typeface="ヒラギノ角ゴ Pro W3"/>
              </a:rPr>
              <a:t>YTM</a:t>
            </a:r>
            <a:r>
              <a:rPr lang="en-US" sz="2400" smtClean="0">
                <a:ea typeface="ヒラギノ角ゴ Pro W3"/>
                <a:cs typeface="ヒラギノ角ゴ Pro W3"/>
              </a:rPr>
              <a:t> can also be figured out as follows:</a:t>
            </a:r>
          </a:p>
          <a:p>
            <a:pPr>
              <a:buFontTx/>
              <a:buNone/>
            </a:pPr>
            <a:endParaRPr lang="en-US" smtClean="0">
              <a:ea typeface="ヒラギノ角ゴ Pro W3"/>
              <a:cs typeface="ヒラギノ角ゴ Pro W3"/>
            </a:endParaRPr>
          </a:p>
        </p:txBody>
      </p:sp>
      <p:pic>
        <p:nvPicPr>
          <p:cNvPr id="23555" name="Picture 5" descr="eq11_02.gif"/>
          <p:cNvPicPr>
            <a:picLocks noChangeAspect="1"/>
          </p:cNvPicPr>
          <p:nvPr/>
        </p:nvPicPr>
        <p:blipFill>
          <a:blip r:embed="rId2"/>
          <a:srcRect/>
          <a:stretch>
            <a:fillRect/>
          </a:stretch>
        </p:blipFill>
        <p:spPr bwMode="auto">
          <a:xfrm>
            <a:off x="457200" y="5105400"/>
            <a:ext cx="7924800" cy="1001713"/>
          </a:xfrm>
          <a:prstGeom prst="rect">
            <a:avLst/>
          </a:prstGeom>
          <a:noFill/>
          <a:ln w="9525">
            <a:noFill/>
            <a:miter lim="800000"/>
            <a:headEnd/>
            <a:tailEnd/>
          </a:ln>
        </p:spPr>
      </p:pic>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3"/>
          <p:cNvSpPr>
            <a:spLocks noGrp="1"/>
          </p:cNvSpPr>
          <p:nvPr>
            <p:ph type="title"/>
          </p:nvPr>
        </p:nvSpPr>
        <p:spPr/>
        <p:txBody>
          <a:bodyPr/>
          <a:lstStyle/>
          <a:p>
            <a:r>
              <a:rPr lang="en-US" smtClean="0">
                <a:solidFill>
                  <a:srgbClr val="000000"/>
                </a:solidFill>
                <a:ea typeface="ヒラギノ角ゴ Pro W3"/>
                <a:cs typeface="ヒラギノ角ゴ Pro W3"/>
              </a:rPr>
              <a:t>11.2 (A)  Debt Component  (continued)</a:t>
            </a:r>
            <a:endParaRPr lang="en-US" sz="3600" smtClean="0">
              <a:ea typeface="ヒラギノ角ゴ Pro W3"/>
              <a:cs typeface="ヒラギノ角ゴ Pro W3"/>
            </a:endParaRPr>
          </a:p>
        </p:txBody>
      </p:sp>
      <p:sp>
        <p:nvSpPr>
          <p:cNvPr id="5" name="Content Placeholder 4"/>
          <p:cNvSpPr>
            <a:spLocks noGrp="1"/>
          </p:cNvSpPr>
          <p:nvPr>
            <p:ph idx="1"/>
          </p:nvPr>
        </p:nvSpPr>
        <p:spPr/>
        <p:txBody>
          <a:bodyPr>
            <a:normAutofit fontScale="92500"/>
          </a:bodyPr>
          <a:lstStyle/>
          <a:p>
            <a:pPr>
              <a:buFontTx/>
              <a:buNone/>
              <a:defRPr/>
            </a:pPr>
            <a:r>
              <a:rPr lang="en-US" dirty="0" smtClean="0"/>
              <a:t>	YTM </a:t>
            </a:r>
            <a:r>
              <a:rPr lang="en-US" dirty="0"/>
              <a:t>on outstanding bonds, </a:t>
            </a:r>
            <a:r>
              <a:rPr lang="en-US" dirty="0" smtClean="0"/>
              <a:t>indicates what </a:t>
            </a:r>
            <a:r>
              <a:rPr lang="en-US" dirty="0"/>
              <a:t>investors require for lending the firm their money in current market </a:t>
            </a:r>
            <a:r>
              <a:rPr lang="en-US" dirty="0" smtClean="0"/>
              <a:t>conditions</a:t>
            </a:r>
            <a:r>
              <a:rPr lang="en-US" dirty="0"/>
              <a:t>.   </a:t>
            </a:r>
            <a:r>
              <a:rPr lang="en-US" dirty="0" smtClean="0"/>
              <a:t>	</a:t>
            </a:r>
          </a:p>
          <a:p>
            <a:pPr>
              <a:buFontTx/>
              <a:buNone/>
              <a:defRPr/>
            </a:pPr>
            <a:r>
              <a:rPr lang="en-US" dirty="0"/>
              <a:t>	</a:t>
            </a:r>
            <a:r>
              <a:rPr lang="en-US" dirty="0" smtClean="0"/>
              <a:t>However</a:t>
            </a:r>
            <a:r>
              <a:rPr lang="en-US" dirty="0"/>
              <a:t>, </a:t>
            </a:r>
            <a:r>
              <a:rPr lang="en-US" dirty="0" smtClean="0"/>
              <a:t>new debt </a:t>
            </a:r>
            <a:r>
              <a:rPr lang="en-US" dirty="0"/>
              <a:t>would also </a:t>
            </a:r>
            <a:r>
              <a:rPr lang="en-US" dirty="0" smtClean="0"/>
              <a:t>require payment of  transactions </a:t>
            </a:r>
            <a:r>
              <a:rPr lang="en-US" dirty="0"/>
              <a:t>costs to </a:t>
            </a:r>
            <a:r>
              <a:rPr lang="en-US" dirty="0" smtClean="0"/>
              <a:t>investment bankers reducing the </a:t>
            </a:r>
            <a:r>
              <a:rPr lang="en-US" i="1" dirty="0" smtClean="0"/>
              <a:t>net </a:t>
            </a:r>
            <a:r>
              <a:rPr lang="en-US" i="1" dirty="0"/>
              <a:t>proceeds</a:t>
            </a:r>
            <a:r>
              <a:rPr lang="en-US" dirty="0"/>
              <a:t> </a:t>
            </a:r>
            <a:r>
              <a:rPr lang="en-US" dirty="0" smtClean="0"/>
              <a:t>to the issuer and raising the cost of debt.  </a:t>
            </a:r>
            <a:endParaRPr lang="en-US" dirty="0"/>
          </a:p>
          <a:p>
            <a:pPr>
              <a:buFontTx/>
              <a:buNone/>
              <a:defRPr/>
            </a:pPr>
            <a:r>
              <a:rPr lang="en-US" dirty="0" smtClean="0"/>
              <a:t>	</a:t>
            </a:r>
            <a:r>
              <a:rPr lang="en-US" dirty="0" smtClean="0">
                <a:sym typeface="Wingdings" pitchFamily="2" charset="2"/>
              </a:rPr>
              <a:t> W</a:t>
            </a:r>
            <a:r>
              <a:rPr lang="en-US" dirty="0" smtClean="0"/>
              <a:t>e </a:t>
            </a:r>
            <a:r>
              <a:rPr lang="en-US" dirty="0"/>
              <a:t>must adjust the market price by the amount of commissions that would have to be paid when issuing new debt, and then calculate the YTM.</a:t>
            </a:r>
          </a:p>
          <a:p>
            <a:pPr>
              <a:defRPr/>
            </a:pPr>
            <a:endParaRPr lang="en-US" dirty="0"/>
          </a:p>
        </p:txBody>
      </p:sp>
    </p:spTree>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theme/theme1.xml><?xml version="1.0" encoding="utf-8"?>
<a:theme xmlns:a="http://schemas.openxmlformats.org/drawingml/2006/main" name="Brooks3e_template">
  <a:themeElements>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earson_PowerPoint_Template_Bekaert">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Pearson_PowerPoint_Template_Bekaer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earson_PowerPoint_Template_Bekaer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earson_PowerPoint_Template_Bekaer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earson_PowerPoint_Template_Bekaer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earson_PowerPoint_Template_Bekaer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earson_PowerPoint_Template_Bekaer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earson_PowerPoint_Template_Bekaer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earson_PowerPoint_Template_Bekaer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earson_PowerPoint_Template_Bekaer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earson_PowerPoint_Template_Bekaer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earson_PowerPoint_Template_Bekaer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earson_PowerPoint_Template_Bekaer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Brooks3e_template.pot</Template>
  <TotalTime>72</TotalTime>
  <Words>1341</Words>
  <Application>Microsoft Macintosh PowerPoint</Application>
  <PresentationFormat>On-screen Show (4:3)</PresentationFormat>
  <Paragraphs>388</Paragraphs>
  <Slides>56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58" baseType="lpstr">
      <vt:lpstr>Brooks3e_template</vt:lpstr>
      <vt:lpstr>Document</vt:lpstr>
      <vt:lpstr> Chapter 11 </vt:lpstr>
      <vt:lpstr>Learning Objectives</vt:lpstr>
      <vt:lpstr>11.1  The Cost of Capital: A Starting Point</vt:lpstr>
      <vt:lpstr>11.1  The Cost of Capital: A Starting Point (continued)</vt:lpstr>
      <vt:lpstr>11.1  The Cost of Capital: A Starting Point (continued)</vt:lpstr>
      <vt:lpstr>11.1  The Cost of Capital: A Starting Point (continued)</vt:lpstr>
      <vt:lpstr> 11.2  Components of the Weighted Average Cost of Capital </vt:lpstr>
      <vt:lpstr>11.2 (A)  Debt Component</vt:lpstr>
      <vt:lpstr>11.2 (A)  Debt Component  (continued)</vt:lpstr>
      <vt:lpstr>11.2 (A)  Debt Component  (continued)</vt:lpstr>
      <vt:lpstr>11.2 (A)  Debt Component  (continued)</vt:lpstr>
      <vt:lpstr>11.2 (B)  Preferred Stock Component</vt:lpstr>
      <vt:lpstr>11.2 (B)  Preferred Stock Component (continued)</vt:lpstr>
      <vt:lpstr>11.2 (C)  Equity Component</vt:lpstr>
      <vt:lpstr>11.2 (C)  Equity Component  (continued)</vt:lpstr>
      <vt:lpstr>11.2 (C)  Equity Component (continued)</vt:lpstr>
      <vt:lpstr>11.2 (C)  Equity Component (continued)</vt:lpstr>
      <vt:lpstr>11.2 (C)  Equity Component (continued)</vt:lpstr>
      <vt:lpstr>11.2 (C) Equity Component (continued)</vt:lpstr>
      <vt:lpstr>11.2 (C)  Equity Component (continued) Example 5 Answer</vt:lpstr>
      <vt:lpstr>11.2 (C)  Equity Component (continued)</vt:lpstr>
      <vt:lpstr>11.2 (D)  Retained Earnings</vt:lpstr>
      <vt:lpstr>11.3  Weighting the Components: Book Value or Market Value?</vt:lpstr>
      <vt:lpstr>11.3 (A)  Book Value</vt:lpstr>
      <vt:lpstr>11.3 (B)  Adjusted Weighted Average Cost of Capital</vt:lpstr>
      <vt:lpstr>11.3 (B)  Adjusted Weighted Average Cost of Capital (continued)</vt:lpstr>
      <vt:lpstr>11.3 (C)  Market Value</vt:lpstr>
      <vt:lpstr>11.3 (C)  Market Value (continued)</vt:lpstr>
      <vt:lpstr>11.3 (C)  Market Value (continued) Example 7 Answer</vt:lpstr>
      <vt:lpstr> 11.4  Using the Weighted Average Cost of Capital in a Budgeting Decision </vt:lpstr>
      <vt:lpstr>11.4  Using the Weighted Average Cost of Capital in a Budgeting Decision (continued) </vt:lpstr>
      <vt:lpstr> 11.4 (A)  Individual Weighted Average Cost of Capital for Individual Projects </vt:lpstr>
      <vt:lpstr> 11.4 (A)  Individual Weighted Average Cost of Capital for Individual Projects </vt:lpstr>
      <vt:lpstr> 11.4 (A)  Individual Weighted Average Cost of Capital for Individual Projects </vt:lpstr>
      <vt:lpstr> 11.4 (A)  Individual Weighted Average Cost of Capital for Individual Projects </vt:lpstr>
      <vt:lpstr>11.5  Selecting Appropriate Betas for Projects</vt:lpstr>
      <vt:lpstr>11.6  Constraints on Borrowing and Selecting Projects for the Portfolio</vt:lpstr>
      <vt:lpstr>11.6  Constraints on Borrowing and Selecting Projects for the Portfolio (continued)</vt:lpstr>
      <vt:lpstr>11.6  Constraints on Borrowing and Selecting Projects for the Portfolio (continued) Example 8 Answer</vt:lpstr>
      <vt:lpstr>Additional Problems with Answers Problem 1</vt:lpstr>
      <vt:lpstr>Additional Problems with Answers Problem 1 (Answer)</vt:lpstr>
      <vt:lpstr>Additional Problems with Answers Problem 2</vt:lpstr>
      <vt:lpstr>Additional Problems with Answers Problem 2 (Answer)</vt:lpstr>
      <vt:lpstr>Additional Problems with Answers Problem 3</vt:lpstr>
      <vt:lpstr>Additional Problems with Answers Problem 3 (continued)</vt:lpstr>
      <vt:lpstr>Additional Problems with Answers Problem 3 (Answer)</vt:lpstr>
      <vt:lpstr>Additional Problems with Answers Problem 4</vt:lpstr>
      <vt:lpstr>Additional Problems with Answers Problem 4 (Answer)</vt:lpstr>
      <vt:lpstr>Additional Problems with Answers Problem 4 (Answer) (continued)</vt:lpstr>
      <vt:lpstr>Additional Problems with Answers Problem 4 (Answer) (continued)</vt:lpstr>
      <vt:lpstr>Additional Problems with Answers Problem 4 (Answer) (continued)</vt:lpstr>
      <vt:lpstr>Additional Problems with Answers Problem 5</vt:lpstr>
      <vt:lpstr>Additional Problems with Answers Problem 5 (Answer)</vt:lpstr>
      <vt:lpstr>Additional Problems with Answers Problem 5 (Answer) (continued)</vt:lpstr>
      <vt:lpstr>Figure 11.2</vt:lpstr>
      <vt:lpstr>TABLE 11.2  Decision on Projects with and without Risk</vt:lpstr>
    </vt:vector>
  </TitlesOfParts>
  <Manager/>
  <Company>Copyright ©2015 Pearson Education, Inc. All rights reserved.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dc:title>
  <dc:subject>International Economics, 10e</dc:subject>
  <dc:creator>Krugman/Obstfeld/Melitz</dc:creator>
  <cp:keywords/>
  <dc:description/>
  <cp:lastModifiedBy>Binod</cp:lastModifiedBy>
  <cp:revision>12</cp:revision>
  <dcterms:created xsi:type="dcterms:W3CDTF">2013-12-11T19:19:12Z</dcterms:created>
  <dcterms:modified xsi:type="dcterms:W3CDTF">2015-09-10T10:12:20Z</dcterms:modified>
  <cp:category/>
</cp:coreProperties>
</file>