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3"/>
  </p:notesMasterIdLst>
  <p:handoutMasterIdLst>
    <p:handoutMasterId r:id="rId54"/>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5pPr>
    <a:lvl6pPr marL="2286000" algn="l" defTabSz="457200" rtl="0" eaLnBrk="1" latinLnBrk="0" hangingPunct="1">
      <a:defRPr sz="2400" kern="1200">
        <a:solidFill>
          <a:schemeClr val="tx1"/>
        </a:solidFill>
        <a:latin typeface="Adobe Jenson Italic" charset="0"/>
        <a:ea typeface="ＭＳ Ｐゴシック" charset="0"/>
        <a:cs typeface="ＭＳ Ｐゴシック" charset="0"/>
      </a:defRPr>
    </a:lvl6pPr>
    <a:lvl7pPr marL="2743200" algn="l" defTabSz="457200" rtl="0" eaLnBrk="1" latinLnBrk="0" hangingPunct="1">
      <a:defRPr sz="2400" kern="1200">
        <a:solidFill>
          <a:schemeClr val="tx1"/>
        </a:solidFill>
        <a:latin typeface="Adobe Jenson Italic" charset="0"/>
        <a:ea typeface="ＭＳ Ｐゴシック" charset="0"/>
        <a:cs typeface="ＭＳ Ｐゴシック" charset="0"/>
      </a:defRPr>
    </a:lvl7pPr>
    <a:lvl8pPr marL="3200400" algn="l" defTabSz="457200" rtl="0" eaLnBrk="1" latinLnBrk="0" hangingPunct="1">
      <a:defRPr sz="2400" kern="1200">
        <a:solidFill>
          <a:schemeClr val="tx1"/>
        </a:solidFill>
        <a:latin typeface="Adobe Jenson Italic" charset="0"/>
        <a:ea typeface="ＭＳ Ｐゴシック" charset="0"/>
        <a:cs typeface="ＭＳ Ｐゴシック" charset="0"/>
      </a:defRPr>
    </a:lvl8pPr>
    <a:lvl9pPr marL="3657600" algn="l" defTabSz="457200" rtl="0" eaLnBrk="1" latinLnBrk="0" hangingPunct="1">
      <a:defRPr sz="2400" kern="1200">
        <a:solidFill>
          <a:schemeClr val="tx1"/>
        </a:solidFill>
        <a:latin typeface="Adobe Jenson Itali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CDC"/>
    <a:srgbClr val="C2DDF3"/>
    <a:srgbClr val="A09FA4"/>
    <a:srgbClr val="CAC9CE"/>
    <a:srgbClr val="B8B3B7"/>
    <a:srgbClr val="1A86C6"/>
    <a:srgbClr val="A1DBF3"/>
    <a:srgbClr val="91CD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0A8382-2745-4420-97B7-64CB9B7A5010}" type="datetimeFigureOut">
              <a:rPr lang="en-US" smtClean="0"/>
              <a:t>9/10/2015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9AE0A6-6581-4B28-AF0A-919DA5A015B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Verdan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Verdana"/>
                <a:cs typeface="Verdana"/>
              </a:defRPr>
            </a:lvl1pPr>
          </a:lstStyle>
          <a:p>
            <a:pPr>
              <a:defRPr/>
            </a:pPr>
            <a:fld id="{7FECA3B4-E983-204B-8838-A1104A897430}" type="datetime1">
              <a:rPr lang="en-US" smtClean="0"/>
              <a:pPr>
                <a:defRPr/>
              </a:pPr>
              <a:t>9/10/2015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Verdan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Verdana"/>
                <a:cs typeface="Verdana"/>
              </a:defRPr>
            </a:lvl1pPr>
          </a:lstStyle>
          <a:p>
            <a:pPr>
              <a:defRPr/>
            </a:pPr>
            <a:fld id="{EA654814-F218-3643-965D-1747D84DD54E}" type="slidenum">
              <a:rPr lang="en-US" smtClean="0"/>
              <a:pPr>
                <a:defRPr/>
              </a:pPr>
              <a:t>‹#›</a:t>
            </a:fld>
            <a:endParaRPr lang="en-US" dirty="0"/>
          </a:p>
        </p:txBody>
      </p:sp>
    </p:spTree>
    <p:extLst>
      <p:ext uri="{BB962C8B-B14F-4D97-AF65-F5344CB8AC3E}">
        <p14:creationId xmlns:p14="http://schemas.microsoft.com/office/powerpoint/2010/main" xmlns="" val="1496167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B4D253-69B3-4D31-A502-AC7B1C19D9C1}" type="slidenum">
              <a:rPr lang="en-US"/>
              <a:pPr fontAlgn="base">
                <a:spcBef>
                  <a:spcPct val="0"/>
                </a:spcBef>
                <a:spcAft>
                  <a:spcPct val="0"/>
                </a:spcAft>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8B0261-F6AF-4D56-8E08-5AF8290EC4B7}" type="slidenum">
              <a:rPr lang="en-US"/>
              <a:pPr fontAlgn="base">
                <a:spcBef>
                  <a:spcPct val="0"/>
                </a:spcBef>
                <a:spcAft>
                  <a:spcPct val="0"/>
                </a:spcAft>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2DDF3"/>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gray">
          <a:xfrm>
            <a:off x="0" y="6400800"/>
            <a:ext cx="9144000" cy="457200"/>
          </a:xfrm>
          <a:prstGeom prst="rect">
            <a:avLst/>
          </a:prstGeom>
          <a:solidFill>
            <a:srgbClr val="A09F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r>
              <a:rPr lang="en-US" sz="1800" dirty="0">
                <a:cs typeface="Verdana"/>
              </a:rPr>
              <a:t> </a:t>
            </a:r>
          </a:p>
        </p:txBody>
      </p:sp>
      <p:pic>
        <p:nvPicPr>
          <p:cNvPr id="3" name="Picture 3" descr="Pearson_Bound_Whi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Pearson_Strap_Bound_Whit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571189_Brooks_CVR_DSN_Final_lo.jpg"/>
          <p:cNvPicPr>
            <a:picLocks noChangeAspect="1"/>
          </p:cNvPicPr>
          <p:nvPr userDrawn="1"/>
        </p:nvPicPr>
        <p:blipFill>
          <a:blip r:embed="rId4" cstate="print"/>
          <a:stretch>
            <a:fillRect/>
          </a:stretch>
        </p:blipFill>
        <p:spPr bwMode="auto">
          <a:xfrm>
            <a:off x="0" y="-4763"/>
            <a:ext cx="4962435" cy="640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9143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9361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4667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3191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83050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3353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7925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60474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8742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1005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86391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81000" y="1447800"/>
            <a:ext cx="8382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7" name="Rectangle 5"/>
          <p:cNvSpPr>
            <a:spLocks noGrp="1" noChangeArrowheads="1"/>
          </p:cNvSpPr>
          <p:nvPr>
            <p:ph type="title"/>
          </p:nvPr>
        </p:nvSpPr>
        <p:spPr bwMode="auto">
          <a:xfrm>
            <a:off x="1143000" y="0"/>
            <a:ext cx="7696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a:p>
        </p:txBody>
      </p:sp>
      <p:sp>
        <p:nvSpPr>
          <p:cNvPr id="1028" name="Rectangle 2"/>
          <p:cNvSpPr>
            <a:spLocks noChangeArrowheads="1"/>
          </p:cNvSpPr>
          <p:nvPr/>
        </p:nvSpPr>
        <p:spPr bwMode="gray">
          <a:xfrm>
            <a:off x="0" y="6400800"/>
            <a:ext cx="9144000" cy="457200"/>
          </a:xfrm>
          <a:prstGeom prst="rect">
            <a:avLst/>
          </a:prstGeom>
          <a:solidFill>
            <a:srgbClr val="019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en-US" sz="1800" dirty="0">
              <a:cs typeface="Verdana"/>
            </a:endParaRPr>
          </a:p>
        </p:txBody>
      </p:sp>
      <p:sp>
        <p:nvSpPr>
          <p:cNvPr id="1029" name="Rectangle 6"/>
          <p:cNvSpPr>
            <a:spLocks noChangeArrowheads="1"/>
          </p:cNvSpPr>
          <p:nvPr/>
        </p:nvSpPr>
        <p:spPr bwMode="gray">
          <a:xfrm>
            <a:off x="392113" y="6553200"/>
            <a:ext cx="5399087"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r>
              <a:rPr lang="en-US" sz="900" dirty="0" smtClean="0">
                <a:solidFill>
                  <a:schemeClr val="bg1"/>
                </a:solidFill>
                <a:latin typeface="Verdana" charset="0"/>
                <a:cs typeface="Verdana" charset="0"/>
              </a:rPr>
              <a:t>Copyright ©2016 Pearson Education, Ltd. All rights reserved.</a:t>
            </a:r>
            <a:endParaRPr lang="en-GB" sz="900" dirty="0">
              <a:solidFill>
                <a:schemeClr val="bg1"/>
              </a:solidFill>
              <a:latin typeface="Verdana" charset="0"/>
              <a:cs typeface="Verdana" charset="0"/>
            </a:endParaRPr>
          </a:p>
        </p:txBody>
      </p:sp>
      <p:sp>
        <p:nvSpPr>
          <p:cNvPr id="1030" name="Rectangle 7"/>
          <p:cNvSpPr>
            <a:spLocks noChangeArrowheads="1"/>
          </p:cNvSpPr>
          <p:nvPr/>
        </p:nvSpPr>
        <p:spPr bwMode="gray">
          <a:xfrm>
            <a:off x="8382000" y="6553200"/>
            <a:ext cx="360363"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r"/>
            <a:r>
              <a:rPr lang="en-GB" sz="900" dirty="0" smtClean="0">
                <a:solidFill>
                  <a:schemeClr val="bg1"/>
                </a:solidFill>
                <a:latin typeface="Verdana" charset="0"/>
              </a:rPr>
              <a:t>10-</a:t>
            </a:r>
            <a:fld id="{2F2C7D03-55E0-3D4C-AE91-71231A78305D}" type="slidenum">
              <a:rPr lang="en-GB" sz="900">
                <a:solidFill>
                  <a:schemeClr val="bg1"/>
                </a:solidFill>
                <a:latin typeface="Verdana" charset="0"/>
              </a:rPr>
              <a:pPr algn="r"/>
              <a:t>‹#›</a:t>
            </a:fld>
            <a:r>
              <a:rPr lang="en-GB" sz="900" dirty="0">
                <a:solidFill>
                  <a:schemeClr val="bg1"/>
                </a:solidFill>
                <a:latin typeface="Verdana" charset="0"/>
              </a:rPr>
              <a:t> </a:t>
            </a:r>
          </a:p>
        </p:txBody>
      </p:sp>
      <p:pic>
        <p:nvPicPr>
          <p:cNvPr id="1031" name="Picture 2" descr="cornerbrooks_3e_cover.jp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6350"/>
            <a:ext cx="914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1" fontAlgn="base" hangingPunct="1">
        <a:spcBef>
          <a:spcPct val="200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1" fontAlgn="base" hangingPunct="1">
        <a:spcBef>
          <a:spcPct val="20000"/>
        </a:spcBef>
        <a:spcAft>
          <a:spcPct val="0"/>
        </a:spcAft>
        <a:buChar char="•"/>
        <a:defRPr sz="2000">
          <a:solidFill>
            <a:schemeClr val="tx1"/>
          </a:solidFill>
          <a:latin typeface="+mn-lt"/>
          <a:ea typeface="ヒラギノ角ゴ Pro W3" pitchFamily="-1" charset="-128"/>
          <a:cs typeface="ヒラギノ角ゴ Pro W3" charset="0"/>
        </a:defRPr>
      </a:lvl3pPr>
      <a:lvl4pPr marL="16002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4pPr>
      <a:lvl5pPr marL="20574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5029200" y="2130425"/>
            <a:ext cx="4114800" cy="1470025"/>
          </a:xfrm>
        </p:spPr>
        <p:txBody>
          <a:bodyPr/>
          <a:lstStyle/>
          <a:p>
            <a:pPr algn="ctr"/>
            <a:r>
              <a:rPr lang="en-US" b="1" dirty="0" smtClean="0"/>
              <a:t>Chapter 10</a:t>
            </a:r>
            <a:r>
              <a:rPr lang="en-US" dirty="0" smtClean="0"/>
              <a:t/>
            </a:r>
            <a:br>
              <a:rPr lang="en-US" dirty="0" smtClean="0"/>
            </a:br>
            <a:endParaRPr lang="en-US" dirty="0" smtClean="0"/>
          </a:p>
        </p:txBody>
      </p:sp>
      <p:sp>
        <p:nvSpPr>
          <p:cNvPr id="3" name="Subtitle 2"/>
          <p:cNvSpPr>
            <a:spLocks noGrp="1"/>
          </p:cNvSpPr>
          <p:nvPr>
            <p:ph type="subTitle" idx="4294967295"/>
          </p:nvPr>
        </p:nvSpPr>
        <p:spPr>
          <a:xfrm>
            <a:off x="4953000" y="3886200"/>
            <a:ext cx="4191000" cy="1752600"/>
          </a:xfrm>
        </p:spPr>
        <p:txBody>
          <a:bodyPr rtlCol="0">
            <a:normAutofit/>
          </a:bodyPr>
          <a:lstStyle/>
          <a:p>
            <a:pPr marL="0" indent="0" algn="ctr" fontAlgn="auto">
              <a:spcAft>
                <a:spcPts val="0"/>
              </a:spcAft>
              <a:buFont typeface="Arial" pitchFamily="34" charset="0"/>
              <a:buNone/>
              <a:defRPr/>
            </a:pPr>
            <a:r>
              <a:rPr lang="en-US" sz="3200" b="1" dirty="0" smtClean="0">
                <a:solidFill>
                  <a:srgbClr val="000000"/>
                </a:solidFill>
                <a:latin typeface="+mj-lt"/>
                <a:ea typeface="Verdana"/>
              </a:rPr>
              <a:t>Cash Flow Estimation</a:t>
            </a:r>
            <a:endParaRPr lang="en-US" sz="3200" dirty="0">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l"/>
            <a:r>
              <a:rPr lang="en-US" b="1" dirty="0" smtClean="0">
                <a:solidFill>
                  <a:srgbClr val="000000"/>
                </a:solidFill>
              </a:rPr>
              <a:t>10.2 (C)</a:t>
            </a:r>
            <a:r>
              <a:rPr lang="en-US" dirty="0" smtClean="0">
                <a:solidFill>
                  <a:srgbClr val="000000"/>
                </a:solidFill>
              </a:rPr>
              <a:t>  </a:t>
            </a:r>
            <a:r>
              <a:rPr lang="en-US" b="1" dirty="0" smtClean="0">
                <a:solidFill>
                  <a:srgbClr val="000000"/>
                </a:solidFill>
              </a:rPr>
              <a:t>Erosion costs (continued)</a:t>
            </a:r>
            <a:endParaRPr lang="en-US" sz="2800" dirty="0"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None/>
              <a:defRPr/>
            </a:pPr>
            <a:r>
              <a:rPr lang="en-US" b="1" dirty="0" smtClean="0"/>
              <a:t>Example 1 Answer</a:t>
            </a:r>
          </a:p>
          <a:p>
            <a:pPr marL="0" indent="0" fontAlgn="auto">
              <a:spcAft>
                <a:spcPts val="600"/>
              </a:spcAft>
              <a:buFont typeface="Arial" pitchFamily="34" charset="0"/>
              <a:buNone/>
              <a:defRPr/>
            </a:pPr>
            <a:r>
              <a:rPr lang="en-US" dirty="0" smtClean="0"/>
              <a:t>To calculate the erosion cost we must consider the amount of lost contribution margin i.e.</a:t>
            </a:r>
          </a:p>
          <a:p>
            <a:pPr marL="0" indent="0" fontAlgn="auto">
              <a:spcAft>
                <a:spcPts val="600"/>
              </a:spcAft>
              <a:buFont typeface="Arial" pitchFamily="34" charset="0"/>
              <a:buNone/>
              <a:defRPr/>
            </a:pPr>
            <a:r>
              <a:rPr lang="en-US" dirty="0" smtClean="0"/>
              <a:t>(Selling price – unit cost) from SSD’s drop in sales.</a:t>
            </a:r>
          </a:p>
          <a:p>
            <a:pPr fontAlgn="auto">
              <a:spcAft>
                <a:spcPts val="0"/>
              </a:spcAft>
              <a:buFont typeface="Arial" pitchFamily="34" charset="0"/>
              <a:buNone/>
              <a:defRPr/>
            </a:pPr>
            <a:r>
              <a:rPr lang="en-US" dirty="0" smtClean="0"/>
              <a:t> </a:t>
            </a:r>
          </a:p>
          <a:p>
            <a:pPr fontAlgn="auto">
              <a:spcAft>
                <a:spcPts val="0"/>
              </a:spcAft>
              <a:buFont typeface="Arial" pitchFamily="34" charset="0"/>
              <a:buNone/>
              <a:tabLst>
                <a:tab pos="2171700" algn="l"/>
              </a:tabLst>
              <a:defRPr/>
            </a:pPr>
            <a:r>
              <a:rPr lang="en-US" sz="2800" dirty="0" smtClean="0"/>
              <a:t>Erosion cost = (Unit sales of SSD before launch) 	–(Unit sales after launch) </a:t>
            </a:r>
          </a:p>
          <a:p>
            <a:pPr fontAlgn="auto">
              <a:spcAft>
                <a:spcPts val="0"/>
              </a:spcAft>
              <a:buFont typeface="Arial" pitchFamily="34" charset="0"/>
              <a:buNone/>
              <a:tabLst>
                <a:tab pos="2171700" algn="l"/>
              </a:tabLst>
              <a:defRPr/>
            </a:pPr>
            <a:r>
              <a:rPr lang="en-US" sz="2800" dirty="0" smtClean="0"/>
              <a:t>		X(Selling Price – Unit Cost)</a:t>
            </a:r>
          </a:p>
          <a:p>
            <a:pPr fontAlgn="auto">
              <a:spcAft>
                <a:spcPts val="0"/>
              </a:spcAft>
              <a:buFont typeface="Arial" pitchFamily="34" charset="0"/>
              <a:buNone/>
              <a:tabLst>
                <a:tab pos="2857500" algn="l"/>
              </a:tabLst>
              <a:defRPr/>
            </a:pPr>
            <a:r>
              <a:rPr lang="en-US" dirty="0" smtClean="0">
                <a:sym typeface="Wingdings"/>
              </a:rPr>
              <a:t></a:t>
            </a:r>
            <a:r>
              <a:rPr lang="en-US" dirty="0" smtClean="0"/>
              <a:t>Erosion cost = (100,000 – 85,000) </a:t>
            </a:r>
          </a:p>
          <a:p>
            <a:pPr fontAlgn="auto">
              <a:spcAft>
                <a:spcPts val="0"/>
              </a:spcAft>
              <a:buFont typeface="Arial" pitchFamily="34" charset="0"/>
              <a:buNone/>
              <a:tabLst>
                <a:tab pos="2857500" algn="l"/>
              </a:tabLst>
              <a:defRPr/>
            </a:pPr>
            <a:r>
              <a:rPr lang="en-US" dirty="0" smtClean="0"/>
              <a:t>		X($3.50-$1.75) </a:t>
            </a:r>
          </a:p>
          <a:p>
            <a:pPr fontAlgn="auto">
              <a:spcAft>
                <a:spcPts val="0"/>
              </a:spcAft>
              <a:buFont typeface="Arial" pitchFamily="34" charset="0"/>
              <a:buNone/>
              <a:tabLst>
                <a:tab pos="2857500" algn="l"/>
              </a:tabLst>
              <a:defRPr/>
            </a:pPr>
            <a:r>
              <a:rPr lang="en-US" dirty="0" smtClean="0"/>
              <a:t>		= $26,250</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dirty="0" smtClean="0">
                <a:solidFill>
                  <a:srgbClr val="000000"/>
                </a:solidFill>
              </a:rPr>
              <a:t>10.2 (C)</a:t>
            </a:r>
            <a:r>
              <a:rPr lang="en-US" dirty="0" smtClean="0">
                <a:solidFill>
                  <a:srgbClr val="000000"/>
                </a:solidFill>
              </a:rPr>
              <a:t>  </a:t>
            </a:r>
            <a:r>
              <a:rPr lang="en-US" b="1" dirty="0" smtClean="0">
                <a:solidFill>
                  <a:srgbClr val="000000"/>
                </a:solidFill>
              </a:rPr>
              <a:t>Erosion costs (continued)</a:t>
            </a:r>
            <a:endParaRPr lang="en-US" sz="2800" dirty="0" smtClean="0"/>
          </a:p>
        </p:txBody>
      </p:sp>
      <p:sp>
        <p:nvSpPr>
          <p:cNvPr id="3" name="Content Placeholder 2"/>
          <p:cNvSpPr>
            <a:spLocks noGrp="1"/>
          </p:cNvSpPr>
          <p:nvPr>
            <p:ph idx="1"/>
          </p:nvPr>
        </p:nvSpPr>
        <p:spPr>
          <a:xfrm>
            <a:off x="381000" y="1447800"/>
            <a:ext cx="8534400" cy="4648200"/>
          </a:xfrm>
        </p:spPr>
        <p:txBody>
          <a:bodyPr rtlCol="0">
            <a:normAutofit fontScale="77500" lnSpcReduction="20000"/>
          </a:bodyPr>
          <a:lstStyle/>
          <a:p>
            <a:pPr marL="0" indent="0" fontAlgn="auto">
              <a:spcAft>
                <a:spcPts val="0"/>
              </a:spcAft>
              <a:buFont typeface="Arial" pitchFamily="34" charset="0"/>
              <a:buNone/>
              <a:defRPr/>
            </a:pPr>
            <a:r>
              <a:rPr lang="en-US" b="1" dirty="0" smtClean="0"/>
              <a:t>Alternative way to measure erosion: Example 1 Answer</a:t>
            </a:r>
          </a:p>
          <a:p>
            <a:pPr fontAlgn="auto">
              <a:spcAft>
                <a:spcPts val="0"/>
              </a:spcAft>
              <a:buFont typeface="Arial" pitchFamily="34" charset="0"/>
              <a:buNone/>
              <a:defRPr/>
            </a:pPr>
            <a:r>
              <a:rPr lang="en-US" dirty="0" smtClean="0"/>
              <a:t>Margin contributed by ESW = ($4.50-$2.00)*130,000</a:t>
            </a:r>
          </a:p>
          <a:p>
            <a:pPr fontAlgn="auto">
              <a:spcAft>
                <a:spcPts val="0"/>
              </a:spcAft>
              <a:buFont typeface="Arial" pitchFamily="34" charset="0"/>
              <a:buNone/>
              <a:defRPr/>
            </a:pPr>
            <a:r>
              <a:rPr lang="en-US" dirty="0" smtClean="0"/>
              <a:t>					    = $325,000 </a:t>
            </a:r>
          </a:p>
          <a:p>
            <a:pPr fontAlgn="auto">
              <a:spcAft>
                <a:spcPts val="0"/>
              </a:spcAft>
              <a:buFont typeface="Arial" pitchFamily="34" charset="0"/>
              <a:buNone/>
              <a:defRPr/>
            </a:pPr>
            <a:r>
              <a:rPr lang="en-US" dirty="0" smtClean="0"/>
              <a:t>Margin prior to new launch=100,000*($3.50 - $1.75)</a:t>
            </a:r>
          </a:p>
          <a:p>
            <a:pPr fontAlgn="auto">
              <a:spcAft>
                <a:spcPts val="0"/>
              </a:spcAft>
              <a:buFont typeface="Arial" pitchFamily="34" charset="0"/>
              <a:buNone/>
              <a:defRPr/>
            </a:pPr>
            <a:r>
              <a:rPr lang="en-US" dirty="0" smtClean="0"/>
              <a:t>				           = $175,000</a:t>
            </a:r>
          </a:p>
          <a:p>
            <a:pPr fontAlgn="auto">
              <a:spcAft>
                <a:spcPts val="0"/>
              </a:spcAft>
              <a:buFont typeface="Arial" pitchFamily="34" charset="0"/>
              <a:buNone/>
              <a:defRPr/>
            </a:pPr>
            <a:r>
              <a:rPr lang="en-US" dirty="0" smtClean="0"/>
              <a:t>Margin after launch = ($3.50 - $1.75)*85,000+$325,000</a:t>
            </a:r>
          </a:p>
          <a:p>
            <a:pPr fontAlgn="auto">
              <a:spcAft>
                <a:spcPts val="0"/>
              </a:spcAft>
              <a:buFont typeface="Arial" pitchFamily="34" charset="0"/>
              <a:buNone/>
              <a:defRPr/>
            </a:pPr>
            <a:r>
              <a:rPr lang="en-US" dirty="0" smtClean="0"/>
              <a:t>			           = $473,750	</a:t>
            </a:r>
          </a:p>
          <a:p>
            <a:pPr fontAlgn="auto">
              <a:spcAft>
                <a:spcPts val="0"/>
              </a:spcAft>
              <a:buFont typeface="Arial" pitchFamily="34" charset="0"/>
              <a:buNone/>
              <a:defRPr/>
            </a:pPr>
            <a:r>
              <a:rPr lang="en-US" dirty="0" smtClean="0"/>
              <a:t>Net change in margin = $473, 750 - $175,000</a:t>
            </a:r>
          </a:p>
          <a:p>
            <a:pPr fontAlgn="auto">
              <a:spcAft>
                <a:spcPts val="0"/>
              </a:spcAft>
              <a:buFont typeface="Arial" pitchFamily="34" charset="0"/>
              <a:buNone/>
              <a:defRPr/>
            </a:pPr>
            <a:r>
              <a:rPr lang="en-US" dirty="0" smtClean="0"/>
              <a:t>				    = $298,750</a:t>
            </a:r>
          </a:p>
          <a:p>
            <a:pPr fontAlgn="auto">
              <a:spcAft>
                <a:spcPts val="0"/>
              </a:spcAft>
              <a:buFont typeface="Arial" pitchFamily="34" charset="0"/>
              <a:buNone/>
              <a:defRPr/>
            </a:pPr>
            <a:r>
              <a:rPr lang="en-US" dirty="0" smtClean="0"/>
              <a:t>Erosion cost = ESW’s contribution margin – net change in 							margin</a:t>
            </a:r>
          </a:p>
          <a:p>
            <a:pPr fontAlgn="auto">
              <a:spcAft>
                <a:spcPts val="0"/>
              </a:spcAft>
              <a:buFont typeface="Arial" pitchFamily="34" charset="0"/>
              <a:buNone/>
              <a:defRPr/>
            </a:pPr>
            <a:r>
              <a:rPr lang="en-US" dirty="0" smtClean="0"/>
              <a:t> 			= $325,000 - $298,750 = $26,250</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b="1" dirty="0" smtClean="0"/>
              <a:t>10.2 (D)</a:t>
            </a:r>
            <a:r>
              <a:rPr lang="en-US" dirty="0" smtClean="0"/>
              <a:t>  </a:t>
            </a:r>
            <a:r>
              <a:rPr lang="en-US" b="1" dirty="0" smtClean="0"/>
              <a:t>Synergy gains</a:t>
            </a:r>
            <a:endParaRPr lang="en-US" dirty="0" smtClean="0"/>
          </a:p>
        </p:txBody>
      </p:sp>
      <p:sp>
        <p:nvSpPr>
          <p:cNvPr id="26627" name="Content Placeholder 2"/>
          <p:cNvSpPr>
            <a:spLocks noGrp="1"/>
          </p:cNvSpPr>
          <p:nvPr>
            <p:ph idx="1"/>
          </p:nvPr>
        </p:nvSpPr>
        <p:spPr>
          <a:xfrm>
            <a:off x="304800" y="1447800"/>
            <a:ext cx="8458200" cy="4648200"/>
          </a:xfrm>
        </p:spPr>
        <p:txBody>
          <a:bodyPr/>
          <a:lstStyle/>
          <a:p>
            <a:pPr>
              <a:buFont typeface="Arial" charset="0"/>
              <a:buNone/>
            </a:pPr>
            <a:r>
              <a:rPr lang="en-US" dirty="0" smtClean="0"/>
              <a:t>	The impulse purchases or sales increases for other existing products related to the introduction of a new product.  </a:t>
            </a:r>
          </a:p>
          <a:p>
            <a:pPr>
              <a:buFont typeface="Arial" charset="0"/>
              <a:buNone/>
            </a:pPr>
            <a:r>
              <a:rPr lang="en-US" dirty="0" smtClean="0"/>
              <a:t>	For example, if a gas station with a convenience store attached, adds a line of fresh donuts and bagels, the sales of coffee and milk, would result in synergy gains.</a:t>
            </a:r>
          </a:p>
          <a:p>
            <a:pPr>
              <a:buFont typeface="Arial" charset="0"/>
              <a:buNone/>
            </a:pP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a:r>
              <a:rPr lang="en-US" b="1" dirty="0" smtClean="0"/>
              <a:t>10.2 (E)</a:t>
            </a:r>
            <a:r>
              <a:rPr lang="en-US" dirty="0" smtClean="0"/>
              <a:t>  </a:t>
            </a:r>
            <a:r>
              <a:rPr lang="en-US" b="1" dirty="0" smtClean="0"/>
              <a:t>Working capital</a:t>
            </a:r>
            <a:endParaRPr lang="en-US" dirty="0" smtClean="0"/>
          </a:p>
        </p:txBody>
      </p:sp>
      <p:sp>
        <p:nvSpPr>
          <p:cNvPr id="3" name="Content Placeholder 2"/>
          <p:cNvSpPr>
            <a:spLocks noGrp="1"/>
          </p:cNvSpPr>
          <p:nvPr>
            <p:ph idx="1"/>
          </p:nvPr>
        </p:nvSpPr>
        <p:spPr/>
        <p:txBody>
          <a:bodyPr rtlCol="0">
            <a:noAutofit/>
          </a:bodyPr>
          <a:lstStyle/>
          <a:p>
            <a:pPr fontAlgn="auto">
              <a:lnSpc>
                <a:spcPts val="2720"/>
              </a:lnSpc>
              <a:spcAft>
                <a:spcPts val="0"/>
              </a:spcAft>
              <a:buFont typeface="Arial" pitchFamily="34" charset="0"/>
              <a:buChar char="•"/>
              <a:defRPr/>
            </a:pPr>
            <a:r>
              <a:rPr lang="en-US" sz="2400" dirty="0" smtClean="0"/>
              <a:t>Additional cash flows arising from changes in current assets such as inventory and receivables (uses) and current liabilities such as accounts payables (sources) that occur as a result of a new project.  </a:t>
            </a:r>
            <a:r>
              <a:rPr lang="en-US" sz="2400" b="1" dirty="0" smtClean="0"/>
              <a:t>	</a:t>
            </a:r>
            <a:endParaRPr lang="en-US" sz="2400" dirty="0" smtClean="0"/>
          </a:p>
          <a:p>
            <a:pPr fontAlgn="auto">
              <a:lnSpc>
                <a:spcPts val="2720"/>
              </a:lnSpc>
              <a:spcAft>
                <a:spcPts val="0"/>
              </a:spcAft>
              <a:buFont typeface="Arial" pitchFamily="34" charset="0"/>
              <a:buChar char="•"/>
              <a:defRPr/>
            </a:pPr>
            <a:r>
              <a:rPr lang="en-US" sz="2400" dirty="0" smtClean="0"/>
              <a:t>Generally, at the end of the project, these additional cash flows are recovered and must be accordingly shown as cash inflows. </a:t>
            </a:r>
          </a:p>
          <a:p>
            <a:pPr fontAlgn="auto">
              <a:lnSpc>
                <a:spcPts val="2720"/>
              </a:lnSpc>
              <a:spcAft>
                <a:spcPts val="0"/>
              </a:spcAft>
              <a:buFont typeface="Arial" pitchFamily="34" charset="0"/>
              <a:buChar char="•"/>
              <a:defRPr/>
            </a:pPr>
            <a:r>
              <a:rPr lang="en-US" sz="2400" dirty="0" smtClean="0"/>
              <a:t>Even though the net cash outflows -- due to increase in net working capital at the start -- may equal the net cash inflow arising from the liquidation of the assets at the end, the time value of money effects make these costs relevant.</a:t>
            </a:r>
          </a:p>
          <a:p>
            <a:pPr fontAlgn="auto">
              <a:lnSpc>
                <a:spcPts val="2720"/>
              </a:lnSpc>
              <a:spcAft>
                <a:spcPts val="0"/>
              </a:spcAft>
              <a:buFont typeface="Arial" pitchFamily="34" charset="0"/>
              <a:buChar char="•"/>
              <a:defRPr/>
            </a:pP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sz="3600" b="1" dirty="0" smtClean="0"/>
              <a:t/>
            </a:r>
            <a:br>
              <a:rPr lang="en-US" sz="3600" b="1" dirty="0" smtClean="0"/>
            </a:br>
            <a:r>
              <a:rPr lang="en-US" sz="3600" b="1" dirty="0" smtClean="0"/>
              <a:t>10.3  Capital Spending and Depreciation</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None/>
              <a:defRPr/>
            </a:pPr>
            <a:r>
              <a:rPr lang="en-US" b="1" dirty="0" smtClean="0"/>
              <a:t> 	</a:t>
            </a:r>
            <a:r>
              <a:rPr lang="en-US" dirty="0" smtClean="0"/>
              <a:t>Capital expenditures are allowed to be expensed on an annual basis and can be used as tax shields.</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	The portion written off in the income statement, each year, is called the </a:t>
            </a:r>
            <a:r>
              <a:rPr lang="en-US" i="1" dirty="0" smtClean="0"/>
              <a:t>depreciation expense</a:t>
            </a:r>
            <a:r>
              <a:rPr lang="en-US" dirty="0" smtClean="0"/>
              <a:t>; and the accumulated total kept track of in the Balance sheet is known as </a:t>
            </a:r>
            <a:r>
              <a:rPr lang="en-US" i="1" dirty="0" smtClean="0"/>
              <a:t>Accumulated Depreciation.</a:t>
            </a:r>
            <a:r>
              <a:rPr lang="en-US" dirty="0" smtClean="0"/>
              <a:t>    </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	Thus, the book value of an asset equals its original cost less its accumulated depreciation. </a:t>
            </a:r>
          </a:p>
          <a:p>
            <a:pPr fontAlgn="auto">
              <a:spcAft>
                <a:spcPts val="0"/>
              </a:spcAft>
              <a:buFont typeface="Arial" pitchFamily="34" charset="0"/>
              <a:buNone/>
              <a:defRPr/>
            </a:pP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l" fontAlgn="auto">
              <a:spcAft>
                <a:spcPts val="0"/>
              </a:spcAft>
              <a:defRPr/>
            </a:pPr>
            <a:r>
              <a:rPr lang="en-US" b="1" dirty="0" smtClean="0"/>
              <a:t>10.3  Capital Spending and Depreciation</a:t>
            </a:r>
            <a:r>
              <a:rPr lang="en-US" dirty="0" smtClean="0"/>
              <a:t> (continued)</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600"/>
              </a:spcAft>
              <a:buFont typeface="Arial" pitchFamily="34" charset="0"/>
              <a:buNone/>
              <a:defRPr/>
            </a:pPr>
            <a:r>
              <a:rPr lang="en-US" dirty="0" smtClean="0"/>
              <a:t>	The two reasons we need to deal with depreciation when doing capital budgeting problems are:</a:t>
            </a:r>
          </a:p>
          <a:p>
            <a:pPr marL="914400" lvl="1" indent="-514350" fontAlgn="auto">
              <a:spcAft>
                <a:spcPts val="600"/>
              </a:spcAft>
              <a:buFont typeface="Arial" pitchFamily="34" charset="0"/>
              <a:buAutoNum type="arabicParenBoth"/>
              <a:defRPr/>
            </a:pPr>
            <a:r>
              <a:rPr lang="en-US" dirty="0" smtClean="0"/>
              <a:t>the tax flow implications from the operating cash flow and </a:t>
            </a:r>
          </a:p>
          <a:p>
            <a:pPr marL="914400" lvl="1" indent="-514350" fontAlgn="auto">
              <a:spcAft>
                <a:spcPts val="600"/>
              </a:spcAft>
              <a:buFont typeface="Arial" pitchFamily="34" charset="0"/>
              <a:buAutoNum type="arabicParenBoth"/>
              <a:defRPr/>
            </a:pPr>
            <a:r>
              <a:rPr lang="en-US" dirty="0" smtClean="0"/>
              <a:t>the gain or loss at disposal of a capital asset. </a:t>
            </a:r>
          </a:p>
          <a:p>
            <a:pPr fontAlgn="auto">
              <a:spcAft>
                <a:spcPts val="600"/>
              </a:spcAft>
              <a:buFont typeface="Arial" pitchFamily="34" charset="0"/>
              <a:buNone/>
              <a:defRPr/>
            </a:pPr>
            <a:r>
              <a:rPr lang="en-US" dirty="0" smtClean="0"/>
              <a:t>	Firms have a choice of using either straight line depreciation rates, or modified accelerated cost recovery system (MACRS) rates for allocating the annual depreciation expense, arising from an asset acquisition.</a:t>
            </a:r>
          </a:p>
          <a:p>
            <a:pPr fontAlgn="auto">
              <a:spcAft>
                <a:spcPts val="0"/>
              </a:spcAft>
              <a:buFont typeface="Arial"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a:r>
              <a:rPr lang="en-US" b="1" dirty="0" smtClean="0"/>
              <a:t>10.3 (A)  Straight-Line depreciation</a:t>
            </a:r>
            <a:endParaRPr lang="en-US" dirty="0" smtClean="0"/>
          </a:p>
        </p:txBody>
      </p:sp>
      <p:sp>
        <p:nvSpPr>
          <p:cNvPr id="30723" name="Content Placeholder 2"/>
          <p:cNvSpPr>
            <a:spLocks noGrp="1"/>
          </p:cNvSpPr>
          <p:nvPr>
            <p:ph idx="1"/>
          </p:nvPr>
        </p:nvSpPr>
        <p:spPr/>
        <p:txBody>
          <a:bodyPr/>
          <a:lstStyle/>
          <a:p>
            <a:r>
              <a:rPr lang="en-US" dirty="0" smtClean="0"/>
              <a:t>The annual depreciation expense is calculated by dividing the initial cost plus installation minus the expected residual value (at termination) equally over the expected productive life of the asset. </a:t>
            </a:r>
          </a:p>
          <a:p>
            <a:r>
              <a:rPr lang="en-US" dirty="0" smtClean="0"/>
              <a:t>The annual depreciation expenses are the same for each year.</a:t>
            </a:r>
          </a:p>
          <a:p>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l"/>
            <a:r>
              <a:rPr lang="en-US" b="1" dirty="0" smtClean="0"/>
              <a:t>10.3 (B) </a:t>
            </a:r>
            <a:r>
              <a:rPr lang="en-US" dirty="0" smtClean="0"/>
              <a:t> </a:t>
            </a:r>
            <a:r>
              <a:rPr lang="en-US" b="1" dirty="0" smtClean="0"/>
              <a:t>Modified Accelerated Cost Recovery System</a:t>
            </a:r>
            <a:endParaRPr lang="en-US" dirty="0" smtClean="0"/>
          </a:p>
        </p:txBody>
      </p:sp>
      <p:sp>
        <p:nvSpPr>
          <p:cNvPr id="31747" name="Content Placeholder 2"/>
          <p:cNvSpPr>
            <a:spLocks noGrp="1"/>
          </p:cNvSpPr>
          <p:nvPr>
            <p:ph idx="1"/>
          </p:nvPr>
        </p:nvSpPr>
        <p:spPr/>
        <p:txBody>
          <a:bodyPr/>
          <a:lstStyle/>
          <a:p>
            <a:r>
              <a:rPr lang="en-US" dirty="0" smtClean="0"/>
              <a:t>MACRS rates are established by the federal government, since 1981, as a way to allow for firms to accelerate the depreciation write-off in early years of the asset’s life.</a:t>
            </a:r>
          </a:p>
          <a:p>
            <a:r>
              <a:rPr lang="en-US" dirty="0" smtClean="0"/>
              <a:t>These rates are set up based on various asset categories (class-lives).</a:t>
            </a:r>
          </a:p>
          <a:p>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l"/>
            <a:r>
              <a:rPr lang="en-US" b="1" smtClean="0"/>
              <a:t>10.3 (B)</a:t>
            </a:r>
            <a:r>
              <a:rPr lang="en-US" smtClean="0"/>
              <a:t>  </a:t>
            </a:r>
            <a:r>
              <a:rPr lang="en-US" b="1" smtClean="0"/>
              <a:t>MACRS (continued)</a:t>
            </a:r>
            <a:endParaRPr lang="en-US" smtClean="0"/>
          </a:p>
        </p:txBody>
      </p:sp>
      <p:sp>
        <p:nvSpPr>
          <p:cNvPr id="6" name="TextBox 5"/>
          <p:cNvSpPr txBox="1"/>
          <p:nvPr/>
        </p:nvSpPr>
        <p:spPr>
          <a:xfrm>
            <a:off x="1066800" y="1307068"/>
            <a:ext cx="7848600" cy="461665"/>
          </a:xfrm>
          <a:prstGeom prst="rect">
            <a:avLst/>
          </a:prstGeom>
          <a:noFill/>
        </p:spPr>
        <p:txBody>
          <a:bodyPr wrap="square" rtlCol="0">
            <a:spAutoFit/>
          </a:bodyPr>
          <a:lstStyle/>
          <a:p>
            <a:r>
              <a:rPr lang="en-US" b="1" dirty="0" smtClean="0">
                <a:latin typeface="+mn-lt"/>
              </a:rPr>
              <a:t>Table 10.3  Property Classes under MACRS</a:t>
            </a:r>
            <a:endParaRPr lang="en-US" b="1" dirty="0">
              <a:latin typeface="+mn-lt"/>
            </a:endParaRPr>
          </a:p>
        </p:txBody>
      </p:sp>
      <p:pic>
        <p:nvPicPr>
          <p:cNvPr id="3" name="Picture 2" descr="tbl10_03.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3000" y="1828800"/>
            <a:ext cx="6248400" cy="445198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a:r>
              <a:rPr lang="en-US" b="1" dirty="0" smtClean="0"/>
              <a:t>10.3 (B)</a:t>
            </a:r>
            <a:r>
              <a:rPr lang="en-US" dirty="0" smtClean="0"/>
              <a:t>  </a:t>
            </a:r>
            <a:r>
              <a:rPr lang="en-US" b="1" dirty="0" smtClean="0"/>
              <a:t>MACRS (continued)</a:t>
            </a:r>
            <a:endParaRPr lang="en-US" dirty="0" smtClean="0"/>
          </a:p>
        </p:txBody>
      </p:sp>
      <p:sp>
        <p:nvSpPr>
          <p:cNvPr id="6" name="TextBox 5"/>
          <p:cNvSpPr txBox="1"/>
          <p:nvPr/>
        </p:nvSpPr>
        <p:spPr>
          <a:xfrm>
            <a:off x="457200" y="1600200"/>
            <a:ext cx="2667000" cy="2677656"/>
          </a:xfrm>
          <a:prstGeom prst="rect">
            <a:avLst/>
          </a:prstGeom>
          <a:noFill/>
        </p:spPr>
        <p:txBody>
          <a:bodyPr wrap="square" rtlCol="0">
            <a:spAutoFit/>
          </a:bodyPr>
          <a:lstStyle/>
          <a:p>
            <a:r>
              <a:rPr lang="en-US" b="1" dirty="0" smtClean="0">
                <a:latin typeface="+mn-lt"/>
              </a:rPr>
              <a:t>Table 10.4 MACRS Fixed Annual Expense Percentages by Recovery Class</a:t>
            </a:r>
            <a:endParaRPr lang="en-US" b="1" dirty="0">
              <a:latin typeface="+mn-lt"/>
            </a:endParaRPr>
          </a:p>
        </p:txBody>
      </p:sp>
      <p:pic>
        <p:nvPicPr>
          <p:cNvPr id="2" name="Picture 1" descr="tbl10_04.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33800" y="1143000"/>
            <a:ext cx="4572000" cy="51892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467600" cy="838200"/>
          </a:xfrm>
        </p:spPr>
        <p:txBody>
          <a:bodyPr rtlCol="0">
            <a:normAutofit/>
          </a:bodyPr>
          <a:lstStyle/>
          <a:p>
            <a:pPr algn="l" fontAlgn="auto">
              <a:spcAft>
                <a:spcPts val="0"/>
              </a:spcAft>
              <a:defRPr/>
            </a:pPr>
            <a:r>
              <a:rPr lang="en-US" dirty="0" smtClean="0"/>
              <a:t>Learning Objectives</a:t>
            </a:r>
            <a:endParaRPr lang="en-US" dirty="0"/>
          </a:p>
        </p:txBody>
      </p:sp>
      <p:sp>
        <p:nvSpPr>
          <p:cNvPr id="3" name="Content Placeholder 2"/>
          <p:cNvSpPr>
            <a:spLocks noGrp="1"/>
          </p:cNvSpPr>
          <p:nvPr>
            <p:ph idx="1"/>
          </p:nvPr>
        </p:nvSpPr>
        <p:spPr/>
        <p:txBody>
          <a:bodyPr rtlCol="0">
            <a:normAutofit/>
          </a:bodyPr>
          <a:lstStyle/>
          <a:p>
            <a:pPr marL="571500" indent="-457200" fontAlgn="auto">
              <a:spcAft>
                <a:spcPts val="600"/>
              </a:spcAft>
              <a:buFont typeface="+mj-lt"/>
              <a:buAutoNum type="arabicPeriod"/>
              <a:defRPr/>
            </a:pPr>
            <a:r>
              <a:rPr lang="en-US" sz="2400" dirty="0" smtClean="0"/>
              <a:t>Understand the importance of cash flow and the distinction between cash flow and profits.</a:t>
            </a:r>
          </a:p>
          <a:p>
            <a:pPr marL="571500" indent="-457200" fontAlgn="auto">
              <a:spcAft>
                <a:spcPts val="600"/>
              </a:spcAft>
              <a:buFont typeface="+mj-lt"/>
              <a:buAutoNum type="arabicPeriod"/>
              <a:defRPr/>
            </a:pPr>
            <a:r>
              <a:rPr lang="en-US" sz="2400" dirty="0" smtClean="0"/>
              <a:t>Identify incremental cash flow.</a:t>
            </a:r>
          </a:p>
          <a:p>
            <a:pPr marL="571500" indent="-457200" fontAlgn="auto">
              <a:spcAft>
                <a:spcPts val="600"/>
              </a:spcAft>
              <a:buFont typeface="+mj-lt"/>
              <a:buAutoNum type="arabicPeriod"/>
              <a:defRPr/>
            </a:pPr>
            <a:r>
              <a:rPr lang="en-US" sz="2400" dirty="0" smtClean="0"/>
              <a:t>Calculate depreciation and cost recovery.</a:t>
            </a:r>
          </a:p>
          <a:p>
            <a:pPr marL="571500" indent="-457200" fontAlgn="auto">
              <a:spcAft>
                <a:spcPts val="600"/>
              </a:spcAft>
              <a:buFont typeface="+mj-lt"/>
              <a:buAutoNum type="arabicPeriod"/>
              <a:defRPr/>
            </a:pPr>
            <a:r>
              <a:rPr lang="en-US" sz="2400" dirty="0" smtClean="0"/>
              <a:t>Understand the cash flow associated with the disposal of depreciable assets.</a:t>
            </a:r>
          </a:p>
          <a:p>
            <a:pPr marL="571500" indent="-457200" fontAlgn="auto">
              <a:spcAft>
                <a:spcPts val="600"/>
              </a:spcAft>
              <a:buFont typeface="+mj-lt"/>
              <a:buAutoNum type="arabicPeriod"/>
              <a:defRPr/>
            </a:pPr>
            <a:r>
              <a:rPr lang="en-US" sz="2400" dirty="0" smtClean="0"/>
              <a:t>Estimate incremental cash flow for capital budgeting decisions.</a:t>
            </a:r>
          </a:p>
          <a:p>
            <a:pPr fontAlgn="auto">
              <a:spcAft>
                <a:spcPts val="600"/>
              </a:spcAft>
              <a:buFont typeface="Arial" pitchFamily="34" charset="0"/>
              <a:buChar char="•"/>
              <a:defRPr/>
            </a:pP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l"/>
            <a:r>
              <a:rPr lang="en-US" b="1" smtClean="0"/>
              <a:t>10.3 (B)</a:t>
            </a:r>
            <a:r>
              <a:rPr lang="en-US" smtClean="0"/>
              <a:t>  </a:t>
            </a:r>
            <a:r>
              <a:rPr lang="en-US" b="1" smtClean="0"/>
              <a:t>MACRS (continued)</a:t>
            </a:r>
            <a:endParaRPr lang="en-US" smtClean="0"/>
          </a:p>
        </p:txBody>
      </p:sp>
      <p:sp>
        <p:nvSpPr>
          <p:cNvPr id="3" name="Content Placeholder 2"/>
          <p:cNvSpPr>
            <a:spLocks noGrp="1"/>
          </p:cNvSpPr>
          <p:nvPr>
            <p:ph idx="1"/>
          </p:nvPr>
        </p:nvSpPr>
        <p:spPr/>
        <p:txBody>
          <a:bodyPr rtlCol="0">
            <a:normAutofit fontScale="77500" lnSpcReduction="20000"/>
          </a:bodyPr>
          <a:lstStyle/>
          <a:p>
            <a:pPr fontAlgn="auto">
              <a:spcAft>
                <a:spcPts val="600"/>
              </a:spcAft>
              <a:buFont typeface="Arial" pitchFamily="34" charset="0"/>
              <a:buChar char="•"/>
              <a:defRPr/>
            </a:pPr>
            <a:r>
              <a:rPr lang="en-US" dirty="0" smtClean="0"/>
              <a:t>Each class life, has one additional year of depreciation than the class-life states, e.g. a 3-year class life asset is depreciated over 4 years.  </a:t>
            </a:r>
          </a:p>
          <a:p>
            <a:pPr fontAlgn="auto">
              <a:spcAft>
                <a:spcPts val="600"/>
              </a:spcAft>
              <a:buFont typeface="Arial" pitchFamily="34" charset="0"/>
              <a:buChar char="•"/>
              <a:defRPr/>
            </a:pPr>
            <a:r>
              <a:rPr lang="en-US" dirty="0" smtClean="0"/>
              <a:t>This is because the government assumes that the asset is put into use for only half a year at the start (</a:t>
            </a:r>
            <a:r>
              <a:rPr lang="en-US" i="1" dirty="0" smtClean="0"/>
              <a:t>half-year convention</a:t>
            </a:r>
            <a:r>
              <a:rPr lang="en-US" dirty="0" smtClean="0"/>
              <a:t>), and thereby allowed ½ depreciation, with the last year (Year 4) being allowed the balance required to reach 100% (which amounts to ½ the prior year’s percentage.</a:t>
            </a:r>
          </a:p>
          <a:p>
            <a:pPr fontAlgn="auto">
              <a:spcAft>
                <a:spcPts val="600"/>
              </a:spcAft>
              <a:buFont typeface="Arial" pitchFamily="34" charset="0"/>
              <a:buChar char="•"/>
              <a:defRPr/>
            </a:pPr>
            <a:r>
              <a:rPr lang="en-US" dirty="0" smtClean="0"/>
              <a:t>The depreciation rates in each column add up to 100%, i.e. no need to deduct residual value, with higher rates being allowed in earlier years and less in later years.</a:t>
            </a:r>
          </a:p>
          <a:p>
            <a:pPr fontAlgn="auto">
              <a:spcAft>
                <a:spcPts val="600"/>
              </a:spcAft>
              <a:buFont typeface="Arial" pitchFamily="34" charset="0"/>
              <a:buChar char="•"/>
              <a:defRPr/>
            </a:pPr>
            <a:r>
              <a:rPr lang="en-US" dirty="0" smtClean="0"/>
              <a:t>With higher depreciation rates allowed in earlier years, the tax savings are higher due to the time value of money.</a:t>
            </a:r>
          </a:p>
          <a:p>
            <a:pPr fontAlgn="auto">
              <a:spcAft>
                <a:spcPts val="0"/>
              </a:spcAft>
              <a:buFont typeface="Arial"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a:r>
              <a:rPr lang="en-US" b="1" smtClean="0"/>
              <a:t>10.3 (B)</a:t>
            </a:r>
            <a:r>
              <a:rPr lang="en-US" smtClean="0"/>
              <a:t>  </a:t>
            </a:r>
            <a:r>
              <a:rPr lang="en-US" b="1" smtClean="0"/>
              <a:t>MACRS (continued)</a:t>
            </a:r>
            <a:endParaRPr lang="en-US" smtClean="0"/>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n-US" b="1" dirty="0" smtClean="0"/>
              <a:t>Example 2: MACRS depreciation</a:t>
            </a:r>
            <a:endParaRPr lang="en-US" dirty="0" smtClean="0"/>
          </a:p>
          <a:p>
            <a:pPr marL="0" indent="0" fontAlgn="auto">
              <a:spcAft>
                <a:spcPts val="0"/>
              </a:spcAft>
              <a:buFont typeface="Arial" pitchFamily="34" charset="0"/>
              <a:buNone/>
              <a:defRPr/>
            </a:pPr>
            <a:r>
              <a:rPr lang="en-US" dirty="0" smtClean="0"/>
              <a:t>The Grand Junction Furniture Company has just bought some specialty tools to be used in the manufacture of high-end furniture.  </a:t>
            </a:r>
          </a:p>
          <a:p>
            <a:pPr marL="0" indent="0" fontAlgn="auto">
              <a:spcAft>
                <a:spcPts val="0"/>
              </a:spcAft>
              <a:buFont typeface="Arial" pitchFamily="34" charset="0"/>
              <a:buNone/>
              <a:defRPr/>
            </a:pPr>
            <a:r>
              <a:rPr lang="en-US" dirty="0" smtClean="0"/>
              <a:t>The cost of the equipment is $400,000 with an additional $30,000 for installation.  </a:t>
            </a:r>
          </a:p>
          <a:p>
            <a:pPr marL="0" indent="0" fontAlgn="auto">
              <a:spcAft>
                <a:spcPts val="0"/>
              </a:spcAft>
              <a:buFont typeface="Arial" pitchFamily="34" charset="0"/>
              <a:buNone/>
              <a:defRPr/>
            </a:pPr>
            <a:r>
              <a:rPr lang="en-US" dirty="0" smtClean="0"/>
              <a:t>If the company has a marginal tax rate of 30%, compare its annual tax savings that would be realized from using MACRS depreciation rates.</a:t>
            </a:r>
          </a:p>
          <a:p>
            <a:pPr fontAlgn="auto">
              <a:spcAft>
                <a:spcPts val="0"/>
              </a:spcAft>
              <a:buFont typeface="Arial"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134532" y="211667"/>
            <a:ext cx="7620000" cy="715962"/>
          </a:xfrm>
        </p:spPr>
        <p:txBody>
          <a:bodyPr/>
          <a:lstStyle/>
          <a:p>
            <a:pPr algn="l"/>
            <a:r>
              <a:rPr lang="en-US" b="1" dirty="0" smtClean="0"/>
              <a:t>10.3 (B)</a:t>
            </a:r>
            <a:r>
              <a:rPr lang="en-US" dirty="0" smtClean="0"/>
              <a:t>  </a:t>
            </a:r>
            <a:r>
              <a:rPr lang="en-US" b="1" dirty="0" smtClean="0"/>
              <a:t>MACRS (continued)</a:t>
            </a:r>
            <a:endParaRPr lang="en-US" dirty="0" smtClean="0"/>
          </a:p>
        </p:txBody>
      </p:sp>
      <p:sp>
        <p:nvSpPr>
          <p:cNvPr id="1028" name="Content Placeholder 2"/>
          <p:cNvSpPr>
            <a:spLocks noGrp="1"/>
          </p:cNvSpPr>
          <p:nvPr>
            <p:ph idx="1"/>
          </p:nvPr>
        </p:nvSpPr>
        <p:spPr>
          <a:xfrm>
            <a:off x="457200" y="1219200"/>
            <a:ext cx="8229600" cy="4906963"/>
          </a:xfrm>
        </p:spPr>
        <p:txBody>
          <a:bodyPr/>
          <a:lstStyle/>
          <a:p>
            <a:pPr>
              <a:buFont typeface="Arial" charset="0"/>
              <a:buNone/>
            </a:pPr>
            <a:r>
              <a:rPr lang="en-US" sz="2000" b="1" dirty="0" smtClean="0"/>
              <a:t>Example 2 Answer</a:t>
            </a:r>
            <a:endParaRPr lang="en-US" sz="2000" dirty="0" smtClean="0"/>
          </a:p>
          <a:p>
            <a:pPr marL="0" indent="0">
              <a:buFont typeface="Arial" charset="0"/>
              <a:buNone/>
            </a:pPr>
            <a:r>
              <a:rPr lang="en-US" sz="2000" dirty="0" smtClean="0"/>
              <a:t>According to Table 10.3, specialty tools falls under a 3-year class asset with rates in Years 1-4 of 33.33%, 44.45%, 14.81%, and 7.41% respectively.</a:t>
            </a:r>
          </a:p>
          <a:p>
            <a:pPr marL="0" indent="0">
              <a:buFont typeface="Arial" charset="0"/>
              <a:buNone/>
            </a:pPr>
            <a:r>
              <a:rPr lang="en-US" sz="2000" dirty="0" smtClean="0"/>
              <a:t>Depreciable basis = Cost + Installation = $400,000 + $30,000 = $430,000</a:t>
            </a:r>
          </a:p>
          <a:p>
            <a:pPr marL="0" indent="0">
              <a:buFont typeface="Arial" charset="0"/>
              <a:buNone/>
            </a:pPr>
            <a:r>
              <a:rPr lang="en-US" sz="2000" dirty="0" smtClean="0"/>
              <a:t>The annual depreciation expenses (i.e. annual rate*Dep. Basis) are shown below:</a:t>
            </a:r>
          </a:p>
          <a:p>
            <a:endParaRPr lang="en-US" dirty="0" smtClean="0"/>
          </a:p>
        </p:txBody>
      </p:sp>
      <p:graphicFrame>
        <p:nvGraphicFramePr>
          <p:cNvPr id="1026" name="Object 2"/>
          <p:cNvGraphicFramePr>
            <a:graphicFrameLocks noChangeAspect="1"/>
          </p:cNvGraphicFramePr>
          <p:nvPr/>
        </p:nvGraphicFramePr>
        <p:xfrm>
          <a:off x="842963" y="4043363"/>
          <a:ext cx="7286625" cy="2443162"/>
        </p:xfrm>
        <a:graphic>
          <a:graphicData uri="http://schemas.openxmlformats.org/presentationml/2006/ole">
            <p:oleObj spid="_x0000_s7182" name="Document" r:id="rId3" imgW="5470184" imgH="1836406"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fontAlgn="auto">
              <a:spcAft>
                <a:spcPts val="0"/>
              </a:spcAft>
              <a:defRPr/>
            </a:pPr>
            <a:r>
              <a:rPr lang="en-US" b="1" dirty="0" smtClean="0"/>
              <a:t>10.4  Cash Flow and the Disposal of Capital Equipment</a:t>
            </a:r>
            <a:endParaRPr lang="en-US" dirty="0"/>
          </a:p>
        </p:txBody>
      </p:sp>
      <p:sp>
        <p:nvSpPr>
          <p:cNvPr id="3" name="Content Placeholder 2"/>
          <p:cNvSpPr>
            <a:spLocks noGrp="1"/>
          </p:cNvSpPr>
          <p:nvPr>
            <p:ph idx="1"/>
          </p:nvPr>
        </p:nvSpPr>
        <p:spPr/>
        <p:txBody>
          <a:bodyPr rtlCol="0">
            <a:normAutofit fontScale="92500"/>
          </a:bodyPr>
          <a:lstStyle/>
          <a:p>
            <a:pPr marL="0" indent="0" fontAlgn="auto">
              <a:spcAft>
                <a:spcPts val="0"/>
              </a:spcAft>
              <a:buFont typeface="Arial" pitchFamily="34" charset="0"/>
              <a:buNone/>
              <a:defRPr/>
            </a:pPr>
            <a:r>
              <a:rPr lang="en-US" dirty="0" smtClean="0"/>
              <a:t>When a depreciable asset is sold, the cash inflow that results can be higher than, equal to, or lower than the actual selling price of the asset, depending on whether it was sold above (taxable gain), at (zero-gain) or below (tax credit) book value. </a:t>
            </a:r>
          </a:p>
          <a:p>
            <a:pPr marL="0" indent="0" fontAlgn="auto">
              <a:spcAft>
                <a:spcPts val="0"/>
              </a:spcAft>
              <a:buFont typeface="Arial" pitchFamily="34" charset="0"/>
              <a:buNone/>
              <a:defRPr/>
            </a:pPr>
            <a:r>
              <a:rPr lang="en-US" dirty="0" smtClean="0"/>
              <a:t>If the sale results in a taxable gain, then the cash inflow is reduced by the amount of the taxes </a:t>
            </a:r>
          </a:p>
          <a:p>
            <a:pPr marL="0" indent="0" fontAlgn="auto">
              <a:spcAft>
                <a:spcPts val="0"/>
              </a:spcAft>
              <a:buFont typeface="Arial" pitchFamily="34" charset="0"/>
              <a:buNone/>
              <a:defRPr/>
            </a:pPr>
            <a:r>
              <a:rPr lang="en-US" dirty="0" smtClean="0"/>
              <a:t>	</a:t>
            </a:r>
            <a:r>
              <a:rPr lang="en-US" dirty="0" smtClean="0">
                <a:effectLst>
                  <a:outerShdw blurRad="38100" dist="38100" dir="2700000" algn="tl">
                    <a:srgbClr val="000000">
                      <a:alpha val="43137"/>
                    </a:srgbClr>
                  </a:outerShdw>
                </a:effectLst>
              </a:rPr>
              <a:t>i.e. (Tax rate*(Selling Price –Book Value). </a:t>
            </a:r>
          </a:p>
          <a:p>
            <a:pPr marL="0" indent="0" fontAlgn="auto">
              <a:spcAft>
                <a:spcPts val="0"/>
              </a:spcAft>
              <a:buFont typeface="Arial" pitchFamily="34" charset="0"/>
              <a:buNone/>
              <a:defRPr/>
            </a:pPr>
            <a:r>
              <a:rPr lang="en-US" dirty="0" smtClean="0"/>
              <a:t>If the selling price is exactly equal to book value the cash inflow equals the sale price.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sz="3600" b="1" dirty="0" smtClean="0"/>
              <a:t>10.4  Cash Flow and the Disposal of Capital Equipment (continued)</a:t>
            </a:r>
            <a:endParaRPr lang="en-US" sz="3600" dirty="0"/>
          </a:p>
        </p:txBody>
      </p:sp>
      <p:sp>
        <p:nvSpPr>
          <p:cNvPr id="3" name="Content Placeholder 2"/>
          <p:cNvSpPr>
            <a:spLocks noGrp="1"/>
          </p:cNvSpPr>
          <p:nvPr>
            <p:ph idx="1"/>
          </p:nvPr>
        </p:nvSpPr>
        <p:spPr/>
        <p:txBody>
          <a:bodyPr rtlCol="0">
            <a:normAutofit fontScale="85000" lnSpcReduction="10000"/>
          </a:bodyPr>
          <a:lstStyle/>
          <a:p>
            <a:pPr marL="0" indent="0" fontAlgn="auto">
              <a:spcAft>
                <a:spcPts val="0"/>
              </a:spcAft>
              <a:buFont typeface="Arial" pitchFamily="34" charset="0"/>
              <a:buNone/>
              <a:defRPr/>
            </a:pPr>
            <a:r>
              <a:rPr lang="en-US" dirty="0" smtClean="0"/>
              <a:t>If the asset is sold below its book value, a loss results, and can be written off taxes for the year, resulting effectively in an addition to cash inflows equal to </a:t>
            </a:r>
          </a:p>
          <a:p>
            <a:pPr marL="0" indent="0" fontAlgn="auto">
              <a:spcAft>
                <a:spcPts val="0"/>
              </a:spcAft>
              <a:buFont typeface="Arial" pitchFamily="34" charset="0"/>
              <a:buNone/>
              <a:defRPr/>
            </a:pPr>
            <a:r>
              <a:rPr lang="en-US" dirty="0" smtClean="0"/>
              <a:t>		</a:t>
            </a:r>
            <a:r>
              <a:rPr lang="en-US" dirty="0" smtClean="0">
                <a:effectLst>
                  <a:outerShdw blurRad="38100" dist="38100" dir="2700000" algn="tl">
                    <a:srgbClr val="000000">
                      <a:alpha val="43137"/>
                    </a:srgbClr>
                  </a:outerShdw>
                </a:effectLst>
              </a:rPr>
              <a:t>(Book Value-Selling Price)*Tax rate</a:t>
            </a:r>
            <a:r>
              <a:rPr lang="en-US" dirty="0" smtClean="0"/>
              <a:t>.</a:t>
            </a:r>
          </a:p>
          <a:p>
            <a:pPr marL="0" indent="0" fontAlgn="auto">
              <a:spcAft>
                <a:spcPts val="0"/>
              </a:spcAft>
              <a:buFont typeface="Arial" pitchFamily="34" charset="0"/>
              <a:buNone/>
              <a:defRPr/>
            </a:pPr>
            <a:r>
              <a:rPr lang="en-US" dirty="0" smtClean="0"/>
              <a:t> 	</a:t>
            </a:r>
          </a:p>
          <a:p>
            <a:pPr marL="0" indent="0" fontAlgn="auto">
              <a:spcAft>
                <a:spcPts val="0"/>
              </a:spcAft>
              <a:buFont typeface="Arial" pitchFamily="34" charset="0"/>
              <a:buNone/>
              <a:defRPr/>
            </a:pPr>
            <a:r>
              <a:rPr lang="en-US" dirty="0" smtClean="0"/>
              <a:t>Thus, the cash flow resulting from after-tax salvage value of a depreciable asset is calculated as follows:</a:t>
            </a:r>
          </a:p>
          <a:p>
            <a:pPr marL="0" indent="0" fontAlgn="auto">
              <a:spcAft>
                <a:spcPts val="0"/>
              </a:spcAft>
              <a:buFont typeface="Arial" pitchFamily="34" charset="0"/>
              <a:buNone/>
              <a:defRPr/>
            </a:pPr>
            <a:r>
              <a:rPr lang="en-US" dirty="0" smtClean="0">
                <a:effectLst>
                  <a:outerShdw blurRad="38100" dist="38100" dir="2700000" algn="tl">
                    <a:srgbClr val="000000">
                      <a:alpha val="43137"/>
                    </a:srgbClr>
                  </a:outerShdw>
                </a:effectLst>
              </a:rPr>
              <a:t>After-tax Salvage Value = Selling Price – Tax rate * (Selling price – Book Value)</a:t>
            </a:r>
          </a:p>
          <a:p>
            <a:pPr marL="0" indent="0" fontAlgn="auto">
              <a:spcAft>
                <a:spcPts val="0"/>
              </a:spcAft>
              <a:buFont typeface="Arial" pitchFamily="34" charset="0"/>
              <a:buNone/>
              <a:defRPr/>
            </a:pPr>
            <a:r>
              <a:rPr lang="en-US" dirty="0" smtClean="0"/>
              <a:t> 					OR</a:t>
            </a:r>
          </a:p>
          <a:p>
            <a:pPr marL="0" indent="0" fontAlgn="auto">
              <a:spcAft>
                <a:spcPts val="0"/>
              </a:spcAft>
              <a:buFont typeface="Arial" pitchFamily="34" charset="0"/>
              <a:buNone/>
              <a:defRPr/>
            </a:pPr>
            <a:r>
              <a:rPr lang="en-US" dirty="0" smtClean="0">
                <a:effectLst>
                  <a:outerShdw blurRad="38100" dist="38100" dir="2700000" algn="tl">
                    <a:srgbClr val="000000">
                      <a:alpha val="43137"/>
                    </a:srgbClr>
                  </a:outerShdw>
                </a:effectLst>
              </a:rPr>
              <a:t>Selling Price + Tax rate * (Book Value – Selling Price)</a:t>
            </a:r>
          </a:p>
          <a:p>
            <a:pPr marL="0" indent="0"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fontAlgn="auto">
              <a:spcAft>
                <a:spcPts val="0"/>
              </a:spcAft>
              <a:defRPr/>
            </a:pPr>
            <a:r>
              <a:rPr lang="en-US" b="1" dirty="0" smtClean="0"/>
              <a:t>10.4  Cash Flow and the Disposal of Capital Equipment (continued)</a:t>
            </a:r>
            <a:endParaRPr lang="en-US" dirty="0"/>
          </a:p>
        </p:txBody>
      </p:sp>
      <p:sp>
        <p:nvSpPr>
          <p:cNvPr id="3" name="Content Placeholder 2"/>
          <p:cNvSpPr>
            <a:spLocks noGrp="1"/>
          </p:cNvSpPr>
          <p:nvPr>
            <p:ph idx="1"/>
          </p:nvPr>
        </p:nvSpPr>
        <p:spPr/>
        <p:txBody>
          <a:bodyPr rtlCol="0">
            <a:normAutofit lnSpcReduction="10000"/>
          </a:bodyPr>
          <a:lstStyle/>
          <a:p>
            <a:pPr marL="0" indent="0" fontAlgn="auto">
              <a:spcAft>
                <a:spcPts val="0"/>
              </a:spcAft>
              <a:buFont typeface="Arial" pitchFamily="34" charset="0"/>
              <a:buNone/>
              <a:defRPr/>
            </a:pPr>
            <a:r>
              <a:rPr lang="en-US" b="1" dirty="0" smtClean="0"/>
              <a:t>Example 3: Tax effects from disposal cash flow</a:t>
            </a:r>
            <a:endParaRPr lang="en-US" dirty="0" smtClean="0"/>
          </a:p>
          <a:p>
            <a:pPr marL="0" indent="0" fontAlgn="auto">
              <a:spcAft>
                <a:spcPts val="0"/>
              </a:spcAft>
              <a:buFont typeface="Arial" pitchFamily="34" charset="0"/>
              <a:buNone/>
              <a:defRPr/>
            </a:pPr>
            <a:r>
              <a:rPr lang="en-US" dirty="0" smtClean="0"/>
              <a:t>Let’s say that the manager of the Grand Junction Furniture Company decides to dispose of the specialty tools, acquired 2 years ago at a cost of  $430,000 (including installation), to another firm for $125,000.  </a:t>
            </a:r>
          </a:p>
          <a:p>
            <a:pPr marL="0" indent="0" fontAlgn="auto">
              <a:spcAft>
                <a:spcPts val="0"/>
              </a:spcAft>
              <a:buFont typeface="Arial" pitchFamily="34" charset="0"/>
              <a:buNone/>
              <a:defRPr/>
            </a:pPr>
            <a:r>
              <a:rPr lang="en-US" dirty="0" smtClean="0"/>
              <a:t>How much of an after-tax cash flow will result, assuming that the tools were being depreciated based on the 3-year MACRS rates and the company’s marginal tax rate is 35%?</a:t>
            </a:r>
          </a:p>
          <a:p>
            <a:pPr marL="0" indent="0" fontAlgn="auto">
              <a:spcAft>
                <a:spcPts val="0"/>
              </a:spcAft>
              <a:buFont typeface="Arial"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fontAlgn="auto">
              <a:spcAft>
                <a:spcPts val="0"/>
              </a:spcAft>
              <a:defRPr/>
            </a:pPr>
            <a:r>
              <a:rPr lang="en-US" b="1" dirty="0" smtClean="0"/>
              <a:t>10.4  Cash Flow and the Disposal of Capital Equipment (continued)</a:t>
            </a:r>
            <a:endParaRPr lang="en-US" dirty="0"/>
          </a:p>
        </p:txBody>
      </p:sp>
      <p:sp>
        <p:nvSpPr>
          <p:cNvPr id="3" name="Content Placeholder 2"/>
          <p:cNvSpPr>
            <a:spLocks noGrp="1"/>
          </p:cNvSpPr>
          <p:nvPr>
            <p:ph idx="1"/>
          </p:nvPr>
        </p:nvSpPr>
        <p:spPr/>
        <p:txBody>
          <a:bodyPr rtlCol="0">
            <a:normAutofit fontScale="55000" lnSpcReduction="20000"/>
          </a:bodyPr>
          <a:lstStyle/>
          <a:p>
            <a:pPr fontAlgn="auto">
              <a:spcAft>
                <a:spcPts val="0"/>
              </a:spcAft>
              <a:buFont typeface="Arial" pitchFamily="34" charset="0"/>
              <a:buNone/>
              <a:defRPr/>
            </a:pPr>
            <a:r>
              <a:rPr lang="en-US" sz="3500" b="1" dirty="0" smtClean="0"/>
              <a:t>Example 3 Answer</a:t>
            </a:r>
          </a:p>
          <a:p>
            <a:pPr fontAlgn="auto">
              <a:spcAft>
                <a:spcPts val="0"/>
              </a:spcAft>
              <a:buFont typeface="Arial" pitchFamily="34" charset="0"/>
              <a:buNone/>
              <a:defRPr/>
            </a:pPr>
            <a:endParaRPr lang="en-US" sz="3500" dirty="0" smtClean="0"/>
          </a:p>
          <a:p>
            <a:pPr fontAlgn="auto">
              <a:spcAft>
                <a:spcPts val="0"/>
              </a:spcAft>
              <a:buFont typeface="Arial" pitchFamily="34" charset="0"/>
              <a:buNone/>
              <a:tabLst>
                <a:tab pos="3835400" algn="l"/>
              </a:tabLst>
              <a:defRPr/>
            </a:pPr>
            <a:r>
              <a:rPr lang="en-US" sz="3500" dirty="0" smtClean="0"/>
              <a:t>Depreciable basis	= $430,000</a:t>
            </a:r>
          </a:p>
          <a:p>
            <a:pPr fontAlgn="auto">
              <a:spcAft>
                <a:spcPts val="0"/>
              </a:spcAft>
              <a:buFont typeface="Arial" pitchFamily="34" charset="0"/>
              <a:buNone/>
              <a:tabLst>
                <a:tab pos="3835400" algn="l"/>
              </a:tabLst>
              <a:defRPr/>
            </a:pPr>
            <a:r>
              <a:rPr lang="en-US" sz="3500" dirty="0" smtClean="0"/>
              <a:t>Year 1 depreciation rate	= 33.33%</a:t>
            </a:r>
          </a:p>
          <a:p>
            <a:pPr fontAlgn="auto">
              <a:spcAft>
                <a:spcPts val="0"/>
              </a:spcAft>
              <a:buFont typeface="Arial" pitchFamily="34" charset="0"/>
              <a:buNone/>
              <a:tabLst>
                <a:tab pos="3835400" algn="l"/>
              </a:tabLst>
              <a:defRPr/>
            </a:pPr>
            <a:r>
              <a:rPr lang="en-US" sz="3500" dirty="0" smtClean="0"/>
              <a:t>Year 2 depreciation rate	= 44.45% </a:t>
            </a:r>
          </a:p>
          <a:p>
            <a:pPr fontAlgn="auto">
              <a:spcAft>
                <a:spcPts val="0"/>
              </a:spcAft>
              <a:buFont typeface="Arial" pitchFamily="34" charset="0"/>
              <a:buNone/>
              <a:tabLst>
                <a:tab pos="3835400" algn="l"/>
              </a:tabLst>
              <a:defRPr/>
            </a:pPr>
            <a:r>
              <a:rPr lang="en-US" sz="3500" dirty="0" smtClean="0"/>
              <a:t>Total depreciation taken so far = $430,000 * (33.33% + 44.45%) </a:t>
            </a:r>
          </a:p>
          <a:p>
            <a:pPr fontAlgn="auto">
              <a:spcAft>
                <a:spcPts val="0"/>
              </a:spcAft>
              <a:buFont typeface="Arial" pitchFamily="34" charset="0"/>
              <a:buNone/>
              <a:tabLst>
                <a:tab pos="3835400" algn="l"/>
              </a:tabLst>
              <a:defRPr/>
            </a:pPr>
            <a:r>
              <a:rPr lang="en-US" sz="3500" dirty="0" smtClean="0"/>
              <a:t>		= $334, 454 </a:t>
            </a:r>
          </a:p>
          <a:p>
            <a:pPr fontAlgn="auto">
              <a:spcAft>
                <a:spcPts val="0"/>
              </a:spcAft>
              <a:buFont typeface="Arial" pitchFamily="34" charset="0"/>
              <a:buNone/>
              <a:defRPr/>
            </a:pPr>
            <a:r>
              <a:rPr lang="en-US" sz="3500" dirty="0" smtClean="0"/>
              <a:t>Book Value = Depreciable basis – Accumulated depreciation</a:t>
            </a:r>
          </a:p>
          <a:p>
            <a:pPr fontAlgn="auto">
              <a:spcAft>
                <a:spcPts val="0"/>
              </a:spcAft>
              <a:buFont typeface="Arial" pitchFamily="34" charset="0"/>
              <a:buNone/>
              <a:defRPr/>
            </a:pPr>
            <a:r>
              <a:rPr lang="en-US" sz="3500" dirty="0" smtClean="0"/>
              <a:t>Book Value = $430,000 - $334,454 = $95,546 </a:t>
            </a:r>
          </a:p>
          <a:p>
            <a:pPr fontAlgn="auto">
              <a:spcAft>
                <a:spcPts val="0"/>
              </a:spcAft>
              <a:buFont typeface="Arial" pitchFamily="34" charset="0"/>
              <a:buNone/>
              <a:defRPr/>
            </a:pPr>
            <a:r>
              <a:rPr lang="en-US" sz="3500" dirty="0" smtClean="0"/>
              <a:t>Selling price = $125,000 &gt; Book Value </a:t>
            </a:r>
            <a:r>
              <a:rPr lang="en-US" sz="3500" dirty="0" smtClean="0">
                <a:sym typeface="Wingdings"/>
              </a:rPr>
              <a:t></a:t>
            </a:r>
            <a:r>
              <a:rPr lang="en-US" sz="3500" dirty="0" smtClean="0"/>
              <a:t> Taxable gain on the sale</a:t>
            </a:r>
          </a:p>
          <a:p>
            <a:pPr fontAlgn="auto">
              <a:spcAft>
                <a:spcPts val="0"/>
              </a:spcAft>
              <a:buFont typeface="Arial" pitchFamily="34" charset="0"/>
              <a:buNone/>
              <a:defRPr/>
            </a:pPr>
            <a:r>
              <a:rPr lang="en-US" sz="3500" dirty="0" smtClean="0">
                <a:sym typeface="Wingdings"/>
              </a:rPr>
              <a:t></a:t>
            </a:r>
            <a:r>
              <a:rPr lang="en-US" sz="3500" dirty="0" smtClean="0"/>
              <a:t> Taxable gain = $125,000-$95,546 = $29,454 </a:t>
            </a:r>
          </a:p>
          <a:p>
            <a:pPr fontAlgn="auto">
              <a:spcAft>
                <a:spcPts val="0"/>
              </a:spcAft>
              <a:buFont typeface="Arial" pitchFamily="34" charset="0"/>
              <a:buNone/>
              <a:defRPr/>
            </a:pPr>
            <a:r>
              <a:rPr lang="en-US" sz="3500" dirty="0" smtClean="0"/>
              <a:t>After-tax Salvage Value= Selling Price – (Tax rate*Taxable gain )</a:t>
            </a:r>
          </a:p>
          <a:p>
            <a:pPr fontAlgn="auto">
              <a:spcAft>
                <a:spcPts val="0"/>
              </a:spcAft>
              <a:buFont typeface="Arial" pitchFamily="34" charset="0"/>
              <a:buNone/>
              <a:defRPr/>
            </a:pPr>
            <a:r>
              <a:rPr lang="en-US" sz="3500" dirty="0" smtClean="0"/>
              <a:t>   =$125,000 - .35*($29,454) =$125,000-$10,308.9</a:t>
            </a:r>
          </a:p>
          <a:p>
            <a:pPr fontAlgn="auto">
              <a:spcAft>
                <a:spcPts val="0"/>
              </a:spcAft>
              <a:buFont typeface="Arial" pitchFamily="34" charset="0"/>
              <a:buNone/>
              <a:defRPr/>
            </a:pPr>
            <a:r>
              <a:rPr lang="en-US" sz="3500" dirty="0" smtClean="0"/>
              <a:t>   =$114,691.1</a:t>
            </a:r>
          </a:p>
          <a:p>
            <a:pPr fontAlgn="auto">
              <a:spcAft>
                <a:spcPts val="0"/>
              </a:spcAft>
              <a:buFont typeface="Arial"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fontAlgn="auto">
              <a:spcAft>
                <a:spcPts val="0"/>
              </a:spcAft>
              <a:defRPr/>
            </a:pPr>
            <a:r>
              <a:rPr lang="en-US" b="1" dirty="0" smtClean="0"/>
              <a:t>10.5  Projected Cash Flow for a New Project</a:t>
            </a:r>
            <a:endParaRPr lang="en-US" dirty="0"/>
          </a:p>
        </p:txBody>
      </p:sp>
      <p:sp>
        <p:nvSpPr>
          <p:cNvPr id="3" name="Content Placeholder 2"/>
          <p:cNvSpPr>
            <a:spLocks noGrp="1"/>
          </p:cNvSpPr>
          <p:nvPr>
            <p:ph idx="1"/>
          </p:nvPr>
        </p:nvSpPr>
        <p:spPr>
          <a:xfrm>
            <a:off x="381000" y="1447800"/>
            <a:ext cx="8305800" cy="4648200"/>
          </a:xfrm>
        </p:spPr>
        <p:txBody>
          <a:bodyPr rtlCol="0">
            <a:normAutofit lnSpcReduction="10000"/>
          </a:bodyPr>
          <a:lstStyle/>
          <a:p>
            <a:pPr fontAlgn="auto">
              <a:spcAft>
                <a:spcPts val="0"/>
              </a:spcAft>
              <a:buFont typeface="Arial" pitchFamily="34" charset="0"/>
              <a:buNone/>
              <a:defRPr/>
            </a:pPr>
            <a:r>
              <a:rPr lang="en-US" dirty="0" smtClean="0"/>
              <a:t>4 steps are typically involved:</a:t>
            </a:r>
          </a:p>
          <a:p>
            <a:pPr fontAlgn="auto">
              <a:spcAft>
                <a:spcPts val="0"/>
              </a:spcAft>
              <a:buFont typeface="Arial" pitchFamily="34" charset="0"/>
              <a:buNone/>
              <a:defRPr/>
            </a:pPr>
            <a:r>
              <a:rPr lang="en-US" dirty="0" smtClean="0"/>
              <a:t> 1.	Determination of the initial capital 	investment for the project</a:t>
            </a:r>
          </a:p>
          <a:p>
            <a:pPr fontAlgn="auto">
              <a:spcAft>
                <a:spcPts val="0"/>
              </a:spcAft>
              <a:buFont typeface="Arial" pitchFamily="34" charset="0"/>
              <a:buNone/>
              <a:tabLst>
                <a:tab pos="914400" algn="l"/>
              </a:tabLst>
              <a:defRPr/>
            </a:pPr>
            <a:r>
              <a:rPr lang="en-US" dirty="0" smtClean="0"/>
              <a:t>		</a:t>
            </a:r>
            <a:r>
              <a:rPr lang="en-US" b="1" dirty="0" smtClean="0"/>
              <a:t>Purchase cost </a:t>
            </a:r>
          </a:p>
          <a:p>
            <a:pPr fontAlgn="auto">
              <a:spcAft>
                <a:spcPts val="0"/>
              </a:spcAft>
              <a:buFont typeface="Arial" pitchFamily="34" charset="0"/>
              <a:buNone/>
              <a:tabLst>
                <a:tab pos="914400" algn="l"/>
              </a:tabLst>
              <a:defRPr/>
            </a:pPr>
            <a:r>
              <a:rPr lang="en-US" b="1" dirty="0" smtClean="0"/>
              <a:t>		+ Installation</a:t>
            </a:r>
            <a:endParaRPr lang="en-US" dirty="0" smtClean="0"/>
          </a:p>
          <a:p>
            <a:pPr marL="914400" indent="0" fontAlgn="auto">
              <a:spcAft>
                <a:spcPts val="0"/>
              </a:spcAft>
              <a:buFont typeface="Arial" pitchFamily="34" charset="0"/>
              <a:buNone/>
              <a:tabLst>
                <a:tab pos="914400" algn="l"/>
              </a:tabLst>
              <a:defRPr/>
            </a:pPr>
            <a:r>
              <a:rPr lang="en-US" b="1" dirty="0" smtClean="0"/>
              <a:t>+Initial Increase in net working capital </a:t>
            </a:r>
            <a:endParaRPr lang="en-US" dirty="0" smtClean="0"/>
          </a:p>
          <a:p>
            <a:pPr marL="914400" indent="0" fontAlgn="auto">
              <a:spcAft>
                <a:spcPts val="0"/>
              </a:spcAft>
              <a:buFont typeface="Arial" pitchFamily="34" charset="0"/>
              <a:buNone/>
              <a:tabLst>
                <a:tab pos="914400" algn="l"/>
              </a:tabLst>
              <a:defRPr/>
            </a:pPr>
            <a:r>
              <a:rPr lang="en-US" b="1" dirty="0" smtClean="0"/>
              <a:t>-After-tax salvage value from disposal of old asset (if any)</a:t>
            </a:r>
            <a:endParaRPr lang="en-US" dirty="0" smtClean="0"/>
          </a:p>
          <a:p>
            <a:pPr fontAlgn="auto">
              <a:spcAft>
                <a:spcPts val="0"/>
              </a:spcAft>
              <a:buFont typeface="Arial" pitchFamily="34" charset="0"/>
              <a:buNone/>
              <a:tabLst>
                <a:tab pos="914400" algn="l"/>
              </a:tabLst>
              <a:defRPr/>
            </a:pPr>
            <a:r>
              <a:rPr lang="en-US" b="1" dirty="0" smtClean="0"/>
              <a:t> </a:t>
            </a:r>
            <a:endParaRPr lang="en-US" dirty="0" smtClean="0"/>
          </a:p>
          <a:p>
            <a:pPr fontAlgn="auto">
              <a:spcAft>
                <a:spcPts val="0"/>
              </a:spcAft>
              <a:buFont typeface="Arial"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fontAlgn="auto">
              <a:spcAft>
                <a:spcPts val="0"/>
              </a:spcAft>
              <a:defRPr/>
            </a:pPr>
            <a:r>
              <a:rPr lang="en-US" b="1" dirty="0" smtClean="0"/>
              <a:t>10.5  Projected Cash Flow for a New Project (continued)</a:t>
            </a:r>
            <a:endParaRPr lang="en-US" dirty="0"/>
          </a:p>
        </p:txBody>
      </p:sp>
      <p:sp>
        <p:nvSpPr>
          <p:cNvPr id="7" name="TextBox 6"/>
          <p:cNvSpPr txBox="1"/>
          <p:nvPr/>
        </p:nvSpPr>
        <p:spPr>
          <a:xfrm>
            <a:off x="1600200" y="1524000"/>
            <a:ext cx="2743200" cy="369332"/>
          </a:xfrm>
          <a:prstGeom prst="rect">
            <a:avLst/>
          </a:prstGeom>
          <a:noFill/>
        </p:spPr>
        <p:txBody>
          <a:bodyPr wrap="square" rtlCol="0">
            <a:spAutoFit/>
          </a:bodyPr>
          <a:lstStyle/>
          <a:p>
            <a:r>
              <a:rPr lang="en-US" b="1" dirty="0" smtClean="0">
                <a:latin typeface="Verdana"/>
                <a:cs typeface="Verdana"/>
              </a:rPr>
              <a:t>Figure 10.4</a:t>
            </a:r>
            <a:endParaRPr lang="en-US" b="1" dirty="0">
              <a:latin typeface="Verdana"/>
              <a:cs typeface="Verdana"/>
            </a:endParaRPr>
          </a:p>
        </p:txBody>
      </p:sp>
      <p:pic>
        <p:nvPicPr>
          <p:cNvPr id="3" name="Picture 2" descr="fig10_04.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76400" y="2133600"/>
            <a:ext cx="6477000" cy="36957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l"/>
            <a:r>
              <a:rPr lang="en-US" b="1" dirty="0" smtClean="0"/>
              <a:t>10.5  Projected Cash Flow for a New Project (continued)</a:t>
            </a:r>
            <a:endParaRPr lang="en-US" dirty="0" smtClean="0"/>
          </a:p>
        </p:txBody>
      </p:sp>
      <p:sp>
        <p:nvSpPr>
          <p:cNvPr id="3" name="Content Placeholder 2"/>
          <p:cNvSpPr>
            <a:spLocks noGrp="1"/>
          </p:cNvSpPr>
          <p:nvPr>
            <p:ph idx="1"/>
          </p:nvPr>
        </p:nvSpPr>
        <p:spPr>
          <a:xfrm>
            <a:off x="304800" y="1447800"/>
            <a:ext cx="8763000" cy="4648200"/>
          </a:xfrm>
        </p:spPr>
        <p:txBody>
          <a:bodyPr rtlCol="0">
            <a:noAutofit/>
          </a:bodyPr>
          <a:lstStyle/>
          <a:p>
            <a:pPr marL="461963" indent="-461963" fontAlgn="auto">
              <a:spcAft>
                <a:spcPts val="600"/>
              </a:spcAft>
              <a:buFont typeface="Arial" pitchFamily="34" charset="0"/>
              <a:buNone/>
              <a:defRPr/>
            </a:pPr>
            <a:r>
              <a:rPr lang="en-US" sz="2400" dirty="0" smtClean="0"/>
              <a:t>2.	Estimation of the annual operating cash flows (incremental) generated by the project, ignoring sunk costs and including erosion costs and side-effects.  </a:t>
            </a:r>
          </a:p>
          <a:p>
            <a:pPr marL="461963" indent="-461963" fontAlgn="auto">
              <a:spcAft>
                <a:spcPts val="600"/>
              </a:spcAft>
              <a:buFont typeface="Arial" pitchFamily="34" charset="0"/>
              <a:buNone/>
              <a:defRPr/>
            </a:pPr>
            <a:r>
              <a:rPr lang="en-US" sz="2400" dirty="0" smtClean="0"/>
              <a:t>	</a:t>
            </a:r>
            <a:r>
              <a:rPr lang="en-US" sz="2400" b="1" dirty="0" smtClean="0"/>
              <a:t>OCF = EBIT – Taxes + Depreciation</a:t>
            </a:r>
            <a:r>
              <a:rPr lang="en-US" sz="2400" dirty="0" smtClean="0"/>
              <a:t>    </a:t>
            </a:r>
          </a:p>
          <a:p>
            <a:pPr marL="461963" indent="-461963" fontAlgn="auto">
              <a:spcAft>
                <a:spcPts val="600"/>
              </a:spcAft>
              <a:buFont typeface="Arial" pitchFamily="34" charset="0"/>
              <a:buNone/>
              <a:defRPr/>
            </a:pPr>
            <a:r>
              <a:rPr lang="en-US" sz="2400" dirty="0" smtClean="0"/>
              <a:t>	In the terminal year, besides the usual OCF we have to account for any salvage value that is received, which requires the calculation of Book value and taxes (or tax credits) on sale of the asset. 			</a:t>
            </a:r>
          </a:p>
          <a:p>
            <a:pPr marL="461963" indent="-461963" defTabSz="5486400" fontAlgn="auto">
              <a:spcAft>
                <a:spcPts val="600"/>
              </a:spcAft>
              <a:buFont typeface="Arial" pitchFamily="34" charset="0"/>
              <a:buNone/>
              <a:tabLst>
                <a:tab pos="5656263" algn="l"/>
              </a:tabLst>
              <a:defRPr/>
            </a:pPr>
            <a:r>
              <a:rPr lang="en-US" sz="2400" dirty="0" smtClean="0"/>
              <a:t>	</a:t>
            </a:r>
            <a:r>
              <a:rPr lang="en-US" sz="2400" b="1" dirty="0" smtClean="0"/>
              <a:t>Terminal Year Cash flow = OCF + After-tax 	Salvage Value</a:t>
            </a:r>
            <a:endParaRPr lang="en-US" sz="2400"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l" fontAlgn="auto">
              <a:spcAft>
                <a:spcPts val="0"/>
              </a:spcAft>
              <a:defRPr/>
            </a:pPr>
            <a:r>
              <a:rPr lang="en-US" b="1" dirty="0" smtClean="0"/>
              <a:t/>
            </a:r>
            <a:br>
              <a:rPr lang="en-US" b="1" dirty="0" smtClean="0"/>
            </a:br>
            <a:r>
              <a:rPr lang="en-US" b="1" dirty="0" smtClean="0"/>
              <a:t>10.1  The Importance of Cash Flow</a:t>
            </a:r>
            <a:r>
              <a:rPr lang="en-US" dirty="0" smtClean="0"/>
              <a:t/>
            </a:r>
            <a:br>
              <a:rPr lang="en-US" dirty="0" smtClean="0"/>
            </a:br>
            <a:endParaRPr lang="en-US" dirty="0"/>
          </a:p>
        </p:txBody>
      </p:sp>
      <p:sp>
        <p:nvSpPr>
          <p:cNvPr id="3" name="Content Placeholder 2"/>
          <p:cNvSpPr>
            <a:spLocks noGrp="1"/>
          </p:cNvSpPr>
          <p:nvPr>
            <p:ph idx="1"/>
          </p:nvPr>
        </p:nvSpPr>
        <p:spPr/>
        <p:txBody>
          <a:bodyPr rtlCol="0">
            <a:normAutofit/>
          </a:bodyPr>
          <a:lstStyle/>
          <a:p>
            <a:pPr fontAlgn="auto">
              <a:spcAft>
                <a:spcPts val="1200"/>
              </a:spcAft>
              <a:buFont typeface="Arial" pitchFamily="34" charset="0"/>
              <a:buNone/>
              <a:defRPr/>
            </a:pPr>
            <a:r>
              <a:rPr lang="en-US" sz="2400" dirty="0" smtClean="0"/>
              <a:t>	Cash flow measures the actual inflow and outflow of cash, while profits represent merely an accounting measure of periodic performance.  </a:t>
            </a:r>
          </a:p>
          <a:p>
            <a:pPr fontAlgn="auto">
              <a:spcAft>
                <a:spcPts val="1200"/>
              </a:spcAft>
              <a:buFont typeface="Arial" pitchFamily="34" charset="0"/>
              <a:buNone/>
              <a:defRPr/>
            </a:pPr>
            <a:r>
              <a:rPr lang="en-US" sz="2400" dirty="0" smtClean="0"/>
              <a:t> 	A firm can spend its operating cash flow but not its net income.  </a:t>
            </a:r>
          </a:p>
          <a:p>
            <a:pPr fontAlgn="auto">
              <a:spcAft>
                <a:spcPts val="1200"/>
              </a:spcAft>
              <a:buFont typeface="Arial" pitchFamily="34" charset="0"/>
              <a:buNone/>
              <a:defRPr/>
            </a:pPr>
            <a:r>
              <a:rPr lang="en-US" sz="2400" dirty="0" smtClean="0"/>
              <a:t> 	Some firms have net losses (due to high depreciation write-offs) and yet can pay dividends from cash balances, while others show profits and may not have the cash available.</a:t>
            </a:r>
          </a:p>
          <a:p>
            <a:pPr fontAlgn="auto">
              <a:spcAft>
                <a:spcPts val="1200"/>
              </a:spcAft>
              <a:buFont typeface="Arial" pitchFamily="34" charset="0"/>
              <a:buNone/>
              <a:defRPr/>
            </a:pPr>
            <a:r>
              <a:rPr lang="en-US" sz="2400" dirty="0" smtClean="0"/>
              <a:t> 	Thus, cash flow is broader than net income.</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fontAlgn="auto">
              <a:spcAft>
                <a:spcPts val="0"/>
              </a:spcAft>
              <a:defRPr/>
            </a:pPr>
            <a:r>
              <a:rPr lang="en-US" b="1" dirty="0" smtClean="0"/>
              <a:t>10.5  Projected Cash Flow for a New Project (continued)</a:t>
            </a:r>
            <a:endParaRPr lang="en-US" dirty="0"/>
          </a:p>
        </p:txBody>
      </p:sp>
      <p:sp>
        <p:nvSpPr>
          <p:cNvPr id="6" name="TextBox 5"/>
          <p:cNvSpPr txBox="1"/>
          <p:nvPr/>
        </p:nvSpPr>
        <p:spPr>
          <a:xfrm>
            <a:off x="1143000" y="5943600"/>
            <a:ext cx="2590800" cy="461665"/>
          </a:xfrm>
          <a:prstGeom prst="rect">
            <a:avLst/>
          </a:prstGeom>
          <a:noFill/>
        </p:spPr>
        <p:txBody>
          <a:bodyPr wrap="square" rtlCol="0">
            <a:spAutoFit/>
          </a:bodyPr>
          <a:lstStyle/>
          <a:p>
            <a:r>
              <a:rPr lang="en-US" b="1" dirty="0" smtClean="0">
                <a:latin typeface="+mj-lt"/>
              </a:rPr>
              <a:t>Figure 10.5</a:t>
            </a:r>
            <a:endParaRPr lang="en-US" b="1" dirty="0">
              <a:latin typeface="+mj-lt"/>
            </a:endParaRPr>
          </a:p>
        </p:txBody>
      </p:sp>
      <p:pic>
        <p:nvPicPr>
          <p:cNvPr id="3" name="Picture 2" descr="fig10_05.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19200" y="1447800"/>
            <a:ext cx="6477000" cy="446103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fontAlgn="auto">
              <a:spcAft>
                <a:spcPts val="0"/>
              </a:spcAft>
              <a:defRPr/>
            </a:pPr>
            <a:r>
              <a:rPr lang="en-US" b="1" dirty="0" smtClean="0"/>
              <a:t>10.5  Projected Cash Flow for a New Project (continued)</a:t>
            </a:r>
            <a:endParaRPr lang="en-US" dirty="0"/>
          </a:p>
        </p:txBody>
      </p:sp>
      <p:sp>
        <p:nvSpPr>
          <p:cNvPr id="8" name="TextBox 7"/>
          <p:cNvSpPr txBox="1"/>
          <p:nvPr/>
        </p:nvSpPr>
        <p:spPr>
          <a:xfrm>
            <a:off x="838200" y="1752600"/>
            <a:ext cx="7772400" cy="369332"/>
          </a:xfrm>
          <a:prstGeom prst="rect">
            <a:avLst/>
          </a:prstGeom>
          <a:noFill/>
        </p:spPr>
        <p:txBody>
          <a:bodyPr wrap="square" rtlCol="0">
            <a:spAutoFit/>
          </a:bodyPr>
          <a:lstStyle/>
          <a:p>
            <a:r>
              <a:rPr lang="en-US" b="1" dirty="0" smtClean="0">
                <a:latin typeface="+mn-lt"/>
              </a:rPr>
              <a:t>Table 10.6  Depreciation of Equipment for </a:t>
            </a:r>
            <a:r>
              <a:rPr lang="en-US" b="1" dirty="0" err="1" smtClean="0">
                <a:latin typeface="+mn-lt"/>
              </a:rPr>
              <a:t>Cogswell</a:t>
            </a:r>
            <a:r>
              <a:rPr lang="en-US" b="1" dirty="0" smtClean="0">
                <a:latin typeface="+mn-lt"/>
              </a:rPr>
              <a:t> Cola</a:t>
            </a:r>
            <a:endParaRPr lang="en-US" b="1" dirty="0">
              <a:latin typeface="+mn-lt"/>
            </a:endParaRPr>
          </a:p>
        </p:txBody>
      </p:sp>
      <p:pic>
        <p:nvPicPr>
          <p:cNvPr id="3" name="Picture 2" descr="tbl10_06.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00" y="2667000"/>
            <a:ext cx="7655034" cy="27749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fontAlgn="auto">
              <a:spcAft>
                <a:spcPts val="0"/>
              </a:spcAft>
              <a:defRPr/>
            </a:pPr>
            <a:r>
              <a:rPr lang="en-US" b="1" dirty="0" smtClean="0"/>
              <a:t>10.5  Projected Cash Flow for a New Project (continued)</a:t>
            </a:r>
            <a:endParaRPr lang="en-US" dirty="0"/>
          </a:p>
        </p:txBody>
      </p:sp>
      <p:sp>
        <p:nvSpPr>
          <p:cNvPr id="46083" name="Content Placeholder 2"/>
          <p:cNvSpPr>
            <a:spLocks noGrp="1"/>
          </p:cNvSpPr>
          <p:nvPr>
            <p:ph idx="1"/>
          </p:nvPr>
        </p:nvSpPr>
        <p:spPr/>
        <p:txBody>
          <a:bodyPr/>
          <a:lstStyle/>
          <a:p>
            <a:pPr marL="631825" indent="-631825">
              <a:buFont typeface="Arial" charset="0"/>
              <a:buNone/>
            </a:pPr>
            <a:r>
              <a:rPr lang="en-US" dirty="0" smtClean="0"/>
              <a:t>3.	Determination of the change in net working capital which is usually an increase (outflow) at the beginning and a reduction (inflow) at the end.</a:t>
            </a:r>
          </a:p>
          <a:p>
            <a:pPr marL="631825" indent="-631825">
              <a:buFont typeface="Arial" charset="0"/>
              <a:buNone/>
            </a:pPr>
            <a:r>
              <a:rPr lang="en-US" dirty="0" smtClean="0"/>
              <a:t>		 </a:t>
            </a:r>
          </a:p>
          <a:p>
            <a:pPr marL="631825" indent="-631825">
              <a:buFont typeface="Arial" charset="0"/>
              <a:buNone/>
            </a:pPr>
            <a:r>
              <a:rPr lang="en-US" dirty="0" smtClean="0"/>
              <a:t>4.	Evaluation of the proposed project using an appropriate discount or hurdle rate and either the NPV or IRR approach.</a:t>
            </a:r>
          </a:p>
          <a:p>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fontAlgn="auto">
              <a:spcAft>
                <a:spcPts val="0"/>
              </a:spcAft>
              <a:defRPr/>
            </a:pPr>
            <a:r>
              <a:rPr lang="en-US" b="1" dirty="0" smtClean="0"/>
              <a:t>10.5  Projected Cash Flow for a New Project (continued)</a:t>
            </a:r>
            <a:endParaRPr lang="en-US" dirty="0"/>
          </a:p>
        </p:txBody>
      </p:sp>
      <p:sp>
        <p:nvSpPr>
          <p:cNvPr id="6" name="TextBox 5"/>
          <p:cNvSpPr txBox="1"/>
          <p:nvPr/>
        </p:nvSpPr>
        <p:spPr>
          <a:xfrm>
            <a:off x="457200" y="1981200"/>
            <a:ext cx="8305800" cy="830997"/>
          </a:xfrm>
          <a:prstGeom prst="rect">
            <a:avLst/>
          </a:prstGeom>
          <a:noFill/>
        </p:spPr>
        <p:txBody>
          <a:bodyPr wrap="square" rtlCol="0">
            <a:spAutoFit/>
          </a:bodyPr>
          <a:lstStyle/>
          <a:p>
            <a:r>
              <a:rPr lang="en-US" b="1" dirty="0" smtClean="0">
                <a:latin typeface="Verdana"/>
                <a:cs typeface="Verdana"/>
              </a:rPr>
              <a:t>Table 10.7 Incremental Cash Flow of Pulsar Cola</a:t>
            </a:r>
            <a:endParaRPr lang="en-US" b="1" dirty="0">
              <a:latin typeface="Verdana"/>
              <a:cs typeface="Verdana"/>
            </a:endParaRPr>
          </a:p>
        </p:txBody>
      </p:sp>
      <p:pic>
        <p:nvPicPr>
          <p:cNvPr id="3" name="Picture 2" descr="tbl10_07.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600" y="2971800"/>
            <a:ext cx="8305800" cy="215043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fontAlgn="auto">
              <a:spcAft>
                <a:spcPts val="0"/>
              </a:spcAft>
              <a:defRPr/>
            </a:pPr>
            <a:r>
              <a:rPr lang="en-US" b="1" dirty="0" smtClean="0"/>
              <a:t>10.5  Projected Cash Flow for a New Project (continued)</a:t>
            </a:r>
            <a:endParaRPr lang="en-US" dirty="0"/>
          </a:p>
        </p:txBody>
      </p:sp>
      <p:sp>
        <p:nvSpPr>
          <p:cNvPr id="5" name="TextBox 4"/>
          <p:cNvSpPr txBox="1"/>
          <p:nvPr/>
        </p:nvSpPr>
        <p:spPr>
          <a:xfrm>
            <a:off x="1143000" y="5638800"/>
            <a:ext cx="8001000" cy="707886"/>
          </a:xfrm>
          <a:prstGeom prst="rect">
            <a:avLst/>
          </a:prstGeom>
          <a:noFill/>
        </p:spPr>
        <p:txBody>
          <a:bodyPr wrap="square" rtlCol="0">
            <a:spAutoFit/>
          </a:bodyPr>
          <a:lstStyle/>
          <a:p>
            <a:r>
              <a:rPr lang="en-US" sz="2000" b="1" dirty="0" smtClean="0">
                <a:latin typeface="Verdana"/>
                <a:cs typeface="Verdana"/>
              </a:rPr>
              <a:t>Figure 10.6 Spreadsheet application for Pulsar Cola: Calculating NPV, IRR, and MIRR.</a:t>
            </a:r>
            <a:endParaRPr lang="en-US" sz="2000" b="1" dirty="0">
              <a:latin typeface="Verdana"/>
              <a:cs typeface="Verdana"/>
            </a:endParaRPr>
          </a:p>
        </p:txBody>
      </p:sp>
      <p:pic>
        <p:nvPicPr>
          <p:cNvPr id="3" name="Picture 2" descr="fig10_06.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3000" y="1371600"/>
            <a:ext cx="6248400" cy="423302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l"/>
            <a:r>
              <a:rPr lang="en-US" sz="3000" b="1" dirty="0" smtClean="0">
                <a:solidFill>
                  <a:srgbClr val="000000"/>
                </a:solidFill>
                <a:cs typeface="Verdana"/>
              </a:rPr>
              <a:t>Additional Problems with Answers</a:t>
            </a:r>
            <a:r>
              <a:rPr lang="en-US" sz="3000" dirty="0" smtClean="0">
                <a:solidFill>
                  <a:srgbClr val="000000"/>
                </a:solidFill>
              </a:rPr>
              <a:t/>
            </a:r>
            <a:br>
              <a:rPr lang="en-US" sz="3000" dirty="0" smtClean="0">
                <a:solidFill>
                  <a:srgbClr val="000000"/>
                </a:solidFill>
              </a:rPr>
            </a:br>
            <a:r>
              <a:rPr lang="en-US" sz="3000" b="1" dirty="0" smtClean="0">
                <a:solidFill>
                  <a:srgbClr val="000000"/>
                </a:solidFill>
                <a:cs typeface="Verdana"/>
              </a:rPr>
              <a:t>Problem 1</a:t>
            </a:r>
            <a:endParaRPr lang="en-US" sz="3600" b="1" dirty="0" smtClean="0"/>
          </a:p>
        </p:txBody>
      </p:sp>
      <p:sp>
        <p:nvSpPr>
          <p:cNvPr id="3" name="Content Placeholder 2"/>
          <p:cNvSpPr>
            <a:spLocks noGrp="1"/>
          </p:cNvSpPr>
          <p:nvPr>
            <p:ph idx="1"/>
          </p:nvPr>
        </p:nvSpPr>
        <p:spPr/>
        <p:txBody>
          <a:bodyPr rtlCol="0">
            <a:normAutofit fontScale="85000" lnSpcReduction="10000"/>
          </a:bodyPr>
          <a:lstStyle/>
          <a:p>
            <a:pPr marL="514350" indent="-514350" fontAlgn="auto">
              <a:spcAft>
                <a:spcPts val="0"/>
              </a:spcAft>
              <a:buFont typeface="Arial" pitchFamily="34" charset="0"/>
              <a:buNone/>
              <a:defRPr/>
            </a:pPr>
            <a:r>
              <a:rPr lang="en-US" b="1" dirty="0" smtClean="0"/>
              <a:t>	Erosion cost:  </a:t>
            </a:r>
            <a:r>
              <a:rPr lang="en-US" dirty="0" smtClean="0"/>
              <a:t>Volvo is looking to introduce a new “hybrid” car in the US. Their analysts </a:t>
            </a:r>
          </a:p>
          <a:p>
            <a:pPr marL="514350" indent="-514350" fontAlgn="auto">
              <a:spcAft>
                <a:spcPts val="0"/>
              </a:spcAft>
              <a:buFont typeface="Arial" pitchFamily="34" charset="0"/>
              <a:buNone/>
              <a:defRPr/>
            </a:pPr>
            <a:r>
              <a:rPr lang="en-US" dirty="0" smtClean="0"/>
              <a:t>	estimate that they will sell 20,000 of these new cars per year.  </a:t>
            </a:r>
          </a:p>
          <a:p>
            <a:pPr marL="514350" indent="-514350" fontAlgn="auto">
              <a:spcAft>
                <a:spcPts val="0"/>
              </a:spcAft>
              <a:buFont typeface="Arial" pitchFamily="34" charset="0"/>
              <a:buNone/>
              <a:defRPr/>
            </a:pPr>
            <a:r>
              <a:rPr lang="en-US" dirty="0" smtClean="0"/>
              <a:t>	The unit cost per car is $18,000 and they plan on selling the vehicle for $22,000.  </a:t>
            </a:r>
          </a:p>
          <a:p>
            <a:pPr marL="514350" indent="-514350" fontAlgn="auto">
              <a:spcAft>
                <a:spcPts val="0"/>
              </a:spcAft>
              <a:buFont typeface="Arial" pitchFamily="34" charset="0"/>
              <a:buNone/>
              <a:defRPr/>
            </a:pPr>
            <a:r>
              <a:rPr lang="en-US" dirty="0" smtClean="0"/>
              <a:t>	If the current sales of Volvo ‘s sedan, which costs $15,000 to produce and sells for $20,000, go down from 25,000 units per year to 18,000 units, is this a worthwhile move for Volvo? </a:t>
            </a:r>
          </a:p>
          <a:p>
            <a:pPr marL="514350" indent="-514350" fontAlgn="auto">
              <a:spcAft>
                <a:spcPts val="0"/>
              </a:spcAft>
              <a:buFont typeface="Arial" pitchFamily="34" charset="0"/>
              <a:buNone/>
              <a:defRPr/>
            </a:pPr>
            <a:r>
              <a:rPr lang="en-US" dirty="0" smtClean="0"/>
              <a:t>	Calculate the amount of the erosion cost and the incremental cash flow that will result if they go ahead with the launch.</a:t>
            </a:r>
          </a:p>
          <a:p>
            <a:pPr fontAlgn="auto">
              <a:spcAft>
                <a:spcPts val="0"/>
              </a:spcAft>
              <a:buFont typeface="Arial"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itle 1"/>
          <p:cNvSpPr>
            <a:spLocks noGrp="1"/>
          </p:cNvSpPr>
          <p:nvPr>
            <p:ph type="title"/>
          </p:nvPr>
        </p:nvSpPr>
        <p:spPr/>
        <p:txBody>
          <a:bodyPr/>
          <a:lstStyle/>
          <a:p>
            <a:pPr algn="l"/>
            <a:r>
              <a:rPr lang="en-US" sz="3000" b="1" dirty="0" smtClean="0">
                <a:cs typeface="Verdana"/>
              </a:rPr>
              <a:t>Additional Problems with Answers</a:t>
            </a:r>
            <a:r>
              <a:rPr lang="en-US" sz="3000" dirty="0" smtClean="0">
                <a:cs typeface="Verdana"/>
              </a:rPr>
              <a:t/>
            </a:r>
            <a:br>
              <a:rPr lang="en-US" sz="3000" dirty="0" smtClean="0">
                <a:cs typeface="Verdana"/>
              </a:rPr>
            </a:br>
            <a:r>
              <a:rPr lang="en-US" sz="3000" b="1" dirty="0" smtClean="0">
                <a:cs typeface="Verdana"/>
              </a:rPr>
              <a:t>Problem 1 (Answer)</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None/>
              <a:defRPr/>
            </a:pPr>
            <a:r>
              <a:rPr lang="en-US" b="1" i="1" dirty="0" smtClean="0"/>
              <a:t>OLD SEDAN</a:t>
            </a:r>
            <a:endParaRPr lang="en-US" dirty="0" smtClean="0"/>
          </a:p>
          <a:p>
            <a:pPr fontAlgn="auto">
              <a:spcAft>
                <a:spcPts val="0"/>
              </a:spcAft>
              <a:buFont typeface="Arial" pitchFamily="34" charset="0"/>
              <a:buNone/>
              <a:tabLst>
                <a:tab pos="2514600" algn="l"/>
              </a:tabLst>
              <a:defRPr/>
            </a:pPr>
            <a:r>
              <a:rPr lang="en-US" b="1" i="1" dirty="0" smtClean="0"/>
              <a:t>Current EBIT     </a:t>
            </a:r>
            <a:r>
              <a:rPr lang="en-US" i="1" dirty="0" smtClean="0"/>
              <a:t>= # of cars sold *(Price – Cost)</a:t>
            </a:r>
          </a:p>
          <a:p>
            <a:pPr fontAlgn="auto">
              <a:spcAft>
                <a:spcPts val="0"/>
              </a:spcAft>
              <a:buFont typeface="Arial" pitchFamily="34" charset="0"/>
              <a:buNone/>
              <a:tabLst>
                <a:tab pos="2514600" algn="l"/>
              </a:tabLst>
              <a:defRPr/>
            </a:pPr>
            <a:r>
              <a:rPr lang="en-US" i="1" dirty="0" smtClean="0"/>
              <a:t>		= 25,000*($20,000-$15,000)</a:t>
            </a:r>
            <a:endParaRPr lang="en-US" dirty="0" smtClean="0"/>
          </a:p>
          <a:p>
            <a:pPr fontAlgn="auto">
              <a:spcAft>
                <a:spcPts val="0"/>
              </a:spcAft>
              <a:buFont typeface="Arial" pitchFamily="34" charset="0"/>
              <a:buNone/>
              <a:tabLst>
                <a:tab pos="2514600" algn="l"/>
              </a:tabLst>
              <a:defRPr/>
            </a:pPr>
            <a:r>
              <a:rPr lang="en-US" i="1" dirty="0" smtClean="0"/>
              <a:t>	                      </a:t>
            </a:r>
            <a:r>
              <a:rPr lang="en-US" i="1" dirty="0" smtClean="0">
                <a:effectLst>
                  <a:outerShdw blurRad="38100" dist="38100" dir="2700000" algn="tl">
                    <a:srgbClr val="000000">
                      <a:alpha val="43137"/>
                    </a:srgbClr>
                  </a:outerShdw>
                </a:effectLst>
              </a:rPr>
              <a:t>= $125,000,000</a:t>
            </a:r>
            <a:endParaRPr lang="en-US" dirty="0" smtClean="0">
              <a:effectLst>
                <a:outerShdw blurRad="38100" dist="38100" dir="2700000" algn="tl">
                  <a:srgbClr val="000000">
                    <a:alpha val="43137"/>
                  </a:srgbClr>
                </a:outerShdw>
              </a:effectLst>
            </a:endParaRPr>
          </a:p>
          <a:p>
            <a:pPr fontAlgn="auto">
              <a:spcAft>
                <a:spcPts val="0"/>
              </a:spcAft>
              <a:buFont typeface="Arial" pitchFamily="34" charset="0"/>
              <a:buNone/>
              <a:tabLst>
                <a:tab pos="2514600" algn="l"/>
              </a:tabLst>
              <a:defRPr/>
            </a:pPr>
            <a:r>
              <a:rPr lang="en-US" i="1" dirty="0" smtClean="0"/>
              <a:t>	EBIT (after launch) = 18,000 *($5000) = $90,000,000 </a:t>
            </a:r>
            <a:endParaRPr lang="en-US" dirty="0" smtClean="0"/>
          </a:p>
          <a:p>
            <a:pPr fontAlgn="auto">
              <a:spcAft>
                <a:spcPts val="0"/>
              </a:spcAft>
              <a:buFont typeface="Arial" pitchFamily="34" charset="0"/>
              <a:buNone/>
              <a:tabLst>
                <a:tab pos="2514600" algn="l"/>
              </a:tabLst>
              <a:defRPr/>
            </a:pPr>
            <a:r>
              <a:rPr lang="en-US" i="1" dirty="0" smtClean="0"/>
              <a:t>Lost EBIT = $125,000,000 - $90,000,000 </a:t>
            </a:r>
          </a:p>
          <a:p>
            <a:pPr fontAlgn="auto">
              <a:spcAft>
                <a:spcPts val="0"/>
              </a:spcAft>
              <a:buFont typeface="Arial" pitchFamily="34" charset="0"/>
              <a:buNone/>
              <a:tabLst>
                <a:tab pos="2514600" algn="l"/>
              </a:tabLst>
              <a:defRPr/>
            </a:pPr>
            <a:r>
              <a:rPr lang="en-US" i="1" dirty="0" smtClean="0"/>
              <a:t>		= $35,000,000= Erosion Cost </a:t>
            </a:r>
            <a:endParaRPr lang="en-US" dirty="0" smtClean="0"/>
          </a:p>
          <a:p>
            <a:pPr fontAlgn="auto">
              <a:spcAft>
                <a:spcPts val="0"/>
              </a:spcAft>
              <a:buFont typeface="Arial" pitchFamily="34" charset="0"/>
              <a:buNone/>
              <a:tabLst>
                <a:tab pos="2514600" algn="l"/>
              </a:tabLst>
              <a:defRPr/>
            </a:pPr>
            <a:r>
              <a:rPr lang="en-US" b="1" i="1" dirty="0" smtClean="0"/>
              <a:t>HYBRID</a:t>
            </a:r>
            <a:endParaRPr lang="en-US" dirty="0" smtClean="0"/>
          </a:p>
          <a:p>
            <a:pPr fontAlgn="auto">
              <a:spcAft>
                <a:spcPts val="0"/>
              </a:spcAft>
              <a:buFont typeface="Arial" pitchFamily="34" charset="0"/>
              <a:buNone/>
              <a:tabLst>
                <a:tab pos="2514600" algn="l"/>
              </a:tabLst>
              <a:defRPr/>
            </a:pPr>
            <a:r>
              <a:rPr lang="en-US" b="1" i="1" dirty="0" smtClean="0"/>
              <a:t>	</a:t>
            </a:r>
            <a:r>
              <a:rPr lang="en-US" i="1" dirty="0" smtClean="0"/>
              <a:t>EBIT = 20,000 * ($22,000-$18,000) = $80,000,000</a:t>
            </a:r>
            <a:r>
              <a:rPr lang="en-US" b="1" i="1" dirty="0" smtClean="0"/>
              <a:t>	</a:t>
            </a:r>
            <a:endParaRPr lang="en-US" dirty="0" smtClean="0"/>
          </a:p>
          <a:p>
            <a:pPr fontAlgn="auto">
              <a:spcAft>
                <a:spcPts val="0"/>
              </a:spcAft>
              <a:buFont typeface="Arial" pitchFamily="34" charset="0"/>
              <a:buNone/>
              <a:defRPr/>
            </a:pPr>
            <a:r>
              <a:rPr lang="en-US" b="1" i="1" dirty="0" smtClean="0"/>
              <a:t>COMBINED EBIT</a:t>
            </a:r>
            <a:endParaRPr lang="en-US" dirty="0" smtClean="0"/>
          </a:p>
          <a:p>
            <a:pPr fontAlgn="auto">
              <a:spcAft>
                <a:spcPts val="0"/>
              </a:spcAft>
              <a:buFont typeface="Arial" pitchFamily="34" charset="0"/>
              <a:buNone/>
              <a:defRPr/>
            </a:pPr>
            <a:r>
              <a:rPr lang="en-US" b="1" i="1" dirty="0" smtClean="0"/>
              <a:t>	</a:t>
            </a:r>
            <a:r>
              <a:rPr lang="en-US" i="1" dirty="0" smtClean="0"/>
              <a:t>= $80,000,000 + $90,000,000 = </a:t>
            </a:r>
            <a:r>
              <a:rPr lang="en-US" i="1" dirty="0" smtClean="0">
                <a:effectLst>
                  <a:outerShdw blurRad="38100" dist="38100" dir="2700000" algn="tl">
                    <a:srgbClr val="000000">
                      <a:alpha val="43137"/>
                    </a:srgbClr>
                  </a:outerShdw>
                </a:effectLst>
              </a:rPr>
              <a:t>$170,000,000</a:t>
            </a:r>
            <a:r>
              <a:rPr lang="en-US" b="1" i="1" dirty="0" smtClean="0"/>
              <a:t> </a:t>
            </a:r>
            <a:endParaRPr lang="en-US" dirty="0" smtClean="0"/>
          </a:p>
          <a:p>
            <a:pPr fontAlgn="auto">
              <a:spcAft>
                <a:spcPts val="0"/>
              </a:spcAft>
              <a:buFont typeface="Arial" pitchFamily="34" charset="0"/>
              <a:buNone/>
              <a:defRPr/>
            </a:pPr>
            <a:r>
              <a:rPr lang="en-US" b="1" i="1" dirty="0" smtClean="0"/>
              <a:t>	Since the Combined EBIT is higher than the current EBIT by $45,000, 000 it would be a worthwhile move for Volvo.</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itle 1"/>
          <p:cNvSpPr>
            <a:spLocks noGrp="1"/>
          </p:cNvSpPr>
          <p:nvPr>
            <p:ph type="title"/>
          </p:nvPr>
        </p:nvSpPr>
        <p:spPr/>
        <p:txBody>
          <a:bodyPr/>
          <a:lstStyle/>
          <a:p>
            <a:pPr algn="l"/>
            <a:r>
              <a:rPr lang="en-US" sz="3000" b="1" dirty="0" smtClean="0">
                <a:solidFill>
                  <a:srgbClr val="000000"/>
                </a:solidFill>
                <a:cs typeface="Verdana"/>
              </a:rPr>
              <a:t>Additional Problems with Answers</a:t>
            </a:r>
            <a:r>
              <a:rPr lang="en-US" sz="3000" dirty="0" smtClean="0">
                <a:solidFill>
                  <a:srgbClr val="000000"/>
                </a:solidFill>
                <a:cs typeface="Verdana"/>
              </a:rPr>
              <a:t/>
            </a:r>
            <a:br>
              <a:rPr lang="en-US" sz="3000" dirty="0" smtClean="0">
                <a:solidFill>
                  <a:srgbClr val="000000"/>
                </a:solidFill>
                <a:cs typeface="Verdana"/>
              </a:rPr>
            </a:br>
            <a:r>
              <a:rPr lang="en-US" sz="3000" b="1" dirty="0" smtClean="0">
                <a:solidFill>
                  <a:srgbClr val="000000"/>
                </a:solidFill>
                <a:cs typeface="Verdana"/>
              </a:rPr>
              <a:t>Problem 2</a:t>
            </a:r>
            <a:endParaRPr lang="en-US" dirty="0" smtClean="0"/>
          </a:p>
        </p:txBody>
      </p:sp>
      <p:sp>
        <p:nvSpPr>
          <p:cNvPr id="3" name="Content Placeholder 2"/>
          <p:cNvSpPr>
            <a:spLocks noGrp="1"/>
          </p:cNvSpPr>
          <p:nvPr>
            <p:ph idx="1"/>
          </p:nvPr>
        </p:nvSpPr>
        <p:spPr/>
        <p:txBody>
          <a:bodyPr rtlCol="0">
            <a:normAutofit/>
          </a:bodyPr>
          <a:lstStyle/>
          <a:p>
            <a:pPr fontAlgn="auto">
              <a:lnSpc>
                <a:spcPts val="2380"/>
              </a:lnSpc>
              <a:spcAft>
                <a:spcPts val="600"/>
              </a:spcAft>
              <a:buFont typeface="Arial" pitchFamily="34" charset="0"/>
              <a:buNone/>
              <a:defRPr/>
            </a:pPr>
            <a:r>
              <a:rPr lang="en-US" sz="1800" b="1" dirty="0" smtClean="0"/>
              <a:t>	Depreciation rates: </a:t>
            </a:r>
            <a:r>
              <a:rPr lang="en-US" sz="1800" dirty="0" smtClean="0"/>
              <a:t>R.K. Boats Inc. has just installed a new hydraulic lift system which is being categorized as a 5-year class-life asset under MACRS.  </a:t>
            </a:r>
          </a:p>
          <a:p>
            <a:pPr lvl="1" fontAlgn="auto">
              <a:lnSpc>
                <a:spcPts val="2380"/>
              </a:lnSpc>
              <a:spcAft>
                <a:spcPts val="600"/>
              </a:spcAft>
              <a:buFont typeface="Arial" pitchFamily="34" charset="0"/>
              <a:buChar char="–"/>
              <a:defRPr/>
            </a:pPr>
            <a:r>
              <a:rPr lang="en-US" sz="1600" dirty="0" smtClean="0"/>
              <a:t>The total purchase cost plus installation amounted to $750,000.  </a:t>
            </a:r>
          </a:p>
          <a:p>
            <a:pPr lvl="1" fontAlgn="auto">
              <a:lnSpc>
                <a:spcPts val="2380"/>
              </a:lnSpc>
              <a:spcAft>
                <a:spcPts val="600"/>
              </a:spcAft>
              <a:buFont typeface="Arial" pitchFamily="34" charset="0"/>
              <a:buChar char="–"/>
              <a:defRPr/>
            </a:pPr>
            <a:r>
              <a:rPr lang="en-US" sz="1600" dirty="0" smtClean="0"/>
              <a:t>RKB has always used straight-line depreciation in the past, but their accountant is pushing the owner to use the MACRS rates this time around.  </a:t>
            </a:r>
          </a:p>
          <a:p>
            <a:pPr lvl="1" fontAlgn="auto">
              <a:lnSpc>
                <a:spcPts val="2380"/>
              </a:lnSpc>
              <a:spcAft>
                <a:spcPts val="600"/>
              </a:spcAft>
              <a:buFont typeface="Arial" pitchFamily="34" charset="0"/>
              <a:buChar char="–"/>
              <a:defRPr/>
            </a:pPr>
            <a:r>
              <a:rPr lang="en-US" sz="1600" dirty="0" smtClean="0"/>
              <a:t>The owner seems to think that it really doesn’t matter since the total depreciation under each method will still sum up to $750,000 and be spread over 6 years with the application of the “half-year” convention.  </a:t>
            </a:r>
          </a:p>
          <a:p>
            <a:pPr fontAlgn="auto">
              <a:lnSpc>
                <a:spcPts val="2380"/>
              </a:lnSpc>
              <a:spcAft>
                <a:spcPts val="600"/>
              </a:spcAft>
              <a:buFont typeface="Arial" pitchFamily="34" charset="0"/>
              <a:buNone/>
              <a:defRPr/>
            </a:pPr>
            <a:r>
              <a:rPr lang="en-US" sz="1800" dirty="0" smtClean="0"/>
              <a:t>	Do you agree with the owner? Please explain by making the appropriate calculations. RKB’s hurdle rate is 10% and its marginal tax rate is 30%.</a:t>
            </a:r>
          </a:p>
          <a:p>
            <a:pPr fontAlgn="auto">
              <a:lnSpc>
                <a:spcPts val="2380"/>
              </a:lnSpc>
              <a:spcAft>
                <a:spcPts val="600"/>
              </a:spcAft>
              <a:buFont typeface="Arial" pitchFamily="34" charset="0"/>
              <a:buChar char="•"/>
              <a:defRPr/>
            </a:pPr>
            <a:endParaRPr lang="en-US" sz="1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p:nvPr>
        </p:nvSpPr>
        <p:spPr/>
        <p:txBody>
          <a:bodyPr/>
          <a:lstStyle/>
          <a:p>
            <a:pPr algn="l"/>
            <a:r>
              <a:rPr lang="en-US" sz="2800" b="1" dirty="0" smtClean="0">
                <a:cs typeface="Verdana"/>
              </a:rPr>
              <a:t>Additional Problems with Answers</a:t>
            </a:r>
            <a:r>
              <a:rPr lang="en-US" sz="2800" dirty="0" smtClean="0">
                <a:cs typeface="Verdana"/>
              </a:rPr>
              <a:t/>
            </a:r>
            <a:br>
              <a:rPr lang="en-US" sz="2800" dirty="0" smtClean="0">
                <a:cs typeface="Verdana"/>
              </a:rPr>
            </a:br>
            <a:r>
              <a:rPr lang="en-US" sz="2800" b="1" dirty="0" smtClean="0">
                <a:cs typeface="Verdana"/>
              </a:rPr>
              <a:t>Problem 2 (Answer)</a:t>
            </a:r>
            <a:endParaRPr lang="en-US" sz="2800" dirty="0" smtClean="0"/>
          </a:p>
        </p:txBody>
      </p:sp>
      <p:sp>
        <p:nvSpPr>
          <p:cNvPr id="2051" name="Content Placeholder 2"/>
          <p:cNvSpPr>
            <a:spLocks noGrp="1"/>
          </p:cNvSpPr>
          <p:nvPr>
            <p:ph idx="1"/>
          </p:nvPr>
        </p:nvSpPr>
        <p:spPr>
          <a:xfrm>
            <a:off x="457200" y="1295400"/>
            <a:ext cx="8229600" cy="4830763"/>
          </a:xfrm>
        </p:spPr>
        <p:txBody>
          <a:bodyPr/>
          <a:lstStyle/>
          <a:p>
            <a:pPr>
              <a:buFont typeface="Arial" charset="0"/>
              <a:buNone/>
            </a:pPr>
            <a:r>
              <a:rPr lang="en-US" sz="1800" b="1" i="1" dirty="0" smtClean="0"/>
              <a:t>Under straight-line depreciation:</a:t>
            </a:r>
            <a:endParaRPr lang="en-US" sz="1800" dirty="0" smtClean="0"/>
          </a:p>
          <a:p>
            <a:pPr>
              <a:buFont typeface="Arial" charset="0"/>
              <a:buNone/>
            </a:pPr>
            <a:r>
              <a:rPr lang="en-US" sz="1800" b="1" i="1" dirty="0" smtClean="0"/>
              <a:t> Annual </a:t>
            </a:r>
            <a:r>
              <a:rPr lang="en-US" sz="1800" b="1" i="1" dirty="0" err="1" smtClean="0"/>
              <a:t>dep.exp</a:t>
            </a:r>
            <a:r>
              <a:rPr lang="en-US" sz="1800" b="1" i="1" dirty="0" smtClean="0"/>
              <a:t>. = Cost + Installation / Life = $750,000/5 = $150,000</a:t>
            </a:r>
            <a:endParaRPr lang="en-US" sz="1800" dirty="0" smtClean="0"/>
          </a:p>
          <a:p>
            <a:pPr>
              <a:buFont typeface="Arial" charset="0"/>
              <a:buNone/>
            </a:pPr>
            <a:r>
              <a:rPr lang="en-US" sz="1800" b="1" i="1" dirty="0" smtClean="0"/>
              <a:t>	Using “half-year” convention the comparison of yearly depreciation under the 2 methods is as follows:	</a:t>
            </a:r>
            <a:endParaRPr lang="en-US" sz="1800" dirty="0" smtClean="0"/>
          </a:p>
          <a:p>
            <a:pPr>
              <a:buFont typeface="Arial" charset="0"/>
              <a:buNone/>
            </a:pPr>
            <a:endParaRPr lang="en-US" sz="2400" dirty="0" smtClean="0"/>
          </a:p>
        </p:txBody>
      </p:sp>
      <p:graphicFrame>
        <p:nvGraphicFramePr>
          <p:cNvPr id="2050" name="Object 2"/>
          <p:cNvGraphicFramePr>
            <a:graphicFrameLocks noChangeAspect="1"/>
          </p:cNvGraphicFramePr>
          <p:nvPr>
            <p:extLst>
              <p:ext uri="{D42A27DB-BD31-4B8C-83A1-F6EECF244321}">
                <p14:modId xmlns:p14="http://schemas.microsoft.com/office/powerpoint/2010/main" xmlns="" val="3238058090"/>
              </p:ext>
            </p:extLst>
          </p:nvPr>
        </p:nvGraphicFramePr>
        <p:xfrm>
          <a:off x="476250" y="2921000"/>
          <a:ext cx="7416800" cy="3175000"/>
        </p:xfrm>
        <a:graphic>
          <a:graphicData uri="http://schemas.openxmlformats.org/presentationml/2006/ole">
            <p:oleObj spid="_x0000_s8206" name="Document" r:id="rId3" imgW="5810337" imgH="2487900" progId="Word.Document.12">
              <p:embed/>
            </p:oleObj>
          </a:graphicData>
        </a:graphic>
      </p:graphicFrame>
      <p:sp>
        <p:nvSpPr>
          <p:cNvPr id="2054" name="Rectangle 3"/>
          <p:cNvSpPr>
            <a:spLocks noChangeArrowheads="1"/>
          </p:cNvSpPr>
          <p:nvPr/>
        </p:nvSpPr>
        <p:spPr bwMode="auto">
          <a:xfrm>
            <a:off x="999113" y="5877580"/>
            <a:ext cx="7145774" cy="523220"/>
          </a:xfrm>
          <a:prstGeom prst="rect">
            <a:avLst/>
          </a:prstGeom>
          <a:noFill/>
          <a:ln w="9525">
            <a:noFill/>
            <a:miter lim="800000"/>
            <a:headEnd/>
            <a:tailEnd/>
          </a:ln>
        </p:spPr>
        <p:txBody>
          <a:bodyPr wrap="none" anchor="ctr">
            <a:spAutoFit/>
          </a:bodyPr>
          <a:lstStyle/>
          <a:p>
            <a:pPr algn="just">
              <a:tabLst>
                <a:tab pos="457200" algn="l"/>
                <a:tab pos="1768475" algn="l"/>
              </a:tabLst>
            </a:pPr>
            <a:r>
              <a:rPr lang="en-US" sz="1400" b="1" i="1" dirty="0">
                <a:cs typeface="Verdana"/>
              </a:rPr>
              <a:t>So clearly, with the tax advantages coming in earlier i.e. in the first two years, the </a:t>
            </a:r>
            <a:endParaRPr lang="en-US" sz="1400" dirty="0"/>
          </a:p>
          <a:p>
            <a:pPr algn="just" eaLnBrk="0" hangingPunct="0">
              <a:tabLst>
                <a:tab pos="457200" algn="l"/>
                <a:tab pos="1768475" algn="l"/>
              </a:tabLst>
            </a:pPr>
            <a:r>
              <a:rPr lang="en-US" sz="1400" b="1" i="1" dirty="0">
                <a:cs typeface="Verdana"/>
              </a:rPr>
              <a:t>time value of money advantages makes it a positive NPV move.</a:t>
            </a:r>
            <a:endParaRPr lang="en-US" sz="1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l"/>
            <a:r>
              <a:rPr lang="en-US" sz="3000" b="1" dirty="0" smtClean="0">
                <a:solidFill>
                  <a:srgbClr val="000000"/>
                </a:solidFill>
                <a:cs typeface="Verdana"/>
              </a:rPr>
              <a:t>Additional Problems with Answers</a:t>
            </a:r>
            <a:br>
              <a:rPr lang="en-US" sz="3000" b="1" dirty="0" smtClean="0">
                <a:solidFill>
                  <a:srgbClr val="000000"/>
                </a:solidFill>
                <a:cs typeface="Verdana"/>
              </a:rPr>
            </a:br>
            <a:r>
              <a:rPr lang="en-US" sz="3000" b="1" dirty="0" smtClean="0">
                <a:solidFill>
                  <a:srgbClr val="000000"/>
                </a:solidFill>
                <a:cs typeface="Verdana"/>
              </a:rPr>
              <a:t>Problem 3</a:t>
            </a:r>
            <a:endParaRPr lang="en-US" sz="3600" b="1" dirty="0" smtClean="0"/>
          </a:p>
        </p:txBody>
      </p:sp>
      <p:sp>
        <p:nvSpPr>
          <p:cNvPr id="3" name="Content Placeholder 2"/>
          <p:cNvSpPr>
            <a:spLocks noGrp="1"/>
          </p:cNvSpPr>
          <p:nvPr>
            <p:ph idx="1"/>
          </p:nvPr>
        </p:nvSpPr>
        <p:spPr>
          <a:xfrm>
            <a:off x="381000" y="1447800"/>
            <a:ext cx="8382000" cy="4648200"/>
          </a:xfrm>
        </p:spPr>
        <p:txBody>
          <a:bodyPr rtlCol="0">
            <a:normAutofit fontScale="92500"/>
          </a:bodyPr>
          <a:lstStyle/>
          <a:p>
            <a:pPr fontAlgn="auto">
              <a:spcAft>
                <a:spcPts val="0"/>
              </a:spcAft>
              <a:buFont typeface="Arial" pitchFamily="34" charset="0"/>
              <a:buNone/>
              <a:defRPr/>
            </a:pPr>
            <a:r>
              <a:rPr lang="en-US" b="1" i="1" dirty="0" smtClean="0"/>
              <a:t>Disposal Cash Flow:</a:t>
            </a:r>
            <a:endParaRPr lang="en-US" dirty="0" smtClean="0"/>
          </a:p>
          <a:p>
            <a:pPr fontAlgn="auto">
              <a:spcAft>
                <a:spcPts val="600"/>
              </a:spcAft>
              <a:buFont typeface="Arial" pitchFamily="34" charset="0"/>
              <a:buNone/>
              <a:defRPr/>
            </a:pPr>
            <a:r>
              <a:rPr lang="en-US" b="1" i="1" dirty="0" smtClean="0"/>
              <a:t> 	</a:t>
            </a:r>
            <a:r>
              <a:rPr lang="en-US" sz="2595" dirty="0" smtClean="0"/>
              <a:t>Reddy Laboratories had purchased some manufacturing equipment five years ago for a total cost of $3,000,000, and has been depreciating it using the MACRS – 7 year class-life rates. </a:t>
            </a:r>
          </a:p>
          <a:p>
            <a:pPr fontAlgn="auto">
              <a:spcAft>
                <a:spcPts val="600"/>
              </a:spcAft>
              <a:buFont typeface="Arial" pitchFamily="34" charset="0"/>
              <a:buNone/>
              <a:defRPr/>
            </a:pPr>
            <a:r>
              <a:rPr lang="en-US" sz="2595" dirty="0" smtClean="0"/>
              <a:t>	Currently, newer, more efficient equipment is available and Reddy has found a buyer who is willing to pay $$500,000 for the old equipment. </a:t>
            </a:r>
          </a:p>
          <a:p>
            <a:pPr fontAlgn="auto">
              <a:spcAft>
                <a:spcPts val="600"/>
              </a:spcAft>
              <a:buFont typeface="Arial" pitchFamily="34" charset="0"/>
              <a:buNone/>
              <a:defRPr/>
            </a:pPr>
            <a:r>
              <a:rPr lang="en-US" sz="2595" dirty="0" smtClean="0"/>
              <a:t>	If the firm, which has a marginal tax rate of 35%,  disposes of the system to the buyer, how much will the after-tax cash flows add up to?</a:t>
            </a:r>
          </a:p>
          <a:p>
            <a:pPr fontAlgn="auto">
              <a:spcAft>
                <a:spcPts val="600"/>
              </a:spcAft>
              <a:buFont typeface="Arial" pitchFamily="34" charset="0"/>
              <a:buChar char="•"/>
              <a:defRPr/>
            </a:pPr>
            <a:endParaRPr lang="en-US" sz="2595"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l" fontAlgn="auto">
              <a:spcAft>
                <a:spcPts val="0"/>
              </a:spcAft>
              <a:defRPr/>
            </a:pPr>
            <a:r>
              <a:rPr lang="en-US" b="1" dirty="0" smtClean="0"/>
              <a:t/>
            </a:r>
            <a:br>
              <a:rPr lang="en-US" b="1" dirty="0" smtClean="0"/>
            </a:br>
            <a:r>
              <a:rPr lang="en-US" b="1" dirty="0" smtClean="0"/>
              <a:t>10.1  The Importance of Cash Flow (continued)</a:t>
            </a:r>
            <a:r>
              <a:rPr lang="en-US" dirty="0" smtClean="0"/>
              <a:t/>
            </a:r>
            <a:br>
              <a:rPr lang="en-US" dirty="0" smtClean="0"/>
            </a:br>
            <a:endParaRPr lang="en-US" dirty="0"/>
          </a:p>
        </p:txBody>
      </p:sp>
      <p:sp>
        <p:nvSpPr>
          <p:cNvPr id="1028" name="Rectangle 4"/>
          <p:cNvSpPr>
            <a:spLocks noChangeArrowheads="1"/>
          </p:cNvSpPr>
          <p:nvPr/>
        </p:nvSpPr>
        <p:spPr bwMode="auto">
          <a:xfrm>
            <a:off x="457200" y="4939845"/>
            <a:ext cx="8610600" cy="1323439"/>
          </a:xfrm>
          <a:prstGeom prst="rect">
            <a:avLst/>
          </a:prstGeom>
          <a:noFill/>
          <a:ln w="9525">
            <a:noFill/>
            <a:miter lim="800000"/>
            <a:headEnd/>
            <a:tailEnd/>
          </a:ln>
        </p:spPr>
        <p:txBody>
          <a:bodyPr wrap="square" anchor="ctr">
            <a:spAutoFit/>
          </a:bodyPr>
          <a:lstStyle/>
          <a:p>
            <a:r>
              <a:rPr lang="en-US" sz="1600" dirty="0">
                <a:solidFill>
                  <a:srgbClr val="000000"/>
                </a:solidFill>
                <a:cs typeface="Verdana"/>
              </a:rPr>
              <a:t>Figure 10.2 </a:t>
            </a:r>
            <a:r>
              <a:rPr lang="en-US" sz="1600" dirty="0" smtClean="0">
                <a:solidFill>
                  <a:srgbClr val="000000"/>
                </a:solidFill>
                <a:cs typeface="Verdana"/>
              </a:rPr>
              <a:t>-- modified </a:t>
            </a:r>
            <a:r>
              <a:rPr lang="en-US" sz="1600" dirty="0">
                <a:solidFill>
                  <a:srgbClr val="000000"/>
                </a:solidFill>
                <a:cs typeface="Verdana"/>
              </a:rPr>
              <a:t>income </a:t>
            </a:r>
            <a:r>
              <a:rPr lang="en-US" sz="1600" dirty="0" smtClean="0">
                <a:solidFill>
                  <a:srgbClr val="000000"/>
                </a:solidFill>
                <a:cs typeface="Verdana"/>
              </a:rPr>
              <a:t>-- it </a:t>
            </a:r>
            <a:r>
              <a:rPr lang="en-US" sz="1600" dirty="0">
                <a:solidFill>
                  <a:srgbClr val="000000"/>
                </a:solidFill>
                <a:cs typeface="Verdana"/>
              </a:rPr>
              <a:t>only considers the </a:t>
            </a:r>
            <a:r>
              <a:rPr lang="en-US" sz="1600" dirty="0" smtClean="0">
                <a:solidFill>
                  <a:srgbClr val="000000"/>
                </a:solidFill>
                <a:cs typeface="Verdana"/>
              </a:rPr>
              <a:t>cash </a:t>
            </a:r>
            <a:r>
              <a:rPr lang="en-US" sz="1600" dirty="0">
                <a:solidFill>
                  <a:srgbClr val="000000"/>
                </a:solidFill>
                <a:cs typeface="Verdana"/>
              </a:rPr>
              <a:t>flow arising from operations</a:t>
            </a:r>
            <a:r>
              <a:rPr lang="en-US" sz="1600" dirty="0" smtClean="0">
                <a:solidFill>
                  <a:srgbClr val="000000"/>
                </a:solidFill>
                <a:cs typeface="Verdana"/>
              </a:rPr>
              <a:t>. </a:t>
            </a:r>
            <a:r>
              <a:rPr lang="en-US" sz="1600" dirty="0">
                <a:solidFill>
                  <a:srgbClr val="000000"/>
                </a:solidFill>
                <a:cs typeface="Verdana"/>
              </a:rPr>
              <a:t>Interest expense (which is a financing cash flow) is not included, and depreciation (which had been deducted in Figure 10.1 mainly for tax purposes) is added back.  </a:t>
            </a:r>
            <a:endParaRPr lang="en-US" sz="1050" dirty="0"/>
          </a:p>
          <a:p>
            <a:pPr eaLnBrk="0" hangingPunct="0"/>
            <a:r>
              <a:rPr lang="en-US" sz="1600" dirty="0">
                <a:solidFill>
                  <a:srgbClr val="000000"/>
                </a:solidFill>
                <a:cs typeface="Verdana"/>
                <a:sym typeface="Wingdings" pitchFamily="2" charset="2"/>
              </a:rPr>
              <a:t></a:t>
            </a:r>
            <a:r>
              <a:rPr lang="en-US" sz="1600" dirty="0">
                <a:solidFill>
                  <a:srgbClr val="000000"/>
                </a:solidFill>
                <a:cs typeface="Verdana"/>
              </a:rPr>
              <a:t>OCF   = EBIT –Taxes +Depreciation=Net Income + Interest +Depreciation</a:t>
            </a:r>
            <a:endParaRPr lang="en-US" sz="1050" dirty="0"/>
          </a:p>
          <a:p>
            <a:pPr eaLnBrk="0" hangingPunct="0"/>
            <a:r>
              <a:rPr lang="en-US" sz="1600" dirty="0">
                <a:solidFill>
                  <a:srgbClr val="000000"/>
                </a:solidFill>
                <a:cs typeface="Verdana"/>
              </a:rPr>
              <a:t>$4,603	=$5,046 - $1,555 + $1,112 = $3313+$178+$1,112				</a:t>
            </a:r>
            <a:endParaRPr lang="en-US" sz="2400" dirty="0"/>
          </a:p>
        </p:txBody>
      </p:sp>
      <p:sp>
        <p:nvSpPr>
          <p:cNvPr id="9" name="TextBox 8"/>
          <p:cNvSpPr txBox="1"/>
          <p:nvPr/>
        </p:nvSpPr>
        <p:spPr>
          <a:xfrm>
            <a:off x="838200" y="4355068"/>
            <a:ext cx="2743200" cy="461665"/>
          </a:xfrm>
          <a:prstGeom prst="rect">
            <a:avLst/>
          </a:prstGeom>
          <a:noFill/>
        </p:spPr>
        <p:txBody>
          <a:bodyPr wrap="square" rtlCol="0">
            <a:spAutoFit/>
          </a:bodyPr>
          <a:lstStyle/>
          <a:p>
            <a:r>
              <a:rPr lang="en-US" b="1" dirty="0" smtClean="0">
                <a:latin typeface="+mj-lt"/>
              </a:rPr>
              <a:t>Figure 10.1</a:t>
            </a:r>
            <a:endParaRPr lang="en-US" b="1" dirty="0">
              <a:latin typeface="+mj-lt"/>
            </a:endParaRPr>
          </a:p>
        </p:txBody>
      </p:sp>
      <p:sp>
        <p:nvSpPr>
          <p:cNvPr id="10" name="TextBox 9"/>
          <p:cNvSpPr txBox="1"/>
          <p:nvPr/>
        </p:nvSpPr>
        <p:spPr>
          <a:xfrm>
            <a:off x="4800600" y="4355068"/>
            <a:ext cx="2590800" cy="461665"/>
          </a:xfrm>
          <a:prstGeom prst="rect">
            <a:avLst/>
          </a:prstGeom>
          <a:noFill/>
        </p:spPr>
        <p:txBody>
          <a:bodyPr wrap="square" rtlCol="0">
            <a:spAutoFit/>
          </a:bodyPr>
          <a:lstStyle/>
          <a:p>
            <a:r>
              <a:rPr lang="en-US" b="1" dirty="0" smtClean="0">
                <a:latin typeface="+mj-lt"/>
              </a:rPr>
              <a:t>Figure 10.2</a:t>
            </a:r>
            <a:endParaRPr lang="en-US" b="1" dirty="0">
              <a:latin typeface="+mj-lt"/>
            </a:endParaRPr>
          </a:p>
        </p:txBody>
      </p:sp>
      <p:pic>
        <p:nvPicPr>
          <p:cNvPr id="5" name="Picture 4" descr="fig10_01.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1799" y="1295400"/>
            <a:ext cx="3355654" cy="3040446"/>
          </a:xfrm>
          <a:prstGeom prst="rect">
            <a:avLst/>
          </a:prstGeom>
        </p:spPr>
      </p:pic>
      <p:pic>
        <p:nvPicPr>
          <p:cNvPr id="6" name="Picture 5" descr="fig10_02.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76800" y="1295400"/>
            <a:ext cx="3349087" cy="3047013"/>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l"/>
            <a:r>
              <a:rPr lang="en-US" sz="2800" b="1" dirty="0" smtClean="0">
                <a:solidFill>
                  <a:srgbClr val="000000"/>
                </a:solidFill>
                <a:cs typeface="Verdana"/>
              </a:rPr>
              <a:t>Additional Problems with Answers</a:t>
            </a:r>
            <a:br>
              <a:rPr lang="en-US" sz="2800" b="1" dirty="0" smtClean="0">
                <a:solidFill>
                  <a:srgbClr val="000000"/>
                </a:solidFill>
                <a:cs typeface="Verdana"/>
              </a:rPr>
            </a:br>
            <a:r>
              <a:rPr lang="en-US" sz="2800" b="1" dirty="0" smtClean="0">
                <a:solidFill>
                  <a:srgbClr val="000000"/>
                </a:solidFill>
                <a:cs typeface="Verdana"/>
              </a:rPr>
              <a:t>Problem 3 (Answer)</a:t>
            </a:r>
            <a:endParaRPr lang="en-US" sz="2800" b="1" dirty="0" smtClean="0"/>
          </a:p>
        </p:txBody>
      </p:sp>
      <p:pic>
        <p:nvPicPr>
          <p:cNvPr id="53252" name="Picture 2"/>
          <p:cNvPicPr>
            <a:picLocks noGrp="1" noChangeAspect="1" noChangeArrowheads="1"/>
          </p:cNvPicPr>
          <p:nvPr>
            <p:ph idx="1"/>
          </p:nvPr>
        </p:nvPicPr>
        <p:blipFill>
          <a:blip r:embed="rId3" cstate="print"/>
          <a:srcRect/>
          <a:stretch>
            <a:fillRect/>
          </a:stretch>
        </p:blipFill>
        <p:spPr>
          <a:xfrm>
            <a:off x="457200" y="1524000"/>
            <a:ext cx="7794625" cy="2743200"/>
          </a:xfrm>
          <a:noFill/>
        </p:spPr>
      </p:pic>
      <p:sp>
        <p:nvSpPr>
          <p:cNvPr id="53253" name="Rectangle 3"/>
          <p:cNvSpPr>
            <a:spLocks noChangeArrowheads="1"/>
          </p:cNvSpPr>
          <p:nvPr/>
        </p:nvSpPr>
        <p:spPr bwMode="auto">
          <a:xfrm>
            <a:off x="533400" y="4061117"/>
            <a:ext cx="7967663" cy="2631490"/>
          </a:xfrm>
          <a:prstGeom prst="rect">
            <a:avLst/>
          </a:prstGeom>
          <a:noFill/>
          <a:ln w="9525">
            <a:noFill/>
            <a:miter lim="800000"/>
            <a:headEnd/>
            <a:tailEnd/>
          </a:ln>
        </p:spPr>
        <p:txBody>
          <a:bodyPr anchor="ctr">
            <a:spAutoFit/>
          </a:bodyPr>
          <a:lstStyle/>
          <a:p>
            <a:pPr>
              <a:tabLst>
                <a:tab pos="457200" algn="l"/>
                <a:tab pos="1768475" algn="l"/>
              </a:tabLst>
            </a:pPr>
            <a:endParaRPr lang="en-US" sz="1050" b="1" i="1" dirty="0">
              <a:cs typeface="Verdana"/>
            </a:endParaRPr>
          </a:p>
          <a:p>
            <a:pPr>
              <a:tabLst>
                <a:tab pos="457200" algn="l"/>
                <a:tab pos="1768475" algn="l"/>
              </a:tabLst>
            </a:pPr>
            <a:endParaRPr lang="en-US" sz="1050" b="1" i="1" dirty="0">
              <a:cs typeface="Verdana"/>
            </a:endParaRPr>
          </a:p>
          <a:p>
            <a:pPr>
              <a:tabLst>
                <a:tab pos="457200" algn="l"/>
                <a:tab pos="1768475" algn="l"/>
              </a:tabLst>
            </a:pPr>
            <a:r>
              <a:rPr lang="en-US" sz="1800" b="1" i="1" dirty="0">
                <a:cs typeface="Verdana"/>
              </a:rPr>
              <a:t>After 5 years, the book value would be (0893+.0893+.0445)*$3,000,000</a:t>
            </a:r>
            <a:endParaRPr lang="en-US" sz="1800" dirty="0"/>
          </a:p>
          <a:p>
            <a:pPr eaLnBrk="0" hangingPunct="0">
              <a:tabLst>
                <a:tab pos="457200" algn="l"/>
                <a:tab pos="1768475" algn="l"/>
              </a:tabLst>
            </a:pPr>
            <a:r>
              <a:rPr lang="en-US" sz="1800" b="1" i="1" dirty="0">
                <a:cs typeface="Verdana"/>
              </a:rPr>
              <a:t>Book value 	= 0.2231*$3,000,000 = $669, 300</a:t>
            </a:r>
            <a:endParaRPr lang="en-US" sz="1800" dirty="0"/>
          </a:p>
          <a:p>
            <a:pPr eaLnBrk="0" hangingPunct="0">
              <a:tabLst>
                <a:tab pos="457200" algn="l"/>
                <a:tab pos="1768475" algn="l"/>
              </a:tabLst>
            </a:pPr>
            <a:r>
              <a:rPr lang="en-US" sz="1800" b="1" i="1" dirty="0">
                <a:cs typeface="Verdana"/>
              </a:rPr>
              <a:t>Loss on sale 	= Selling Price – Book value = $500,000 - $669,30 </a:t>
            </a:r>
          </a:p>
          <a:p>
            <a:pPr eaLnBrk="0" hangingPunct="0">
              <a:tabLst>
                <a:tab pos="457200" algn="l"/>
                <a:tab pos="1768475" algn="l"/>
              </a:tabLst>
            </a:pPr>
            <a:r>
              <a:rPr lang="en-US" sz="1800" b="1" i="1" dirty="0">
                <a:cs typeface="Verdana"/>
              </a:rPr>
              <a:t>		= -$169,300</a:t>
            </a:r>
            <a:endParaRPr lang="en-US" sz="1800" dirty="0"/>
          </a:p>
          <a:p>
            <a:pPr eaLnBrk="0" hangingPunct="0">
              <a:tabLst>
                <a:tab pos="457200" algn="l"/>
                <a:tab pos="1768475" algn="l"/>
              </a:tabLst>
            </a:pPr>
            <a:r>
              <a:rPr lang="en-US" sz="1800" b="1" i="1" dirty="0">
                <a:cs typeface="Verdana"/>
              </a:rPr>
              <a:t>Tax credit = Tax rate * Loss = 0.35*$169,300 = $59,255</a:t>
            </a:r>
            <a:endParaRPr lang="en-US" sz="1800" dirty="0"/>
          </a:p>
          <a:p>
            <a:pPr eaLnBrk="0" hangingPunct="0">
              <a:tabLst>
                <a:tab pos="457200" algn="l"/>
                <a:tab pos="1768475" algn="l"/>
              </a:tabLst>
            </a:pPr>
            <a:r>
              <a:rPr lang="en-US" sz="1800" b="1" i="1" dirty="0">
                <a:cs typeface="Verdana"/>
              </a:rPr>
              <a:t>After-tax cash inflow = Selling price + Tax credit </a:t>
            </a:r>
            <a:endParaRPr lang="en-US" sz="1800" dirty="0"/>
          </a:p>
          <a:p>
            <a:pPr eaLnBrk="0" hangingPunct="0">
              <a:tabLst>
                <a:tab pos="457200" algn="l"/>
                <a:tab pos="1768475" algn="l"/>
              </a:tabLst>
            </a:pPr>
            <a:r>
              <a:rPr lang="en-US" sz="1800" b="1" i="1" dirty="0">
                <a:cs typeface="Verdana"/>
              </a:rPr>
              <a:t>			        = $500,000 + $59,255 = $559,255</a:t>
            </a:r>
            <a:endParaRPr lang="en-US" sz="1800" dirty="0"/>
          </a:p>
          <a:p>
            <a:pPr eaLnBrk="0" hangingPunct="0">
              <a:tabLst>
                <a:tab pos="457200" algn="l"/>
                <a:tab pos="1768475" algn="l"/>
              </a:tabLst>
            </a:pPr>
            <a:endParaRPr lang="en-US" sz="1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itle 1"/>
          <p:cNvSpPr>
            <a:spLocks noGrp="1"/>
          </p:cNvSpPr>
          <p:nvPr>
            <p:ph type="title"/>
          </p:nvPr>
        </p:nvSpPr>
        <p:spPr/>
        <p:txBody>
          <a:bodyPr/>
          <a:lstStyle/>
          <a:p>
            <a:pPr algn="l"/>
            <a:r>
              <a:rPr lang="en-US" sz="3000" b="1" dirty="0" smtClean="0">
                <a:solidFill>
                  <a:srgbClr val="000000"/>
                </a:solidFill>
                <a:cs typeface="Verdana"/>
              </a:rPr>
              <a:t>Additional Problems with Answers</a:t>
            </a:r>
            <a:br>
              <a:rPr lang="en-US" sz="3000" b="1" dirty="0" smtClean="0">
                <a:solidFill>
                  <a:srgbClr val="000000"/>
                </a:solidFill>
                <a:cs typeface="Verdana"/>
              </a:rPr>
            </a:br>
            <a:r>
              <a:rPr lang="en-US" sz="3000" b="1" dirty="0" smtClean="0">
                <a:solidFill>
                  <a:srgbClr val="000000"/>
                </a:solidFill>
                <a:cs typeface="Verdana"/>
              </a:rPr>
              <a:t>Problem 4</a:t>
            </a:r>
            <a:endParaRPr lang="en-US" b="1" dirty="0" smtClean="0"/>
          </a:p>
        </p:txBody>
      </p:sp>
      <p:sp>
        <p:nvSpPr>
          <p:cNvPr id="3" name="Content Placeholder 2"/>
          <p:cNvSpPr>
            <a:spLocks noGrp="1"/>
          </p:cNvSpPr>
          <p:nvPr>
            <p:ph idx="1"/>
          </p:nvPr>
        </p:nvSpPr>
        <p:spPr/>
        <p:txBody>
          <a:bodyPr rtlCol="0">
            <a:normAutofit fontScale="62500" lnSpcReduction="20000"/>
          </a:bodyPr>
          <a:lstStyle/>
          <a:p>
            <a:pPr fontAlgn="auto">
              <a:lnSpc>
                <a:spcPts val="2400"/>
              </a:lnSpc>
              <a:spcAft>
                <a:spcPts val="600"/>
              </a:spcAft>
              <a:buFont typeface="Arial" pitchFamily="34" charset="0"/>
              <a:buNone/>
              <a:defRPr/>
            </a:pPr>
            <a:r>
              <a:rPr lang="en-US" b="1" dirty="0" smtClean="0"/>
              <a:t>	Operating cash flow (growing each year; MACRS)</a:t>
            </a:r>
            <a:r>
              <a:rPr lang="en-US" dirty="0" smtClean="0"/>
              <a:t>. </a:t>
            </a:r>
            <a:r>
              <a:rPr lang="en-US" dirty="0" err="1" smtClean="0"/>
              <a:t>Balik</a:t>
            </a:r>
            <a:r>
              <a:rPr lang="en-US" dirty="0" smtClean="0"/>
              <a:t> Ventures is looking at a project with the following forecasted sales: first-year sales quantity of 20,000 with an annual growth rate of 4% over the next 5 years. </a:t>
            </a:r>
          </a:p>
          <a:p>
            <a:pPr lvl="1" fontAlgn="auto">
              <a:spcAft>
                <a:spcPts val="600"/>
              </a:spcAft>
              <a:buFont typeface="Arial" pitchFamily="34" charset="0"/>
              <a:buChar char="–"/>
              <a:defRPr/>
            </a:pPr>
            <a:r>
              <a:rPr lang="en-US" dirty="0" smtClean="0"/>
              <a:t>the sales price per unit is $35.00 and will grow at 5% per year. </a:t>
            </a:r>
          </a:p>
          <a:p>
            <a:pPr lvl="1" fontAlgn="auto">
              <a:spcAft>
                <a:spcPts val="600"/>
              </a:spcAft>
              <a:buFont typeface="Arial" pitchFamily="34" charset="0"/>
              <a:buChar char="–"/>
              <a:defRPr/>
            </a:pPr>
            <a:r>
              <a:rPr lang="en-US" dirty="0" smtClean="0"/>
              <a:t>The production costs are expected to be 45% of the current  year’s sales price. </a:t>
            </a:r>
          </a:p>
          <a:p>
            <a:pPr lvl="1" fontAlgn="auto">
              <a:spcAft>
                <a:spcPts val="600"/>
              </a:spcAft>
              <a:buFont typeface="Arial" pitchFamily="34" charset="0"/>
              <a:buChar char="–"/>
              <a:defRPr/>
            </a:pPr>
            <a:r>
              <a:rPr lang="en-US" dirty="0" smtClean="0"/>
              <a:t>The manufacturing equipment to aid this project will have a total cost (including installation) of $2,200,000.  </a:t>
            </a:r>
          </a:p>
          <a:p>
            <a:pPr lvl="1" fontAlgn="auto">
              <a:spcAft>
                <a:spcPts val="600"/>
              </a:spcAft>
              <a:buFont typeface="Arial" pitchFamily="34" charset="0"/>
              <a:buChar char="–"/>
              <a:defRPr/>
            </a:pPr>
            <a:r>
              <a:rPr lang="en-US" dirty="0" smtClean="0"/>
              <a:t>It will be depreciated using MACRS and has a five-year MACRS life classification. </a:t>
            </a:r>
          </a:p>
          <a:p>
            <a:pPr lvl="1" fontAlgn="auto">
              <a:spcAft>
                <a:spcPts val="600"/>
              </a:spcAft>
              <a:buFont typeface="Arial" pitchFamily="34" charset="0"/>
              <a:buChar char="–"/>
              <a:defRPr/>
            </a:pPr>
            <a:r>
              <a:rPr lang="en-US" dirty="0" smtClean="0"/>
              <a:t>Fixed costs are $285,000 per year.  The firm has a tax rate of 35%.</a:t>
            </a:r>
          </a:p>
          <a:p>
            <a:pPr fontAlgn="auto">
              <a:spcAft>
                <a:spcPts val="600"/>
              </a:spcAft>
              <a:buFont typeface="Arial" pitchFamily="34" charset="0"/>
              <a:buNone/>
              <a:defRPr/>
            </a:pPr>
            <a:r>
              <a:rPr lang="en-US" dirty="0" smtClean="0"/>
              <a:t>	What is the operating cash flow for this project over these 5 years? </a:t>
            </a:r>
          </a:p>
          <a:p>
            <a:pPr fontAlgn="auto">
              <a:spcAft>
                <a:spcPts val="600"/>
              </a:spcAft>
              <a:buFont typeface="Arial" pitchFamily="34" charset="0"/>
              <a:buNone/>
              <a:defRPr/>
            </a:pPr>
            <a:r>
              <a:rPr lang="en-US" i="1" dirty="0" smtClean="0"/>
              <a:t>	Hint: </a:t>
            </a:r>
            <a:r>
              <a:rPr lang="en-US" dirty="0" smtClean="0"/>
              <a:t>Use a spreadsheet and round units to the nearest whole number.</a:t>
            </a:r>
          </a:p>
          <a:p>
            <a:pPr fontAlgn="auto">
              <a:spcAft>
                <a:spcPts val="600"/>
              </a:spcAft>
              <a:buFont typeface="Arial"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l"/>
            <a:r>
              <a:rPr lang="en-US" sz="3000" b="1" dirty="0" smtClean="0">
                <a:solidFill>
                  <a:srgbClr val="000000"/>
                </a:solidFill>
                <a:cs typeface="Verdana"/>
              </a:rPr>
              <a:t>Additional Problems with Answers</a:t>
            </a:r>
            <a:br>
              <a:rPr lang="en-US" sz="3000" b="1" dirty="0" smtClean="0">
                <a:solidFill>
                  <a:srgbClr val="000000"/>
                </a:solidFill>
                <a:cs typeface="Verdana"/>
              </a:rPr>
            </a:br>
            <a:r>
              <a:rPr lang="en-US" sz="3000" b="1" dirty="0" smtClean="0">
                <a:solidFill>
                  <a:srgbClr val="000000"/>
                </a:solidFill>
                <a:cs typeface="Verdana"/>
              </a:rPr>
              <a:t>Problem 4 (Answer)</a:t>
            </a:r>
            <a:endParaRPr lang="en-US" b="1" dirty="0" smtClean="0"/>
          </a:p>
        </p:txBody>
      </p:sp>
      <p:pic>
        <p:nvPicPr>
          <p:cNvPr id="55300" name="Picture 3"/>
          <p:cNvPicPr>
            <a:picLocks noGrp="1" noChangeAspect="1" noChangeArrowheads="1"/>
          </p:cNvPicPr>
          <p:nvPr>
            <p:ph idx="1"/>
          </p:nvPr>
        </p:nvPicPr>
        <p:blipFill>
          <a:blip r:embed="rId2" cstate="print"/>
          <a:srcRect/>
          <a:stretch>
            <a:fillRect/>
          </a:stretch>
        </p:blipFill>
        <p:spPr>
          <a:xfrm>
            <a:off x="457200" y="1371600"/>
            <a:ext cx="8534400" cy="4495800"/>
          </a:xfr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l"/>
            <a:r>
              <a:rPr lang="en-US" sz="3000" b="1" dirty="0" smtClean="0">
                <a:solidFill>
                  <a:srgbClr val="000000"/>
                </a:solidFill>
                <a:cs typeface="Verdana"/>
              </a:rPr>
              <a:t>Additional Problems with Answers</a:t>
            </a:r>
            <a:br>
              <a:rPr lang="en-US" sz="3000" b="1" dirty="0" smtClean="0">
                <a:solidFill>
                  <a:srgbClr val="000000"/>
                </a:solidFill>
                <a:cs typeface="Verdana"/>
              </a:rPr>
            </a:br>
            <a:r>
              <a:rPr lang="en-US" sz="3000" b="1" dirty="0" smtClean="0">
                <a:solidFill>
                  <a:srgbClr val="000000"/>
                </a:solidFill>
                <a:cs typeface="Verdana"/>
              </a:rPr>
              <a:t>Problem 4 (Answer) (continued)</a:t>
            </a:r>
            <a:endParaRPr lang="en-US" b="1" dirty="0" smtClean="0"/>
          </a:p>
        </p:txBody>
      </p:sp>
      <p:pic>
        <p:nvPicPr>
          <p:cNvPr id="56324" name="Picture 2"/>
          <p:cNvPicPr>
            <a:picLocks noGrp="1" noChangeAspect="1" noChangeArrowheads="1"/>
          </p:cNvPicPr>
          <p:nvPr>
            <p:ph idx="1"/>
          </p:nvPr>
        </p:nvPicPr>
        <p:blipFill>
          <a:blip r:embed="rId2" cstate="print"/>
          <a:srcRect/>
          <a:stretch>
            <a:fillRect/>
          </a:stretch>
        </p:blipFill>
        <p:spPr>
          <a:xfrm>
            <a:off x="31750" y="1600200"/>
            <a:ext cx="8867775" cy="4419600"/>
          </a:xfr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l"/>
            <a:r>
              <a:rPr lang="en-US" sz="3000" b="1" dirty="0" smtClean="0">
                <a:solidFill>
                  <a:srgbClr val="000000"/>
                </a:solidFill>
                <a:cs typeface="Verdana"/>
              </a:rPr>
              <a:t>Additional Problems with Answers</a:t>
            </a:r>
            <a:br>
              <a:rPr lang="en-US" sz="3000" b="1" dirty="0" smtClean="0">
                <a:solidFill>
                  <a:srgbClr val="000000"/>
                </a:solidFill>
                <a:cs typeface="Verdana"/>
              </a:rPr>
            </a:br>
            <a:r>
              <a:rPr lang="en-US" sz="3000" b="1" dirty="0" smtClean="0">
                <a:solidFill>
                  <a:srgbClr val="000000"/>
                </a:solidFill>
                <a:cs typeface="Verdana"/>
              </a:rPr>
              <a:t>Problem 5</a:t>
            </a:r>
            <a:endParaRPr lang="en-US" sz="3200" b="1" dirty="0" smtClean="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None/>
              <a:defRPr/>
            </a:pPr>
            <a:r>
              <a:rPr lang="en-US" dirty="0" smtClean="0"/>
              <a:t>	Let’s say that </a:t>
            </a:r>
            <a:r>
              <a:rPr lang="en-US" dirty="0" err="1" smtClean="0"/>
              <a:t>Balik</a:t>
            </a:r>
            <a:r>
              <a:rPr lang="en-US" dirty="0" smtClean="0"/>
              <a:t> Ventures has forecasted the operating cash flows over the 5 year project life as shown in Problem 4 above.  </a:t>
            </a:r>
          </a:p>
          <a:p>
            <a:pPr lvl="1" fontAlgn="auto">
              <a:spcAft>
                <a:spcPts val="0"/>
              </a:spcAft>
              <a:buFont typeface="Arial" pitchFamily="34" charset="0"/>
              <a:buChar char="–"/>
              <a:defRPr/>
            </a:pPr>
            <a:r>
              <a:rPr lang="en-US" dirty="0" smtClean="0"/>
              <a:t>The project will entail an investment of 10% of the first year’s forecasted production costs for working capital, which will be recovered at the end of the 5-year life.  </a:t>
            </a:r>
          </a:p>
          <a:p>
            <a:pPr lvl="1" fontAlgn="auto">
              <a:spcAft>
                <a:spcPts val="0"/>
              </a:spcAft>
              <a:buFont typeface="Arial" pitchFamily="34" charset="0"/>
              <a:buChar char="–"/>
              <a:defRPr/>
            </a:pPr>
            <a:r>
              <a:rPr lang="en-US" dirty="0" smtClean="0"/>
              <a:t>In addition, the equipment will be sold for 20% of its initial cost when the project is terminated. </a:t>
            </a:r>
          </a:p>
          <a:p>
            <a:pPr fontAlgn="auto">
              <a:spcAft>
                <a:spcPts val="0"/>
              </a:spcAft>
              <a:buFont typeface="Arial" pitchFamily="34" charset="0"/>
              <a:buNone/>
              <a:defRPr/>
            </a:pPr>
            <a:r>
              <a:rPr lang="en-US" dirty="0" smtClean="0"/>
              <a:t>	If the firm uses a hurdle rate of 14% for similar risk projects, should they go ahead with this venture? Why or why not?</a:t>
            </a:r>
          </a:p>
          <a:p>
            <a:pPr fontAlgn="auto">
              <a:spcAft>
                <a:spcPts val="0"/>
              </a:spcAft>
              <a:buFont typeface="Arial" pitchFamily="34" charset="0"/>
              <a:buNone/>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sz="3200" b="1" dirty="0" smtClean="0">
                <a:solidFill>
                  <a:prstClr val="black"/>
                </a:solidFill>
                <a:cs typeface="Verdana"/>
              </a:rPr>
              <a:t>Additional Problems with Answers</a:t>
            </a:r>
            <a:br>
              <a:rPr lang="en-US" sz="3200" b="1" dirty="0" smtClean="0">
                <a:solidFill>
                  <a:prstClr val="black"/>
                </a:solidFill>
                <a:cs typeface="Verdana"/>
              </a:rPr>
            </a:br>
            <a:r>
              <a:rPr lang="en-US" sz="3200" b="1" dirty="0" smtClean="0">
                <a:solidFill>
                  <a:prstClr val="black"/>
                </a:solidFill>
                <a:cs typeface="Verdana"/>
              </a:rPr>
              <a:t>Problem 5 (Answer)</a:t>
            </a:r>
            <a:endParaRPr lang="en-US" sz="3200" b="1" dirty="0"/>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n-US" i="1" dirty="0" smtClean="0"/>
              <a:t>In addition to the operating cash flow for years 1-5, we need to calculate the initial year and terminal year cash flow and add them in.</a:t>
            </a:r>
          </a:p>
          <a:p>
            <a:pPr fontAlgn="auto">
              <a:spcAft>
                <a:spcPts val="0"/>
              </a:spcAft>
              <a:buFont typeface="Arial" pitchFamily="34" charset="0"/>
              <a:buNone/>
              <a:defRPr/>
            </a:pPr>
            <a:r>
              <a:rPr lang="en-US" b="1" dirty="0" smtClean="0"/>
              <a:t> </a:t>
            </a:r>
            <a:endParaRPr lang="en-US" dirty="0" smtClean="0"/>
          </a:p>
          <a:p>
            <a:pPr fontAlgn="auto">
              <a:spcAft>
                <a:spcPts val="0"/>
              </a:spcAft>
              <a:buFont typeface="Arial" pitchFamily="34" charset="0"/>
              <a:buNone/>
              <a:defRPr/>
            </a:pPr>
            <a:r>
              <a:rPr lang="en-US" sz="2000" b="1" i="1" u="sng" dirty="0" smtClean="0"/>
              <a:t>Initial Year Cash Flow (Year 0)</a:t>
            </a:r>
            <a:r>
              <a:rPr lang="en-US" sz="2000" b="1" i="1" dirty="0" smtClean="0"/>
              <a:t> </a:t>
            </a:r>
            <a:endParaRPr lang="en-US" sz="2000" dirty="0" smtClean="0"/>
          </a:p>
          <a:p>
            <a:pPr fontAlgn="auto">
              <a:spcAft>
                <a:spcPts val="0"/>
              </a:spcAft>
              <a:buFont typeface="Arial" pitchFamily="34" charset="0"/>
              <a:buNone/>
              <a:tabLst>
                <a:tab pos="3429000" algn="l"/>
              </a:tabLst>
              <a:defRPr/>
            </a:pPr>
            <a:r>
              <a:rPr lang="en-US" sz="2000" b="1" i="1" dirty="0" smtClean="0"/>
              <a:t>	Cost of Equipment	= $2,200,000</a:t>
            </a:r>
            <a:endParaRPr lang="en-US" sz="2000" dirty="0" smtClean="0"/>
          </a:p>
          <a:p>
            <a:pPr fontAlgn="auto">
              <a:spcAft>
                <a:spcPts val="0"/>
              </a:spcAft>
              <a:buFont typeface="Arial" pitchFamily="34" charset="0"/>
              <a:buNone/>
              <a:tabLst>
                <a:tab pos="3429000" algn="l"/>
              </a:tabLst>
              <a:defRPr/>
            </a:pPr>
            <a:r>
              <a:rPr lang="en-US" sz="2000" b="1" i="1" dirty="0" smtClean="0"/>
              <a:t>	Increase in NWC	= .10*(Year 1 production cost) 	= 0.1*$472,500 = $47,250</a:t>
            </a:r>
            <a:endParaRPr lang="en-US" sz="2000" dirty="0" smtClean="0"/>
          </a:p>
          <a:p>
            <a:pPr fontAlgn="auto">
              <a:spcAft>
                <a:spcPts val="0"/>
              </a:spcAft>
              <a:buFont typeface="Arial" pitchFamily="34" charset="0"/>
              <a:buNone/>
              <a:tabLst>
                <a:tab pos="3429000" algn="l"/>
              </a:tabLst>
              <a:defRPr/>
            </a:pPr>
            <a:r>
              <a:rPr lang="en-US" sz="2000" b="1" i="1" dirty="0" smtClean="0"/>
              <a:t>	Total cost at start up = -2,247,250</a:t>
            </a:r>
            <a:endParaRPr lang="en-US" sz="2000" dirty="0" smtClean="0"/>
          </a:p>
          <a:p>
            <a:pPr fontAlgn="auto">
              <a:spcAft>
                <a:spcPts val="0"/>
              </a:spcAft>
              <a:buFont typeface="Arial" pitchFamily="34" charset="0"/>
              <a:buNone/>
              <a:tabLst>
                <a:tab pos="3429000" algn="l"/>
              </a:tabLst>
              <a:defRPr/>
            </a:pPr>
            <a:r>
              <a:rPr lang="en-US" sz="2000" b="1" i="1" dirty="0" smtClean="0"/>
              <a:t> </a:t>
            </a:r>
            <a:endParaRPr lang="en-US" sz="2000" dirty="0" smtClean="0"/>
          </a:p>
          <a:p>
            <a:pPr fontAlgn="auto">
              <a:spcAft>
                <a:spcPts val="0"/>
              </a:spcAft>
              <a:buFont typeface="Arial" pitchFamily="34" charset="0"/>
              <a:buChar char="•"/>
              <a:defRPr/>
            </a:pPr>
            <a:endParaRPr lang="en-US"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sz="3200" b="1" dirty="0" smtClean="0">
                <a:solidFill>
                  <a:prstClr val="black"/>
                </a:solidFill>
                <a:cs typeface="Verdana"/>
              </a:rPr>
              <a:t>Additional Problems with Answers</a:t>
            </a:r>
            <a:br>
              <a:rPr lang="en-US" sz="3200" b="1" dirty="0" smtClean="0">
                <a:solidFill>
                  <a:prstClr val="black"/>
                </a:solidFill>
                <a:cs typeface="Verdana"/>
              </a:rPr>
            </a:br>
            <a:r>
              <a:rPr lang="en-US" sz="3200" b="1" dirty="0" smtClean="0">
                <a:solidFill>
                  <a:prstClr val="black"/>
                </a:solidFill>
                <a:cs typeface="Verdana"/>
              </a:rPr>
              <a:t>Problem 5 (Answer) (continued)</a:t>
            </a:r>
            <a:endParaRPr lang="en-US" sz="3200" b="1" dirty="0"/>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None/>
              <a:defRPr/>
            </a:pPr>
            <a:r>
              <a:rPr lang="en-US" b="1" i="1" u="sng" dirty="0" smtClean="0"/>
              <a:t>Terminal Year Cash Flow</a:t>
            </a:r>
            <a:endParaRPr lang="en-US" u="sng" dirty="0" smtClean="0"/>
          </a:p>
          <a:p>
            <a:pPr fontAlgn="auto">
              <a:spcAft>
                <a:spcPts val="0"/>
              </a:spcAft>
              <a:buFont typeface="Arial" pitchFamily="34" charset="0"/>
              <a:buNone/>
              <a:defRPr/>
            </a:pPr>
            <a:r>
              <a:rPr lang="en-US" b="1" i="1" dirty="0" smtClean="0"/>
              <a:t> </a:t>
            </a:r>
          </a:p>
          <a:p>
            <a:pPr fontAlgn="auto">
              <a:spcAft>
                <a:spcPts val="0"/>
              </a:spcAft>
              <a:buFont typeface="Arial" pitchFamily="34" charset="0"/>
              <a:buNone/>
              <a:defRPr/>
            </a:pPr>
            <a:r>
              <a:rPr lang="en-US" b="1" i="1" dirty="0" smtClean="0"/>
              <a:t>Recovery of NWC = +$47, 250</a:t>
            </a:r>
            <a:endParaRPr lang="en-US" dirty="0" smtClean="0"/>
          </a:p>
          <a:p>
            <a:pPr fontAlgn="auto">
              <a:spcAft>
                <a:spcPts val="0"/>
              </a:spcAft>
              <a:buFont typeface="Arial" pitchFamily="34" charset="0"/>
              <a:buNone/>
              <a:defRPr/>
            </a:pPr>
            <a:r>
              <a:rPr lang="en-US" sz="2900" b="1" i="1" dirty="0" smtClean="0"/>
              <a:t>After-tax Salvage Value of Equipment = Selling Price –Tax on Gain</a:t>
            </a:r>
            <a:endParaRPr lang="en-US" sz="2900" dirty="0" smtClean="0"/>
          </a:p>
          <a:p>
            <a:pPr fontAlgn="auto">
              <a:spcAft>
                <a:spcPts val="0"/>
              </a:spcAft>
              <a:buFont typeface="Arial" pitchFamily="34" charset="0"/>
              <a:buNone/>
              <a:defRPr/>
            </a:pPr>
            <a:r>
              <a:rPr lang="en-US" b="1" i="1" dirty="0" smtClean="0"/>
              <a:t>Where; Tax on gain = Tax rate * (Selling Price – Book Value)</a:t>
            </a:r>
            <a:endParaRPr lang="en-US" dirty="0" smtClean="0"/>
          </a:p>
          <a:p>
            <a:pPr fontAlgn="auto">
              <a:spcAft>
                <a:spcPts val="0"/>
              </a:spcAft>
              <a:buFont typeface="Arial" pitchFamily="34" charset="0"/>
              <a:buNone/>
              <a:tabLst>
                <a:tab pos="1828800" algn="l"/>
              </a:tabLst>
              <a:defRPr/>
            </a:pPr>
            <a:r>
              <a:rPr lang="en-US" b="1" i="1" dirty="0" smtClean="0"/>
              <a:t>Selling Price = 20% of Cost = .2*(2,200,000) = $440,000</a:t>
            </a:r>
            <a:endParaRPr lang="en-US" dirty="0" smtClean="0"/>
          </a:p>
          <a:p>
            <a:pPr fontAlgn="auto">
              <a:spcAft>
                <a:spcPts val="0"/>
              </a:spcAft>
              <a:buFont typeface="Arial" pitchFamily="34" charset="0"/>
              <a:buNone/>
              <a:tabLst>
                <a:tab pos="1828800" algn="l"/>
              </a:tabLst>
              <a:defRPr/>
            </a:pPr>
            <a:r>
              <a:rPr lang="en-US" sz="2900" b="1" i="1" dirty="0" smtClean="0"/>
              <a:t>Book Value = Year 6 MACRS Dep. Rate * Dep. Basis </a:t>
            </a:r>
          </a:p>
          <a:p>
            <a:pPr fontAlgn="auto">
              <a:spcAft>
                <a:spcPts val="0"/>
              </a:spcAft>
              <a:buFont typeface="Arial" pitchFamily="34" charset="0"/>
              <a:buNone/>
              <a:tabLst>
                <a:tab pos="1663700" algn="l"/>
              </a:tabLst>
              <a:defRPr/>
            </a:pPr>
            <a:r>
              <a:rPr lang="en-US" sz="2900" b="1" i="1" dirty="0" smtClean="0"/>
              <a:t>	</a:t>
            </a:r>
            <a:r>
              <a:rPr lang="en-US" sz="2900" b="1" i="1" dirty="0"/>
              <a:t>	</a:t>
            </a:r>
            <a:r>
              <a:rPr lang="en-US" sz="2900" b="1" i="1" dirty="0" smtClean="0"/>
              <a:t>= .0576*2200000 = $126,720</a:t>
            </a:r>
            <a:endParaRPr lang="en-US" sz="2900" dirty="0" smtClean="0"/>
          </a:p>
          <a:p>
            <a:pPr fontAlgn="auto">
              <a:spcAft>
                <a:spcPts val="0"/>
              </a:spcAft>
              <a:buFont typeface="Arial" pitchFamily="34" charset="0"/>
              <a:buNone/>
              <a:tabLst>
                <a:tab pos="1828800" algn="l"/>
              </a:tabLst>
              <a:defRPr/>
            </a:pPr>
            <a:r>
              <a:rPr lang="en-US" b="1" i="1" dirty="0" smtClean="0"/>
              <a:t>Tax on Gain = 0.35*($440,000-$126.720) = $109,648</a:t>
            </a:r>
            <a:endParaRPr lang="en-US" dirty="0" smtClean="0"/>
          </a:p>
          <a:p>
            <a:pPr fontAlgn="auto">
              <a:spcAft>
                <a:spcPts val="0"/>
              </a:spcAft>
              <a:buFont typeface="Arial" pitchFamily="34" charset="0"/>
              <a:buNone/>
              <a:tabLst>
                <a:tab pos="1828800" algn="l"/>
              </a:tabLst>
              <a:defRPr/>
            </a:pPr>
            <a:r>
              <a:rPr lang="en-US" b="1" i="1" dirty="0" smtClean="0"/>
              <a:t>After-tax Salvage Value = $440,000-$109,648= $330,352 </a:t>
            </a:r>
            <a:endParaRPr lang="en-US" dirty="0" smtClean="0"/>
          </a:p>
          <a:p>
            <a:pPr fontAlgn="auto">
              <a:spcAft>
                <a:spcPts val="0"/>
              </a:spcAft>
              <a:buFont typeface="Arial" pitchFamily="34" charset="0"/>
              <a:buNone/>
              <a:tabLst>
                <a:tab pos="1828800" algn="l"/>
              </a:tabLst>
              <a:defRPr/>
            </a:pPr>
            <a:r>
              <a:rPr lang="en-US" b="1" i="1" dirty="0" smtClean="0"/>
              <a:t>Total Terminal Year Cash Flow (not including OCF)</a:t>
            </a:r>
          </a:p>
          <a:p>
            <a:pPr fontAlgn="auto">
              <a:spcAft>
                <a:spcPts val="0"/>
              </a:spcAft>
              <a:buFont typeface="Arial" pitchFamily="34" charset="0"/>
              <a:buNone/>
              <a:tabLst>
                <a:tab pos="1828800" algn="l"/>
              </a:tabLst>
              <a:defRPr/>
            </a:pPr>
            <a:r>
              <a:rPr lang="en-US" b="1" i="1" dirty="0" smtClean="0"/>
              <a:t>		        = 47,250 + 330,352 = 377,602</a:t>
            </a:r>
            <a:endParaRPr lang="en-US" dirty="0" smtClean="0"/>
          </a:p>
          <a:p>
            <a:pPr fontAlgn="auto">
              <a:spcAft>
                <a:spcPts val="0"/>
              </a:spcAft>
              <a:buFont typeface="Arial" pitchFamily="34" charset="0"/>
              <a:buNone/>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sz="3200" b="1" dirty="0" smtClean="0">
                <a:solidFill>
                  <a:prstClr val="black"/>
                </a:solidFill>
                <a:cs typeface="Verdana"/>
              </a:rPr>
              <a:t>Additional Problems with Answers</a:t>
            </a:r>
            <a:br>
              <a:rPr lang="en-US" sz="3200" b="1" dirty="0" smtClean="0">
                <a:solidFill>
                  <a:prstClr val="black"/>
                </a:solidFill>
                <a:cs typeface="Verdana"/>
              </a:rPr>
            </a:br>
            <a:r>
              <a:rPr lang="en-US" sz="3200" b="1" dirty="0" smtClean="0">
                <a:solidFill>
                  <a:prstClr val="black"/>
                </a:solidFill>
                <a:cs typeface="Verdana"/>
              </a:rPr>
              <a:t>Problem 5 (Answer) (continued)</a:t>
            </a:r>
            <a:endParaRPr lang="en-US" sz="3200" b="1" dirty="0"/>
          </a:p>
        </p:txBody>
      </p:sp>
      <p:sp>
        <p:nvSpPr>
          <p:cNvPr id="3" name="Content Placeholder 2"/>
          <p:cNvSpPr>
            <a:spLocks noGrp="1"/>
          </p:cNvSpPr>
          <p:nvPr>
            <p:ph idx="1"/>
          </p:nvPr>
        </p:nvSpPr>
        <p:spPr>
          <a:xfrm>
            <a:off x="381000" y="1447800"/>
            <a:ext cx="8534400" cy="4648200"/>
          </a:xfrm>
        </p:spPr>
        <p:txBody>
          <a:bodyPr rtlCol="0">
            <a:normAutofit fontScale="92500" lnSpcReduction="10000"/>
          </a:bodyPr>
          <a:lstStyle/>
          <a:p>
            <a:pPr fontAlgn="auto">
              <a:spcAft>
                <a:spcPts val="0"/>
              </a:spcAft>
              <a:buFont typeface="Arial" pitchFamily="34" charset="0"/>
              <a:buNone/>
              <a:defRPr/>
            </a:pPr>
            <a:r>
              <a:rPr lang="en-US" b="1" i="1" dirty="0" smtClean="0"/>
              <a:t>	</a:t>
            </a:r>
            <a:r>
              <a:rPr lang="en-US" sz="2595" b="1" i="1" u="sng" dirty="0" smtClean="0"/>
              <a:t>Year</a:t>
            </a:r>
            <a:r>
              <a:rPr lang="en-US" sz="2595" b="1" i="1" dirty="0" smtClean="0"/>
              <a:t>		</a:t>
            </a:r>
            <a:r>
              <a:rPr lang="en-US" sz="2595" b="1" i="1" u="sng" dirty="0" err="1" smtClean="0"/>
              <a:t>CashFlow</a:t>
            </a:r>
            <a:endParaRPr lang="en-US" sz="2595" u="sng" dirty="0" smtClean="0"/>
          </a:p>
          <a:p>
            <a:pPr fontAlgn="auto">
              <a:spcAft>
                <a:spcPts val="0"/>
              </a:spcAft>
              <a:buFont typeface="Arial" pitchFamily="34" charset="0"/>
              <a:buNone/>
              <a:defRPr/>
            </a:pPr>
            <a:r>
              <a:rPr lang="en-US" sz="2595" b="1" i="1" dirty="0" smtClean="0"/>
              <a:t>	  0			-$2,247,250</a:t>
            </a:r>
            <a:endParaRPr lang="en-US" sz="2595" dirty="0" smtClean="0"/>
          </a:p>
          <a:p>
            <a:pPr fontAlgn="auto">
              <a:spcAft>
                <a:spcPts val="0"/>
              </a:spcAft>
              <a:buFont typeface="Arial" pitchFamily="34" charset="0"/>
              <a:buNone/>
              <a:defRPr/>
            </a:pPr>
            <a:r>
              <a:rPr lang="en-US" sz="2595" b="1" i="1" dirty="0" smtClean="0"/>
              <a:t>	  1	    		 $344,125</a:t>
            </a:r>
            <a:endParaRPr lang="en-US" sz="2595" dirty="0" smtClean="0"/>
          </a:p>
          <a:p>
            <a:pPr fontAlgn="auto">
              <a:spcAft>
                <a:spcPts val="0"/>
              </a:spcAft>
              <a:buFont typeface="Arial" pitchFamily="34" charset="0"/>
              <a:buNone/>
              <a:defRPr/>
            </a:pPr>
            <a:r>
              <a:rPr lang="en-US" sz="2595" b="1" i="1" dirty="0" smtClean="0"/>
              <a:t>	  2	   		 $471,060</a:t>
            </a:r>
            <a:endParaRPr lang="en-US" sz="2595" dirty="0" smtClean="0"/>
          </a:p>
          <a:p>
            <a:pPr fontAlgn="auto">
              <a:spcAft>
                <a:spcPts val="0"/>
              </a:spcAft>
              <a:buFont typeface="Arial" pitchFamily="34" charset="0"/>
              <a:buNone/>
              <a:defRPr/>
            </a:pPr>
            <a:r>
              <a:rPr lang="en-US" sz="2595" b="1" i="1" dirty="0" smtClean="0"/>
              <a:t>	  3	  		 $410,211</a:t>
            </a:r>
            <a:endParaRPr lang="en-US" sz="2595" dirty="0" smtClean="0"/>
          </a:p>
          <a:p>
            <a:pPr fontAlgn="auto">
              <a:spcAft>
                <a:spcPts val="0"/>
              </a:spcAft>
              <a:buFont typeface="Arial" pitchFamily="34" charset="0"/>
              <a:buNone/>
              <a:defRPr/>
            </a:pPr>
            <a:r>
              <a:rPr lang="en-US" sz="2595" b="1" i="1" dirty="0" smtClean="0"/>
              <a:t>	  4	 		 $392,256	</a:t>
            </a:r>
            <a:endParaRPr lang="en-US" sz="2595" dirty="0" smtClean="0"/>
          </a:p>
          <a:p>
            <a:pPr marL="514350" indent="-514350" fontAlgn="auto">
              <a:spcAft>
                <a:spcPts val="0"/>
              </a:spcAft>
              <a:buFont typeface="Arial" pitchFamily="34" charset="0"/>
              <a:buNone/>
              <a:defRPr/>
            </a:pPr>
            <a:r>
              <a:rPr lang="en-US" sz="2595" b="1" i="1" dirty="0" smtClean="0"/>
              <a:t>	5			 $437,226+377,602=$814,828</a:t>
            </a:r>
            <a:endParaRPr lang="en-US" sz="2595" dirty="0" smtClean="0"/>
          </a:p>
          <a:p>
            <a:pPr marL="514350" indent="-514350" fontAlgn="auto">
              <a:spcAft>
                <a:spcPts val="0"/>
              </a:spcAft>
              <a:buFont typeface="Arial" pitchFamily="34" charset="0"/>
              <a:buNone/>
              <a:defRPr/>
            </a:pPr>
            <a:r>
              <a:rPr lang="en-US" sz="2595" b="1" i="1" dirty="0" smtClean="0"/>
              <a:t>      </a:t>
            </a:r>
          </a:p>
          <a:p>
            <a:pPr marL="514350" indent="-514350" fontAlgn="auto">
              <a:spcAft>
                <a:spcPts val="0"/>
              </a:spcAft>
              <a:buFont typeface="Arial" pitchFamily="34" charset="0"/>
              <a:buNone/>
              <a:defRPr/>
            </a:pPr>
            <a:r>
              <a:rPr lang="en-US" sz="2595" b="1" i="1" dirty="0" smtClean="0"/>
              <a:t> NPV @10% = -$463,045.5</a:t>
            </a:r>
            <a:endParaRPr lang="en-US" sz="2595" dirty="0" smtClean="0"/>
          </a:p>
          <a:p>
            <a:pPr fontAlgn="auto">
              <a:spcAft>
                <a:spcPts val="0"/>
              </a:spcAft>
              <a:buFont typeface="Arial" pitchFamily="34" charset="0"/>
              <a:buNone/>
              <a:defRPr/>
            </a:pPr>
            <a:r>
              <a:rPr lang="en-US" sz="2595" b="1" i="1" dirty="0" smtClean="0"/>
              <a:t> </a:t>
            </a:r>
            <a:endParaRPr lang="en-US" sz="2595" dirty="0" smtClean="0"/>
          </a:p>
          <a:p>
            <a:pPr fontAlgn="auto">
              <a:spcAft>
                <a:spcPts val="0"/>
              </a:spcAft>
              <a:buFont typeface="Arial" pitchFamily="34" charset="0"/>
              <a:buNone/>
              <a:defRPr/>
            </a:pPr>
            <a:r>
              <a:rPr lang="en-US" sz="2595" b="1" i="1" dirty="0" smtClean="0"/>
              <a:t>REJECT THE PROJECT!</a:t>
            </a:r>
            <a:endParaRPr lang="en-US" sz="2595" dirty="0" smtClean="0"/>
          </a:p>
          <a:p>
            <a:pPr fontAlgn="auto">
              <a:spcAft>
                <a:spcPts val="0"/>
              </a:spcAft>
              <a:buFont typeface="Arial" pitchFamily="34" charset="0"/>
              <a:buNone/>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10.3</a:t>
            </a:r>
            <a:endParaRPr lang="en-US" dirty="0"/>
          </a:p>
        </p:txBody>
      </p:sp>
      <p:pic>
        <p:nvPicPr>
          <p:cNvPr id="5" name="Picture 4" descr="fig10_03.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47800" y="1600200"/>
            <a:ext cx="6477000" cy="44577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l"/>
            <a:r>
              <a:rPr lang="en-US" sz="3200" b="1" dirty="0" smtClean="0"/>
              <a:t>TABLE 10.1  Annual Incremental Cash Revenues</a:t>
            </a:r>
            <a:endParaRPr lang="en-US" sz="3200" dirty="0" smtClean="0"/>
          </a:p>
        </p:txBody>
      </p:sp>
      <p:pic>
        <p:nvPicPr>
          <p:cNvPr id="2" name="Picture 1" descr="tbl10_01.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600" y="2057400"/>
            <a:ext cx="8229600" cy="236601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sz="3600" b="1" dirty="0" smtClean="0"/>
              <a:t/>
            </a:r>
            <a:br>
              <a:rPr lang="en-US" sz="3600" b="1" dirty="0" smtClean="0"/>
            </a:br>
            <a:r>
              <a:rPr lang="en-US" sz="3600" b="1" dirty="0" smtClean="0"/>
              <a:t>10.2  Estimating Cash Flow for Projects: Incremental Cash Flow</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rtlCol="0">
            <a:normAutofit fontScale="85000" lnSpcReduction="10000"/>
          </a:bodyPr>
          <a:lstStyle/>
          <a:p>
            <a:pPr fontAlgn="auto">
              <a:spcAft>
                <a:spcPts val="600"/>
              </a:spcAft>
              <a:buFont typeface="Arial" pitchFamily="34" charset="0"/>
              <a:buChar char="•"/>
              <a:defRPr/>
            </a:pPr>
            <a:r>
              <a:rPr lang="en-US" sz="2595" dirty="0" smtClean="0"/>
              <a:t>For expansion, replacement or new project analysis, incremental effects on revenues and expenses must be considered.</a:t>
            </a:r>
          </a:p>
          <a:p>
            <a:pPr fontAlgn="auto">
              <a:spcAft>
                <a:spcPts val="600"/>
              </a:spcAft>
              <a:buFont typeface="Arial" pitchFamily="34" charset="0"/>
              <a:buChar char="•"/>
              <a:defRPr/>
            </a:pPr>
            <a:r>
              <a:rPr lang="en-US" sz="2595" dirty="0" smtClean="0"/>
              <a:t>Careful estimation and evaluation of the </a:t>
            </a:r>
            <a:r>
              <a:rPr lang="en-US" sz="2595" b="1" i="1" dirty="0" smtClean="0"/>
              <a:t>timing</a:t>
            </a:r>
            <a:r>
              <a:rPr lang="en-US" sz="2595" dirty="0" smtClean="0"/>
              <a:t> and </a:t>
            </a:r>
            <a:r>
              <a:rPr lang="en-US" sz="2595" b="1" i="1" dirty="0" smtClean="0"/>
              <a:t>magnitude</a:t>
            </a:r>
            <a:r>
              <a:rPr lang="en-US" sz="2595" dirty="0" smtClean="0"/>
              <a:t> of incremental cash flows is very important. </a:t>
            </a:r>
          </a:p>
          <a:p>
            <a:pPr fontAlgn="auto">
              <a:spcAft>
                <a:spcPts val="600"/>
              </a:spcAft>
              <a:buFont typeface="Arial" pitchFamily="34" charset="0"/>
              <a:buChar char="•"/>
              <a:defRPr/>
            </a:pPr>
            <a:r>
              <a:rPr lang="en-US" sz="2595" b="1" i="1" dirty="0" smtClean="0"/>
              <a:t>7</a:t>
            </a:r>
            <a:r>
              <a:rPr lang="en-US" sz="2595" dirty="0" smtClean="0"/>
              <a:t> important issues to be kept track of: </a:t>
            </a:r>
          </a:p>
          <a:p>
            <a:pPr lvl="1" fontAlgn="auto">
              <a:spcBef>
                <a:spcPts val="0"/>
              </a:spcBef>
              <a:spcAft>
                <a:spcPts val="0"/>
              </a:spcAft>
              <a:buFont typeface="Arial"/>
              <a:buChar char="•"/>
              <a:defRPr/>
            </a:pPr>
            <a:r>
              <a:rPr lang="en-US" sz="2995" dirty="0" smtClean="0"/>
              <a:t>sunk costs, </a:t>
            </a:r>
          </a:p>
          <a:p>
            <a:pPr lvl="1" fontAlgn="auto">
              <a:spcBef>
                <a:spcPts val="0"/>
              </a:spcBef>
              <a:spcAft>
                <a:spcPts val="0"/>
              </a:spcAft>
              <a:buFont typeface="Arial"/>
              <a:buChar char="•"/>
              <a:defRPr/>
            </a:pPr>
            <a:r>
              <a:rPr lang="en-US" sz="2995" dirty="0" smtClean="0"/>
              <a:t>opportunity cost, </a:t>
            </a:r>
          </a:p>
          <a:p>
            <a:pPr lvl="1" fontAlgn="auto">
              <a:spcBef>
                <a:spcPts val="0"/>
              </a:spcBef>
              <a:spcAft>
                <a:spcPts val="0"/>
              </a:spcAft>
              <a:buFont typeface="Arial"/>
              <a:buChar char="•"/>
              <a:defRPr/>
            </a:pPr>
            <a:r>
              <a:rPr lang="en-US" sz="2995" dirty="0" smtClean="0"/>
              <a:t>erosion, </a:t>
            </a:r>
          </a:p>
          <a:p>
            <a:pPr lvl="1" fontAlgn="auto">
              <a:spcBef>
                <a:spcPts val="0"/>
              </a:spcBef>
              <a:spcAft>
                <a:spcPts val="0"/>
              </a:spcAft>
              <a:buFont typeface="Arial"/>
              <a:buChar char="•"/>
              <a:defRPr/>
            </a:pPr>
            <a:r>
              <a:rPr lang="en-US" sz="2995" dirty="0" smtClean="0"/>
              <a:t>synergy gains, </a:t>
            </a:r>
          </a:p>
          <a:p>
            <a:pPr lvl="1" fontAlgn="auto">
              <a:spcBef>
                <a:spcPts val="0"/>
              </a:spcBef>
              <a:spcAft>
                <a:spcPts val="0"/>
              </a:spcAft>
              <a:buFont typeface="Arial"/>
              <a:buChar char="•"/>
              <a:defRPr/>
            </a:pPr>
            <a:r>
              <a:rPr lang="en-US" sz="2995" dirty="0" smtClean="0"/>
              <a:t>working capital, </a:t>
            </a:r>
          </a:p>
          <a:p>
            <a:pPr lvl="1" fontAlgn="auto">
              <a:spcBef>
                <a:spcPts val="0"/>
              </a:spcBef>
              <a:spcAft>
                <a:spcPts val="0"/>
              </a:spcAft>
              <a:buFont typeface="Arial"/>
              <a:buChar char="•"/>
              <a:defRPr/>
            </a:pPr>
            <a:r>
              <a:rPr lang="en-US" sz="2995" dirty="0" smtClean="0"/>
              <a:t>capital expenditures, and </a:t>
            </a:r>
          </a:p>
          <a:p>
            <a:pPr lvl="1" fontAlgn="auto">
              <a:spcBef>
                <a:spcPts val="0"/>
              </a:spcBef>
              <a:spcAft>
                <a:spcPts val="0"/>
              </a:spcAft>
              <a:buFont typeface="Arial"/>
              <a:buChar char="•"/>
              <a:defRPr/>
            </a:pPr>
            <a:r>
              <a:rPr lang="en-US" sz="2995" dirty="0" smtClean="0"/>
              <a:t>depreciation or cost recovery of assets.</a:t>
            </a:r>
          </a:p>
          <a:p>
            <a:pPr fontAlgn="auto">
              <a:spcAft>
                <a:spcPts val="0"/>
              </a:spcAft>
              <a:buFont typeface="Arial"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143000" y="76200"/>
            <a:ext cx="7696200" cy="1143000"/>
          </a:xfrm>
        </p:spPr>
        <p:txBody>
          <a:bodyPr/>
          <a:lstStyle/>
          <a:p>
            <a:pPr algn="l"/>
            <a:r>
              <a:rPr lang="en-US" sz="2800" b="1" dirty="0" smtClean="0"/>
              <a:t>TABLE 10.2  Annual Cash Revenues After Competitor Introduces Flavored Cola</a:t>
            </a:r>
            <a:endParaRPr lang="en-US" sz="2800" dirty="0" smtClean="0"/>
          </a:p>
        </p:txBody>
      </p:sp>
      <p:pic>
        <p:nvPicPr>
          <p:cNvPr id="2" name="Picture 1" descr="tbl10_02.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2438400"/>
            <a:ext cx="8229600" cy="218084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143000" y="76200"/>
            <a:ext cx="8001000" cy="1143000"/>
          </a:xfrm>
        </p:spPr>
        <p:txBody>
          <a:bodyPr/>
          <a:lstStyle/>
          <a:p>
            <a:pPr algn="l"/>
            <a:r>
              <a:rPr lang="en-US" sz="2800" b="1" dirty="0" smtClean="0"/>
              <a:t>TABLE 10.5  Annual Depreciation Expense of Equipment for </a:t>
            </a:r>
            <a:r>
              <a:rPr lang="en-US" sz="2800" b="1" dirty="0" err="1" smtClean="0"/>
              <a:t>Cogswell</a:t>
            </a:r>
            <a:r>
              <a:rPr lang="en-US" sz="2800" b="1" dirty="0" smtClean="0"/>
              <a:t> Cola</a:t>
            </a:r>
            <a:endParaRPr lang="en-US" sz="2800" dirty="0" smtClean="0"/>
          </a:p>
        </p:txBody>
      </p:sp>
      <p:pic>
        <p:nvPicPr>
          <p:cNvPr id="2" name="Picture 1" descr="tbl10_05.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1600200"/>
            <a:ext cx="8382000" cy="39081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a:r>
              <a:rPr lang="en-US" b="1" dirty="0" smtClean="0"/>
              <a:t>10.2 (A)</a:t>
            </a:r>
            <a:r>
              <a:rPr lang="en-US" dirty="0" smtClean="0"/>
              <a:t>  </a:t>
            </a:r>
            <a:r>
              <a:rPr lang="en-US" b="1" dirty="0" smtClean="0"/>
              <a:t>Sunk costs</a:t>
            </a:r>
            <a:endParaRPr lang="en-US" dirty="0"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sz="2400" dirty="0" smtClean="0"/>
              <a:t>Expenses that have already been incurred, or that will be incurred, regardless of the decision to accept or reject a project.  </a:t>
            </a:r>
          </a:p>
          <a:p>
            <a:pPr fontAlgn="auto">
              <a:spcAft>
                <a:spcPts val="0"/>
              </a:spcAft>
              <a:buFont typeface="Arial" pitchFamily="34" charset="0"/>
              <a:buChar char="•"/>
              <a:defRPr/>
            </a:pPr>
            <a:r>
              <a:rPr lang="en-US" sz="2400" dirty="0" smtClean="0"/>
              <a:t>For example, a marketing research study exploring business possibilities in a region would be a sunk cost, since its expenditure has been done prior to undertaking the project and will have to be paid whether or not the project is taken on.  </a:t>
            </a:r>
          </a:p>
          <a:p>
            <a:pPr fontAlgn="auto">
              <a:spcAft>
                <a:spcPts val="0"/>
              </a:spcAft>
              <a:buFont typeface="Arial" pitchFamily="34" charset="0"/>
              <a:buChar char="•"/>
              <a:defRPr/>
            </a:pPr>
            <a:r>
              <a:rPr lang="en-US" sz="2400" dirty="0" smtClean="0"/>
              <a:t>These costs although part of the income statement, should not be considered as part of the relevant cash flows when evaluating a capital budgeting proposal.</a:t>
            </a:r>
          </a:p>
          <a:p>
            <a:pPr fontAlgn="auto">
              <a:spcAft>
                <a:spcPts val="0"/>
              </a:spcAft>
              <a:buFont typeface="Arial" pitchFamily="34" charset="0"/>
              <a:buChar char="•"/>
              <a:defRPr/>
            </a:pP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a:r>
              <a:rPr lang="en-US" b="1" dirty="0" smtClean="0"/>
              <a:t>10.2 (B)</a:t>
            </a:r>
            <a:r>
              <a:rPr lang="en-US" dirty="0" smtClean="0"/>
              <a:t>  </a:t>
            </a:r>
            <a:r>
              <a:rPr lang="en-US" b="1" dirty="0" smtClean="0"/>
              <a:t>Opportunity costs</a:t>
            </a:r>
            <a:endParaRPr lang="en-US" dirty="0"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sz="2400" dirty="0" smtClean="0"/>
              <a:t>Costs that may not be directly observable or obvious, but result from benefits being lost as a result of taking on a project.  </a:t>
            </a:r>
          </a:p>
          <a:p>
            <a:pPr fontAlgn="auto">
              <a:spcAft>
                <a:spcPts val="0"/>
              </a:spcAft>
              <a:buFont typeface="Arial" pitchFamily="34" charset="0"/>
              <a:buChar char="•"/>
              <a:defRPr/>
            </a:pPr>
            <a:r>
              <a:rPr lang="en-US" sz="2400" dirty="0" smtClean="0"/>
              <a:t>For example, if a firm decides to use an idle piece of equipment as part of a new business, the value of the equipment that could be realized by either selling or leasing it would be a relevant opportunity cost.</a:t>
            </a:r>
          </a:p>
          <a:p>
            <a:pPr fontAlgn="auto">
              <a:spcAft>
                <a:spcPts val="0"/>
              </a:spcAft>
              <a:buFont typeface="Arial" pitchFamily="34" charset="0"/>
              <a:buChar char="•"/>
              <a:defRPr/>
            </a:pPr>
            <a:r>
              <a:rPr lang="en-US" sz="2400" dirty="0" smtClean="0"/>
              <a:t>These costs should be included.</a:t>
            </a:r>
          </a:p>
          <a:p>
            <a:pPr fontAlgn="auto">
              <a:spcAft>
                <a:spcPts val="0"/>
              </a:spcAft>
              <a:buFont typeface="Arial" pitchFamily="34" charset="0"/>
              <a:buChar char="•"/>
              <a:defRPr/>
            </a:pP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a:r>
              <a:rPr lang="en-US" b="1" dirty="0" smtClean="0"/>
              <a:t>10.2 (C)</a:t>
            </a:r>
            <a:r>
              <a:rPr lang="en-US" dirty="0" smtClean="0"/>
              <a:t>  </a:t>
            </a:r>
            <a:r>
              <a:rPr lang="en-US" b="1" dirty="0" smtClean="0"/>
              <a:t>Erosion costs</a:t>
            </a:r>
            <a:endParaRPr lang="en-US" dirty="0" smtClean="0"/>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t>Costs that arise when a new product or service competes with revenue generated by a current product or service offered by a firm. </a:t>
            </a:r>
          </a:p>
          <a:p>
            <a:pPr fontAlgn="auto">
              <a:spcAft>
                <a:spcPts val="0"/>
              </a:spcAft>
              <a:buFont typeface="Arial" pitchFamily="34" charset="0"/>
              <a:buChar char="•"/>
              <a:defRPr/>
            </a:pPr>
            <a:r>
              <a:rPr lang="en-US" dirty="0" smtClean="0"/>
              <a:t>For example, if a store offers two types of photo-copying services, a newer, more expensive choice and an older economical one.</a:t>
            </a:r>
          </a:p>
          <a:p>
            <a:pPr fontAlgn="auto">
              <a:spcAft>
                <a:spcPts val="0"/>
              </a:spcAft>
              <a:buFont typeface="Arial" pitchFamily="34" charset="0"/>
              <a:buChar char="•"/>
              <a:defRPr/>
            </a:pPr>
            <a:r>
              <a:rPr lang="en-US" dirty="0" smtClean="0"/>
              <a:t>Some of the revenues from the older repeat customers will be lost and should therefore be accounted for in the incremental cash flows.</a:t>
            </a:r>
          </a:p>
          <a:p>
            <a:pPr fontAlgn="auto">
              <a:spcAft>
                <a:spcPts val="0"/>
              </a:spcAft>
              <a:buFont typeface="Arial"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US" b="1" dirty="0" smtClean="0">
                <a:solidFill>
                  <a:srgbClr val="000000"/>
                </a:solidFill>
              </a:rPr>
              <a:t>10.2 (C)</a:t>
            </a:r>
            <a:r>
              <a:rPr lang="en-US" dirty="0" smtClean="0">
                <a:solidFill>
                  <a:srgbClr val="000000"/>
                </a:solidFill>
              </a:rPr>
              <a:t>  </a:t>
            </a:r>
            <a:r>
              <a:rPr lang="en-US" b="1" dirty="0" smtClean="0">
                <a:solidFill>
                  <a:srgbClr val="000000"/>
                </a:solidFill>
              </a:rPr>
              <a:t>Erosion costs (continued)</a:t>
            </a:r>
            <a:endParaRPr lang="en-US" sz="2800" dirty="0" smtClean="0"/>
          </a:p>
        </p:txBody>
      </p:sp>
      <p:sp>
        <p:nvSpPr>
          <p:cNvPr id="3" name="Content Placeholder 2"/>
          <p:cNvSpPr>
            <a:spLocks noGrp="1"/>
          </p:cNvSpPr>
          <p:nvPr>
            <p:ph idx="1"/>
          </p:nvPr>
        </p:nvSpPr>
        <p:spPr/>
        <p:txBody>
          <a:bodyPr rtlCol="0">
            <a:normAutofit fontScale="77500" lnSpcReduction="20000"/>
          </a:bodyPr>
          <a:lstStyle/>
          <a:p>
            <a:pPr fontAlgn="auto">
              <a:spcAft>
                <a:spcPts val="600"/>
              </a:spcAft>
              <a:buFont typeface="Arial" pitchFamily="34" charset="0"/>
              <a:buNone/>
              <a:defRPr/>
            </a:pPr>
            <a:r>
              <a:rPr lang="en-US" b="1" dirty="0" smtClean="0"/>
              <a:t>Example 1:  Erosion costs.</a:t>
            </a:r>
            <a:endParaRPr lang="en-US" dirty="0" smtClean="0"/>
          </a:p>
          <a:p>
            <a:pPr marL="0" indent="0" fontAlgn="auto">
              <a:spcAft>
                <a:spcPts val="600"/>
              </a:spcAft>
              <a:buFont typeface="Arial" pitchFamily="34" charset="0"/>
              <a:buNone/>
              <a:defRPr/>
            </a:pPr>
            <a:r>
              <a:rPr lang="en-US" dirty="0" smtClean="0"/>
              <a:t>Frosty Desserts currently sell 100,000 of its Strawberry-Shortcake Delight each year for $3.50 per serving.  </a:t>
            </a:r>
          </a:p>
          <a:p>
            <a:pPr marL="0" indent="0" fontAlgn="auto">
              <a:spcAft>
                <a:spcPts val="600"/>
              </a:spcAft>
              <a:buFont typeface="Arial" pitchFamily="34" charset="0"/>
              <a:buNone/>
              <a:defRPr/>
            </a:pPr>
            <a:r>
              <a:rPr lang="en-US" dirty="0" smtClean="0"/>
              <a:t>Its cost per serving is $1.75. </a:t>
            </a:r>
          </a:p>
          <a:p>
            <a:pPr marL="0" indent="0" fontAlgn="auto">
              <a:spcAft>
                <a:spcPts val="600"/>
              </a:spcAft>
              <a:buFont typeface="Arial" pitchFamily="34" charset="0"/>
              <a:buNone/>
              <a:defRPr/>
            </a:pPr>
            <a:r>
              <a:rPr lang="en-US" dirty="0" smtClean="0"/>
              <a:t>Its chef has come up with a newer, richer concoction, “Extra-Creamy Strawberry Wonder,” which costs $2.00 per serving, will retail for $4.50 and should bring in 130,000 customers.  </a:t>
            </a:r>
          </a:p>
          <a:p>
            <a:pPr marL="0" indent="0" fontAlgn="auto">
              <a:spcAft>
                <a:spcPts val="600"/>
              </a:spcAft>
              <a:buFont typeface="Arial" pitchFamily="34" charset="0"/>
              <a:buNone/>
              <a:defRPr/>
            </a:pPr>
            <a:r>
              <a:rPr lang="en-US" dirty="0" smtClean="0"/>
              <a:t>It is estimated that after the launch the sales for the original variety will drop by 15%.  </a:t>
            </a:r>
          </a:p>
          <a:p>
            <a:pPr marL="0" indent="0" fontAlgn="auto">
              <a:spcAft>
                <a:spcPts val="600"/>
              </a:spcAft>
              <a:buFont typeface="Arial" pitchFamily="34" charset="0"/>
              <a:buNone/>
              <a:defRPr/>
            </a:pPr>
            <a:r>
              <a:rPr lang="en-US" dirty="0" smtClean="0"/>
              <a:t>Estimate the erosion cost associated with this venture.</a:t>
            </a:r>
          </a:p>
          <a:p>
            <a:pPr fontAlgn="auto">
              <a:spcAft>
                <a:spcPts val="0"/>
              </a:spcAft>
              <a:buFont typeface="Arial" pitchFamily="34" charset="0"/>
              <a:buNone/>
              <a:defRPr/>
            </a:pPr>
            <a:r>
              <a:rPr lang="en-US" dirty="0" smtClean="0"/>
              <a:t>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rooks3e_template">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Brooks3e_template.pot</Template>
  <TotalTime>642</TotalTime>
  <Words>1653</Words>
  <Application>Microsoft Macintosh PowerPoint</Application>
  <PresentationFormat>On-screen Show (4:3)</PresentationFormat>
  <Paragraphs>277</Paragraphs>
  <Slides>51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Brooks3e_template</vt:lpstr>
      <vt:lpstr>Document</vt:lpstr>
      <vt:lpstr>Chapter 10 </vt:lpstr>
      <vt:lpstr>Learning Objectives</vt:lpstr>
      <vt:lpstr> 10.1  The Importance of Cash Flow </vt:lpstr>
      <vt:lpstr> 10.1  The Importance of Cash Flow (continued) </vt:lpstr>
      <vt:lpstr> 10.2  Estimating Cash Flow for Projects: Incremental Cash Flow </vt:lpstr>
      <vt:lpstr>10.2 (A)  Sunk costs</vt:lpstr>
      <vt:lpstr>10.2 (B)  Opportunity costs</vt:lpstr>
      <vt:lpstr>10.2 (C)  Erosion costs</vt:lpstr>
      <vt:lpstr>10.2 (C)  Erosion costs (continued)</vt:lpstr>
      <vt:lpstr>10.2 (C)  Erosion costs (continued)</vt:lpstr>
      <vt:lpstr>10.2 (C)  Erosion costs (continued)</vt:lpstr>
      <vt:lpstr>10.2 (D)  Synergy gains</vt:lpstr>
      <vt:lpstr>10.2 (E)  Working capital</vt:lpstr>
      <vt:lpstr> 10.3  Capital Spending and Depreciation </vt:lpstr>
      <vt:lpstr>10.3  Capital Spending and Depreciation (continued)</vt:lpstr>
      <vt:lpstr>10.3 (A)  Straight-Line depreciation</vt:lpstr>
      <vt:lpstr>10.3 (B)  Modified Accelerated Cost Recovery System</vt:lpstr>
      <vt:lpstr>10.3 (B)  MACRS (continued)</vt:lpstr>
      <vt:lpstr>10.3 (B)  MACRS (continued)</vt:lpstr>
      <vt:lpstr>10.3 (B)  MACRS (continued)</vt:lpstr>
      <vt:lpstr>10.3 (B)  MACRS (continued)</vt:lpstr>
      <vt:lpstr>10.3 (B)  MACRS (continued)</vt:lpstr>
      <vt:lpstr>10.4  Cash Flow and the Disposal of Capital Equipment</vt:lpstr>
      <vt:lpstr>10.4  Cash Flow and the Disposal of Capital Equipment (continued)</vt:lpstr>
      <vt:lpstr>10.4  Cash Flow and the Disposal of Capital Equipment (continued)</vt:lpstr>
      <vt:lpstr>10.4  Cash Flow and the Disposal of Capital Equipment (continued)</vt:lpstr>
      <vt:lpstr>10.5  Projected Cash Flow for a New Project</vt:lpstr>
      <vt:lpstr>10.5  Projected Cash Flow for a New Project (continued)</vt:lpstr>
      <vt:lpstr>10.5  Projected Cash Flow for a New Project (continued)</vt:lpstr>
      <vt:lpstr>10.5  Projected Cash Flow for a New Project (continued)</vt:lpstr>
      <vt:lpstr>10.5  Projected Cash Flow for a New Project (continued)</vt:lpstr>
      <vt:lpstr>10.5  Projected Cash Flow for a New Project (continued)</vt:lpstr>
      <vt:lpstr>10.5  Projected Cash Flow for a New Project (continued)</vt:lpstr>
      <vt:lpstr>10.5  Projected Cash Flow for a New Project (continued)</vt:lpstr>
      <vt:lpstr>Additional Problems with Answers Problem 1</vt:lpstr>
      <vt:lpstr>Additional Problems with Answers Problem 1 (Answer)</vt:lpstr>
      <vt:lpstr>Additional Problems with Answers Problem 2</vt:lpstr>
      <vt:lpstr>Additional Problems with Answers Problem 2 (Answer)</vt:lpstr>
      <vt:lpstr>Additional Problems with Answers Problem 3</vt:lpstr>
      <vt:lpstr>Additional Problems with Answers Problem 3 (Answer)</vt:lpstr>
      <vt:lpstr>Additional Problems with Answers Problem 4</vt:lpstr>
      <vt:lpstr>Additional Problems with Answers Problem 4 (Answer)</vt:lpstr>
      <vt:lpstr>Additional Problems with Answers Problem 4 (Answer) (continued)</vt:lpstr>
      <vt:lpstr>Additional Problems with Answers Problem 5</vt:lpstr>
      <vt:lpstr>Additional Problems with Answers Problem 5 (Answer)</vt:lpstr>
      <vt:lpstr>Additional Problems with Answers Problem 5 (Answer) (continued)</vt:lpstr>
      <vt:lpstr>Additional Problems with Answers Problem 5 (Answer) (continued)</vt:lpstr>
      <vt:lpstr>Figure 10.3</vt:lpstr>
      <vt:lpstr>TABLE 10.1  Annual Incremental Cash Revenues</vt:lpstr>
      <vt:lpstr>TABLE 10.2  Annual Cash Revenues After Competitor Introduces Flavored Cola</vt:lpstr>
      <vt:lpstr>TABLE 10.5  Annual Depreciation Expense of Equipment for Cogswell Cola</vt:lpstr>
    </vt:vector>
  </TitlesOfParts>
  <Manager/>
  <Company>Copyright ©2015 Pearson Education, Inc. All rights reserved.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dc:title>
  <dc:subject>International Economics, 10e</dc:subject>
  <dc:creator>Krugman/Obstfeld/Melitz</dc:creator>
  <cp:keywords/>
  <dc:description/>
  <cp:lastModifiedBy>Binod</cp:lastModifiedBy>
  <cp:revision>17</cp:revision>
  <dcterms:created xsi:type="dcterms:W3CDTF">2013-12-11T19:19:12Z</dcterms:created>
  <dcterms:modified xsi:type="dcterms:W3CDTF">2015-09-10T10:12:03Z</dcterms:modified>
  <cp:category/>
</cp:coreProperties>
</file>