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75"/>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30" r:id="rId72"/>
    <p:sldId id="331" r:id="rId73"/>
    <p:sldId id="332"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5pPr>
    <a:lvl6pPr marL="2286000" algn="l" defTabSz="457200" rtl="0" eaLnBrk="1" latinLnBrk="0" hangingPunct="1">
      <a:defRPr sz="2400" kern="1200">
        <a:solidFill>
          <a:schemeClr val="tx1"/>
        </a:solidFill>
        <a:latin typeface="Adobe Jenson Italic" charset="0"/>
        <a:ea typeface="ＭＳ Ｐゴシック" charset="0"/>
        <a:cs typeface="ＭＳ Ｐゴシック" charset="0"/>
      </a:defRPr>
    </a:lvl6pPr>
    <a:lvl7pPr marL="2743200" algn="l" defTabSz="457200" rtl="0" eaLnBrk="1" latinLnBrk="0" hangingPunct="1">
      <a:defRPr sz="2400" kern="1200">
        <a:solidFill>
          <a:schemeClr val="tx1"/>
        </a:solidFill>
        <a:latin typeface="Adobe Jenson Italic" charset="0"/>
        <a:ea typeface="ＭＳ Ｐゴシック" charset="0"/>
        <a:cs typeface="ＭＳ Ｐゴシック" charset="0"/>
      </a:defRPr>
    </a:lvl7pPr>
    <a:lvl8pPr marL="3200400" algn="l" defTabSz="457200" rtl="0" eaLnBrk="1" latinLnBrk="0" hangingPunct="1">
      <a:defRPr sz="2400" kern="1200">
        <a:solidFill>
          <a:schemeClr val="tx1"/>
        </a:solidFill>
        <a:latin typeface="Adobe Jenson Italic" charset="0"/>
        <a:ea typeface="ＭＳ Ｐゴシック" charset="0"/>
        <a:cs typeface="ＭＳ Ｐゴシック" charset="0"/>
      </a:defRPr>
    </a:lvl8pPr>
    <a:lvl9pPr marL="3657600" algn="l" defTabSz="457200" rtl="0" eaLnBrk="1" latinLnBrk="0" hangingPunct="1">
      <a:defRPr sz="2400" kern="1200">
        <a:solidFill>
          <a:schemeClr val="tx1"/>
        </a:solidFill>
        <a:latin typeface="Adobe Jenson Ital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CDC"/>
    <a:srgbClr val="C2DDF3"/>
    <a:srgbClr val="A09FA4"/>
    <a:srgbClr val="CAC9CE"/>
    <a:srgbClr val="B8B3B7"/>
    <a:srgbClr val="1A86C6"/>
    <a:srgbClr val="A1DBF3"/>
    <a:srgbClr val="91CD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Verdan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a:cs typeface="Verdana"/>
              </a:defRPr>
            </a:lvl1pPr>
          </a:lstStyle>
          <a:p>
            <a:pPr>
              <a:defRPr/>
            </a:pPr>
            <a:fld id="{C87486AE-50FE-DC4E-8C15-A1F186B63544}" type="datetime1">
              <a:rPr lang="en-US" smtClean="0"/>
              <a:pPr>
                <a:defRPr/>
              </a:pPr>
              <a:t>9/10/2015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Verdan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Verdana"/>
                <a:cs typeface="Verdana"/>
              </a:defRPr>
            </a:lvl1pPr>
          </a:lstStyle>
          <a:p>
            <a:pPr>
              <a:defRPr/>
            </a:pPr>
            <a:fld id="{BDB4952F-A6E8-E440-BB87-E50D11A861DD}" type="slidenum">
              <a:rPr lang="en-US" smtClean="0"/>
              <a:pPr>
                <a:defRPr/>
              </a:pPr>
              <a:t>‹#›</a:t>
            </a:fld>
            <a:endParaRPr lang="en-US" dirty="0"/>
          </a:p>
        </p:txBody>
      </p:sp>
    </p:spTree>
    <p:extLst>
      <p:ext uri="{BB962C8B-B14F-4D97-AF65-F5344CB8AC3E}">
        <p14:creationId xmlns:p14="http://schemas.microsoft.com/office/powerpoint/2010/main" xmlns="" val="491559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31A4E2-9532-4870-AF81-8A21C388D1C1}" type="slidenum">
              <a:rPr lang="en-US"/>
              <a:pPr fontAlgn="base">
                <a:spcBef>
                  <a:spcPct val="0"/>
                </a:spcBef>
                <a:spcAft>
                  <a:spcPct val="0"/>
                </a:spcAft>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2DDF3"/>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A09F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r>
              <a:rPr lang="en-US" sz="1800" dirty="0">
                <a:cs typeface="Verdana"/>
              </a:rPr>
              <a:t> </a:t>
            </a:r>
          </a:p>
        </p:txBody>
      </p:sp>
      <p:pic>
        <p:nvPicPr>
          <p:cNvPr id="3" name="Picture 3" descr="Pearson_Bound_Wh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571189_Brooks_CVR_DSN_Final_lo.jpg"/>
          <p:cNvPicPr>
            <a:picLocks noChangeAspect="1"/>
          </p:cNvPicPr>
          <p:nvPr userDrawn="1"/>
        </p:nvPicPr>
        <p:blipFill>
          <a:blip r:embed="rId4" cstate="print"/>
          <a:stretch>
            <a:fillRect/>
          </a:stretch>
        </p:blipFill>
        <p:spPr bwMode="auto">
          <a:xfrm>
            <a:off x="0" y="-4763"/>
            <a:ext cx="4962435" cy="640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6901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0063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1053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1942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14165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5230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9284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08883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3368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31197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94643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7" name="Rectangle 5"/>
          <p:cNvSpPr>
            <a:spLocks noGrp="1" noChangeArrowheads="1"/>
          </p:cNvSpPr>
          <p:nvPr>
            <p:ph type="title"/>
          </p:nvPr>
        </p:nvSpPr>
        <p:spPr bwMode="auto">
          <a:xfrm>
            <a:off x="1143000" y="0"/>
            <a:ext cx="7696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a:p>
        </p:txBody>
      </p:sp>
      <p:sp>
        <p:nvSpPr>
          <p:cNvPr id="1028" name="Rectangle 2"/>
          <p:cNvSpPr>
            <a:spLocks noChangeArrowheads="1"/>
          </p:cNvSpPr>
          <p:nvPr/>
        </p:nvSpPr>
        <p:spPr bwMode="gray">
          <a:xfrm>
            <a:off x="0" y="6400800"/>
            <a:ext cx="9144000" cy="457200"/>
          </a:xfrm>
          <a:prstGeom prst="rect">
            <a:avLst/>
          </a:prstGeom>
          <a:solidFill>
            <a:srgbClr val="01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en-US" sz="1800" dirty="0">
              <a:cs typeface="Verdana"/>
            </a:endParaRPr>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r>
              <a:rPr lang="en-US" sz="900" dirty="0" smtClean="0">
                <a:solidFill>
                  <a:schemeClr val="bg1"/>
                </a:solidFill>
                <a:latin typeface="Verdana" charset="0"/>
                <a:cs typeface="Verdana" charset="0"/>
              </a:rPr>
              <a:t>Copyright ©2016 Pearson Education, Ltd. All rights reserved.</a:t>
            </a:r>
            <a:endParaRPr lang="en-GB" sz="900" dirty="0">
              <a:solidFill>
                <a:schemeClr val="bg1"/>
              </a:solidFill>
              <a:latin typeface="Verdana" charset="0"/>
              <a:cs typeface="Verdana"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r>
              <a:rPr lang="en-GB" sz="900" dirty="0" smtClean="0">
                <a:solidFill>
                  <a:schemeClr val="bg1"/>
                </a:solidFill>
                <a:latin typeface="Verdana" charset="0"/>
              </a:rPr>
              <a:t>9-</a:t>
            </a:r>
            <a:fld id="{FF7FC6B8-0772-4A41-9CF5-C0C0A89094B5}" type="slidenum">
              <a:rPr lang="en-GB" sz="900">
                <a:solidFill>
                  <a:schemeClr val="bg1"/>
                </a:solidFill>
                <a:latin typeface="Verdana" charset="0"/>
              </a:rPr>
              <a:pPr algn="r"/>
              <a:t>‹#›</a:t>
            </a:fld>
            <a:r>
              <a:rPr lang="en-GB" sz="900" dirty="0">
                <a:solidFill>
                  <a:schemeClr val="bg1"/>
                </a:solidFill>
                <a:latin typeface="Verdana" charset="0"/>
              </a:rPr>
              <a:t> </a:t>
            </a:r>
          </a:p>
        </p:txBody>
      </p:sp>
      <p:pic>
        <p:nvPicPr>
          <p:cNvPr id="1031" name="Picture 2" descr="cornerbrooks_3e_cover.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6350"/>
            <a:ext cx="914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Office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Office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Word_Document7.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Office_Word_Document8.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Office_Word_Document9.docx"/><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Office_Word_Document10.docx"/><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Office_Word_Document11.doc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Office_Word_Document12.docx"/><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Office_Word_Document13.docx"/><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Office_Word_Document14.docx"/><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Office_Word_Document15.docx"/><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Office_Word_Document16.docx"/><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6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idx="4294967295"/>
          </p:nvPr>
        </p:nvSpPr>
        <p:spPr>
          <a:xfrm>
            <a:off x="5029200" y="2130425"/>
            <a:ext cx="4114800" cy="1470025"/>
          </a:xfrm>
        </p:spPr>
        <p:txBody>
          <a:bodyPr/>
          <a:lstStyle/>
          <a:p>
            <a:pPr algn="ctr"/>
            <a:r>
              <a:rPr lang="en-US" dirty="0" smtClean="0">
                <a:ea typeface="ヒラギノ角ゴ Pro W3"/>
                <a:cs typeface="ヒラギノ角ゴ Pro W3"/>
              </a:rPr>
              <a:t>Chapter 9</a:t>
            </a:r>
          </a:p>
        </p:txBody>
      </p:sp>
      <p:sp>
        <p:nvSpPr>
          <p:cNvPr id="3" name="Subtitle 2"/>
          <p:cNvSpPr>
            <a:spLocks noGrp="1"/>
          </p:cNvSpPr>
          <p:nvPr>
            <p:ph type="subTitle" idx="4294967295"/>
          </p:nvPr>
        </p:nvSpPr>
        <p:spPr>
          <a:xfrm>
            <a:off x="5105400" y="3886200"/>
            <a:ext cx="3962400" cy="1752600"/>
          </a:xfrm>
        </p:spPr>
        <p:txBody>
          <a:bodyPr/>
          <a:lstStyle/>
          <a:p>
            <a:pPr marL="0" indent="0" algn="ctr">
              <a:buFontTx/>
              <a:buNone/>
              <a:defRPr/>
            </a:pPr>
            <a:r>
              <a:rPr lang="en-US" sz="3200" b="1" dirty="0" smtClean="0"/>
              <a:t>Capital Budgeting Decision Models</a:t>
            </a:r>
            <a:endParaRPr lang="en-US" sz="3200" dirty="0" smtClean="0"/>
          </a:p>
          <a:p>
            <a:pPr>
              <a:buFontTx/>
              <a:buNone/>
              <a:defRPr/>
            </a:pPr>
            <a:endParaRPr lang="en-US"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solidFill>
                  <a:srgbClr val="000000"/>
                </a:solidFill>
                <a:ea typeface="ヒラギノ角ゴ Pro W3"/>
                <a:cs typeface="ヒラギノ角ゴ Pro W3"/>
              </a:rPr>
              <a:t>9.2 (A)  Discounted Payback Period (continued)</a:t>
            </a:r>
            <a:endParaRPr lang="en-US" sz="2800" dirty="0" smtClean="0">
              <a:ea typeface="ヒラギノ角ゴ Pro W3"/>
              <a:cs typeface="ヒラギノ角ゴ Pro W3"/>
            </a:endParaRPr>
          </a:p>
        </p:txBody>
      </p:sp>
      <p:sp>
        <p:nvSpPr>
          <p:cNvPr id="26626" name="Content Placeholder 2"/>
          <p:cNvSpPr>
            <a:spLocks noGrp="1"/>
          </p:cNvSpPr>
          <p:nvPr>
            <p:ph idx="1"/>
          </p:nvPr>
        </p:nvSpPr>
        <p:spPr/>
        <p:txBody>
          <a:bodyPr/>
          <a:lstStyle/>
          <a:p>
            <a:pPr>
              <a:buFontTx/>
              <a:buNone/>
            </a:pPr>
            <a:r>
              <a:rPr lang="en-US" b="1" smtClean="0">
                <a:ea typeface="ヒラギノ角ゴ Pro W3"/>
                <a:cs typeface="ヒラギノ角ゴ Pro W3"/>
              </a:rPr>
              <a:t> 	Example 2: Calculate Discounted Payback Period</a:t>
            </a:r>
            <a:endParaRPr lang="en-US" smtClean="0">
              <a:ea typeface="ヒラギノ角ゴ Pro W3"/>
              <a:cs typeface="ヒラギノ角ゴ Pro W3"/>
            </a:endParaRPr>
          </a:p>
          <a:p>
            <a:pPr>
              <a:buFontTx/>
              <a:buNone/>
            </a:pPr>
            <a:r>
              <a:rPr lang="en-US" b="1" smtClean="0">
                <a:ea typeface="ヒラギノ角ゴ Pro W3"/>
                <a:cs typeface="ヒラギノ角ゴ Pro W3"/>
              </a:rPr>
              <a:t> </a:t>
            </a:r>
            <a:endParaRPr lang="en-US" smtClean="0">
              <a:ea typeface="ヒラギノ角ゴ Pro W3"/>
              <a:cs typeface="ヒラギノ角ゴ Pro W3"/>
            </a:endParaRPr>
          </a:p>
          <a:p>
            <a:pPr>
              <a:buFontTx/>
              <a:buNone/>
            </a:pPr>
            <a:r>
              <a:rPr lang="en-US" b="1" smtClean="0">
                <a:ea typeface="ヒラギノ角ゴ Pro W3"/>
                <a:cs typeface="ヒラギノ角ゴ Pro W3"/>
              </a:rPr>
              <a:t>	</a:t>
            </a:r>
            <a:r>
              <a:rPr lang="en-US" smtClean="0">
                <a:ea typeface="ヒラギノ角ゴ Pro W3"/>
                <a:cs typeface="ヒラギノ角ゴ Pro W3"/>
              </a:rPr>
              <a:t>Calculate the discounted payback period of the tanning bed, stated in Example 1 above, by using a discount rate of 10%.</a:t>
            </a:r>
          </a:p>
          <a:p>
            <a:pPr>
              <a:buFontTx/>
              <a:buNone/>
            </a:pPr>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z="2800" dirty="0" smtClean="0">
                <a:solidFill>
                  <a:srgbClr val="000000"/>
                </a:solidFill>
                <a:ea typeface="ヒラギノ角ゴ Pro W3"/>
                <a:cs typeface="ヒラギノ角ゴ Pro W3"/>
              </a:rPr>
              <a:t>9.2 (A)  Discounted Payback Period (continued) Example 2 Answer</a:t>
            </a:r>
            <a:endParaRPr lang="en-US" sz="2800" dirty="0" smtClean="0">
              <a:ea typeface="ヒラギノ角ゴ Pro W3"/>
              <a:cs typeface="ヒラギノ角ゴ Pro W3"/>
            </a:endParaRPr>
          </a:p>
        </p:txBody>
      </p:sp>
      <p:graphicFrame>
        <p:nvGraphicFramePr>
          <p:cNvPr id="2050" name="Object 2"/>
          <p:cNvGraphicFramePr>
            <a:graphicFrameLocks noChangeAspect="1"/>
          </p:cNvGraphicFramePr>
          <p:nvPr/>
        </p:nvGraphicFramePr>
        <p:xfrm>
          <a:off x="762000" y="1371600"/>
          <a:ext cx="7904163" cy="4718050"/>
        </p:xfrm>
        <a:graphic>
          <a:graphicData uri="http://schemas.openxmlformats.org/presentationml/2006/ole">
            <p:oleObj spid="_x0000_s8200" name="Document" r:id="rId3" imgW="7342587" imgH="4788840"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9.3  Net Present Value (NPV)</a:t>
            </a:r>
            <a:br>
              <a:rPr lang="en-US" dirty="0" smtClean="0"/>
            </a:br>
            <a:endParaRPr lang="en-US" dirty="0"/>
          </a:p>
        </p:txBody>
      </p:sp>
      <p:sp>
        <p:nvSpPr>
          <p:cNvPr id="29698" name="Content Placeholder 2"/>
          <p:cNvSpPr>
            <a:spLocks noGrp="1"/>
          </p:cNvSpPr>
          <p:nvPr>
            <p:ph idx="1"/>
          </p:nvPr>
        </p:nvSpPr>
        <p:spPr/>
        <p:txBody>
          <a:bodyPr/>
          <a:lstStyle/>
          <a:p>
            <a:r>
              <a:rPr lang="en-US" smtClean="0">
                <a:ea typeface="ヒラギノ角ゴ Pro W3"/>
                <a:cs typeface="ヒラギノ角ゴ Pro W3"/>
              </a:rPr>
              <a:t>Discounts all the cash flows from a project back to time 0 using an appropriate discount rate, </a:t>
            </a:r>
            <a:r>
              <a:rPr lang="en-US" i="1" smtClean="0">
                <a:ea typeface="ヒラギノ角ゴ Pro W3"/>
                <a:cs typeface="ヒラギノ角ゴ Pro W3"/>
              </a:rPr>
              <a:t>r:</a:t>
            </a:r>
          </a:p>
          <a:p>
            <a:endParaRPr lang="en-US" i="1" smtClean="0">
              <a:ea typeface="ヒラギノ角ゴ Pro W3"/>
              <a:cs typeface="ヒラギノ角ゴ Pro W3"/>
            </a:endParaRPr>
          </a:p>
          <a:p>
            <a:endParaRPr lang="en-US" i="1" smtClean="0">
              <a:ea typeface="ヒラギノ角ゴ Pro W3"/>
              <a:cs typeface="ヒラギノ角ゴ Pro W3"/>
            </a:endParaRPr>
          </a:p>
          <a:p>
            <a:endParaRPr lang="en-US" i="1" smtClean="0">
              <a:ea typeface="ヒラギノ角ゴ Pro W3"/>
              <a:cs typeface="ヒラギノ角ゴ Pro W3"/>
            </a:endParaRPr>
          </a:p>
          <a:p>
            <a:r>
              <a:rPr lang="en-US" smtClean="0">
                <a:ea typeface="ヒラギノ角ゴ Pro W3"/>
                <a:cs typeface="ヒラギノ角ゴ Pro W3"/>
              </a:rPr>
              <a:t>A positive NPV implies that the project is adding value to the firm’s bottom line and therefore when comparing projects, the higher the NPV the better.</a:t>
            </a:r>
            <a:endParaRPr lang="en-US" i="1" smtClean="0">
              <a:ea typeface="ヒラギノ角ゴ Pro W3"/>
              <a:cs typeface="ヒラギノ角ゴ Pro W3"/>
            </a:endParaRPr>
          </a:p>
          <a:p>
            <a:endParaRPr lang="en-US" smtClean="0">
              <a:ea typeface="ヒラギノ角ゴ Pro W3"/>
              <a:cs typeface="ヒラギノ角ゴ Pro W3"/>
            </a:endParaRPr>
          </a:p>
        </p:txBody>
      </p:sp>
      <p:pic>
        <p:nvPicPr>
          <p:cNvPr id="29699" name="Picture 4" descr="eq09_01.gif"/>
          <p:cNvPicPr>
            <a:picLocks noChangeAspect="1"/>
          </p:cNvPicPr>
          <p:nvPr/>
        </p:nvPicPr>
        <p:blipFill>
          <a:blip r:embed="rId2"/>
          <a:srcRect/>
          <a:stretch>
            <a:fillRect/>
          </a:stretch>
        </p:blipFill>
        <p:spPr bwMode="auto">
          <a:xfrm>
            <a:off x="1066800" y="3048000"/>
            <a:ext cx="7469188" cy="990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9.3  Net Present Value (NPV) (continued)</a:t>
            </a:r>
            <a:br>
              <a:rPr lang="en-US" dirty="0" smtClean="0"/>
            </a:br>
            <a:endParaRPr lang="en-US" dirty="0"/>
          </a:p>
        </p:txBody>
      </p:sp>
      <p:sp>
        <p:nvSpPr>
          <p:cNvPr id="3" name="Content Placeholder 2"/>
          <p:cNvSpPr>
            <a:spLocks noGrp="1"/>
          </p:cNvSpPr>
          <p:nvPr>
            <p:ph idx="1"/>
          </p:nvPr>
        </p:nvSpPr>
        <p:spPr>
          <a:xfrm>
            <a:off x="381000" y="1447800"/>
            <a:ext cx="8763000" cy="4648200"/>
          </a:xfrm>
        </p:spPr>
        <p:txBody>
          <a:bodyPr>
            <a:normAutofit fontScale="77500" lnSpcReduction="20000"/>
          </a:bodyPr>
          <a:lstStyle/>
          <a:p>
            <a:pPr>
              <a:buFontTx/>
              <a:buNone/>
              <a:defRPr/>
            </a:pPr>
            <a:r>
              <a:rPr lang="en-US" b="1" dirty="0" smtClean="0"/>
              <a:t>Example 3: Calculating NPV.</a:t>
            </a:r>
            <a:endParaRPr lang="en-US" dirty="0" smtClean="0"/>
          </a:p>
          <a:p>
            <a:pPr>
              <a:buFontTx/>
              <a:buNone/>
              <a:defRPr/>
            </a:pPr>
            <a:r>
              <a:rPr lang="en-US" dirty="0" smtClean="0"/>
              <a:t> </a:t>
            </a:r>
          </a:p>
          <a:p>
            <a:pPr>
              <a:buFontTx/>
              <a:buNone/>
              <a:defRPr/>
            </a:pPr>
            <a:r>
              <a:rPr lang="en-US" dirty="0" smtClean="0"/>
              <a:t>  	Using the cash flows for the tanning bed given in Example 2 above, calculate its NPV and indicate whether the investment should be undertaken or not.</a:t>
            </a:r>
          </a:p>
          <a:p>
            <a:pPr>
              <a:buFontTx/>
              <a:buNone/>
              <a:defRPr/>
            </a:pPr>
            <a:endParaRPr lang="en-US" dirty="0" smtClean="0"/>
          </a:p>
          <a:p>
            <a:pPr>
              <a:buFontTx/>
              <a:buNone/>
              <a:defRPr/>
            </a:pPr>
            <a:r>
              <a:rPr lang="en-US" b="1" dirty="0" smtClean="0"/>
              <a:t>Answer</a:t>
            </a:r>
          </a:p>
          <a:p>
            <a:pPr>
              <a:buFontTx/>
              <a:buNone/>
              <a:tabLst>
                <a:tab pos="1028700" algn="l"/>
              </a:tabLst>
              <a:defRPr/>
            </a:pPr>
            <a:r>
              <a:rPr lang="en-US" dirty="0" smtClean="0"/>
              <a:t> </a:t>
            </a:r>
            <a:r>
              <a:rPr lang="en-US" spc="-150" dirty="0" smtClean="0"/>
              <a:t>NPV </a:t>
            </a:r>
            <a:r>
              <a:rPr lang="en-US" spc="-150" baseline="-25000" dirty="0" smtClean="0"/>
              <a:t>bed	</a:t>
            </a:r>
            <a:r>
              <a:rPr lang="en-US" dirty="0" smtClean="0"/>
              <a:t>= -$10,000 + $4,000/(1.10) + $4,500/(1.10)</a:t>
            </a:r>
            <a:r>
              <a:rPr lang="en-US" baseline="30000" dirty="0" smtClean="0"/>
              <a:t>2</a:t>
            </a:r>
            <a:r>
              <a:rPr lang="en-US" dirty="0" smtClean="0"/>
              <a:t> +		$10,000/(1.10)</a:t>
            </a:r>
            <a:r>
              <a:rPr lang="en-US" baseline="30000" dirty="0" smtClean="0"/>
              <a:t>3 </a:t>
            </a:r>
            <a:r>
              <a:rPr lang="en-US" dirty="0" smtClean="0"/>
              <a:t>+ $8,000/(1.10)</a:t>
            </a:r>
            <a:r>
              <a:rPr lang="en-US" baseline="30000" dirty="0" smtClean="0"/>
              <a:t>4</a:t>
            </a:r>
            <a:endParaRPr lang="en-US" dirty="0" smtClean="0"/>
          </a:p>
          <a:p>
            <a:pPr>
              <a:buFontTx/>
              <a:buNone/>
              <a:tabLst>
                <a:tab pos="1028700" algn="l"/>
              </a:tabLst>
              <a:defRPr/>
            </a:pPr>
            <a:r>
              <a:rPr lang="en-US" spc="-150" baseline="-25000" dirty="0"/>
              <a:t>			</a:t>
            </a:r>
            <a:r>
              <a:rPr lang="en-US" dirty="0" smtClean="0"/>
              <a:t>=-$10,000 + $3,636.36 + $3719.01 + $7513.15 		+ $5,464.11</a:t>
            </a:r>
          </a:p>
          <a:p>
            <a:pPr>
              <a:buFontTx/>
              <a:buNone/>
              <a:tabLst>
                <a:tab pos="1028700" algn="l"/>
              </a:tabLst>
              <a:defRPr/>
            </a:pPr>
            <a:r>
              <a:rPr lang="en-US" spc="-150" baseline="-25000" dirty="0"/>
              <a:t>			</a:t>
            </a:r>
            <a:r>
              <a:rPr lang="en-US" dirty="0" smtClean="0"/>
              <a:t>=$10,332.62 </a:t>
            </a:r>
          </a:p>
          <a:p>
            <a:pPr>
              <a:buFontTx/>
              <a:buNone/>
              <a:defRPr/>
            </a:pPr>
            <a:r>
              <a:rPr lang="en-US" dirty="0" smtClean="0"/>
              <a:t>Since the </a:t>
            </a:r>
            <a:r>
              <a:rPr lang="en-US" b="1" dirty="0" smtClean="0"/>
              <a:t>NPV &gt; 0, the tanning bed should be purchased.</a:t>
            </a:r>
            <a:endParaRPr lang="en-US" dirty="0" smtClean="0"/>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ea typeface="ヒラギノ角ゴ Pro W3"/>
                <a:cs typeface="ヒラギノ角ゴ Pro W3"/>
              </a:rPr>
              <a:t>9.3 (A)  Mutually Exclusive versus Independent Projects</a:t>
            </a:r>
          </a:p>
        </p:txBody>
      </p:sp>
      <p:sp>
        <p:nvSpPr>
          <p:cNvPr id="3" name="Content Placeholder 2"/>
          <p:cNvSpPr>
            <a:spLocks noGrp="1"/>
          </p:cNvSpPr>
          <p:nvPr>
            <p:ph idx="1"/>
          </p:nvPr>
        </p:nvSpPr>
        <p:spPr/>
        <p:txBody>
          <a:bodyPr>
            <a:normAutofit/>
          </a:bodyPr>
          <a:lstStyle/>
          <a:p>
            <a:pPr marL="0" indent="0">
              <a:lnSpc>
                <a:spcPct val="80000"/>
              </a:lnSpc>
              <a:spcAft>
                <a:spcPts val="600"/>
              </a:spcAft>
              <a:buFontTx/>
              <a:buNone/>
            </a:pPr>
            <a:r>
              <a:rPr lang="en-US" sz="2200" dirty="0" smtClean="0">
                <a:ea typeface="ヒラギノ角ゴ Pro W3"/>
                <a:cs typeface="ヒラギノ角ゴ Pro W3"/>
              </a:rPr>
              <a:t>NPV approach useful for independent as well as mutually exclusive projects.   </a:t>
            </a:r>
          </a:p>
          <a:p>
            <a:pPr marL="0" indent="0">
              <a:lnSpc>
                <a:spcPct val="80000"/>
              </a:lnSpc>
              <a:spcAft>
                <a:spcPts val="600"/>
              </a:spcAft>
              <a:buFontTx/>
              <a:buNone/>
            </a:pPr>
            <a:r>
              <a:rPr lang="en-US" sz="2200" dirty="0" smtClean="0">
                <a:ea typeface="ヒラギノ角ゴ Pro W3"/>
                <a:cs typeface="ヒラギノ角ゴ Pro W3"/>
              </a:rPr>
              <a:t>A choice between mutually exclusive projects arises when: </a:t>
            </a:r>
          </a:p>
          <a:p>
            <a:pPr>
              <a:lnSpc>
                <a:spcPct val="80000"/>
              </a:lnSpc>
              <a:spcAft>
                <a:spcPts val="600"/>
              </a:spcAft>
              <a:buFont typeface="Verdana" pitchFamily="34" charset="0"/>
              <a:buAutoNum type="arabicPeriod"/>
            </a:pPr>
            <a:r>
              <a:rPr lang="en-US" sz="2200" dirty="0" smtClean="0">
                <a:ea typeface="ヒラギノ角ゴ Pro W3"/>
                <a:cs typeface="ヒラギノ角ゴ Pro W3"/>
              </a:rPr>
              <a:t>There is a need for only one project, and both projects can fulfill that need.</a:t>
            </a:r>
          </a:p>
          <a:p>
            <a:pPr>
              <a:lnSpc>
                <a:spcPct val="80000"/>
              </a:lnSpc>
              <a:spcAft>
                <a:spcPts val="600"/>
              </a:spcAft>
              <a:buFont typeface="Verdana" pitchFamily="34" charset="0"/>
              <a:buAutoNum type="arabicPeriod"/>
            </a:pPr>
            <a:r>
              <a:rPr lang="en-US" sz="2200" dirty="0" smtClean="0">
                <a:ea typeface="ヒラギノ角ゴ Pro W3"/>
                <a:cs typeface="ヒラギノ角ゴ Pro W3"/>
              </a:rPr>
              <a:t>There is a scarce resource that both projects need, and by using it in one project, it is not available for the second. </a:t>
            </a:r>
          </a:p>
          <a:p>
            <a:pPr marL="0" indent="0">
              <a:lnSpc>
                <a:spcPct val="80000"/>
              </a:lnSpc>
              <a:spcAft>
                <a:spcPts val="600"/>
              </a:spcAft>
              <a:buFontTx/>
              <a:buNone/>
            </a:pPr>
            <a:r>
              <a:rPr lang="en-US" sz="2200" dirty="0" smtClean="0">
                <a:ea typeface="ヒラギノ角ゴ Pro W3"/>
                <a:cs typeface="ヒラギノ角ゴ Pro W3"/>
              </a:rPr>
              <a:t>NPV rule considers whether or not discounted cash inflows outweigh the cash outflows emanating from a project. 	</a:t>
            </a:r>
          </a:p>
          <a:p>
            <a:pPr marL="0" indent="0">
              <a:lnSpc>
                <a:spcPct val="80000"/>
              </a:lnSpc>
              <a:spcAft>
                <a:spcPts val="600"/>
              </a:spcAft>
              <a:buFontTx/>
              <a:buNone/>
            </a:pPr>
            <a:r>
              <a:rPr lang="en-US" sz="2200" dirty="0" smtClean="0">
                <a:ea typeface="ヒラギノ角ゴ Pro W3"/>
                <a:cs typeface="ヒラギノ角ゴ Pro W3"/>
              </a:rPr>
              <a:t>Higher positive NPVs would be preferred to lower or negative NPVs.	</a:t>
            </a:r>
          </a:p>
          <a:p>
            <a:pPr marL="0" indent="0">
              <a:lnSpc>
                <a:spcPct val="80000"/>
              </a:lnSpc>
              <a:spcAft>
                <a:spcPts val="600"/>
              </a:spcAft>
              <a:buFontTx/>
              <a:buNone/>
            </a:pPr>
            <a:r>
              <a:rPr lang="en-US" sz="2200" dirty="0" smtClean="0">
                <a:ea typeface="ヒラギノ角ゴ Pro W3"/>
                <a:cs typeface="ヒラギノ角ゴ Pro W3"/>
              </a:rPr>
              <a:t>Decision is clear-cut.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2800" smtClean="0">
                <a:ea typeface="ヒラギノ角ゴ Pro W3"/>
                <a:cs typeface="ヒラギノ角ゴ Pro W3"/>
              </a:rPr>
              <a:t>9.3 (A)  Mutually Exclusive versus Independent Projects (continued)</a:t>
            </a:r>
          </a:p>
        </p:txBody>
      </p:sp>
      <p:sp>
        <p:nvSpPr>
          <p:cNvPr id="3" name="Content Placeholder 2"/>
          <p:cNvSpPr>
            <a:spLocks noGrp="1"/>
          </p:cNvSpPr>
          <p:nvPr>
            <p:ph idx="1"/>
          </p:nvPr>
        </p:nvSpPr>
        <p:spPr/>
        <p:txBody>
          <a:bodyPr>
            <a:normAutofit fontScale="55000" lnSpcReduction="20000"/>
          </a:bodyPr>
          <a:lstStyle/>
          <a:p>
            <a:pPr>
              <a:spcAft>
                <a:spcPts val="600"/>
              </a:spcAft>
              <a:buFontTx/>
              <a:buNone/>
              <a:defRPr/>
            </a:pPr>
            <a:r>
              <a:rPr lang="en-US" b="1" dirty="0" smtClean="0"/>
              <a:t> </a:t>
            </a:r>
            <a:r>
              <a:rPr lang="en-US" sz="3273" b="1" dirty="0" smtClean="0"/>
              <a:t>Example 4: Calculate NPV for choosing between mutually 	  	        exclusive projects.</a:t>
            </a:r>
            <a:endParaRPr lang="en-US" sz="3273" dirty="0" smtClean="0"/>
          </a:p>
          <a:p>
            <a:pPr>
              <a:lnSpc>
                <a:spcPts val="2160"/>
              </a:lnSpc>
              <a:spcAft>
                <a:spcPts val="600"/>
              </a:spcAft>
              <a:buFontTx/>
              <a:buNone/>
              <a:defRPr/>
            </a:pPr>
            <a:r>
              <a:rPr lang="en-US" sz="3273" b="1" dirty="0" smtClean="0"/>
              <a:t>     </a:t>
            </a:r>
            <a:r>
              <a:rPr lang="en-US" sz="3273" dirty="0" smtClean="0"/>
              <a:t>The owner of Perfect Images Salon has a dilemma. She wants to start offering tanning services and has to decide between purchasing a tanning bed and a tanning booth. In either case, she figures that the cost of capital will be 10%. The relevant annual cash flows with each option are listed below:</a:t>
            </a:r>
          </a:p>
          <a:p>
            <a:pPr>
              <a:spcAft>
                <a:spcPts val="600"/>
              </a:spcAft>
              <a:buFontTx/>
              <a:buNone/>
              <a:defRPr/>
            </a:pPr>
            <a:r>
              <a:rPr lang="en-US" dirty="0" smtClean="0"/>
              <a:t>	</a:t>
            </a:r>
            <a:r>
              <a:rPr lang="en-US" b="1" u="sng" dirty="0" smtClean="0"/>
              <a:t>Year	</a:t>
            </a:r>
            <a:r>
              <a:rPr lang="en-US" b="1" dirty="0" smtClean="0"/>
              <a:t>	              </a:t>
            </a:r>
            <a:r>
              <a:rPr lang="en-US" b="1" u="sng" dirty="0" smtClean="0"/>
              <a:t>Tanning Bed</a:t>
            </a:r>
            <a:r>
              <a:rPr lang="en-US" b="1" dirty="0" smtClean="0"/>
              <a:t>		</a:t>
            </a:r>
            <a:r>
              <a:rPr lang="en-US" b="1" u="sng" dirty="0" smtClean="0"/>
              <a:t>Tanning Booth</a:t>
            </a:r>
            <a:endParaRPr lang="en-US" u="sng" dirty="0" smtClean="0"/>
          </a:p>
          <a:p>
            <a:pPr>
              <a:spcAft>
                <a:spcPts val="600"/>
              </a:spcAft>
              <a:buFontTx/>
              <a:buNone/>
              <a:defRPr/>
            </a:pPr>
            <a:r>
              <a:rPr lang="en-US" b="1" dirty="0" smtClean="0"/>
              <a:t> 	    0			   -10,000		   -12,500</a:t>
            </a:r>
            <a:endParaRPr lang="en-US" dirty="0" smtClean="0"/>
          </a:p>
          <a:p>
            <a:pPr>
              <a:spcAft>
                <a:spcPts val="600"/>
              </a:spcAft>
              <a:buFontTx/>
              <a:buNone/>
              <a:defRPr/>
            </a:pPr>
            <a:r>
              <a:rPr lang="en-US" b="1" dirty="0" smtClean="0"/>
              <a:t>	    1			      4,000		      4,400</a:t>
            </a:r>
            <a:endParaRPr lang="en-US" dirty="0" smtClean="0"/>
          </a:p>
          <a:p>
            <a:pPr>
              <a:spcAft>
                <a:spcPts val="600"/>
              </a:spcAft>
              <a:buFontTx/>
              <a:buNone/>
              <a:defRPr/>
            </a:pPr>
            <a:r>
              <a:rPr lang="en-US" b="1" dirty="0" smtClean="0"/>
              <a:t>	    2			      4,500		      4,800</a:t>
            </a:r>
            <a:endParaRPr lang="en-US" dirty="0" smtClean="0"/>
          </a:p>
          <a:p>
            <a:pPr>
              <a:spcAft>
                <a:spcPts val="600"/>
              </a:spcAft>
              <a:buFontTx/>
              <a:buNone/>
              <a:defRPr/>
            </a:pPr>
            <a:r>
              <a:rPr lang="en-US" b="1" dirty="0" smtClean="0"/>
              <a:t>	    3			     10,000		     11,000</a:t>
            </a:r>
            <a:endParaRPr lang="en-US" dirty="0" smtClean="0"/>
          </a:p>
          <a:p>
            <a:pPr>
              <a:spcAft>
                <a:spcPts val="600"/>
              </a:spcAft>
              <a:buFontTx/>
              <a:buNone/>
              <a:defRPr/>
            </a:pPr>
            <a:r>
              <a:rPr lang="en-US" b="1" dirty="0" smtClean="0"/>
              <a:t>	    4			       8,000		       9,500</a:t>
            </a:r>
            <a:r>
              <a:rPr lang="en-US" dirty="0" smtClean="0"/>
              <a:t>	</a:t>
            </a:r>
          </a:p>
          <a:p>
            <a:pPr>
              <a:spcAft>
                <a:spcPts val="600"/>
              </a:spcAft>
              <a:buFontTx/>
              <a:buNone/>
              <a:defRPr/>
            </a:pPr>
            <a:r>
              <a:rPr lang="en-US" dirty="0" smtClean="0"/>
              <a:t>     </a:t>
            </a:r>
          </a:p>
          <a:p>
            <a:pPr>
              <a:spcAft>
                <a:spcPts val="600"/>
              </a:spcAft>
              <a:buFontTx/>
              <a:buNone/>
              <a:defRPr/>
            </a:pPr>
            <a:r>
              <a:rPr lang="en-US" sz="2909" dirty="0" smtClean="0"/>
              <a:t>	Can you help her make the right decision?</a:t>
            </a:r>
            <a:endParaRPr lang="en-US" sz="2909"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2800" smtClean="0">
                <a:solidFill>
                  <a:srgbClr val="000000"/>
                </a:solidFill>
                <a:ea typeface="ヒラギノ角ゴ Pro W3"/>
                <a:cs typeface="ヒラギノ角ゴ Pro W3"/>
              </a:rPr>
              <a:t>9.3 (A)  Mutually Exclusive versus Independent Projects (continued)</a:t>
            </a:r>
            <a:endParaRPr lang="en-US" sz="2800" smtClean="0">
              <a:ea typeface="ヒラギノ角ゴ Pro W3"/>
              <a:cs typeface="ヒラギノ角ゴ Pro W3"/>
            </a:endParaRPr>
          </a:p>
        </p:txBody>
      </p:sp>
      <p:sp>
        <p:nvSpPr>
          <p:cNvPr id="3" name="Content Placeholder 2"/>
          <p:cNvSpPr>
            <a:spLocks noGrp="1"/>
          </p:cNvSpPr>
          <p:nvPr>
            <p:ph idx="1"/>
          </p:nvPr>
        </p:nvSpPr>
        <p:spPr/>
        <p:txBody>
          <a:bodyPr>
            <a:normAutofit lnSpcReduction="10000"/>
          </a:bodyPr>
          <a:lstStyle/>
          <a:p>
            <a:pPr>
              <a:buFontTx/>
              <a:buNone/>
              <a:defRPr/>
            </a:pPr>
            <a:r>
              <a:rPr lang="en-US" sz="2000" b="1" dirty="0" smtClean="0"/>
              <a:t> Example 4 Answer</a:t>
            </a:r>
            <a:endParaRPr lang="en-US" sz="2000" dirty="0" smtClean="0"/>
          </a:p>
          <a:p>
            <a:pPr>
              <a:buFontTx/>
              <a:buNone/>
              <a:defRPr/>
            </a:pPr>
            <a:r>
              <a:rPr lang="en-US" sz="2000" dirty="0" smtClean="0"/>
              <a:t>	Since these are mutually exclusive options, the one with the higher NPV would be the best choice. </a:t>
            </a:r>
          </a:p>
          <a:p>
            <a:pPr>
              <a:buFontTx/>
              <a:buNone/>
              <a:defRPr/>
            </a:pPr>
            <a:r>
              <a:rPr lang="en-US" sz="2000" dirty="0" smtClean="0"/>
              <a:t>		NPV </a:t>
            </a:r>
            <a:r>
              <a:rPr lang="en-US" sz="2000" baseline="-25000" dirty="0" smtClean="0"/>
              <a:t>bed</a:t>
            </a:r>
            <a:r>
              <a:rPr lang="en-US" sz="2000" dirty="0" smtClean="0"/>
              <a:t> = -$10,000 + $4,000/(1.10)+ $4,500/(1.10)</a:t>
            </a:r>
            <a:r>
              <a:rPr lang="en-US" sz="2000" baseline="30000" dirty="0" smtClean="0"/>
              <a:t>2</a:t>
            </a:r>
            <a:r>
              <a:rPr lang="en-US" sz="2000" dirty="0" smtClean="0"/>
              <a:t> +		$10,000/(1.10)</a:t>
            </a:r>
            <a:r>
              <a:rPr lang="en-US" sz="2000" baseline="30000" dirty="0" smtClean="0"/>
              <a:t>3</a:t>
            </a:r>
            <a:r>
              <a:rPr lang="en-US" sz="2000" dirty="0" smtClean="0"/>
              <a:t>+$8,000/(1.10)</a:t>
            </a:r>
            <a:r>
              <a:rPr lang="en-US" sz="2000" baseline="30000" dirty="0" smtClean="0"/>
              <a:t>4</a:t>
            </a:r>
            <a:endParaRPr lang="en-US" sz="2000" dirty="0" smtClean="0"/>
          </a:p>
          <a:p>
            <a:pPr>
              <a:buFontTx/>
              <a:buNone/>
              <a:defRPr/>
            </a:pPr>
            <a:r>
              <a:rPr lang="en-US" sz="2000" baseline="30000" dirty="0" smtClean="0"/>
              <a:t>			</a:t>
            </a:r>
            <a:r>
              <a:rPr lang="en-US" sz="2000" dirty="0" smtClean="0"/>
              <a:t>=-$10,000 +$3636.36+$3719.01+$7513.15+$5464.11</a:t>
            </a:r>
          </a:p>
          <a:p>
            <a:pPr>
              <a:buFontTx/>
              <a:buNone/>
              <a:defRPr/>
            </a:pPr>
            <a:r>
              <a:rPr lang="en-US" sz="2000" dirty="0" smtClean="0"/>
              <a:t>			=$10,332.62 </a:t>
            </a:r>
          </a:p>
          <a:p>
            <a:pPr>
              <a:buFontTx/>
              <a:buNone/>
              <a:defRPr/>
            </a:pPr>
            <a:r>
              <a:rPr lang="en-US" sz="2000" dirty="0" smtClean="0"/>
              <a:t>		NPV </a:t>
            </a:r>
            <a:r>
              <a:rPr lang="en-US" sz="2000" baseline="-25000" dirty="0" smtClean="0"/>
              <a:t>booth</a:t>
            </a:r>
            <a:r>
              <a:rPr lang="en-US" sz="2000" dirty="0" smtClean="0"/>
              <a:t> = -$12,500 + $4,400/(1.10)+ $4,800/(1.10)</a:t>
            </a:r>
            <a:r>
              <a:rPr lang="en-US" sz="2000" baseline="30000" dirty="0" smtClean="0"/>
              <a:t>2</a:t>
            </a:r>
            <a:r>
              <a:rPr lang="en-US" sz="2000" dirty="0" smtClean="0"/>
              <a:t> +			    $11,000/(1.10)</a:t>
            </a:r>
            <a:r>
              <a:rPr lang="en-US" sz="2000" baseline="30000" dirty="0" smtClean="0"/>
              <a:t>3</a:t>
            </a:r>
            <a:r>
              <a:rPr lang="en-US" sz="2000" dirty="0" smtClean="0"/>
              <a:t>+$9,500/(1.10)</a:t>
            </a:r>
            <a:r>
              <a:rPr lang="en-US" sz="2000" baseline="30000" dirty="0" smtClean="0"/>
              <a:t>4</a:t>
            </a:r>
            <a:endParaRPr lang="en-US" sz="2000" dirty="0" smtClean="0"/>
          </a:p>
          <a:p>
            <a:pPr>
              <a:buFontTx/>
              <a:buNone/>
              <a:defRPr/>
            </a:pPr>
            <a:r>
              <a:rPr lang="en-US" sz="2000" baseline="30000" dirty="0" smtClean="0"/>
              <a:t>			</a:t>
            </a:r>
            <a:r>
              <a:rPr lang="en-US" sz="2000" dirty="0" smtClean="0"/>
              <a:t>=-$12,500 +$4,000+$3,966.94+$8,264.46+$6,488.63</a:t>
            </a:r>
          </a:p>
          <a:p>
            <a:pPr>
              <a:buFontTx/>
              <a:buNone/>
              <a:defRPr/>
            </a:pPr>
            <a:r>
              <a:rPr lang="en-US" sz="2000" dirty="0" smtClean="0"/>
              <a:t>			   =$10,220.03 </a:t>
            </a:r>
          </a:p>
          <a:p>
            <a:pPr>
              <a:buFontTx/>
              <a:buNone/>
              <a:defRPr/>
            </a:pPr>
            <a:r>
              <a:rPr lang="en-US" sz="2000" b="1" dirty="0" smtClean="0"/>
              <a:t>	Thus, the less expensive tanning bed with the higher NPV </a:t>
            </a:r>
          </a:p>
          <a:p>
            <a:pPr>
              <a:buFontTx/>
              <a:buNone/>
              <a:defRPr/>
            </a:pPr>
            <a:r>
              <a:rPr lang="en-US" sz="2000" b="1" dirty="0" smtClean="0"/>
              <a:t>	(10,332.62&gt;10,220.03) is the better option.</a:t>
            </a:r>
            <a:endParaRPr lang="en-US" sz="2000" dirty="0" smtClean="0"/>
          </a:p>
          <a:p>
            <a:pPr>
              <a:buFontTx/>
              <a:buNone/>
              <a:defRPr/>
            </a:pPr>
            <a:endParaRPr lang="en-US" sz="2000" dirty="0" smtClean="0"/>
          </a:p>
          <a:p>
            <a:pPr>
              <a:buFontTx/>
              <a:buNone/>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ea typeface="ヒラギノ角ゴ Pro W3"/>
                <a:cs typeface="ヒラギノ角ゴ Pro W3"/>
              </a:rPr>
              <a:t>9.3 (B)  Unequal Lives of Projects</a:t>
            </a:r>
          </a:p>
        </p:txBody>
      </p:sp>
      <p:sp>
        <p:nvSpPr>
          <p:cNvPr id="3" name="Content Placeholder 2"/>
          <p:cNvSpPr>
            <a:spLocks noGrp="1"/>
          </p:cNvSpPr>
          <p:nvPr>
            <p:ph idx="1"/>
          </p:nvPr>
        </p:nvSpPr>
        <p:spPr/>
        <p:txBody>
          <a:bodyPr>
            <a:normAutofit fontScale="92500"/>
          </a:bodyPr>
          <a:lstStyle/>
          <a:p>
            <a:pPr>
              <a:defRPr/>
            </a:pPr>
            <a:r>
              <a:rPr lang="en-US" dirty="0" smtClean="0"/>
              <a:t>Firms often have to decide between alternatives that are:</a:t>
            </a:r>
          </a:p>
          <a:p>
            <a:pPr lvl="1">
              <a:defRPr/>
            </a:pPr>
            <a:r>
              <a:rPr lang="en-US" dirty="0" smtClean="0"/>
              <a:t>mutually exclusive, </a:t>
            </a:r>
          </a:p>
          <a:p>
            <a:pPr lvl="1">
              <a:defRPr/>
            </a:pPr>
            <a:r>
              <a:rPr lang="en-US" dirty="0" smtClean="0"/>
              <a:t>cost different amounts,</a:t>
            </a:r>
          </a:p>
          <a:p>
            <a:pPr lvl="1">
              <a:defRPr/>
            </a:pPr>
            <a:r>
              <a:rPr lang="en-US" dirty="0" smtClean="0"/>
              <a:t>have different useful lives, and </a:t>
            </a:r>
          </a:p>
          <a:p>
            <a:pPr lvl="1">
              <a:defRPr/>
            </a:pPr>
            <a:r>
              <a:rPr lang="en-US" dirty="0" smtClean="0"/>
              <a:t>require replacement once their productive lives run out.  </a:t>
            </a:r>
          </a:p>
          <a:p>
            <a:pPr>
              <a:buFontTx/>
              <a:buNone/>
              <a:defRPr/>
            </a:pPr>
            <a:r>
              <a:rPr lang="en-US" dirty="0" smtClean="0"/>
              <a:t> 	In such cases, using the traditional NPV (single life analysis) as the evaluation criterion can lead to incorrect decisions, since the cash flows will change once replacement occurs.</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ea typeface="ヒラギノ角ゴ Pro W3"/>
                <a:cs typeface="ヒラギノ角ゴ Pro W3"/>
              </a:rPr>
              <a:t>9.3 (B)  Unequal Lives of Projects</a:t>
            </a:r>
          </a:p>
        </p:txBody>
      </p:sp>
      <p:sp>
        <p:nvSpPr>
          <p:cNvPr id="35842" name="Content Placeholder 2"/>
          <p:cNvSpPr>
            <a:spLocks noGrp="1"/>
          </p:cNvSpPr>
          <p:nvPr>
            <p:ph idx="1"/>
          </p:nvPr>
        </p:nvSpPr>
        <p:spPr/>
        <p:txBody>
          <a:bodyPr/>
          <a:lstStyle/>
          <a:p>
            <a:pPr>
              <a:buFontTx/>
              <a:buNone/>
            </a:pPr>
            <a:r>
              <a:rPr lang="en-US" smtClean="0">
                <a:ea typeface="ヒラギノ角ゴ Pro W3"/>
                <a:cs typeface="ヒラギノ角ゴ Pro W3"/>
              </a:rPr>
              <a:t>	</a:t>
            </a:r>
            <a:r>
              <a:rPr lang="en-US" sz="2400" smtClean="0">
                <a:ea typeface="ヒラギノ角ゴ Pro W3"/>
                <a:cs typeface="ヒラギノ角ゴ Pro W3"/>
              </a:rPr>
              <a:t>Under the NPV approach, mutually exclusive projects with unequal lives can be analyzed by using one of the following </a:t>
            </a:r>
            <a:r>
              <a:rPr lang="en-US" sz="2400" i="1" u="sng" smtClean="0">
                <a:ea typeface="ヒラギノ角ゴ Pro W3"/>
                <a:cs typeface="ヒラギノ角ゴ Pro W3"/>
              </a:rPr>
              <a:t>two</a:t>
            </a:r>
            <a:r>
              <a:rPr lang="en-US" sz="2400" smtClean="0">
                <a:ea typeface="ヒラギノ角ゴ Pro W3"/>
                <a:cs typeface="ヒラギノ角ゴ Pro W3"/>
              </a:rPr>
              <a:t> modified approaches: </a:t>
            </a:r>
          </a:p>
          <a:p>
            <a:pPr marL="914400" lvl="1" indent="-457200">
              <a:buFontTx/>
              <a:buAutoNum type="arabicPeriod"/>
            </a:pPr>
            <a:r>
              <a:rPr lang="en-US" b="1" smtClean="0">
                <a:ea typeface="ヒラギノ角ゴ Pro W3"/>
              </a:rPr>
              <a:t>Replacement Chain Method.  </a:t>
            </a:r>
            <a:endParaRPr lang="en-US" smtClean="0">
              <a:ea typeface="ヒラギノ角ゴ Pro W3"/>
            </a:endParaRPr>
          </a:p>
          <a:p>
            <a:pPr marL="914400" lvl="1" indent="-457200">
              <a:buFontTx/>
              <a:buAutoNum type="arabicPeriod"/>
            </a:pPr>
            <a:r>
              <a:rPr lang="en-US" b="1" smtClean="0">
                <a:ea typeface="ヒラギノ角ゴ Pro W3"/>
              </a:rPr>
              <a:t>Equivalent annual annuity (EAA)  	 	   Approach</a:t>
            </a:r>
          </a:p>
          <a:p>
            <a:pPr>
              <a:buFontTx/>
              <a:buNone/>
            </a:pPr>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ea typeface="ヒラギノ角ゴ Pro W3"/>
                <a:cs typeface="ヒラギノ角ゴ Pro W3"/>
              </a:rPr>
              <a:t>9.3 (B)  Unequal Lives of Projects (continued)</a:t>
            </a:r>
          </a:p>
        </p:txBody>
      </p:sp>
      <p:sp>
        <p:nvSpPr>
          <p:cNvPr id="3" name="Content Placeholder 2"/>
          <p:cNvSpPr>
            <a:spLocks noGrp="1"/>
          </p:cNvSpPr>
          <p:nvPr>
            <p:ph idx="1"/>
          </p:nvPr>
        </p:nvSpPr>
        <p:spPr/>
        <p:txBody>
          <a:bodyPr>
            <a:normAutofit fontScale="92500" lnSpcReduction="10000"/>
          </a:bodyPr>
          <a:lstStyle/>
          <a:p>
            <a:pPr>
              <a:buFontTx/>
              <a:buNone/>
              <a:defRPr/>
            </a:pPr>
            <a:r>
              <a:rPr lang="en-US" b="1" dirty="0" smtClean="0"/>
              <a:t>Example 5:  Unequal lives.</a:t>
            </a:r>
            <a:endParaRPr lang="en-US" dirty="0" smtClean="0"/>
          </a:p>
          <a:p>
            <a:pPr>
              <a:buFontTx/>
              <a:buNone/>
              <a:defRPr/>
            </a:pPr>
            <a:r>
              <a:rPr lang="en-US" b="1" dirty="0" smtClean="0"/>
              <a:t> </a:t>
            </a:r>
            <a:r>
              <a:rPr lang="en-US" dirty="0" smtClean="0"/>
              <a:t>	Let’s say that there are two tanning beds available, one lasts for 3 years while the other for 4 years.  </a:t>
            </a:r>
          </a:p>
          <a:p>
            <a:pPr>
              <a:buFontTx/>
              <a:buNone/>
              <a:defRPr/>
            </a:pPr>
            <a:r>
              <a:rPr lang="en-US" dirty="0" smtClean="0"/>
              <a:t>	The owner realizes that she will have to replace either of these two beds with new ones when they are at the end of their productive life, as she plans on being in the business for a long time.  </a:t>
            </a:r>
          </a:p>
          <a:p>
            <a:pPr>
              <a:buFontTx/>
              <a:buNone/>
              <a:defRPr/>
            </a:pPr>
            <a:r>
              <a:rPr lang="en-US" dirty="0" smtClean="0"/>
              <a:t>	Using the cash flows listed below, and a cost of capital is 10%, help the owner decide which of the two tanning beds she should choose.</a:t>
            </a:r>
          </a:p>
          <a:p>
            <a:pPr>
              <a:buFontTx/>
              <a:buNone/>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ea typeface="ヒラギノ角ゴ Pro W3"/>
                <a:cs typeface="ヒラギノ角ゴ Pro W3"/>
              </a:rPr>
              <a:t>Learning Objectives</a:t>
            </a:r>
          </a:p>
        </p:txBody>
      </p:sp>
      <p:sp>
        <p:nvSpPr>
          <p:cNvPr id="3" name="Content Placeholder 2"/>
          <p:cNvSpPr>
            <a:spLocks noGrp="1"/>
          </p:cNvSpPr>
          <p:nvPr>
            <p:ph idx="1"/>
          </p:nvPr>
        </p:nvSpPr>
        <p:spPr>
          <a:xfrm>
            <a:off x="381000" y="1219200"/>
            <a:ext cx="8534400" cy="4648200"/>
          </a:xfrm>
        </p:spPr>
        <p:txBody>
          <a:bodyPr>
            <a:noAutofit/>
          </a:bodyPr>
          <a:lstStyle/>
          <a:p>
            <a:pPr marL="338138" indent="-338138">
              <a:lnSpc>
                <a:spcPts val="2400"/>
              </a:lnSpc>
              <a:spcAft>
                <a:spcPts val="0"/>
              </a:spcAft>
              <a:buFont typeface="+mj-lt"/>
              <a:buAutoNum type="arabicPeriod"/>
              <a:defRPr/>
            </a:pPr>
            <a:r>
              <a:rPr lang="en-US" sz="1800" dirty="0" smtClean="0"/>
              <a:t>Explain capital budgeting and differentiate between short-term and long-term budgeting decisions</a:t>
            </a:r>
            <a:r>
              <a:rPr lang="en-US" sz="1800" b="1" dirty="0" smtClean="0"/>
              <a:t>.</a:t>
            </a:r>
            <a:endParaRPr lang="en-US" sz="1800" dirty="0" smtClean="0"/>
          </a:p>
          <a:p>
            <a:pPr marL="338138" indent="-338138">
              <a:lnSpc>
                <a:spcPts val="2400"/>
              </a:lnSpc>
              <a:spcAft>
                <a:spcPts val="0"/>
              </a:spcAft>
              <a:buFont typeface="+mj-lt"/>
              <a:buAutoNum type="arabicPeriod"/>
              <a:defRPr/>
            </a:pPr>
            <a:r>
              <a:rPr lang="en-US" sz="1800" dirty="0" smtClean="0"/>
              <a:t>Explain the payback model and its two significant weaknesses and how the discounted payback period model addresses one of the problems.</a:t>
            </a:r>
          </a:p>
          <a:p>
            <a:pPr marL="338138" indent="-338138">
              <a:lnSpc>
                <a:spcPts val="2400"/>
              </a:lnSpc>
              <a:spcAft>
                <a:spcPts val="0"/>
              </a:spcAft>
              <a:buFont typeface="+mj-lt"/>
              <a:buAutoNum type="arabicPeriod"/>
              <a:defRPr/>
            </a:pPr>
            <a:r>
              <a:rPr lang="en-US" sz="1800" dirty="0" smtClean="0"/>
              <a:t>Understand the net present value (NPV) decision model and appreciate why it is the preferred criterion for evaluating proposed investments.</a:t>
            </a:r>
          </a:p>
          <a:p>
            <a:pPr marL="338138" indent="-338138">
              <a:lnSpc>
                <a:spcPts val="2400"/>
              </a:lnSpc>
              <a:spcAft>
                <a:spcPts val="0"/>
              </a:spcAft>
              <a:buFont typeface="+mj-lt"/>
              <a:buAutoNum type="arabicPeriod"/>
              <a:defRPr/>
            </a:pPr>
            <a:r>
              <a:rPr lang="en-US" sz="1800" dirty="0" smtClean="0"/>
              <a:t>Calculate the most popular capital budgeting alternative to the NPV, the internal rate of return (IRR); and explain how the modified internal rate of return (MIRR) model attempts to address the IRR’s problems.</a:t>
            </a:r>
          </a:p>
          <a:p>
            <a:pPr marL="338138" indent="-338138">
              <a:lnSpc>
                <a:spcPts val="2400"/>
              </a:lnSpc>
              <a:spcAft>
                <a:spcPts val="0"/>
              </a:spcAft>
              <a:buFont typeface="+mj-lt"/>
              <a:buAutoNum type="arabicPeriod"/>
              <a:defRPr/>
            </a:pPr>
            <a:r>
              <a:rPr lang="en-US" sz="1800" dirty="0" smtClean="0"/>
              <a:t>Understand the profitability index (PI) as a modification of the NPV model.</a:t>
            </a:r>
          </a:p>
          <a:p>
            <a:pPr marL="338138" indent="-338138">
              <a:lnSpc>
                <a:spcPts val="2400"/>
              </a:lnSpc>
              <a:spcAft>
                <a:spcPts val="0"/>
              </a:spcAft>
              <a:buFont typeface="+mj-lt"/>
              <a:buAutoNum type="arabicPeriod"/>
              <a:defRPr/>
            </a:pPr>
            <a:r>
              <a:rPr lang="en-US" sz="1800" dirty="0" smtClean="0"/>
              <a:t>Compare and contrast the strengths and weaknesses of each decision model in a holistic way.</a:t>
            </a:r>
          </a:p>
          <a:p>
            <a:pPr>
              <a:lnSpc>
                <a:spcPts val="2400"/>
              </a:lnSpc>
              <a:spcAft>
                <a:spcPts val="0"/>
              </a:spcAft>
              <a:defRPr/>
            </a:pPr>
            <a:endParaRPr lang="en-US" sz="1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ea typeface="ヒラギノ角ゴ Pro W3"/>
                <a:cs typeface="ヒラギノ角ゴ Pro W3"/>
              </a:rPr>
              <a:t>9.3 (B)  Unequal Lives of Projects (continued)</a:t>
            </a:r>
          </a:p>
        </p:txBody>
      </p:sp>
      <p:sp>
        <p:nvSpPr>
          <p:cNvPr id="5124" name="Content Placeholder 2"/>
          <p:cNvSpPr>
            <a:spLocks noGrp="1"/>
          </p:cNvSpPr>
          <p:nvPr>
            <p:ph idx="1"/>
          </p:nvPr>
        </p:nvSpPr>
        <p:spPr/>
        <p:txBody>
          <a:bodyPr/>
          <a:lstStyle/>
          <a:p>
            <a:pPr>
              <a:buFontTx/>
              <a:buNone/>
            </a:pPr>
            <a:r>
              <a:rPr lang="en-US" b="1" smtClean="0">
                <a:ea typeface="ヒラギノ角ゴ Pro W3"/>
                <a:cs typeface="ヒラギノ角ゴ Pro W3"/>
              </a:rPr>
              <a:t>Example 5 (continued) </a:t>
            </a:r>
            <a:endParaRPr lang="en-US" smtClean="0">
              <a:ea typeface="ヒラギノ角ゴ Pro W3"/>
              <a:cs typeface="ヒラギノ角ゴ Pro W3"/>
            </a:endParaRPr>
          </a:p>
          <a:p>
            <a:pPr>
              <a:buFontTx/>
              <a:buNone/>
            </a:pPr>
            <a:r>
              <a:rPr lang="en-US" b="1" smtClean="0">
                <a:ea typeface="ヒラギノ角ゴ Pro W3"/>
                <a:cs typeface="ヒラギノ角ゴ Pro W3"/>
              </a:rPr>
              <a:t> </a:t>
            </a:r>
            <a:endParaRPr lang="en-US" smtClean="0">
              <a:ea typeface="ヒラギノ角ゴ Pro W3"/>
              <a:cs typeface="ヒラギノ角ゴ Pro W3"/>
            </a:endParaRPr>
          </a:p>
          <a:p>
            <a:pPr>
              <a:buFontTx/>
              <a:buNone/>
            </a:pPr>
            <a:endParaRPr lang="en-US" smtClean="0">
              <a:ea typeface="ヒラギノ角ゴ Pro W3"/>
              <a:cs typeface="ヒラギノ角ゴ Pro W3"/>
            </a:endParaRPr>
          </a:p>
        </p:txBody>
      </p:sp>
      <p:graphicFrame>
        <p:nvGraphicFramePr>
          <p:cNvPr id="5122" name="Object 2"/>
          <p:cNvGraphicFramePr>
            <a:graphicFrameLocks noChangeAspect="1"/>
          </p:cNvGraphicFramePr>
          <p:nvPr/>
        </p:nvGraphicFramePr>
        <p:xfrm>
          <a:off x="1377950" y="2359025"/>
          <a:ext cx="5513388" cy="2597150"/>
        </p:xfrm>
        <a:graphic>
          <a:graphicData uri="http://schemas.openxmlformats.org/presentationml/2006/ole">
            <p:oleObj spid="_x0000_s9224" name="Document" r:id="rId3" imgW="5590903" imgH="2635266"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ea typeface="ヒラギノ角ゴ Pro W3"/>
                <a:cs typeface="ヒラギノ角ゴ Pro W3"/>
              </a:rPr>
              <a:t>9.3 (B)  Unequal Lives of Projects (continued) Example 5 Answer</a:t>
            </a:r>
          </a:p>
        </p:txBody>
      </p:sp>
      <p:sp>
        <p:nvSpPr>
          <p:cNvPr id="3" name="Content Placeholder 2"/>
          <p:cNvSpPr>
            <a:spLocks noGrp="1"/>
          </p:cNvSpPr>
          <p:nvPr>
            <p:ph idx="1"/>
          </p:nvPr>
        </p:nvSpPr>
        <p:spPr>
          <a:xfrm>
            <a:off x="457200" y="1447800"/>
            <a:ext cx="8229600" cy="4525963"/>
          </a:xfrm>
        </p:spPr>
        <p:txBody>
          <a:bodyPr>
            <a:normAutofit fontScale="62500" lnSpcReduction="20000"/>
          </a:bodyPr>
          <a:lstStyle/>
          <a:p>
            <a:pPr>
              <a:spcAft>
                <a:spcPts val="600"/>
              </a:spcAft>
              <a:buFontTx/>
              <a:buNone/>
              <a:defRPr/>
            </a:pPr>
            <a:r>
              <a:rPr lang="en-US" b="1" u="sng" dirty="0" smtClean="0"/>
              <a:t>Using the Replacement Chain method:</a:t>
            </a:r>
            <a:endParaRPr lang="en-US" dirty="0" smtClean="0"/>
          </a:p>
          <a:p>
            <a:pPr>
              <a:spcAft>
                <a:spcPts val="600"/>
              </a:spcAft>
              <a:buFontTx/>
              <a:buNone/>
              <a:defRPr/>
            </a:pPr>
            <a:r>
              <a:rPr lang="en-US" b="1" dirty="0" smtClean="0"/>
              <a:t> 1.	Calculate the NPV of each tanning bed for a single life</a:t>
            </a:r>
            <a:endParaRPr lang="en-US" dirty="0" smtClean="0"/>
          </a:p>
          <a:p>
            <a:pPr>
              <a:spcAft>
                <a:spcPts val="600"/>
              </a:spcAft>
              <a:buFontTx/>
              <a:buNone/>
              <a:defRPr/>
            </a:pPr>
            <a:r>
              <a:rPr lang="en-US" b="1" dirty="0" smtClean="0"/>
              <a:t> 		</a:t>
            </a:r>
            <a:r>
              <a:rPr lang="en-US" b="1" dirty="0" err="1" smtClean="0"/>
              <a:t>NPV</a:t>
            </a:r>
            <a:r>
              <a:rPr lang="en-US" baseline="-25000" dirty="0" err="1" smtClean="0"/>
              <a:t>bed</a:t>
            </a:r>
            <a:r>
              <a:rPr lang="en-US" baseline="-25000" dirty="0" smtClean="0"/>
              <a:t> a</a:t>
            </a:r>
            <a:r>
              <a:rPr lang="en-US" dirty="0" smtClean="0"/>
              <a:t> = -$10,000 + $4,000/(1.10)+ $4,500/(1.10)</a:t>
            </a:r>
            <a:r>
              <a:rPr lang="en-US" baseline="30000" dirty="0" smtClean="0"/>
              <a:t>2</a:t>
            </a:r>
            <a:r>
              <a:rPr lang="en-US" dirty="0" smtClean="0"/>
              <a:t> +		      $10,000/(1.10)</a:t>
            </a:r>
            <a:r>
              <a:rPr lang="en-US" baseline="30000" dirty="0" smtClean="0"/>
              <a:t>3</a:t>
            </a:r>
            <a:r>
              <a:rPr lang="en-US" dirty="0" smtClean="0"/>
              <a:t>+$8,000/(1.10)</a:t>
            </a:r>
            <a:r>
              <a:rPr lang="en-US" baseline="30000" dirty="0" smtClean="0"/>
              <a:t>4</a:t>
            </a:r>
            <a:endParaRPr lang="en-US" dirty="0" smtClean="0"/>
          </a:p>
          <a:p>
            <a:pPr>
              <a:spcAft>
                <a:spcPts val="600"/>
              </a:spcAft>
              <a:buFontTx/>
              <a:buNone/>
              <a:defRPr/>
            </a:pPr>
            <a:r>
              <a:rPr lang="en-US" baseline="30000" dirty="0" smtClean="0"/>
              <a:t>			    </a:t>
            </a:r>
            <a:r>
              <a:rPr lang="en-US" dirty="0" smtClean="0"/>
              <a:t>=-$10,000 + $3636.36 + $3719.01 + $7513.15+ 		      $5464.11</a:t>
            </a:r>
          </a:p>
          <a:p>
            <a:pPr>
              <a:spcAft>
                <a:spcPts val="600"/>
              </a:spcAft>
              <a:buFontTx/>
              <a:buNone/>
              <a:defRPr/>
            </a:pPr>
            <a:r>
              <a:rPr lang="en-US" dirty="0" smtClean="0"/>
              <a:t>			   = $10,332.62</a:t>
            </a:r>
          </a:p>
          <a:p>
            <a:pPr>
              <a:spcAft>
                <a:spcPts val="600"/>
              </a:spcAft>
              <a:buFontTx/>
              <a:buNone/>
              <a:defRPr/>
            </a:pPr>
            <a:r>
              <a:rPr lang="en-US" dirty="0" smtClean="0"/>
              <a:t> 		</a:t>
            </a:r>
            <a:r>
              <a:rPr lang="en-US" b="1" dirty="0" err="1" smtClean="0"/>
              <a:t>NPV</a:t>
            </a:r>
            <a:r>
              <a:rPr lang="en-US" baseline="-25000" dirty="0" err="1" smtClean="0"/>
              <a:t>bed</a:t>
            </a:r>
            <a:r>
              <a:rPr lang="en-US" baseline="-25000" dirty="0" smtClean="0"/>
              <a:t> b</a:t>
            </a:r>
            <a:r>
              <a:rPr lang="en-US" dirty="0" smtClean="0"/>
              <a:t>= -$-5,750 + $4,000/(1.10)+ $4,500/(1.10)</a:t>
            </a:r>
            <a:r>
              <a:rPr lang="en-US" baseline="30000" dirty="0" smtClean="0"/>
              <a:t>2</a:t>
            </a:r>
            <a:r>
              <a:rPr lang="en-US" dirty="0" smtClean="0"/>
              <a:t> +		    $9,000/(1.10)</a:t>
            </a:r>
            <a:r>
              <a:rPr lang="en-US" baseline="30000" dirty="0" smtClean="0"/>
              <a:t>3</a:t>
            </a:r>
            <a:endParaRPr lang="en-US" dirty="0" smtClean="0"/>
          </a:p>
          <a:p>
            <a:pPr>
              <a:spcAft>
                <a:spcPts val="600"/>
              </a:spcAft>
              <a:buFontTx/>
              <a:buNone/>
              <a:defRPr/>
            </a:pPr>
            <a:r>
              <a:rPr lang="en-US" baseline="30000" dirty="0" smtClean="0"/>
              <a:t>			  </a:t>
            </a:r>
            <a:r>
              <a:rPr lang="en-US" dirty="0" smtClean="0"/>
              <a:t>= -$5,750 +$3636.36+$3719.01+$6761.83</a:t>
            </a:r>
          </a:p>
          <a:p>
            <a:pPr>
              <a:spcAft>
                <a:spcPts val="600"/>
              </a:spcAft>
              <a:buFontTx/>
              <a:buNone/>
              <a:defRPr/>
            </a:pPr>
            <a:r>
              <a:rPr lang="en-US" dirty="0" smtClean="0"/>
              <a:t>			 =  $8,367.21</a:t>
            </a:r>
          </a:p>
          <a:p>
            <a:pPr>
              <a:spcAft>
                <a:spcPts val="600"/>
              </a:spcAft>
              <a:buFontTx/>
              <a:buNone/>
              <a:defRPr/>
            </a:pPr>
            <a:r>
              <a:rPr lang="en-US" sz="2545" i="1" dirty="0" smtClean="0"/>
              <a:t>	</a:t>
            </a:r>
            <a:r>
              <a:rPr lang="en-US" sz="2545" b="1" i="1" dirty="0" smtClean="0"/>
              <a:t>Next, calculate the Total NPV of each bed using 3 repetitions for A and 4 for B, i.e. We assume the Bed A will be replaced at the end of Years 4, and 8; lasting 12 years, while Bed B will be replaced in Years 3, 6, and 9, also lasting for 12 years in total.</a:t>
            </a:r>
            <a:r>
              <a:rPr lang="en-US" b="1" i="1" dirty="0" smtClean="0">
                <a:latin typeface="Arial Narrow" pitchFamily="34" charset="0"/>
              </a:rPr>
              <a:t> </a:t>
            </a:r>
            <a:endParaRPr lang="en-US" b="1" i="1" dirty="0">
              <a:latin typeface="Arial Narrow"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ea typeface="ヒラギノ角ゴ Pro W3"/>
                <a:cs typeface="ヒラギノ角ゴ Pro W3"/>
              </a:rPr>
              <a:t>9.3 (B)  Unequal Lives of Projects (continued)</a:t>
            </a:r>
          </a:p>
        </p:txBody>
      </p:sp>
      <p:sp>
        <p:nvSpPr>
          <p:cNvPr id="3" name="Content Placeholder 2"/>
          <p:cNvSpPr>
            <a:spLocks noGrp="1"/>
          </p:cNvSpPr>
          <p:nvPr>
            <p:ph idx="1"/>
          </p:nvPr>
        </p:nvSpPr>
        <p:spPr>
          <a:xfrm>
            <a:off x="381000" y="1447800"/>
            <a:ext cx="8534400" cy="4648200"/>
          </a:xfrm>
        </p:spPr>
        <p:txBody>
          <a:bodyPr>
            <a:noAutofit/>
          </a:bodyPr>
          <a:lstStyle/>
          <a:p>
            <a:pPr marL="0" indent="0">
              <a:lnSpc>
                <a:spcPts val="2400"/>
              </a:lnSpc>
              <a:spcAft>
                <a:spcPts val="600"/>
              </a:spcAft>
              <a:buFontTx/>
              <a:buNone/>
              <a:defRPr/>
            </a:pPr>
            <a:r>
              <a:rPr lang="en-US" sz="2000" b="1" dirty="0" smtClean="0"/>
              <a:t>Example 5 Answer (continued)</a:t>
            </a:r>
            <a:endParaRPr lang="en-US" sz="2000" dirty="0" smtClean="0"/>
          </a:p>
          <a:p>
            <a:pPr marL="0" indent="0">
              <a:lnSpc>
                <a:spcPts val="2400"/>
              </a:lnSpc>
              <a:spcAft>
                <a:spcPts val="600"/>
              </a:spcAft>
              <a:buFontTx/>
              <a:buNone/>
              <a:defRPr/>
            </a:pPr>
            <a:r>
              <a:rPr lang="en-US" sz="2000" b="1" i="1" dirty="0" smtClean="0"/>
              <a:t>We assume that the annual cash flows are the same for each replication.</a:t>
            </a:r>
            <a:endParaRPr lang="en-US" sz="2000" dirty="0" smtClean="0"/>
          </a:p>
          <a:p>
            <a:pPr marL="1490663" indent="-1490663">
              <a:lnSpc>
                <a:spcPts val="2400"/>
              </a:lnSpc>
              <a:spcAft>
                <a:spcPts val="600"/>
              </a:spcAft>
              <a:buFontTx/>
              <a:buNone/>
              <a:defRPr/>
            </a:pPr>
            <a:r>
              <a:rPr lang="en-US" sz="2000" b="1" i="1" dirty="0" smtClean="0"/>
              <a:t> </a:t>
            </a:r>
            <a:r>
              <a:rPr lang="en-US" sz="2000" dirty="0" smtClean="0"/>
              <a:t>Total NPV</a:t>
            </a:r>
            <a:r>
              <a:rPr lang="en-US" sz="2000" baseline="-25000" dirty="0" smtClean="0"/>
              <a:t> bed</a:t>
            </a:r>
            <a:r>
              <a:rPr lang="en-US" sz="2000" dirty="0" smtClean="0"/>
              <a:t> </a:t>
            </a:r>
            <a:r>
              <a:rPr lang="en-US" sz="2000" baseline="-25000" dirty="0" smtClean="0"/>
              <a:t>a</a:t>
            </a:r>
            <a:r>
              <a:rPr lang="en-US" sz="2000" dirty="0" smtClean="0"/>
              <a:t> = $10, 332.62 + $10,332.62/(1.10) </a:t>
            </a:r>
            <a:r>
              <a:rPr lang="en-US" sz="2000" baseline="30000" dirty="0" smtClean="0"/>
              <a:t>4</a:t>
            </a:r>
            <a:r>
              <a:rPr lang="en-US" sz="2000" dirty="0" smtClean="0"/>
              <a:t>+ 		$10,332.62/(1.1)</a:t>
            </a:r>
            <a:r>
              <a:rPr lang="en-US" sz="2000" baseline="30000" dirty="0" smtClean="0"/>
              <a:t>8</a:t>
            </a:r>
            <a:r>
              <a:rPr lang="en-US" sz="2000" dirty="0" smtClean="0"/>
              <a:t> </a:t>
            </a:r>
          </a:p>
          <a:p>
            <a:pPr marL="1490663" indent="-1490663">
              <a:lnSpc>
                <a:spcPts val="2400"/>
              </a:lnSpc>
              <a:spcAft>
                <a:spcPts val="600"/>
              </a:spcAft>
              <a:buFontTx/>
              <a:buNone/>
              <a:defRPr/>
            </a:pPr>
            <a:r>
              <a:rPr lang="en-US" sz="2000" dirty="0" smtClean="0"/>
              <a:t>Total NPV</a:t>
            </a:r>
            <a:r>
              <a:rPr lang="en-US" sz="2000" baseline="-25000" dirty="0" smtClean="0"/>
              <a:t> bed</a:t>
            </a:r>
            <a:r>
              <a:rPr lang="en-US" sz="2000" dirty="0" smtClean="0"/>
              <a:t> </a:t>
            </a:r>
            <a:r>
              <a:rPr lang="en-US" sz="2000" baseline="-25000" dirty="0" smtClean="0"/>
              <a:t>a </a:t>
            </a:r>
            <a:r>
              <a:rPr lang="en-US" sz="2000" dirty="0" smtClean="0"/>
              <a:t>= $10,332.62+$7,057.32+$4,820.24</a:t>
            </a:r>
          </a:p>
          <a:p>
            <a:pPr marL="1490663" indent="-1490663">
              <a:lnSpc>
                <a:spcPts val="2400"/>
              </a:lnSpc>
              <a:spcAft>
                <a:spcPts val="600"/>
              </a:spcAft>
              <a:buFontTx/>
              <a:buNone/>
              <a:defRPr/>
            </a:pPr>
            <a:r>
              <a:rPr lang="en-US" sz="2000" dirty="0" smtClean="0"/>
              <a:t>		=$22,210.18 </a:t>
            </a:r>
          </a:p>
          <a:p>
            <a:pPr marL="1490663" indent="-1490663">
              <a:lnSpc>
                <a:spcPts val="2400"/>
              </a:lnSpc>
              <a:spcAft>
                <a:spcPts val="600"/>
              </a:spcAft>
              <a:buFontTx/>
              <a:buNone/>
              <a:defRPr/>
            </a:pPr>
            <a:r>
              <a:rPr lang="en-US" sz="2000" dirty="0" smtClean="0"/>
              <a:t>Total NPV</a:t>
            </a:r>
            <a:r>
              <a:rPr lang="en-US" sz="2000" baseline="-25000" dirty="0" smtClean="0"/>
              <a:t> bed</a:t>
            </a:r>
            <a:r>
              <a:rPr lang="en-US" sz="2000" dirty="0" smtClean="0"/>
              <a:t> </a:t>
            </a:r>
            <a:r>
              <a:rPr lang="en-US" sz="2000" baseline="-25000" dirty="0" smtClean="0"/>
              <a:t>b</a:t>
            </a:r>
            <a:r>
              <a:rPr lang="en-US" sz="2000" dirty="0" smtClean="0"/>
              <a:t> = $8,367.21 + $8,367.21/(1.10)</a:t>
            </a:r>
            <a:r>
              <a:rPr lang="en-US" sz="2000" baseline="30000" dirty="0" smtClean="0"/>
              <a:t>3 </a:t>
            </a:r>
            <a:r>
              <a:rPr lang="en-US" sz="2000" dirty="0" smtClean="0"/>
              <a:t>+ 		$8,367.21/(1.1)</a:t>
            </a:r>
            <a:r>
              <a:rPr lang="en-US" sz="2000" baseline="30000" dirty="0" smtClean="0"/>
              <a:t>6 </a:t>
            </a:r>
            <a:r>
              <a:rPr lang="en-US" sz="2000" dirty="0" smtClean="0"/>
              <a:t>+ $8,367.21/(1.1)</a:t>
            </a:r>
            <a:r>
              <a:rPr lang="en-US" sz="2000" baseline="30000" dirty="0" smtClean="0"/>
              <a:t>9</a:t>
            </a:r>
            <a:r>
              <a:rPr lang="en-US" sz="2000" dirty="0" smtClean="0"/>
              <a:t> </a:t>
            </a:r>
          </a:p>
          <a:p>
            <a:pPr marL="1490663" indent="-1490663">
              <a:lnSpc>
                <a:spcPts val="2400"/>
              </a:lnSpc>
              <a:spcAft>
                <a:spcPts val="600"/>
              </a:spcAft>
              <a:buFontTx/>
              <a:buNone/>
              <a:defRPr/>
            </a:pPr>
            <a:r>
              <a:rPr lang="en-US" sz="2000" dirty="0" smtClean="0"/>
              <a:t>Total NPV</a:t>
            </a:r>
            <a:r>
              <a:rPr lang="en-US" sz="2000" baseline="-25000" dirty="0" smtClean="0"/>
              <a:t> bed</a:t>
            </a:r>
            <a:r>
              <a:rPr lang="en-US" sz="2000" dirty="0" smtClean="0"/>
              <a:t> </a:t>
            </a:r>
            <a:r>
              <a:rPr lang="en-US" sz="2000" baseline="-25000" dirty="0" smtClean="0"/>
              <a:t>b </a:t>
            </a:r>
            <a:r>
              <a:rPr lang="en-US" sz="2000" dirty="0" smtClean="0"/>
              <a:t>= $8,367.21+$6,286.41+$4723.07+$3,548.51 	</a:t>
            </a:r>
            <a:br>
              <a:rPr lang="en-US" sz="2000" dirty="0" smtClean="0"/>
            </a:br>
            <a:r>
              <a:rPr lang="en-US" sz="2000" dirty="0" smtClean="0"/>
              <a:t>   = $22,925.20 </a:t>
            </a:r>
          </a:p>
          <a:p>
            <a:pPr marL="0" indent="0">
              <a:lnSpc>
                <a:spcPts val="2400"/>
              </a:lnSpc>
              <a:spcAft>
                <a:spcPts val="600"/>
              </a:spcAft>
              <a:buFontTx/>
              <a:buNone/>
              <a:defRPr/>
            </a:pPr>
            <a:r>
              <a:rPr lang="en-US" sz="2000" b="1" dirty="0" smtClean="0"/>
              <a:t>Decision: Bed B with its higher Total NPV should be chosen.</a:t>
            </a:r>
            <a:endParaRPr lang="en-US"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ea typeface="ヒラギノ角ゴ Pro W3"/>
                <a:cs typeface="ヒラギノ角ゴ Pro W3"/>
              </a:rPr>
              <a:t>9.3 (B)  Unequal Lives of Projects (continued)</a:t>
            </a:r>
          </a:p>
        </p:txBody>
      </p:sp>
      <p:sp>
        <p:nvSpPr>
          <p:cNvPr id="3" name="Content Placeholder 2"/>
          <p:cNvSpPr>
            <a:spLocks noGrp="1"/>
          </p:cNvSpPr>
          <p:nvPr>
            <p:ph idx="1"/>
          </p:nvPr>
        </p:nvSpPr>
        <p:spPr/>
        <p:txBody>
          <a:bodyPr>
            <a:normAutofit/>
          </a:bodyPr>
          <a:lstStyle/>
          <a:p>
            <a:pPr>
              <a:spcAft>
                <a:spcPts val="600"/>
              </a:spcAft>
              <a:buFontTx/>
              <a:buNone/>
              <a:defRPr/>
            </a:pPr>
            <a:r>
              <a:rPr lang="en-US" sz="2400" b="1" dirty="0" smtClean="0"/>
              <a:t>Example 5 Answer (continued)</a:t>
            </a:r>
          </a:p>
          <a:p>
            <a:pPr>
              <a:spcAft>
                <a:spcPts val="600"/>
              </a:spcAft>
              <a:buFontTx/>
              <a:buNone/>
              <a:defRPr/>
            </a:pPr>
            <a:r>
              <a:rPr lang="en-US" sz="2400" b="1" u="sng" dirty="0" smtClean="0"/>
              <a:t>Using the EAA Method.</a:t>
            </a:r>
            <a:endParaRPr lang="en-US" sz="2400" dirty="0" smtClean="0"/>
          </a:p>
          <a:p>
            <a:pPr marL="1371600" indent="-1371600">
              <a:spcAft>
                <a:spcPts val="600"/>
              </a:spcAft>
              <a:buFontTx/>
              <a:buNone/>
              <a:defRPr/>
            </a:pPr>
            <a:r>
              <a:rPr lang="en-US" sz="2400" dirty="0" smtClean="0"/>
              <a:t>EAA </a:t>
            </a:r>
            <a:r>
              <a:rPr lang="en-US" sz="2400" baseline="-25000" dirty="0" smtClean="0"/>
              <a:t>bed a  </a:t>
            </a:r>
            <a:r>
              <a:rPr lang="en-US" sz="2400" dirty="0" smtClean="0"/>
              <a:t>= NPV</a:t>
            </a:r>
            <a:r>
              <a:rPr lang="en-US" sz="2400" baseline="-25000" dirty="0" smtClean="0"/>
              <a:t>A</a:t>
            </a:r>
            <a:r>
              <a:rPr lang="en-US" sz="2400" dirty="0" smtClean="0"/>
              <a:t>/(PVIFA,10%,4) </a:t>
            </a:r>
            <a:br>
              <a:rPr lang="en-US" sz="2400" dirty="0" smtClean="0"/>
            </a:br>
            <a:r>
              <a:rPr lang="en-US" sz="2400" dirty="0" smtClean="0"/>
              <a:t>= $10,332.62/(3.1698)  </a:t>
            </a:r>
            <a:br>
              <a:rPr lang="en-US" sz="2400" dirty="0" smtClean="0"/>
            </a:br>
            <a:r>
              <a:rPr lang="en-US" sz="2400" dirty="0" smtClean="0"/>
              <a:t>= $3259.56 </a:t>
            </a:r>
          </a:p>
          <a:p>
            <a:pPr marL="1371600" indent="-1371600">
              <a:spcAft>
                <a:spcPts val="600"/>
              </a:spcAft>
              <a:buFontTx/>
              <a:buNone/>
              <a:defRPr/>
            </a:pPr>
            <a:r>
              <a:rPr lang="en-US" sz="2400" dirty="0" smtClean="0"/>
              <a:t>EAA </a:t>
            </a:r>
            <a:r>
              <a:rPr lang="en-US" sz="2400" baseline="-25000" dirty="0" smtClean="0"/>
              <a:t>bed b </a:t>
            </a:r>
            <a:r>
              <a:rPr lang="en-US" sz="2400" dirty="0" smtClean="0"/>
              <a:t>= NPV B/(PVIFA,10%,3) </a:t>
            </a:r>
            <a:br>
              <a:rPr lang="en-US" sz="2400" dirty="0" smtClean="0"/>
            </a:br>
            <a:r>
              <a:rPr lang="en-US" sz="2400" dirty="0" smtClean="0"/>
              <a:t>= $8,367.21/(2.48685)</a:t>
            </a:r>
            <a:br>
              <a:rPr lang="en-US" sz="2400" dirty="0" smtClean="0"/>
            </a:br>
            <a:r>
              <a:rPr lang="en-US" sz="2400" dirty="0" smtClean="0"/>
              <a:t>= $3364.58</a:t>
            </a:r>
          </a:p>
          <a:p>
            <a:pPr>
              <a:spcAft>
                <a:spcPts val="600"/>
              </a:spcAft>
              <a:buFontTx/>
              <a:buNone/>
              <a:defRPr/>
            </a:pPr>
            <a:r>
              <a:rPr lang="en-US" sz="2400" b="1" dirty="0" smtClean="0"/>
              <a:t>Decision:  Bed B’s EAA = $3,364.58 &gt; Bed 	   A’s EAA = $3,259.56</a:t>
            </a:r>
            <a:r>
              <a:rPr lang="en-US" sz="2400" b="1" dirty="0" smtClean="0">
                <a:sym typeface="Wingdings" pitchFamily="2" charset="2"/>
              </a:rPr>
              <a:t>Accept Bed B</a:t>
            </a:r>
            <a:endParaRPr lang="en-US" sz="2400" dirty="0" smtClean="0"/>
          </a:p>
          <a:p>
            <a:pPr>
              <a:spcAft>
                <a:spcPts val="600"/>
              </a:spcAft>
              <a:buFontTx/>
              <a:buNone/>
              <a:defRPr/>
            </a:pP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z="2800" smtClean="0">
                <a:ea typeface="ヒラギノ角ゴ Pro W3"/>
                <a:cs typeface="ヒラギノ角ゴ Pro W3"/>
              </a:rPr>
              <a:t/>
            </a:r>
            <a:br>
              <a:rPr lang="en-US" sz="2800" smtClean="0">
                <a:ea typeface="ヒラギノ角ゴ Pro W3"/>
                <a:cs typeface="ヒラギノ角ゴ Pro W3"/>
              </a:rPr>
            </a:br>
            <a:r>
              <a:rPr lang="en-US" sz="2800" smtClean="0">
                <a:ea typeface="ヒラギノ角ゴ Pro W3"/>
                <a:cs typeface="ヒラギノ角ゴ Pro W3"/>
              </a:rPr>
              <a:t>9.3 (C)  Net Present Value Example: Equation and Calculator Function</a:t>
            </a:r>
            <a:r>
              <a:rPr lang="en-US" sz="2400" smtClean="0">
                <a:ea typeface="ヒラギノ角ゴ Pro W3"/>
                <a:cs typeface="ヒラギノ角ゴ Pro W3"/>
              </a:rPr>
              <a:t/>
            </a:r>
            <a:br>
              <a:rPr lang="en-US" sz="2400" smtClean="0">
                <a:ea typeface="ヒラギノ角ゴ Pro W3"/>
                <a:cs typeface="ヒラギノ角ゴ Pro W3"/>
              </a:rPr>
            </a:br>
            <a:endParaRPr lang="en-US" sz="2400" smtClean="0">
              <a:ea typeface="ヒラギノ角ゴ Pro W3"/>
              <a:cs typeface="ヒラギノ角ゴ Pro W3"/>
            </a:endParaRPr>
          </a:p>
        </p:txBody>
      </p:sp>
      <p:sp>
        <p:nvSpPr>
          <p:cNvPr id="43010" name="Content Placeholder 2"/>
          <p:cNvSpPr>
            <a:spLocks noGrp="1"/>
          </p:cNvSpPr>
          <p:nvPr>
            <p:ph idx="1"/>
          </p:nvPr>
        </p:nvSpPr>
        <p:spPr/>
        <p:txBody>
          <a:bodyPr/>
          <a:lstStyle/>
          <a:p>
            <a:r>
              <a:rPr lang="en-US" smtClean="0">
                <a:ea typeface="ヒラギノ角ゴ Pro W3"/>
                <a:cs typeface="ヒラギノ角ゴ Pro W3"/>
              </a:rPr>
              <a:t>2 ways to solve for NPV given a series of cash flows</a:t>
            </a:r>
          </a:p>
          <a:p>
            <a:pPr marL="971550" lvl="1" indent="-514350">
              <a:buFont typeface="Verdana" pitchFamily="34" charset="0"/>
              <a:buAutoNum type="arabicPeriod"/>
            </a:pPr>
            <a:r>
              <a:rPr lang="en-US" smtClean="0">
                <a:ea typeface="ヒラギノ角ゴ Pro W3"/>
              </a:rPr>
              <a:t>We can use equation 9.1, </a:t>
            </a:r>
            <a:r>
              <a:rPr lang="en-US" i="1" smtClean="0">
                <a:ea typeface="ヒラギノ角ゴ Pro W3"/>
              </a:rPr>
              <a:t>manually</a:t>
            </a:r>
            <a:r>
              <a:rPr lang="en-US" smtClean="0">
                <a:ea typeface="ヒラギノ角ゴ Pro W3"/>
              </a:rPr>
              <a:t> solve for the present values of the cash flows, and sum them up as shown in the examples above; or </a:t>
            </a:r>
          </a:p>
          <a:p>
            <a:pPr marL="971550" lvl="1" indent="-514350">
              <a:buFont typeface="Verdana" pitchFamily="34" charset="0"/>
              <a:buAutoNum type="arabicPeriod"/>
            </a:pPr>
            <a:r>
              <a:rPr lang="en-US" smtClean="0">
                <a:ea typeface="ヒラギノ角ゴ Pro W3"/>
              </a:rPr>
              <a:t>We can use a </a:t>
            </a:r>
            <a:r>
              <a:rPr lang="en-US" i="1" smtClean="0">
                <a:ea typeface="ヒラギノ角ゴ Pro W3"/>
              </a:rPr>
              <a:t>financial calculator </a:t>
            </a:r>
            <a:r>
              <a:rPr lang="en-US" smtClean="0">
                <a:ea typeface="ヒラギノ角ゴ Pro W3"/>
              </a:rPr>
              <a:t>such as the Texas Instruments Business Analyst II or TI-83 and input the necessary values using either the CF key (BA-II) or the NPV function (TI-83). </a:t>
            </a:r>
          </a:p>
          <a:p>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143000" y="152400"/>
            <a:ext cx="7696200" cy="1143000"/>
          </a:xfrm>
        </p:spPr>
        <p:txBody>
          <a:bodyPr/>
          <a:lstStyle/>
          <a:p>
            <a:r>
              <a:rPr lang="en-US" sz="2800" smtClean="0">
                <a:ea typeface="ヒラギノ角ゴ Pro W3"/>
                <a:cs typeface="ヒラギノ角ゴ Pro W3"/>
              </a:rPr>
              <a:t>9.3 (C)  Net Present Value Example: Equation and Calculator Function (continued)</a:t>
            </a:r>
          </a:p>
        </p:txBody>
      </p:sp>
      <p:pic>
        <p:nvPicPr>
          <p:cNvPr id="44034" name="Picture 2"/>
          <p:cNvPicPr>
            <a:picLocks noGrp="1" noChangeAspect="1" noChangeArrowheads="1"/>
          </p:cNvPicPr>
          <p:nvPr>
            <p:ph idx="1"/>
          </p:nvPr>
        </p:nvPicPr>
        <p:blipFill>
          <a:blip r:embed="rId2"/>
          <a:srcRect/>
          <a:stretch>
            <a:fillRect/>
          </a:stretch>
        </p:blipFill>
        <p:spPr>
          <a:xfrm>
            <a:off x="3048000" y="3733800"/>
            <a:ext cx="2089150" cy="1600200"/>
          </a:xfrm>
        </p:spPr>
      </p:pic>
      <p:sp>
        <p:nvSpPr>
          <p:cNvPr id="44035" name="Rectangle 5"/>
          <p:cNvSpPr>
            <a:spLocks noChangeArrowheads="1"/>
          </p:cNvSpPr>
          <p:nvPr/>
        </p:nvSpPr>
        <p:spPr bwMode="auto">
          <a:xfrm>
            <a:off x="457200" y="1600200"/>
            <a:ext cx="7848600" cy="1981200"/>
          </a:xfrm>
          <a:prstGeom prst="rect">
            <a:avLst/>
          </a:prstGeom>
          <a:noFill/>
          <a:ln w="9525">
            <a:noFill/>
            <a:miter lim="800000"/>
            <a:headEnd/>
            <a:tailEnd/>
          </a:ln>
        </p:spPr>
        <p:txBody>
          <a:bodyPr>
            <a:spAutoFit/>
          </a:bodyPr>
          <a:lstStyle/>
          <a:p>
            <a:r>
              <a:rPr lang="en-US" sz="2400" b="1">
                <a:latin typeface="Verdana" pitchFamily="34" charset="0"/>
              </a:rPr>
              <a:t>Example 6: Solving NPV using equation/calculator</a:t>
            </a:r>
          </a:p>
          <a:p>
            <a:r>
              <a:rPr lang="en-US" sz="2400">
                <a:latin typeface="Verdana" pitchFamily="34" charset="0"/>
              </a:rPr>
              <a:t>A company is considering a project which costs $750,000 to start and is expected to generate after-tax cash flows as follows:</a:t>
            </a:r>
          </a:p>
        </p:txBody>
      </p:sp>
      <p:sp>
        <p:nvSpPr>
          <p:cNvPr id="44036" name="Rectangle 6"/>
          <p:cNvSpPr>
            <a:spLocks noChangeArrowheads="1"/>
          </p:cNvSpPr>
          <p:nvPr/>
        </p:nvSpPr>
        <p:spPr bwMode="auto">
          <a:xfrm>
            <a:off x="609600" y="5486400"/>
            <a:ext cx="6934200" cy="461963"/>
          </a:xfrm>
          <a:prstGeom prst="rect">
            <a:avLst/>
          </a:prstGeom>
          <a:noFill/>
          <a:ln w="9525">
            <a:noFill/>
            <a:miter lim="800000"/>
            <a:headEnd/>
            <a:tailEnd/>
          </a:ln>
        </p:spPr>
        <p:txBody>
          <a:bodyPr>
            <a:spAutoFit/>
          </a:bodyPr>
          <a:lstStyle/>
          <a:p>
            <a:r>
              <a:rPr lang="en-US" sz="2400">
                <a:latin typeface="Verdana" pitchFamily="34" charset="0"/>
              </a:rPr>
              <a:t>If the cost of capital is 12%, calculate its NPV.</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1143000" y="177800"/>
            <a:ext cx="8077200" cy="1066800"/>
          </a:xfrm>
        </p:spPr>
        <p:txBody>
          <a:bodyPr/>
          <a:lstStyle/>
          <a:p>
            <a:r>
              <a:rPr lang="en-US" sz="2800" smtClean="0">
                <a:solidFill>
                  <a:srgbClr val="000000"/>
                </a:solidFill>
                <a:ea typeface="ヒラギノ角ゴ Pro W3"/>
                <a:cs typeface="ヒラギノ角ゴ Pro W3"/>
              </a:rPr>
              <a:t>9.3 (C)  Net Present Value Example: Equation and Calculator Function (continued) Example 6 Answer</a:t>
            </a:r>
            <a:endParaRPr lang="en-US" sz="2800" smtClean="0">
              <a:ea typeface="ヒラギノ角ゴ Pro W3"/>
              <a:cs typeface="ヒラギノ角ゴ Pro W3"/>
            </a:endParaRPr>
          </a:p>
        </p:txBody>
      </p:sp>
      <p:graphicFrame>
        <p:nvGraphicFramePr>
          <p:cNvPr id="7170" name="Object 2"/>
          <p:cNvGraphicFramePr>
            <a:graphicFrameLocks noChangeAspect="1"/>
          </p:cNvGraphicFramePr>
          <p:nvPr/>
        </p:nvGraphicFramePr>
        <p:xfrm>
          <a:off x="381000" y="1981200"/>
          <a:ext cx="8069263" cy="3459163"/>
        </p:xfrm>
        <a:graphic>
          <a:graphicData uri="http://schemas.openxmlformats.org/presentationml/2006/ole">
            <p:oleObj spid="_x0000_s10248" name="Document" r:id="rId3" imgW="5434509" imgH="2331059"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143000" y="76200"/>
            <a:ext cx="8001000" cy="1143000"/>
          </a:xfrm>
        </p:spPr>
        <p:txBody>
          <a:bodyPr/>
          <a:lstStyle/>
          <a:p>
            <a:r>
              <a:rPr lang="en-US" sz="2400" smtClean="0">
                <a:solidFill>
                  <a:srgbClr val="000000"/>
                </a:solidFill>
                <a:ea typeface="ヒラギノ角ゴ Pro W3"/>
                <a:cs typeface="ヒラギノ角ゴ Pro W3"/>
              </a:rPr>
              <a:t>9.3 (C)  Net Present Value Example: Equation and Calculator Function (continued)</a:t>
            </a:r>
            <a:br>
              <a:rPr lang="en-US" sz="2400" smtClean="0">
                <a:solidFill>
                  <a:srgbClr val="000000"/>
                </a:solidFill>
                <a:ea typeface="ヒラギノ角ゴ Pro W3"/>
                <a:cs typeface="ヒラギノ角ゴ Pro W3"/>
              </a:rPr>
            </a:br>
            <a:r>
              <a:rPr lang="en-US" sz="2400" smtClean="0">
                <a:solidFill>
                  <a:srgbClr val="000000"/>
                </a:solidFill>
                <a:ea typeface="ヒラギノ角ゴ Pro W3"/>
                <a:cs typeface="ヒラギノ角ゴ Pro W3"/>
              </a:rPr>
              <a:t>Example 6 Answer (continued)</a:t>
            </a:r>
            <a:endParaRPr lang="en-US" sz="2400" smtClean="0">
              <a:ea typeface="ヒラギノ角ゴ Pro W3"/>
              <a:cs typeface="ヒラギノ角ゴ Pro W3"/>
            </a:endParaRPr>
          </a:p>
        </p:txBody>
      </p:sp>
      <p:pic>
        <p:nvPicPr>
          <p:cNvPr id="47106" name="Picture 2"/>
          <p:cNvPicPr>
            <a:picLocks noGrp="1" noChangeAspect="1" noChangeArrowheads="1"/>
          </p:cNvPicPr>
          <p:nvPr>
            <p:ph idx="1"/>
          </p:nvPr>
        </p:nvPicPr>
        <p:blipFill>
          <a:blip r:embed="rId2"/>
          <a:srcRect l="-18837" r="-18837"/>
          <a:stretch>
            <a:fillRect/>
          </a:stretch>
        </p:blip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143000" y="76200"/>
            <a:ext cx="7696200" cy="1143000"/>
          </a:xfrm>
        </p:spPr>
        <p:txBody>
          <a:bodyPr/>
          <a:lstStyle/>
          <a:p>
            <a:r>
              <a:rPr lang="en-US" sz="2800" smtClean="0">
                <a:solidFill>
                  <a:srgbClr val="000000"/>
                </a:solidFill>
                <a:ea typeface="ヒラギノ角ゴ Pro W3"/>
                <a:cs typeface="ヒラギノ角ゴ Pro W3"/>
              </a:rPr>
              <a:t>9.3 (C)  Net Present Value Example: Equation and Calculator Function (continued)</a:t>
            </a:r>
            <a:endParaRPr lang="en-US" sz="2800" smtClean="0">
              <a:ea typeface="ヒラギノ角ゴ Pro W3"/>
              <a:cs typeface="ヒラギノ角ゴ Pro W3"/>
            </a:endParaRPr>
          </a:p>
        </p:txBody>
      </p:sp>
      <p:sp>
        <p:nvSpPr>
          <p:cNvPr id="3" name="Content Placeholder 2"/>
          <p:cNvSpPr>
            <a:spLocks noGrp="1"/>
          </p:cNvSpPr>
          <p:nvPr>
            <p:ph idx="1"/>
          </p:nvPr>
        </p:nvSpPr>
        <p:spPr>
          <a:xfrm>
            <a:off x="381000" y="1447800"/>
            <a:ext cx="8458200" cy="4648200"/>
          </a:xfrm>
        </p:spPr>
        <p:txBody>
          <a:bodyPr>
            <a:normAutofit fontScale="77500" lnSpcReduction="20000"/>
          </a:bodyPr>
          <a:lstStyle/>
          <a:p>
            <a:pPr>
              <a:buFontTx/>
              <a:buNone/>
              <a:defRPr/>
            </a:pPr>
            <a:r>
              <a:rPr lang="en-US" b="1" dirty="0" smtClean="0"/>
              <a:t>Example 6 Answer (continued)</a:t>
            </a:r>
          </a:p>
          <a:p>
            <a:pPr>
              <a:buFontTx/>
              <a:buNone/>
              <a:defRPr/>
            </a:pPr>
            <a:endParaRPr lang="en-US" b="1" u="sng" dirty="0" smtClean="0"/>
          </a:p>
          <a:p>
            <a:pPr>
              <a:buFontTx/>
              <a:buNone/>
              <a:defRPr/>
            </a:pPr>
            <a:r>
              <a:rPr lang="en-US" b="1" u="sng" dirty="0" smtClean="0"/>
              <a:t>TI-83 Method:</a:t>
            </a:r>
            <a:endParaRPr lang="en-US" dirty="0" smtClean="0"/>
          </a:p>
          <a:p>
            <a:pPr>
              <a:buFontTx/>
              <a:buNone/>
              <a:defRPr/>
            </a:pPr>
            <a:r>
              <a:rPr lang="en-US" b="1" dirty="0" smtClean="0"/>
              <a:t> 	We use the NPV function (available under the FINANCE mode) as follows:</a:t>
            </a:r>
            <a:endParaRPr lang="en-US" dirty="0" smtClean="0"/>
          </a:p>
          <a:p>
            <a:pPr>
              <a:buFontTx/>
              <a:buNone/>
              <a:defRPr/>
            </a:pPr>
            <a:r>
              <a:rPr lang="en-US" b="1" dirty="0" smtClean="0"/>
              <a:t> 	NPV(discount rate, CF</a:t>
            </a:r>
            <a:r>
              <a:rPr lang="en-US" b="1" baseline="-25000" dirty="0" smtClean="0"/>
              <a:t>0</a:t>
            </a:r>
            <a:r>
              <a:rPr lang="en-US" b="1" dirty="0" smtClean="0"/>
              <a:t>, {CF</a:t>
            </a:r>
            <a:r>
              <a:rPr lang="en-US" b="1" baseline="-25000" dirty="0" smtClean="0"/>
              <a:t>1</a:t>
            </a:r>
            <a:r>
              <a:rPr lang="en-US" b="1" dirty="0" smtClean="0"/>
              <a:t>,CF</a:t>
            </a:r>
            <a:r>
              <a:rPr lang="en-US" b="1" baseline="-25000" dirty="0" smtClean="0"/>
              <a:t>2</a:t>
            </a:r>
            <a:r>
              <a:rPr lang="en-US" b="1" dirty="0" smtClean="0"/>
              <a:t>,…</a:t>
            </a:r>
            <a:r>
              <a:rPr lang="en-US" b="1" dirty="0" err="1" smtClean="0"/>
              <a:t>CF</a:t>
            </a:r>
            <a:r>
              <a:rPr lang="en-US" b="1" baseline="-25000" dirty="0" err="1" smtClean="0"/>
              <a:t>n</a:t>
            </a:r>
            <a:r>
              <a:rPr lang="en-US" b="1" dirty="0" smtClean="0"/>
              <a:t>} and press the ENTER key </a:t>
            </a:r>
            <a:endParaRPr lang="en-US" dirty="0" smtClean="0"/>
          </a:p>
          <a:p>
            <a:pPr>
              <a:buFontTx/>
              <a:buNone/>
              <a:defRPr/>
            </a:pPr>
            <a:r>
              <a:rPr lang="en-US" b="1" dirty="0" smtClean="0"/>
              <a:t>	NPV(12, -750000, {125000, 175000, 200000, 225000, 250000</a:t>
            </a:r>
            <a:r>
              <a:rPr lang="en-US" sz="3500" b="1" dirty="0" smtClean="0"/>
              <a:t>} ENTER  </a:t>
            </a:r>
            <a:endParaRPr lang="en-US" dirty="0" smtClean="0"/>
          </a:p>
          <a:p>
            <a:pPr>
              <a:buFontTx/>
              <a:buNone/>
              <a:defRPr/>
            </a:pPr>
            <a:r>
              <a:rPr lang="en-US" b="1" dirty="0" smtClean="0"/>
              <a:t>	Output = -71,679.597</a:t>
            </a:r>
          </a:p>
          <a:p>
            <a:pPr>
              <a:lnSpc>
                <a:spcPts val="2640"/>
              </a:lnSpc>
              <a:buFontTx/>
              <a:buNone/>
              <a:defRPr/>
            </a:pPr>
            <a:r>
              <a:rPr lang="en-US" b="1" i="1" dirty="0" smtClean="0"/>
              <a:t>	</a:t>
            </a:r>
          </a:p>
          <a:p>
            <a:pPr>
              <a:lnSpc>
                <a:spcPts val="2640"/>
              </a:lnSpc>
              <a:buFontTx/>
              <a:buNone/>
              <a:defRPr/>
            </a:pPr>
            <a:r>
              <a:rPr lang="en-US" sz="2323" b="1" i="1" dirty="0" smtClean="0"/>
              <a:t>	Note:  The discount rate is entered as a whole number </a:t>
            </a:r>
            <a:r>
              <a:rPr lang="en-US" sz="2323" b="1" i="1" dirty="0" err="1" smtClean="0"/>
              <a:t>i.e</a:t>
            </a:r>
            <a:r>
              <a:rPr lang="en-US" sz="2323" b="1" i="1" dirty="0" smtClean="0"/>
              <a:t> .12 for 12% and a comma should separate each of the inputs, with a { } bracket used for cash flows 1 through n.</a:t>
            </a:r>
            <a:endParaRPr lang="en-US" sz="2323" b="1" dirty="0" smtClean="0"/>
          </a:p>
          <a:p>
            <a:pPr>
              <a:buFontTx/>
              <a:buNone/>
              <a:defRPr/>
            </a:pPr>
            <a:endParaRPr lang="en-US" b="1" dirty="0" smtClean="0"/>
          </a:p>
          <a:p>
            <a:pPr>
              <a:buFontTx/>
              <a:buNone/>
              <a:defRPr/>
            </a:pPr>
            <a:endParaRPr lang="en-US" dirty="0" smtClean="0"/>
          </a:p>
          <a:p>
            <a:pPr>
              <a:buFontTx/>
              <a:buNone/>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ea typeface="ヒラギノ角ゴ Pro W3"/>
                <a:cs typeface="ヒラギノ角ゴ Pro W3"/>
              </a:rPr>
              <a:t/>
            </a:r>
            <a:br>
              <a:rPr lang="en-US" smtClean="0">
                <a:ea typeface="ヒラギノ角ゴ Pro W3"/>
                <a:cs typeface="ヒラギノ角ゴ Pro W3"/>
              </a:rPr>
            </a:br>
            <a:r>
              <a:rPr lang="en-US" smtClean="0">
                <a:ea typeface="ヒラギノ角ゴ Pro W3"/>
                <a:cs typeface="ヒラギノ角ゴ Pro W3"/>
              </a:rPr>
              <a:t>9.4  Internal Rate of Return</a:t>
            </a:r>
            <a:br>
              <a:rPr lang="en-US" smtClean="0">
                <a:ea typeface="ヒラギノ角ゴ Pro W3"/>
                <a:cs typeface="ヒラギノ角ゴ Pro W3"/>
              </a:rPr>
            </a:br>
            <a:endParaRPr lang="en-US" smtClean="0">
              <a:ea typeface="ヒラギノ角ゴ Pro W3"/>
              <a:cs typeface="ヒラギノ角ゴ Pro W3"/>
            </a:endParaRPr>
          </a:p>
        </p:txBody>
      </p:sp>
      <p:sp>
        <p:nvSpPr>
          <p:cNvPr id="3" name="Content Placeholder 2"/>
          <p:cNvSpPr>
            <a:spLocks noGrp="1"/>
          </p:cNvSpPr>
          <p:nvPr>
            <p:ph idx="1"/>
          </p:nvPr>
        </p:nvSpPr>
        <p:spPr/>
        <p:txBody>
          <a:bodyPr>
            <a:normAutofit lnSpcReduction="10000"/>
          </a:bodyPr>
          <a:lstStyle/>
          <a:p>
            <a:pPr>
              <a:spcAft>
                <a:spcPts val="600"/>
              </a:spcAft>
              <a:defRPr/>
            </a:pPr>
            <a:r>
              <a:rPr lang="en-US" sz="2400" dirty="0" smtClean="0"/>
              <a:t>The Internal Rate of Return (IRR) is the discount rate which forces the sum of all the discounted cash flows from a project to equal 0, as shown below:</a:t>
            </a:r>
          </a:p>
          <a:p>
            <a:pPr>
              <a:spcAft>
                <a:spcPts val="600"/>
              </a:spcAft>
              <a:buFontTx/>
              <a:buNone/>
              <a:defRPr/>
            </a:pPr>
            <a:endParaRPr lang="en-US" sz="2400" dirty="0" smtClean="0"/>
          </a:p>
          <a:p>
            <a:pPr>
              <a:spcAft>
                <a:spcPts val="600"/>
              </a:spcAft>
              <a:defRPr/>
            </a:pPr>
            <a:endParaRPr lang="en-US" sz="2400" dirty="0" smtClean="0"/>
          </a:p>
          <a:p>
            <a:pPr>
              <a:spcAft>
                <a:spcPts val="600"/>
              </a:spcAft>
              <a:defRPr/>
            </a:pPr>
            <a:endParaRPr lang="en-US" sz="2400" dirty="0" smtClean="0"/>
          </a:p>
          <a:p>
            <a:pPr>
              <a:spcAft>
                <a:spcPts val="600"/>
              </a:spcAft>
              <a:defRPr/>
            </a:pPr>
            <a:r>
              <a:rPr lang="en-US" sz="2400" dirty="0" smtClean="0"/>
              <a:t>The decision rule that would be applied is as follows:</a:t>
            </a:r>
          </a:p>
          <a:p>
            <a:pPr>
              <a:spcAft>
                <a:spcPts val="600"/>
              </a:spcAft>
              <a:defRPr/>
            </a:pPr>
            <a:r>
              <a:rPr lang="en-US" sz="2400" dirty="0" smtClean="0"/>
              <a:t>IRR &gt; </a:t>
            </a:r>
            <a:r>
              <a:rPr lang="en-US" sz="2400" i="1" dirty="0" smtClean="0"/>
              <a:t>discount rate </a:t>
            </a:r>
            <a:r>
              <a:rPr lang="en-US" sz="2400" i="1" dirty="0" smtClean="0">
                <a:sym typeface="Wingdings" pitchFamily="2" charset="2"/>
              </a:rPr>
              <a:t> NPV &gt; 0   Accept project</a:t>
            </a:r>
            <a:endParaRPr lang="en-US" sz="2400" i="1" dirty="0" smtClean="0"/>
          </a:p>
          <a:p>
            <a:pPr>
              <a:spcAft>
                <a:spcPts val="600"/>
              </a:spcAft>
              <a:defRPr/>
            </a:pPr>
            <a:r>
              <a:rPr lang="en-US" sz="2400" dirty="0" smtClean="0"/>
              <a:t>The IRR is measured as a percent while the NPV is measured in dollars.</a:t>
            </a:r>
            <a:endParaRPr lang="en-US" sz="2400" dirty="0"/>
          </a:p>
        </p:txBody>
      </p:sp>
      <p:pic>
        <p:nvPicPr>
          <p:cNvPr id="49155" name="Picture 5" descr="eq09_02.gif"/>
          <p:cNvPicPr>
            <a:picLocks noChangeAspect="1"/>
          </p:cNvPicPr>
          <p:nvPr/>
        </p:nvPicPr>
        <p:blipFill>
          <a:blip r:embed="rId2"/>
          <a:srcRect/>
          <a:stretch>
            <a:fillRect/>
          </a:stretch>
        </p:blipFill>
        <p:spPr bwMode="auto">
          <a:xfrm>
            <a:off x="457200" y="2743200"/>
            <a:ext cx="7967663" cy="5889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ea typeface="ヒラギノ角ゴ Pro W3"/>
                <a:cs typeface="ヒラギノ角ゴ Pro W3"/>
              </a:rPr>
              <a:t>9.1  Short-Term and Long-Term Decisions</a:t>
            </a:r>
          </a:p>
        </p:txBody>
      </p:sp>
      <p:sp>
        <p:nvSpPr>
          <p:cNvPr id="18434" name="Content Placeholder 2"/>
          <p:cNvSpPr>
            <a:spLocks noGrp="1"/>
          </p:cNvSpPr>
          <p:nvPr>
            <p:ph idx="1"/>
          </p:nvPr>
        </p:nvSpPr>
        <p:spPr/>
        <p:txBody>
          <a:bodyPr/>
          <a:lstStyle/>
          <a:p>
            <a:r>
              <a:rPr lang="en-US" smtClean="0">
                <a:ea typeface="ヒラギノ角ゴ Pro W3"/>
                <a:cs typeface="ヒラギノ角ゴ Pro W3"/>
              </a:rPr>
              <a:t>Long-term decisions vs. short-term decisions</a:t>
            </a:r>
          </a:p>
          <a:p>
            <a:pPr lvl="1"/>
            <a:r>
              <a:rPr lang="en-US" smtClean="0">
                <a:ea typeface="ヒラギノ角ゴ Pro W3"/>
              </a:rPr>
              <a:t>longer time horizons, </a:t>
            </a:r>
          </a:p>
          <a:p>
            <a:pPr lvl="1"/>
            <a:r>
              <a:rPr lang="en-US" smtClean="0">
                <a:ea typeface="ヒラギノ角ゴ Pro W3"/>
              </a:rPr>
              <a:t>cost larger sums of money, and </a:t>
            </a:r>
          </a:p>
          <a:p>
            <a:pPr lvl="1"/>
            <a:r>
              <a:rPr lang="en-US" smtClean="0">
                <a:ea typeface="ヒラギノ角ゴ Pro W3"/>
              </a:rPr>
              <a:t>require a lot more information to be collected as part of their analysis, than short-term decisions. </a:t>
            </a:r>
          </a:p>
          <a:p>
            <a:r>
              <a:rPr lang="en-US" smtClean="0">
                <a:ea typeface="ヒラギノ角ゴ Pro W3"/>
                <a:cs typeface="ヒラギノ角ゴ Pro W3"/>
              </a:rPr>
              <a:t>Capital budgeting meets all 3 criteria</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ea typeface="ヒラギノ角ゴ Pro W3"/>
                <a:cs typeface="ヒラギノ角ゴ Pro W3"/>
              </a:rPr>
              <a:t>9.4  Internal Rate of Return</a:t>
            </a:r>
          </a:p>
        </p:txBody>
      </p:sp>
      <p:sp>
        <p:nvSpPr>
          <p:cNvPr id="3" name="Content Placeholder 2"/>
          <p:cNvSpPr>
            <a:spLocks noGrp="1"/>
          </p:cNvSpPr>
          <p:nvPr>
            <p:ph idx="1"/>
          </p:nvPr>
        </p:nvSpPr>
        <p:spPr/>
        <p:txBody>
          <a:bodyPr>
            <a:normAutofit fontScale="92500" lnSpcReduction="10000"/>
          </a:bodyPr>
          <a:lstStyle/>
          <a:p>
            <a:pPr>
              <a:buFontTx/>
              <a:buNone/>
              <a:defRPr/>
            </a:pPr>
            <a:r>
              <a:rPr lang="en-US" sz="2900" b="1" dirty="0" smtClean="0"/>
              <a:t>Example 7. Calculating IRR with a financial calculator.</a:t>
            </a:r>
            <a:endParaRPr lang="en-US" sz="2900" dirty="0" smtClean="0"/>
          </a:p>
          <a:p>
            <a:pPr>
              <a:buFontTx/>
              <a:buNone/>
              <a:defRPr/>
            </a:pPr>
            <a:r>
              <a:rPr lang="en-US" b="1" dirty="0" smtClean="0"/>
              <a:t>	</a:t>
            </a:r>
            <a:r>
              <a:rPr lang="en-US" dirty="0" smtClean="0"/>
              <a:t>Using the cash flows for the tanning bed given in Example 1 above calculate its IRR and state your decision.</a:t>
            </a:r>
          </a:p>
          <a:p>
            <a:pPr>
              <a:buFontTx/>
              <a:buNone/>
              <a:defRPr/>
            </a:pPr>
            <a:r>
              <a:rPr lang="en-US" b="1" dirty="0" smtClean="0"/>
              <a:t> 	</a:t>
            </a:r>
          </a:p>
          <a:p>
            <a:pPr>
              <a:buFontTx/>
              <a:buNone/>
              <a:defRPr/>
            </a:pPr>
            <a:r>
              <a:rPr lang="en-US" b="1" dirty="0" smtClean="0"/>
              <a:t>	</a:t>
            </a:r>
            <a:r>
              <a:rPr lang="en-US" dirty="0" smtClean="0"/>
              <a:t>CF</a:t>
            </a:r>
            <a:r>
              <a:rPr lang="en-US" baseline="-25000" dirty="0" smtClean="0"/>
              <a:t>0</a:t>
            </a:r>
            <a:r>
              <a:rPr lang="en-US" dirty="0" smtClean="0"/>
              <a:t> =-$10,000; CF</a:t>
            </a:r>
            <a:r>
              <a:rPr lang="en-US" baseline="-25000" dirty="0" smtClean="0"/>
              <a:t>1</a:t>
            </a:r>
            <a:r>
              <a:rPr lang="en-US" dirty="0" smtClean="0"/>
              <a:t> = $4,000; CF</a:t>
            </a:r>
            <a:r>
              <a:rPr lang="en-US" baseline="-25000" dirty="0" smtClean="0"/>
              <a:t>2</a:t>
            </a:r>
            <a:r>
              <a:rPr lang="en-US" dirty="0" smtClean="0"/>
              <a:t>=$4,500; CF</a:t>
            </a:r>
            <a:r>
              <a:rPr lang="en-US" baseline="-25000" dirty="0" smtClean="0"/>
              <a:t>3</a:t>
            </a:r>
            <a:r>
              <a:rPr lang="en-US" dirty="0" smtClean="0"/>
              <a:t> = $10,000; CF</a:t>
            </a:r>
            <a:r>
              <a:rPr lang="en-US" baseline="-25000" dirty="0" smtClean="0"/>
              <a:t>4</a:t>
            </a:r>
            <a:r>
              <a:rPr lang="en-US" dirty="0" smtClean="0"/>
              <a:t> = $8,000</a:t>
            </a:r>
          </a:p>
          <a:p>
            <a:pPr>
              <a:buFontTx/>
              <a:buNone/>
              <a:defRPr/>
            </a:pPr>
            <a:r>
              <a:rPr lang="en-US" dirty="0" smtClean="0"/>
              <a:t> </a:t>
            </a:r>
          </a:p>
          <a:p>
            <a:pPr>
              <a:buFontTx/>
              <a:buNone/>
              <a:defRPr/>
            </a:pPr>
            <a:r>
              <a:rPr lang="en-US" dirty="0" smtClean="0"/>
              <a:t>	</a:t>
            </a:r>
            <a:r>
              <a:rPr lang="en-US" i="1" dirty="0" smtClean="0"/>
              <a:t>I</a:t>
            </a:r>
            <a:r>
              <a:rPr lang="en-US" dirty="0" smtClean="0"/>
              <a:t> or discount rate = 10%</a:t>
            </a:r>
          </a:p>
          <a:p>
            <a:pPr>
              <a:buFontTx/>
              <a:buNone/>
              <a:defRPr/>
            </a:pPr>
            <a:r>
              <a:rPr lang="en-US" b="1" dirty="0" smtClean="0"/>
              <a:t> </a:t>
            </a:r>
            <a:endParaRPr lang="en-US" dirty="0" smtClean="0"/>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ea typeface="ヒラギノ角ゴ Pro W3"/>
                <a:cs typeface="ヒラギノ角ゴ Pro W3"/>
              </a:rPr>
              <a:t>9.4  Internal Rate of Return (calculator) Example 7 Answer</a:t>
            </a:r>
          </a:p>
        </p:txBody>
      </p:sp>
      <p:sp>
        <p:nvSpPr>
          <p:cNvPr id="51289" name="Content Placeholder 51288"/>
          <p:cNvSpPr>
            <a:spLocks noGrp="1"/>
          </p:cNvSpPr>
          <p:nvPr>
            <p:ph idx="1"/>
          </p:nvPr>
        </p:nvSpPr>
        <p:spPr/>
        <p:txBody>
          <a:bodyPr/>
          <a:lstStyle/>
          <a:p>
            <a:pPr marL="0" marR="0">
              <a:spcBef>
                <a:spcPts val="600"/>
              </a:spcBef>
              <a:spcAft>
                <a:spcPts val="0"/>
              </a:spcAft>
            </a:pPr>
            <a:r>
              <a:rPr lang="en-US" b="1" dirty="0">
                <a:solidFill>
                  <a:srgbClr val="000000"/>
                </a:solidFill>
                <a:latin typeface="Syntax LT Std"/>
                <a:ea typeface="Verdana"/>
                <a:cs typeface="Verdana"/>
              </a:rPr>
              <a:t>TI-83 inputs are as follows:</a:t>
            </a:r>
          </a:p>
          <a:p>
            <a:pPr marL="0" marR="0">
              <a:spcBef>
                <a:spcPts val="600"/>
              </a:spcBef>
              <a:spcAft>
                <a:spcPts val="0"/>
              </a:spcAft>
            </a:pPr>
            <a:r>
              <a:rPr lang="en-US" dirty="0">
                <a:solidFill>
                  <a:srgbClr val="000000"/>
                </a:solidFill>
                <a:latin typeface="Minion Pro Disp"/>
                <a:ea typeface="Verdana"/>
                <a:cs typeface="Verdana"/>
              </a:rPr>
              <a:t>Using the Finance mode, select IRR( function and </a:t>
            </a:r>
            <a:r>
              <a:rPr lang="en-US" dirty="0" smtClean="0">
                <a:solidFill>
                  <a:srgbClr val="000000"/>
                </a:solidFill>
                <a:latin typeface="Minion Pro Disp"/>
                <a:ea typeface="Verdana"/>
                <a:cs typeface="Verdana"/>
              </a:rPr>
              <a:t>	enter </a:t>
            </a:r>
            <a:r>
              <a:rPr lang="en-US" dirty="0">
                <a:solidFill>
                  <a:srgbClr val="000000"/>
                </a:solidFill>
                <a:latin typeface="Minion Pro Disp"/>
                <a:ea typeface="Verdana"/>
                <a:cs typeface="Verdana"/>
              </a:rPr>
              <a:t>the inputs as follows:</a:t>
            </a:r>
          </a:p>
          <a:p>
            <a:pPr marL="0" marR="0">
              <a:spcBef>
                <a:spcPts val="600"/>
              </a:spcBef>
              <a:spcAft>
                <a:spcPts val="0"/>
              </a:spcAft>
            </a:pPr>
            <a:r>
              <a:rPr lang="en-US" b="1" dirty="0">
                <a:solidFill>
                  <a:srgbClr val="000000"/>
                </a:solidFill>
                <a:latin typeface="Minion Pro Disp"/>
                <a:ea typeface="Verdana"/>
                <a:cs typeface="Verdana"/>
              </a:rPr>
              <a:t>IRR(-CF</a:t>
            </a:r>
            <a:r>
              <a:rPr lang="en-US" b="1" baseline="-25000" dirty="0">
                <a:solidFill>
                  <a:srgbClr val="000000"/>
                </a:solidFill>
                <a:latin typeface="Minion Pro Disp"/>
                <a:ea typeface="Verdana"/>
                <a:cs typeface="Verdana"/>
              </a:rPr>
              <a:t>0</a:t>
            </a:r>
            <a:r>
              <a:rPr lang="en-US" b="1" dirty="0">
                <a:solidFill>
                  <a:srgbClr val="000000"/>
                </a:solidFill>
                <a:latin typeface="Minion Pro Disp"/>
                <a:ea typeface="Verdana"/>
                <a:cs typeface="Verdana"/>
              </a:rPr>
              <a:t>,{CF</a:t>
            </a:r>
            <a:r>
              <a:rPr lang="en-US" b="1" baseline="-25000" dirty="0">
                <a:solidFill>
                  <a:srgbClr val="000000"/>
                </a:solidFill>
                <a:latin typeface="Minion Pro Disp"/>
                <a:ea typeface="Verdana"/>
                <a:cs typeface="Verdana"/>
              </a:rPr>
              <a:t>1</a:t>
            </a:r>
            <a:r>
              <a:rPr lang="en-US" b="1" dirty="0">
                <a:solidFill>
                  <a:srgbClr val="000000"/>
                </a:solidFill>
                <a:latin typeface="Minion Pro Disp"/>
                <a:ea typeface="Verdana"/>
                <a:cs typeface="Verdana"/>
              </a:rPr>
              <a:t>,CF</a:t>
            </a:r>
            <a:r>
              <a:rPr lang="en-US" b="1" baseline="-25000" dirty="0">
                <a:solidFill>
                  <a:srgbClr val="000000"/>
                </a:solidFill>
                <a:latin typeface="Minion Pro Disp"/>
                <a:ea typeface="Verdana"/>
                <a:cs typeface="Verdana"/>
              </a:rPr>
              <a:t>2</a:t>
            </a:r>
            <a:r>
              <a:rPr lang="en-US" b="1" dirty="0">
                <a:solidFill>
                  <a:srgbClr val="000000"/>
                </a:solidFill>
                <a:latin typeface="Minion Pro Disp"/>
                <a:ea typeface="Verdana"/>
                <a:cs typeface="Verdana"/>
              </a:rPr>
              <a:t>,CF</a:t>
            </a:r>
            <a:r>
              <a:rPr lang="en-US" b="1" baseline="-25000" dirty="0">
                <a:solidFill>
                  <a:srgbClr val="000000"/>
                </a:solidFill>
                <a:latin typeface="Minion Pro Disp"/>
                <a:ea typeface="Verdana"/>
                <a:cs typeface="Verdana"/>
              </a:rPr>
              <a:t>3</a:t>
            </a:r>
            <a:r>
              <a:rPr lang="en-US" b="1" dirty="0">
                <a:solidFill>
                  <a:srgbClr val="000000"/>
                </a:solidFill>
                <a:latin typeface="Minion Pro Disp"/>
                <a:ea typeface="Verdana"/>
                <a:cs typeface="Verdana"/>
              </a:rPr>
              <a:t>,CF</a:t>
            </a:r>
            <a:r>
              <a:rPr lang="en-US" b="1" baseline="-25000" dirty="0">
                <a:solidFill>
                  <a:srgbClr val="000000"/>
                </a:solidFill>
                <a:latin typeface="Minion Pro Disp"/>
                <a:ea typeface="Verdana"/>
                <a:cs typeface="Verdana"/>
              </a:rPr>
              <a:t>4</a:t>
            </a:r>
            <a:r>
              <a:rPr lang="en-US" b="1" dirty="0">
                <a:solidFill>
                  <a:srgbClr val="000000"/>
                </a:solidFill>
                <a:latin typeface="Minion Pro Disp"/>
                <a:ea typeface="Verdana"/>
                <a:cs typeface="Verdana"/>
              </a:rPr>
              <a:t>} ENTER</a:t>
            </a:r>
            <a:endParaRPr lang="en-US" dirty="0">
              <a:solidFill>
                <a:srgbClr val="000000"/>
              </a:solidFill>
              <a:latin typeface="Minion Pro Disp"/>
              <a:ea typeface="Verdana"/>
              <a:cs typeface="Verdana"/>
            </a:endParaRPr>
          </a:p>
          <a:p>
            <a:pPr marL="0" marR="0">
              <a:spcBef>
                <a:spcPts val="600"/>
              </a:spcBef>
              <a:spcAft>
                <a:spcPts val="0"/>
              </a:spcAft>
            </a:pPr>
            <a:r>
              <a:rPr lang="en-US" b="1" dirty="0">
                <a:solidFill>
                  <a:srgbClr val="000000"/>
                </a:solidFill>
                <a:latin typeface="Minion Pro Disp"/>
                <a:ea typeface="Verdana"/>
                <a:cs typeface="Verdana"/>
              </a:rPr>
              <a:t>IRR(-10000, {4000, 4500, 10000, 8000} ENTER</a:t>
            </a:r>
            <a:endParaRPr lang="en-US" dirty="0">
              <a:solidFill>
                <a:srgbClr val="000000"/>
              </a:solidFill>
              <a:latin typeface="Minion Pro Disp"/>
              <a:ea typeface="Verdana"/>
              <a:cs typeface="Verdana"/>
            </a:endParaRPr>
          </a:p>
          <a:p>
            <a:pPr marL="0" marR="0">
              <a:spcBef>
                <a:spcPts val="300"/>
              </a:spcBef>
              <a:spcAft>
                <a:spcPts val="1800"/>
              </a:spcAft>
            </a:pPr>
            <a:r>
              <a:rPr lang="en-US" b="1" dirty="0">
                <a:solidFill>
                  <a:srgbClr val="000000"/>
                </a:solidFill>
                <a:latin typeface="Minion Pro Disp"/>
                <a:ea typeface="Verdana"/>
                <a:cs typeface="Verdana"/>
                <a:sym typeface="Wingdings"/>
              </a:rPr>
              <a:t></a:t>
            </a:r>
            <a:r>
              <a:rPr lang="en-US" b="1" dirty="0">
                <a:solidFill>
                  <a:srgbClr val="000000"/>
                </a:solidFill>
                <a:latin typeface="Minion Pro Disp"/>
                <a:ea typeface="Verdana"/>
                <a:cs typeface="Verdana"/>
              </a:rPr>
              <a:t>44.932% = IRR &gt; 10% </a:t>
            </a:r>
            <a:r>
              <a:rPr lang="en-US" b="1" dirty="0">
                <a:solidFill>
                  <a:srgbClr val="000000"/>
                </a:solidFill>
                <a:latin typeface="Minion Pro Disp"/>
                <a:ea typeface="Verdana"/>
                <a:cs typeface="Verdana"/>
                <a:sym typeface="Wingdings"/>
              </a:rPr>
              <a:t></a:t>
            </a:r>
            <a:r>
              <a:rPr lang="en-US" b="1" dirty="0">
                <a:solidFill>
                  <a:srgbClr val="000000"/>
                </a:solidFill>
                <a:latin typeface="Minion Pro Disp"/>
                <a:ea typeface="Verdana"/>
                <a:cs typeface="Verdana"/>
              </a:rPr>
              <a:t>Accept it!	</a:t>
            </a:r>
            <a:endParaRPr lang="en-US" dirty="0">
              <a:solidFill>
                <a:srgbClr val="000000"/>
              </a:solidFill>
              <a:latin typeface="Minion Pro Disp"/>
              <a:ea typeface="Verdana"/>
              <a:cs typeface="Verdana"/>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ea typeface="ヒラギノ角ゴ Pro W3"/>
                <a:cs typeface="ヒラギノ角ゴ Pro W3"/>
              </a:rPr>
              <a:t>9.4 (A)  Appropriate Discount Rate or Hurdle Rate</a:t>
            </a:r>
          </a:p>
        </p:txBody>
      </p:sp>
      <p:sp>
        <p:nvSpPr>
          <p:cNvPr id="3" name="Content Placeholder 2"/>
          <p:cNvSpPr>
            <a:spLocks noGrp="1"/>
          </p:cNvSpPr>
          <p:nvPr>
            <p:ph idx="1"/>
          </p:nvPr>
        </p:nvSpPr>
        <p:spPr/>
        <p:txBody>
          <a:bodyPr>
            <a:normAutofit lnSpcReduction="10000"/>
          </a:bodyPr>
          <a:lstStyle/>
          <a:p>
            <a:pPr>
              <a:defRPr/>
            </a:pPr>
            <a:r>
              <a:rPr lang="en-US" dirty="0" smtClean="0"/>
              <a:t>Discount rate or hurdle rate is the minimum acceptable rate of return that should be earned on a project given its riskiness.  </a:t>
            </a:r>
          </a:p>
          <a:p>
            <a:pPr>
              <a:defRPr/>
            </a:pPr>
            <a:r>
              <a:rPr lang="en-US" dirty="0" smtClean="0"/>
              <a:t>For a firm, it would typically be its weighted average cost of capital (covered in later chapters).  </a:t>
            </a:r>
          </a:p>
          <a:p>
            <a:pPr>
              <a:defRPr/>
            </a:pPr>
            <a:r>
              <a:rPr lang="en-US" dirty="0" smtClean="0"/>
              <a:t>Sometimes, it helps to draw an NPV profile </a:t>
            </a:r>
          </a:p>
          <a:p>
            <a:pPr lvl="1">
              <a:defRPr/>
            </a:pPr>
            <a:r>
              <a:rPr lang="en-US" dirty="0" smtClean="0"/>
              <a:t> i.e.  A graph plotting various NPVs for a range of incremental discount rates, showing at which discount rates the project would be acceptable and at which rates it would not.  </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ea typeface="ヒラギノ角ゴ Pro W3"/>
                <a:cs typeface="ヒラギノ角ゴ Pro W3"/>
              </a:rPr>
              <a:t>9.4 (A)  Appropriate Discount Rate or Hurdle Rate (continued)</a:t>
            </a:r>
          </a:p>
        </p:txBody>
      </p:sp>
      <p:sp>
        <p:nvSpPr>
          <p:cNvPr id="53250" name="Rectangle 4"/>
          <p:cNvSpPr>
            <a:spLocks noChangeArrowheads="1"/>
          </p:cNvSpPr>
          <p:nvPr/>
        </p:nvSpPr>
        <p:spPr bwMode="auto">
          <a:xfrm>
            <a:off x="4876800" y="2514600"/>
            <a:ext cx="3962400" cy="1200150"/>
          </a:xfrm>
          <a:prstGeom prst="rect">
            <a:avLst/>
          </a:prstGeom>
          <a:noFill/>
          <a:ln w="9525">
            <a:noFill/>
            <a:miter lim="800000"/>
            <a:headEnd/>
            <a:tailEnd/>
          </a:ln>
        </p:spPr>
        <p:txBody>
          <a:bodyPr anchor="ctr">
            <a:spAutoFit/>
          </a:bodyPr>
          <a:lstStyle/>
          <a:p>
            <a:r>
              <a:rPr lang="en-US" sz="1200" b="1" dirty="0">
                <a:solidFill>
                  <a:srgbClr val="000000"/>
                </a:solidFill>
                <a:latin typeface="Verdana" pitchFamily="34" charset="0"/>
                <a:cs typeface="Verdana"/>
              </a:rPr>
              <a:t>The point where the NPV line cuts the X-axis is the IRR of the project i.e. the discount rate at which the NPV = 0.  Thus, at rates below the IRR, the project would have a positive NPV and would be acceptable and vice-versa.</a:t>
            </a:r>
            <a:endParaRPr lang="en-US" b="1" dirty="0">
              <a:latin typeface="Verdana" pitchFamily="34" charset="0"/>
            </a:endParaRPr>
          </a:p>
        </p:txBody>
      </p:sp>
      <p:sp>
        <p:nvSpPr>
          <p:cNvPr id="53251" name="TextBox 7"/>
          <p:cNvSpPr txBox="1">
            <a:spLocks noChangeArrowheads="1"/>
          </p:cNvSpPr>
          <p:nvPr/>
        </p:nvSpPr>
        <p:spPr bwMode="auto">
          <a:xfrm>
            <a:off x="4800600" y="1295400"/>
            <a:ext cx="4343400" cy="646113"/>
          </a:xfrm>
          <a:prstGeom prst="rect">
            <a:avLst/>
          </a:prstGeom>
          <a:noFill/>
          <a:ln w="9525">
            <a:noFill/>
            <a:miter lim="800000"/>
            <a:headEnd/>
            <a:tailEnd/>
          </a:ln>
        </p:spPr>
        <p:txBody>
          <a:bodyPr>
            <a:spAutoFit/>
          </a:bodyPr>
          <a:lstStyle/>
          <a:p>
            <a:r>
              <a:rPr lang="en-US" b="1" dirty="0">
                <a:latin typeface="Verdana" pitchFamily="34" charset="0"/>
              </a:rPr>
              <a:t>TABLE 9.2  NPVs for Copier A with Varying Risk Levels</a:t>
            </a:r>
          </a:p>
        </p:txBody>
      </p:sp>
      <p:sp>
        <p:nvSpPr>
          <p:cNvPr id="53252" name="TextBox 8"/>
          <p:cNvSpPr txBox="1">
            <a:spLocks noChangeArrowheads="1"/>
          </p:cNvSpPr>
          <p:nvPr/>
        </p:nvSpPr>
        <p:spPr bwMode="auto">
          <a:xfrm>
            <a:off x="4953000" y="4419600"/>
            <a:ext cx="3810000" cy="641350"/>
          </a:xfrm>
          <a:prstGeom prst="rect">
            <a:avLst/>
          </a:prstGeom>
          <a:noFill/>
          <a:ln w="9525">
            <a:noFill/>
            <a:miter lim="800000"/>
            <a:headEnd/>
            <a:tailEnd/>
          </a:ln>
        </p:spPr>
        <p:txBody>
          <a:bodyPr>
            <a:spAutoFit/>
          </a:bodyPr>
          <a:lstStyle/>
          <a:p>
            <a:r>
              <a:rPr lang="en-US" b="1">
                <a:latin typeface="Verdana" pitchFamily="34" charset="0"/>
              </a:rPr>
              <a:t>Figure 9.3 Net present value profile of copier A.</a:t>
            </a:r>
          </a:p>
        </p:txBody>
      </p:sp>
      <p:pic>
        <p:nvPicPr>
          <p:cNvPr id="2" name="Picture 1" descr="tbl09_02.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1894" y="1371600"/>
            <a:ext cx="4294384" cy="1981200"/>
          </a:xfrm>
          <a:prstGeom prst="rect">
            <a:avLst/>
          </a:prstGeom>
        </p:spPr>
      </p:pic>
      <p:pic>
        <p:nvPicPr>
          <p:cNvPr id="3" name="Picture 2" descr="fig09_03.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3809999"/>
            <a:ext cx="4191000" cy="233596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ea typeface="ヒラギノ角ゴ Pro W3"/>
                <a:cs typeface="ヒラギノ角ゴ Pro W3"/>
              </a:rPr>
              <a:t>9.4 (B)  Problems with the Internal Rate of Return</a:t>
            </a:r>
          </a:p>
        </p:txBody>
      </p:sp>
      <p:sp>
        <p:nvSpPr>
          <p:cNvPr id="3" name="Content Placeholder 2"/>
          <p:cNvSpPr>
            <a:spLocks noGrp="1"/>
          </p:cNvSpPr>
          <p:nvPr>
            <p:ph idx="1"/>
          </p:nvPr>
        </p:nvSpPr>
        <p:spPr/>
        <p:txBody>
          <a:bodyPr>
            <a:normAutofit fontScale="92500"/>
          </a:bodyPr>
          <a:lstStyle/>
          <a:p>
            <a:pPr>
              <a:defRPr/>
            </a:pPr>
            <a:r>
              <a:rPr lang="en-US" dirty="0" smtClean="0"/>
              <a:t>In </a:t>
            </a:r>
            <a:r>
              <a:rPr lang="en-US" i="1" dirty="0" smtClean="0"/>
              <a:t>most</a:t>
            </a:r>
            <a:r>
              <a:rPr lang="en-US" dirty="0" smtClean="0"/>
              <a:t> cases, NPV decision = IRR decision</a:t>
            </a:r>
          </a:p>
          <a:p>
            <a:pPr lvl="1">
              <a:defRPr/>
            </a:pPr>
            <a:r>
              <a:rPr lang="en-US" dirty="0" smtClean="0"/>
              <a:t>That is, if a project has a positive NPV, its IRR will exceed its hurdle rate, making it acceptable.  Similarly, the highest NPV project will also generally have the highest IRR.   </a:t>
            </a:r>
          </a:p>
          <a:p>
            <a:pPr>
              <a:defRPr/>
            </a:pPr>
            <a:r>
              <a:rPr lang="en-US" dirty="0" smtClean="0"/>
              <a:t>However, there are some cases when the IRR method leads to ambiguous decisions or is problematic. In particular, we can have 2 problems with the IRR approach: </a:t>
            </a:r>
          </a:p>
          <a:p>
            <a:pPr marL="338138" indent="-338138">
              <a:buFontTx/>
              <a:buNone/>
              <a:defRPr/>
            </a:pPr>
            <a:r>
              <a:rPr lang="en-US" dirty="0" smtClean="0"/>
              <a:t>	1. Multiple </a:t>
            </a:r>
            <a:r>
              <a:rPr lang="en-US" dirty="0" err="1" smtClean="0"/>
              <a:t>IRRs</a:t>
            </a:r>
            <a:r>
              <a:rPr lang="en-US" dirty="0" smtClean="0"/>
              <a:t>; and </a:t>
            </a:r>
          </a:p>
          <a:p>
            <a:pPr marL="338138" indent="-338138">
              <a:buFontTx/>
              <a:buNone/>
              <a:defRPr/>
            </a:pPr>
            <a:r>
              <a:rPr lang="en-US" dirty="0" smtClean="0"/>
              <a:t>	2. An unrealistic reinvestment rate assumption.</a:t>
            </a:r>
            <a:r>
              <a:rPr lang="en-US" b="1" dirty="0" smtClean="0"/>
              <a:t> </a:t>
            </a:r>
            <a:endParaRPr lang="en-US" dirty="0" smtClean="0"/>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143000" y="76200"/>
            <a:ext cx="7696200" cy="1143000"/>
          </a:xfrm>
        </p:spPr>
        <p:txBody>
          <a:bodyPr/>
          <a:lstStyle/>
          <a:p>
            <a:r>
              <a:rPr lang="en-US" smtClean="0">
                <a:ea typeface="ヒラギノ角ゴ Pro W3"/>
                <a:cs typeface="ヒラギノ角ゴ Pro W3"/>
              </a:rPr>
              <a:t>9.4 (C)  Multiple Internal Rates of Return</a:t>
            </a:r>
          </a:p>
        </p:txBody>
      </p:sp>
      <p:sp>
        <p:nvSpPr>
          <p:cNvPr id="63490" name="Content Placeholder 2"/>
          <p:cNvSpPr>
            <a:spLocks noGrp="1"/>
          </p:cNvSpPr>
          <p:nvPr>
            <p:ph idx="1"/>
          </p:nvPr>
        </p:nvSpPr>
        <p:spPr>
          <a:xfrm>
            <a:off x="381000" y="1371600"/>
            <a:ext cx="8382000" cy="4495800"/>
          </a:xfrm>
        </p:spPr>
        <p:txBody>
          <a:bodyPr/>
          <a:lstStyle/>
          <a:p>
            <a:pPr>
              <a:buFontTx/>
              <a:buNone/>
            </a:pPr>
            <a:r>
              <a:rPr lang="en-US" sz="2400" smtClean="0">
                <a:ea typeface="ヒラギノ角ゴ Pro W3"/>
                <a:cs typeface="ヒラギノ角ゴ Pro W3"/>
              </a:rPr>
              <a:t>	Projects which have non-normal cash flows (as shown below) i.e. multiple sign changes during their lives often end up with multiple IRRs.  </a:t>
            </a:r>
          </a:p>
          <a:p>
            <a:pPr>
              <a:buFontTx/>
              <a:buNone/>
            </a:pPr>
            <a:endParaRPr lang="en-US" sz="2400" smtClean="0">
              <a:ea typeface="ヒラギノ角ゴ Pro W3"/>
              <a:cs typeface="ヒラギノ角ゴ Pro W3"/>
            </a:endParaRPr>
          </a:p>
        </p:txBody>
      </p:sp>
      <p:pic>
        <p:nvPicPr>
          <p:cNvPr id="63491" name="Picture 5"/>
          <p:cNvPicPr>
            <a:picLocks noChangeAspect="1" noChangeArrowheads="1"/>
          </p:cNvPicPr>
          <p:nvPr/>
        </p:nvPicPr>
        <p:blipFill>
          <a:blip r:embed="rId2"/>
          <a:srcRect/>
          <a:stretch>
            <a:fillRect/>
          </a:stretch>
        </p:blipFill>
        <p:spPr bwMode="auto">
          <a:xfrm>
            <a:off x="533400" y="2667000"/>
            <a:ext cx="7707313" cy="838200"/>
          </a:xfrm>
          <a:prstGeom prst="rect">
            <a:avLst/>
          </a:prstGeom>
          <a:noFill/>
          <a:ln w="9525">
            <a:noFill/>
            <a:miter lim="800000"/>
            <a:headEnd/>
            <a:tailEnd/>
          </a:ln>
        </p:spPr>
      </p:pic>
      <p:sp>
        <p:nvSpPr>
          <p:cNvPr id="63492" name="TextBox 6"/>
          <p:cNvSpPr txBox="1">
            <a:spLocks noChangeArrowheads="1"/>
          </p:cNvSpPr>
          <p:nvPr/>
        </p:nvSpPr>
        <p:spPr bwMode="auto">
          <a:xfrm>
            <a:off x="5638800" y="3886200"/>
            <a:ext cx="3200400" cy="1692771"/>
          </a:xfrm>
          <a:prstGeom prst="rect">
            <a:avLst/>
          </a:prstGeom>
          <a:noFill/>
          <a:ln w="9525">
            <a:noFill/>
            <a:miter lim="800000"/>
            <a:headEnd/>
            <a:tailEnd/>
          </a:ln>
        </p:spPr>
        <p:txBody>
          <a:bodyPr wrap="square">
            <a:spAutoFit/>
          </a:bodyPr>
          <a:lstStyle/>
          <a:p>
            <a:r>
              <a:rPr lang="en-US" sz="2000" b="1" dirty="0">
                <a:latin typeface="Verdana" pitchFamily="34" charset="0"/>
              </a:rPr>
              <a:t>Figure 9.4 Pay Me Later Franchise Company multiple internal rates</a:t>
            </a:r>
          </a:p>
          <a:p>
            <a:r>
              <a:rPr lang="en-US" sz="2000" b="1" dirty="0">
                <a:latin typeface="Verdana" pitchFamily="34" charset="0"/>
              </a:rPr>
              <a:t>of return.</a:t>
            </a:r>
          </a:p>
        </p:txBody>
      </p:sp>
      <p:pic>
        <p:nvPicPr>
          <p:cNvPr id="2" name="Picture 1" descr="fig09_04.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3581400"/>
            <a:ext cx="4318348" cy="2667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ea typeface="ヒラギノ角ゴ Pro W3"/>
                <a:cs typeface="ヒラギノ角ゴ Pro W3"/>
              </a:rPr>
              <a:t>9.4 (C)  Multiple Internal Rates of Return (continued)</a:t>
            </a:r>
          </a:p>
        </p:txBody>
      </p:sp>
      <p:sp>
        <p:nvSpPr>
          <p:cNvPr id="56322" name="Content Placeholder 2"/>
          <p:cNvSpPr>
            <a:spLocks noGrp="1"/>
          </p:cNvSpPr>
          <p:nvPr>
            <p:ph idx="1"/>
          </p:nvPr>
        </p:nvSpPr>
        <p:spPr/>
        <p:txBody>
          <a:bodyPr/>
          <a:lstStyle/>
          <a:p>
            <a:r>
              <a:rPr lang="en-US" sz="2400" smtClean="0">
                <a:ea typeface="ヒラギノ角ゴ Pro W3"/>
                <a:cs typeface="ヒラギノ角ゴ Pro W3"/>
              </a:rPr>
              <a:t>Typically happens when a project has non-normal cash flows, i.e. the cash inflows and outflows are not all clustered together i.e. all negative cash flows in early years followed by all positive cash flows later, or vice-versa.	</a:t>
            </a:r>
          </a:p>
          <a:p>
            <a:r>
              <a:rPr lang="en-US" sz="2400" smtClean="0">
                <a:ea typeface="ヒラギノ角ゴ Pro W3"/>
                <a:cs typeface="ヒラギノ角ゴ Pro W3"/>
              </a:rPr>
              <a:t>If the cash flows have multiple sign changes during the project’s life, it leads to multiple IRRs and therefore ambiguity as to which one is correct.</a:t>
            </a:r>
            <a:r>
              <a:rPr lang="en-US" sz="2400" b="1" smtClean="0">
                <a:ea typeface="ヒラギノ角ゴ Pro W3"/>
                <a:cs typeface="ヒラギノ角ゴ Pro W3"/>
              </a:rPr>
              <a:t>	</a:t>
            </a:r>
            <a:endParaRPr lang="en-US" sz="2400" smtClean="0">
              <a:ea typeface="ヒラギノ角ゴ Pro W3"/>
              <a:cs typeface="ヒラギノ角ゴ Pro W3"/>
            </a:endParaRPr>
          </a:p>
          <a:p>
            <a:r>
              <a:rPr lang="en-US" sz="2400" smtClean="0">
                <a:ea typeface="ヒラギノ角ゴ Pro W3"/>
                <a:cs typeface="ヒラギノ角ゴ Pro W3"/>
              </a:rPr>
              <a:t>In such cases, the best thing to do is to draw an NPV profile and select the project if it has a positive NPV at our required discount rate and vice-versa.</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ea typeface="ヒラギノ角ゴ Pro W3"/>
                <a:cs typeface="ヒラギノ角ゴ Pro W3"/>
              </a:rPr>
              <a:t>9.4 (D)  Reinvestment &amp; Crossover Rates</a:t>
            </a:r>
          </a:p>
        </p:txBody>
      </p:sp>
      <p:sp>
        <p:nvSpPr>
          <p:cNvPr id="67586" name="Content Placeholder 2"/>
          <p:cNvSpPr>
            <a:spLocks noGrp="1"/>
          </p:cNvSpPr>
          <p:nvPr>
            <p:ph idx="1"/>
          </p:nvPr>
        </p:nvSpPr>
        <p:spPr/>
        <p:txBody>
          <a:bodyPr/>
          <a:lstStyle/>
          <a:p>
            <a:r>
              <a:rPr lang="en-US" smtClean="0">
                <a:ea typeface="ヒラギノ角ゴ Pro W3"/>
                <a:cs typeface="ヒラギノ角ゴ Pro W3"/>
              </a:rPr>
              <a:t>Another problem with the IRR approach is that it inherently assumes that the cash flows are being reinvested at the IRR, which if unusually high, can be highly unrealistic.  </a:t>
            </a:r>
          </a:p>
          <a:p>
            <a:r>
              <a:rPr lang="en-US" smtClean="0">
                <a:ea typeface="ヒラギノ角ゴ Pro W3"/>
                <a:cs typeface="ヒラギノ角ゴ Pro W3"/>
              </a:rPr>
              <a:t>In other words, if the IRR was calculated to be 40%, this would mean that we are implying that the cash inflows from a project are being reinvested at a rate of return of 40%, for the IRR to materialize.   </a:t>
            </a:r>
          </a:p>
          <a:p>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143000" y="76200"/>
            <a:ext cx="7696200" cy="990600"/>
          </a:xfrm>
        </p:spPr>
        <p:txBody>
          <a:bodyPr/>
          <a:lstStyle/>
          <a:p>
            <a:r>
              <a:rPr lang="en-US" sz="2800" smtClean="0">
                <a:ea typeface="ヒラギノ角ゴ Pro W3"/>
                <a:cs typeface="ヒラギノ角ゴ Pro W3"/>
              </a:rPr>
              <a:t/>
            </a:r>
            <a:br>
              <a:rPr lang="en-US" sz="2800" smtClean="0">
                <a:ea typeface="ヒラギノ角ゴ Pro W3"/>
                <a:cs typeface="ヒラギノ角ゴ Pro W3"/>
              </a:rPr>
            </a:br>
            <a:r>
              <a:rPr lang="en-US" sz="2800" smtClean="0">
                <a:ea typeface="ヒラギノ角ゴ Pro W3"/>
                <a:cs typeface="ヒラギノ角ゴ Pro W3"/>
              </a:rPr>
              <a:t>9.4 (D)  Reinvestment &amp; Crossover Rates (continued)</a:t>
            </a:r>
            <a:br>
              <a:rPr lang="en-US" sz="2800" smtClean="0">
                <a:ea typeface="ヒラギノ角ゴ Pro W3"/>
                <a:cs typeface="ヒラギノ角ゴ Pro W3"/>
              </a:rPr>
            </a:br>
            <a:endParaRPr lang="en-US" sz="2800" smtClean="0">
              <a:ea typeface="ヒラギノ角ゴ Pro W3"/>
              <a:cs typeface="ヒラギノ角ゴ Pro W3"/>
            </a:endParaRPr>
          </a:p>
        </p:txBody>
      </p:sp>
      <p:sp>
        <p:nvSpPr>
          <p:cNvPr id="3" name="Content Placeholder 2"/>
          <p:cNvSpPr>
            <a:spLocks noGrp="1"/>
          </p:cNvSpPr>
          <p:nvPr>
            <p:ph idx="1"/>
          </p:nvPr>
        </p:nvSpPr>
        <p:spPr>
          <a:xfrm>
            <a:off x="457200" y="1219200"/>
            <a:ext cx="8229600" cy="990600"/>
          </a:xfrm>
        </p:spPr>
        <p:txBody>
          <a:bodyPr>
            <a:normAutofit fontScale="70000" lnSpcReduction="20000"/>
          </a:bodyPr>
          <a:lstStyle/>
          <a:p>
            <a:pPr>
              <a:lnSpc>
                <a:spcPts val="2400"/>
              </a:lnSpc>
              <a:spcAft>
                <a:spcPts val="600"/>
              </a:spcAft>
              <a:defRPr/>
            </a:pPr>
            <a:r>
              <a:rPr lang="en-US" sz="2400" dirty="0" smtClean="0"/>
              <a:t>A related problem arises when in the case of mutually exclusive projects we have either significant cost differences, and/or significant timing differences, leading to the NPV profiles crossing over.</a:t>
            </a:r>
          </a:p>
        </p:txBody>
      </p:sp>
      <p:sp>
        <p:nvSpPr>
          <p:cNvPr id="58371" name="Rectangle 6"/>
          <p:cNvSpPr>
            <a:spLocks noChangeArrowheads="1"/>
          </p:cNvSpPr>
          <p:nvPr/>
        </p:nvSpPr>
        <p:spPr bwMode="auto">
          <a:xfrm>
            <a:off x="228600" y="4840288"/>
            <a:ext cx="8458200" cy="1400175"/>
          </a:xfrm>
          <a:prstGeom prst="rect">
            <a:avLst/>
          </a:prstGeom>
          <a:noFill/>
          <a:ln w="9525">
            <a:noFill/>
            <a:miter lim="800000"/>
            <a:headEnd/>
            <a:tailEnd/>
          </a:ln>
        </p:spPr>
        <p:txBody>
          <a:bodyPr anchor="ctr">
            <a:spAutoFit/>
          </a:bodyPr>
          <a:lstStyle/>
          <a:p>
            <a:r>
              <a:rPr lang="en-US" sz="1700" dirty="0">
                <a:solidFill>
                  <a:srgbClr val="000000"/>
                </a:solidFill>
                <a:latin typeface="Verdana" pitchFamily="34" charset="0"/>
                <a:cs typeface="Verdana"/>
              </a:rPr>
              <a:t>Notice that Project B’s IRR is higher than Project A’s IRR, making it the preferred choice based on the IRR approach.  </a:t>
            </a:r>
            <a:endParaRPr lang="en-US" sz="1700" dirty="0">
              <a:latin typeface="Verdana" pitchFamily="34" charset="0"/>
            </a:endParaRPr>
          </a:p>
          <a:p>
            <a:pPr eaLnBrk="0" hangingPunct="0"/>
            <a:r>
              <a:rPr lang="en-US" sz="1700" dirty="0">
                <a:solidFill>
                  <a:srgbClr val="000000"/>
                </a:solidFill>
                <a:latin typeface="Verdana" pitchFamily="34" charset="0"/>
                <a:cs typeface="Verdana"/>
              </a:rPr>
              <a:t>However, at discount rates lower than the crossover rate, Project A has a higher NPV than Project B, making it more acceptable since it is adding more value</a:t>
            </a:r>
            <a:r>
              <a:rPr lang="en-US" sz="1700" dirty="0">
                <a:latin typeface="Verdana" pitchFamily="34" charset="0"/>
              </a:rPr>
              <a:t> </a:t>
            </a:r>
          </a:p>
        </p:txBody>
      </p:sp>
      <p:sp>
        <p:nvSpPr>
          <p:cNvPr id="58372" name="TextBox 5"/>
          <p:cNvSpPr txBox="1">
            <a:spLocks noChangeArrowheads="1"/>
          </p:cNvSpPr>
          <p:nvPr/>
        </p:nvSpPr>
        <p:spPr bwMode="auto">
          <a:xfrm>
            <a:off x="5562600" y="2286000"/>
            <a:ext cx="3352800" cy="1569660"/>
          </a:xfrm>
          <a:prstGeom prst="rect">
            <a:avLst/>
          </a:prstGeom>
          <a:noFill/>
          <a:ln w="9525">
            <a:noFill/>
            <a:miter lim="800000"/>
            <a:headEnd/>
            <a:tailEnd/>
          </a:ln>
        </p:spPr>
        <p:txBody>
          <a:bodyPr wrap="square">
            <a:spAutoFit/>
          </a:bodyPr>
          <a:lstStyle/>
          <a:p>
            <a:r>
              <a:rPr lang="en-US" b="1" dirty="0">
                <a:latin typeface="Verdana" pitchFamily="34" charset="0"/>
              </a:rPr>
              <a:t>Figure 9.5 Mutually exclusive projects and their crossover rates.</a:t>
            </a:r>
          </a:p>
        </p:txBody>
      </p:sp>
      <p:pic>
        <p:nvPicPr>
          <p:cNvPr id="2" name="Picture 1" descr="fig09_05.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2362199"/>
            <a:ext cx="3962400" cy="235446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z="2800" smtClean="0">
                <a:ea typeface="ヒラギノ角ゴ Pro W3"/>
                <a:cs typeface="ヒラギノ角ゴ Pro W3"/>
              </a:rPr>
              <a:t/>
            </a:r>
            <a:br>
              <a:rPr lang="en-US" sz="2800" smtClean="0">
                <a:ea typeface="ヒラギノ角ゴ Pro W3"/>
                <a:cs typeface="ヒラギノ角ゴ Pro W3"/>
              </a:rPr>
            </a:br>
            <a:r>
              <a:rPr lang="en-US" sz="2800" smtClean="0">
                <a:ea typeface="ヒラギノ角ゴ Pro W3"/>
                <a:cs typeface="ヒラギノ角ゴ Pro W3"/>
              </a:rPr>
              <a:t>9.4 (D)  Reinvestment &amp; Crossover Rates (continued)</a:t>
            </a:r>
            <a:br>
              <a:rPr lang="en-US" sz="2800" smtClean="0">
                <a:ea typeface="ヒラギノ角ゴ Pro W3"/>
                <a:cs typeface="ヒラギノ角ゴ Pro W3"/>
              </a:rPr>
            </a:br>
            <a:endParaRPr lang="en-US" sz="2800" smtClean="0">
              <a:ea typeface="ヒラギノ角ゴ Pro W3"/>
              <a:cs typeface="ヒラギノ角ゴ Pro W3"/>
            </a:endParaRPr>
          </a:p>
        </p:txBody>
      </p:sp>
      <p:sp>
        <p:nvSpPr>
          <p:cNvPr id="3" name="Content Placeholder 2"/>
          <p:cNvSpPr>
            <a:spLocks noGrp="1"/>
          </p:cNvSpPr>
          <p:nvPr>
            <p:ph idx="1"/>
          </p:nvPr>
        </p:nvSpPr>
        <p:spPr/>
        <p:txBody>
          <a:bodyPr>
            <a:normAutofit fontScale="92500" lnSpcReduction="10000"/>
          </a:bodyPr>
          <a:lstStyle/>
          <a:p>
            <a:pPr>
              <a:buFontTx/>
              <a:buNone/>
              <a:defRPr/>
            </a:pPr>
            <a:r>
              <a:rPr lang="en-US" dirty="0" smtClean="0"/>
              <a:t>	If the discount rate is exactly equal to the crossover rate both projects would have the same NPV. </a:t>
            </a:r>
          </a:p>
          <a:p>
            <a:pPr>
              <a:buFontTx/>
              <a:buNone/>
              <a:defRPr/>
            </a:pPr>
            <a:r>
              <a:rPr lang="en-US" dirty="0" smtClean="0"/>
              <a:t>	To the right of the crossover point, both methods would select Project B. </a:t>
            </a:r>
          </a:p>
          <a:p>
            <a:pPr>
              <a:buFontTx/>
              <a:buNone/>
              <a:defRPr/>
            </a:pPr>
            <a:r>
              <a:rPr lang="en-US" dirty="0" smtClean="0"/>
              <a:t>	The fact that at certain discount rates, we have conflicting decisions being provided by the IRR method vis-à-vis the NPV method is the problem. </a:t>
            </a:r>
          </a:p>
          <a:p>
            <a:pPr>
              <a:buFontTx/>
              <a:buNone/>
              <a:defRPr/>
            </a:pPr>
            <a:r>
              <a:rPr lang="en-US" dirty="0" smtClean="0"/>
              <a:t>	So, when in doubt go with the project with the highest NPV, it will always be </a:t>
            </a:r>
            <a:r>
              <a:rPr lang="en-US" b="1" u="sng" dirty="0" smtClean="0"/>
              <a:t>correct</a:t>
            </a:r>
            <a:r>
              <a:rPr lang="en-US" dirty="0" smtClean="0"/>
              <a:t>.   </a:t>
            </a:r>
          </a:p>
          <a:p>
            <a:pPr>
              <a:buFontTx/>
              <a:buNone/>
              <a:defRPr/>
            </a:pPr>
            <a:r>
              <a:rPr lang="en-US" dirty="0" smtClean="0"/>
              <a:t> </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ea typeface="ヒラギノ角ゴ Pro W3"/>
                <a:cs typeface="ヒラギノ角ゴ Pro W3"/>
              </a:rPr>
              <a:t>9.1  Short-Term and Long-Term Decisions (continued)</a:t>
            </a:r>
          </a:p>
        </p:txBody>
      </p:sp>
      <p:sp>
        <p:nvSpPr>
          <p:cNvPr id="3" name="Content Placeholder 2"/>
          <p:cNvSpPr>
            <a:spLocks noGrp="1"/>
          </p:cNvSpPr>
          <p:nvPr>
            <p:ph idx="1"/>
          </p:nvPr>
        </p:nvSpPr>
        <p:spPr/>
        <p:txBody>
          <a:bodyPr>
            <a:normAutofit/>
          </a:bodyPr>
          <a:lstStyle/>
          <a:p>
            <a:pPr>
              <a:buFontTx/>
              <a:buNone/>
              <a:defRPr/>
            </a:pPr>
            <a:r>
              <a:rPr lang="en-US" sz="2400" dirty="0" smtClean="0"/>
              <a:t>Three keys things to remember about capital </a:t>
            </a:r>
          </a:p>
          <a:p>
            <a:pPr>
              <a:buFontTx/>
              <a:buNone/>
              <a:defRPr/>
            </a:pPr>
            <a:r>
              <a:rPr lang="en-US" sz="2400" dirty="0" smtClean="0"/>
              <a:t>budgeting decisions include:</a:t>
            </a:r>
          </a:p>
          <a:p>
            <a:pPr>
              <a:buFontTx/>
              <a:buNone/>
              <a:defRPr/>
            </a:pPr>
            <a:r>
              <a:rPr lang="en-US" sz="2400" dirty="0" smtClean="0"/>
              <a:t> </a:t>
            </a:r>
          </a:p>
          <a:p>
            <a:pPr marL="406400" indent="-406400">
              <a:buFontTx/>
              <a:buNone/>
              <a:defRPr/>
            </a:pPr>
            <a:r>
              <a:rPr lang="en-US" sz="2400" dirty="0" smtClean="0"/>
              <a:t>1. Typically</a:t>
            </a:r>
            <a:r>
              <a:rPr lang="en-US" sz="2400" i="1" dirty="0" smtClean="0"/>
              <a:t> a </a:t>
            </a:r>
            <a:r>
              <a:rPr lang="en-US" sz="2400" u="sng" dirty="0" smtClean="0"/>
              <a:t>go or no-go decision </a:t>
            </a:r>
            <a:r>
              <a:rPr lang="en-US" sz="2400" dirty="0" smtClean="0"/>
              <a:t>on a product, service, facility, or activity of the firm. </a:t>
            </a:r>
          </a:p>
          <a:p>
            <a:pPr marL="406400" indent="-406400">
              <a:buFontTx/>
              <a:buNone/>
              <a:defRPr/>
            </a:pPr>
            <a:r>
              <a:rPr lang="en-US" sz="2400" dirty="0" smtClean="0"/>
              <a:t>2. Requires sound </a:t>
            </a:r>
            <a:r>
              <a:rPr lang="en-US" sz="2400" u="sng" dirty="0" smtClean="0"/>
              <a:t>estimates of the timing and amount of cash flow </a:t>
            </a:r>
            <a:r>
              <a:rPr lang="en-US" sz="2400" dirty="0" smtClean="0"/>
              <a:t>for the proposal.</a:t>
            </a:r>
          </a:p>
          <a:p>
            <a:pPr marL="406400" indent="-406400">
              <a:buFontTx/>
              <a:buNone/>
              <a:defRPr/>
            </a:pPr>
            <a:r>
              <a:rPr lang="en-US" sz="2400" dirty="0" smtClean="0"/>
              <a:t>3. The capital budgeting model has a </a:t>
            </a:r>
            <a:r>
              <a:rPr lang="en-US" sz="2400" u="sng" dirty="0" smtClean="0"/>
              <a:t>predetermined accept or reject criterion.</a:t>
            </a:r>
          </a:p>
          <a:p>
            <a:pPr>
              <a:defRPr/>
            </a:pP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543800" cy="838200"/>
          </a:xfrm>
        </p:spPr>
        <p:txBody>
          <a:bodyPr>
            <a:normAutofit fontScale="90000"/>
          </a:bodyPr>
          <a:lstStyle/>
          <a:p>
            <a:pPr>
              <a:defRPr/>
            </a:pPr>
            <a:r>
              <a:rPr lang="en-US" dirty="0" smtClean="0"/>
              <a:t>9.4 (D)  Reinvestment &amp; Crossover Rates (continued)</a:t>
            </a:r>
            <a:endParaRPr lang="en-US" dirty="0"/>
          </a:p>
        </p:txBody>
      </p:sp>
      <p:sp>
        <p:nvSpPr>
          <p:cNvPr id="52227" name="Content Placeholder 2"/>
          <p:cNvSpPr>
            <a:spLocks noGrp="1"/>
          </p:cNvSpPr>
          <p:nvPr>
            <p:ph idx="1"/>
          </p:nvPr>
        </p:nvSpPr>
        <p:spPr>
          <a:xfrm>
            <a:off x="381000" y="1295400"/>
            <a:ext cx="8382000" cy="4800600"/>
          </a:xfrm>
        </p:spPr>
        <p:txBody>
          <a:bodyPr/>
          <a:lstStyle/>
          <a:p>
            <a:pPr>
              <a:buFontTx/>
              <a:buNone/>
            </a:pPr>
            <a:r>
              <a:rPr lang="en-US" b="1" smtClean="0">
                <a:ea typeface="ヒラギノ角ゴ Pro W3"/>
                <a:cs typeface="ヒラギノ角ゴ Pro W3"/>
              </a:rPr>
              <a:t>	</a:t>
            </a:r>
            <a:r>
              <a:rPr lang="en-US" sz="2000" b="1" smtClean="0">
                <a:ea typeface="ヒラギノ角ゴ Pro W3"/>
                <a:cs typeface="ヒラギノ角ゴ Pro W3"/>
              </a:rPr>
              <a:t>Example 8:  Calculating the crossover rate of two projects </a:t>
            </a:r>
            <a:endParaRPr lang="en-US" sz="2000" smtClean="0">
              <a:ea typeface="ヒラギノ角ゴ Pro W3"/>
              <a:cs typeface="ヒラギノ角ゴ Pro W3"/>
            </a:endParaRPr>
          </a:p>
          <a:p>
            <a:pPr>
              <a:buFontTx/>
              <a:buNone/>
            </a:pPr>
            <a:r>
              <a:rPr lang="en-US" sz="2000" b="1" smtClean="0">
                <a:ea typeface="ヒラギノ角ゴ Pro W3"/>
                <a:cs typeface="ヒラギノ角ゴ Pro W3"/>
              </a:rPr>
              <a:t>	</a:t>
            </a:r>
            <a:r>
              <a:rPr lang="en-US" sz="2000" smtClean="0">
                <a:ea typeface="ヒラギノ角ゴ Pro W3"/>
                <a:cs typeface="ヒラギノ角ゴ Pro W3"/>
              </a:rPr>
              <a:t>Listed below are the cash flows associated with two mutually exclusive projects, A and B.  Calculate their crossover rate.</a:t>
            </a:r>
          </a:p>
        </p:txBody>
      </p:sp>
      <p:graphicFrame>
        <p:nvGraphicFramePr>
          <p:cNvPr id="52225" name="Object 1"/>
          <p:cNvGraphicFramePr>
            <a:graphicFrameLocks noChangeAspect="1"/>
          </p:cNvGraphicFramePr>
          <p:nvPr/>
        </p:nvGraphicFramePr>
        <p:xfrm>
          <a:off x="528638" y="2900363"/>
          <a:ext cx="7943850" cy="2271712"/>
        </p:xfrm>
        <a:graphic>
          <a:graphicData uri="http://schemas.openxmlformats.org/presentationml/2006/ole">
            <p:oleObj spid="_x0000_s12296" name="Document" r:id="rId3" imgW="5576697" imgH="1605739" progId="Word.Document.12">
              <p:embed/>
            </p:oleObj>
          </a:graphicData>
        </a:graphic>
      </p:graphicFrame>
      <p:sp>
        <p:nvSpPr>
          <p:cNvPr id="52228" name="Rectangle 2"/>
          <p:cNvSpPr>
            <a:spLocks noChangeArrowheads="1"/>
          </p:cNvSpPr>
          <p:nvPr/>
        </p:nvSpPr>
        <p:spPr bwMode="auto">
          <a:xfrm>
            <a:off x="304800" y="5027613"/>
            <a:ext cx="8610600" cy="1016000"/>
          </a:xfrm>
          <a:prstGeom prst="rect">
            <a:avLst/>
          </a:prstGeom>
          <a:noFill/>
          <a:ln w="9525">
            <a:noFill/>
            <a:miter lim="800000"/>
            <a:headEnd/>
            <a:tailEnd/>
          </a:ln>
        </p:spPr>
        <p:txBody>
          <a:bodyPr anchor="ctr">
            <a:spAutoFit/>
          </a:bodyPr>
          <a:lstStyle/>
          <a:p>
            <a:r>
              <a:rPr lang="en-US" sz="2000" dirty="0">
                <a:solidFill>
                  <a:srgbClr val="000000"/>
                </a:solidFill>
                <a:latin typeface="Verdana" pitchFamily="34" charset="0"/>
                <a:cs typeface="Verdana"/>
              </a:rPr>
              <a:t>First calculate the yearly differences in the cash flows i.e. (A-B)	</a:t>
            </a:r>
          </a:p>
          <a:p>
            <a:pPr eaLnBrk="0" hangingPunct="0"/>
            <a:r>
              <a:rPr lang="en-US" sz="2000" dirty="0">
                <a:solidFill>
                  <a:srgbClr val="000000"/>
                </a:solidFill>
                <a:latin typeface="Verdana" pitchFamily="34" charset="0"/>
                <a:cs typeface="Verdana"/>
              </a:rPr>
              <a:t>Next, calculate the IRR of the cash flows in each column, e.g. For IRR</a:t>
            </a:r>
            <a:r>
              <a:rPr lang="en-US" sz="2000" baseline="-30000" dirty="0">
                <a:solidFill>
                  <a:srgbClr val="000000"/>
                </a:solidFill>
                <a:latin typeface="Verdana" pitchFamily="34" charset="0"/>
                <a:cs typeface="Verdana"/>
              </a:rPr>
              <a:t>(A-B) </a:t>
            </a:r>
            <a:endParaRPr lang="en-US" sz="2000" dirty="0">
              <a:latin typeface="Verdan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p:txBody>
          <a:bodyPr/>
          <a:lstStyle/>
          <a:p>
            <a:r>
              <a:rPr lang="en-US" sz="2800" smtClean="0">
                <a:ea typeface="ヒラギノ角ゴ Pro W3"/>
                <a:cs typeface="ヒラギノ角ゴ Pro W3"/>
              </a:rPr>
              <a:t>9.4 (D)  Reinvestment &amp; Crossover Rates (continued) Example 8 Answer</a:t>
            </a:r>
          </a:p>
        </p:txBody>
      </p:sp>
      <p:sp>
        <p:nvSpPr>
          <p:cNvPr id="55300" name="Content Placeholder 2"/>
          <p:cNvSpPr>
            <a:spLocks noGrp="1"/>
          </p:cNvSpPr>
          <p:nvPr>
            <p:ph idx="1"/>
          </p:nvPr>
        </p:nvSpPr>
        <p:spPr>
          <a:xfrm>
            <a:off x="381000" y="1447800"/>
            <a:ext cx="8229600" cy="4038600"/>
          </a:xfrm>
        </p:spPr>
        <p:txBody>
          <a:bodyPr/>
          <a:lstStyle/>
          <a:p>
            <a:pPr>
              <a:buFontTx/>
              <a:buNone/>
            </a:pPr>
            <a:r>
              <a:rPr lang="en-US" sz="1800" smtClean="0">
                <a:ea typeface="ヒラギノ角ゴ Pro W3"/>
                <a:cs typeface="ヒラギノ角ゴ Pro W3"/>
                <a:sym typeface="Wingdings" pitchFamily="2" charset="2"/>
              </a:rPr>
              <a:t></a:t>
            </a:r>
            <a:r>
              <a:rPr lang="en-US" sz="1800" smtClean="0">
                <a:ea typeface="ヒラギノ角ゴ Pro W3"/>
                <a:cs typeface="ヒラギノ角ゴ Pro W3"/>
              </a:rPr>
              <a:t>IRR(10, {-3000, -4000, 2000, 7000} </a:t>
            </a:r>
            <a:r>
              <a:rPr lang="en-US" sz="1800" smtClean="0">
                <a:ea typeface="ヒラギノ角ゴ Pro W3"/>
                <a:cs typeface="ヒラギノ角ゴ Pro W3"/>
                <a:sym typeface="Wingdings" pitchFamily="2" charset="2"/>
              </a:rPr>
              <a:t></a:t>
            </a:r>
            <a:r>
              <a:rPr lang="en-US" sz="1800" smtClean="0">
                <a:ea typeface="ヒラギノ角ゴ Pro W3"/>
                <a:cs typeface="ヒラギノ角ゴ Pro W3"/>
              </a:rPr>
              <a:t>12.04%</a:t>
            </a:r>
          </a:p>
          <a:p>
            <a:pPr>
              <a:buFontTx/>
              <a:buNone/>
            </a:pPr>
            <a:r>
              <a:rPr lang="en-US" sz="1800" smtClean="0">
                <a:ea typeface="ヒラギノ角ゴ Pro W3"/>
                <a:cs typeface="ヒラギノ角ゴ Pro W3"/>
                <a:sym typeface="Wingdings" pitchFamily="2" charset="2"/>
              </a:rPr>
              <a:t></a:t>
            </a:r>
            <a:r>
              <a:rPr lang="en-US" sz="1800" smtClean="0">
                <a:ea typeface="ヒラギノ角ゴ Pro W3"/>
                <a:cs typeface="ヒラギノ角ゴ Pro W3"/>
              </a:rPr>
              <a:t>IRR</a:t>
            </a:r>
            <a:r>
              <a:rPr lang="en-US" sz="1800" baseline="-25000" smtClean="0">
                <a:ea typeface="ヒラギノ角ゴ Pro W3"/>
                <a:cs typeface="ヒラギノ角ゴ Pro W3"/>
              </a:rPr>
              <a:t>A</a:t>
            </a:r>
            <a:r>
              <a:rPr lang="en-US" sz="1800" smtClean="0">
                <a:ea typeface="ヒラギノ角ゴ Pro W3"/>
                <a:cs typeface="ヒラギノ角ゴ Pro W3"/>
              </a:rPr>
              <a:t> = 42.98% ; IRR</a:t>
            </a:r>
            <a:r>
              <a:rPr lang="en-US" sz="1800" baseline="-25000" smtClean="0">
                <a:ea typeface="ヒラギノ角ゴ Pro W3"/>
                <a:cs typeface="ヒラギノ角ゴ Pro W3"/>
              </a:rPr>
              <a:t>B</a:t>
            </a:r>
            <a:r>
              <a:rPr lang="en-US" sz="1800" smtClean="0">
                <a:ea typeface="ヒラギノ角ゴ Pro W3"/>
                <a:cs typeface="ヒラギノ角ゴ Pro W3"/>
              </a:rPr>
              <a:t> = 77.79%; IRR</a:t>
            </a:r>
            <a:r>
              <a:rPr lang="en-US" sz="1800" baseline="-25000" smtClean="0">
                <a:ea typeface="ヒラギノ角ゴ Pro W3"/>
                <a:cs typeface="ヒラギノ角ゴ Pro W3"/>
              </a:rPr>
              <a:t>(A-B)</a:t>
            </a:r>
            <a:r>
              <a:rPr lang="en-US" sz="1800" smtClean="0">
                <a:ea typeface="ヒラギノ角ゴ Pro W3"/>
                <a:cs typeface="ヒラギノ角ゴ Pro W3"/>
              </a:rPr>
              <a:t> = 12.04%</a:t>
            </a:r>
          </a:p>
          <a:p>
            <a:pPr>
              <a:buFontTx/>
              <a:buNone/>
            </a:pPr>
            <a:r>
              <a:rPr lang="en-US" sz="1800" smtClean="0">
                <a:ea typeface="ヒラギノ角ゴ Pro W3"/>
                <a:cs typeface="ヒラギノ角ゴ Pro W3"/>
              </a:rPr>
              <a:t> Now, to check this calculate the NPVs of the two projects at: </a:t>
            </a:r>
          </a:p>
          <a:p>
            <a:pPr>
              <a:buFontTx/>
              <a:buNone/>
            </a:pPr>
            <a:r>
              <a:rPr lang="en-US" sz="1800" smtClean="0">
                <a:ea typeface="ヒラギノ角ゴ Pro W3"/>
                <a:cs typeface="ヒラギノ角ゴ Pro W3"/>
              </a:rPr>
              <a:t>		0%, 10%, 12.04%,  15%, 42.98%, and 77.79%. </a:t>
            </a:r>
          </a:p>
          <a:p>
            <a:pPr>
              <a:buFontTx/>
              <a:buNone/>
            </a:pPr>
            <a:r>
              <a:rPr lang="en-US" sz="1800" smtClean="0">
                <a:ea typeface="ヒラギノ角ゴ Pro W3"/>
                <a:cs typeface="ヒラギノ角ゴ Pro W3"/>
              </a:rPr>
              <a:t>	</a:t>
            </a:r>
          </a:p>
          <a:p>
            <a:endParaRPr lang="en-US" sz="2400" smtClean="0">
              <a:ea typeface="ヒラギノ角ゴ Pro W3"/>
              <a:cs typeface="ヒラギノ角ゴ Pro W3"/>
            </a:endParaRPr>
          </a:p>
        </p:txBody>
      </p:sp>
      <p:graphicFrame>
        <p:nvGraphicFramePr>
          <p:cNvPr id="55298" name="Object 2"/>
          <p:cNvGraphicFramePr>
            <a:graphicFrameLocks noChangeAspect="1"/>
          </p:cNvGraphicFramePr>
          <p:nvPr>
            <p:extLst>
              <p:ext uri="{D42A27DB-BD31-4B8C-83A1-F6EECF244321}">
                <p14:modId xmlns:p14="http://schemas.microsoft.com/office/powerpoint/2010/main" xmlns="" val="2172763707"/>
              </p:ext>
            </p:extLst>
          </p:nvPr>
        </p:nvGraphicFramePr>
        <p:xfrm>
          <a:off x="914400" y="2895600"/>
          <a:ext cx="6629400" cy="2420687"/>
        </p:xfrm>
        <a:graphic>
          <a:graphicData uri="http://schemas.openxmlformats.org/presentationml/2006/ole">
            <p:oleObj spid="_x0000_s13320" name="Document" r:id="rId3" imgW="5584777" imgH="2040891" progId="Word.Document.12">
              <p:embed/>
            </p:oleObj>
          </a:graphicData>
        </a:graphic>
      </p:graphicFrame>
      <p:sp>
        <p:nvSpPr>
          <p:cNvPr id="55301" name="Rectangle 3"/>
          <p:cNvSpPr>
            <a:spLocks noChangeArrowheads="1"/>
          </p:cNvSpPr>
          <p:nvPr/>
        </p:nvSpPr>
        <p:spPr bwMode="auto">
          <a:xfrm>
            <a:off x="838200" y="5364330"/>
            <a:ext cx="6705600" cy="1015663"/>
          </a:xfrm>
          <a:prstGeom prst="rect">
            <a:avLst/>
          </a:prstGeom>
          <a:noFill/>
          <a:ln w="9525">
            <a:noFill/>
            <a:miter lim="800000"/>
            <a:headEnd/>
            <a:tailEnd/>
          </a:ln>
        </p:spPr>
        <p:txBody>
          <a:bodyPr anchor="ctr">
            <a:spAutoFit/>
          </a:bodyPr>
          <a:lstStyle/>
          <a:p>
            <a:r>
              <a:rPr lang="en-US" sz="1050" b="1" i="1" dirty="0">
                <a:solidFill>
                  <a:srgbClr val="000000"/>
                </a:solidFill>
                <a:latin typeface="Verdana" pitchFamily="34" charset="0"/>
                <a:cs typeface="Verdana"/>
              </a:rPr>
              <a:t>	</a:t>
            </a:r>
            <a:r>
              <a:rPr lang="en-US" sz="2000" b="1" i="1" dirty="0">
                <a:solidFill>
                  <a:srgbClr val="000000"/>
                </a:solidFill>
                <a:latin typeface="Verdana" pitchFamily="34" charset="0"/>
                <a:cs typeface="Verdana"/>
              </a:rPr>
              <a:t>From 0% to 12.04%, NPV</a:t>
            </a:r>
            <a:r>
              <a:rPr lang="en-US" sz="2000" b="1" i="1" baseline="-25000" dirty="0">
                <a:solidFill>
                  <a:srgbClr val="000000"/>
                </a:solidFill>
                <a:latin typeface="Verdana" pitchFamily="34" charset="0"/>
                <a:cs typeface="Verdana"/>
              </a:rPr>
              <a:t>A</a:t>
            </a:r>
            <a:r>
              <a:rPr lang="en-US" sz="2000" b="1" i="1" dirty="0">
                <a:solidFill>
                  <a:srgbClr val="000000"/>
                </a:solidFill>
                <a:latin typeface="Verdana" pitchFamily="34" charset="0"/>
                <a:cs typeface="Verdana"/>
              </a:rPr>
              <a:t> &gt; NPV</a:t>
            </a:r>
            <a:r>
              <a:rPr lang="en-US" sz="2000" b="1" i="1" baseline="-25000" dirty="0">
                <a:solidFill>
                  <a:srgbClr val="000000"/>
                </a:solidFill>
                <a:latin typeface="Verdana" pitchFamily="34" charset="0"/>
                <a:cs typeface="Verdana"/>
              </a:rPr>
              <a:t>B</a:t>
            </a:r>
          </a:p>
          <a:p>
            <a:pPr eaLnBrk="0" hangingPunct="0"/>
            <a:r>
              <a:rPr lang="en-US" sz="2000" b="1" i="1" dirty="0">
                <a:solidFill>
                  <a:srgbClr val="000000"/>
                </a:solidFill>
                <a:latin typeface="Verdana" pitchFamily="34" charset="0"/>
                <a:cs typeface="Verdana"/>
              </a:rPr>
              <a:t>	For I &gt;12.04%, NPV</a:t>
            </a:r>
            <a:r>
              <a:rPr lang="en-US" sz="2000" b="1" i="1" baseline="-25000" dirty="0">
                <a:solidFill>
                  <a:srgbClr val="000000"/>
                </a:solidFill>
                <a:latin typeface="Verdana" pitchFamily="34" charset="0"/>
                <a:cs typeface="Verdana"/>
              </a:rPr>
              <a:t>B</a:t>
            </a:r>
            <a:r>
              <a:rPr lang="en-US" sz="2000" b="1" i="1" dirty="0">
                <a:solidFill>
                  <a:srgbClr val="000000"/>
                </a:solidFill>
                <a:latin typeface="Verdana" pitchFamily="34" charset="0"/>
                <a:cs typeface="Verdana"/>
              </a:rPr>
              <a:t> &gt; NPV</a:t>
            </a:r>
            <a:r>
              <a:rPr lang="en-US" sz="2000" b="1" i="1" baseline="-25000" dirty="0">
                <a:solidFill>
                  <a:srgbClr val="000000"/>
                </a:solidFill>
                <a:latin typeface="Verdana" pitchFamily="34" charset="0"/>
                <a:cs typeface="Verdana"/>
              </a:rPr>
              <a:t>A</a:t>
            </a:r>
            <a:r>
              <a:rPr lang="en-US" sz="2000" b="1" i="1" dirty="0">
                <a:solidFill>
                  <a:srgbClr val="000000"/>
                </a:solidFill>
                <a:latin typeface="Verdana" pitchFamily="34" charset="0"/>
                <a:cs typeface="Verdana"/>
              </a:rPr>
              <a:t>  </a:t>
            </a:r>
          </a:p>
          <a:p>
            <a:pPr eaLnBrk="0" hangingPunct="0"/>
            <a:r>
              <a:rPr lang="en-US" sz="2000" b="1" i="1" dirty="0">
                <a:solidFill>
                  <a:srgbClr val="000000"/>
                </a:solidFill>
                <a:latin typeface="Verdana" pitchFamily="34" charset="0"/>
                <a:cs typeface="Verdana"/>
              </a:rPr>
              <a:t>	NPV profiles cross-over  at 12.04%</a:t>
            </a:r>
            <a:endParaRPr lang="en-US" sz="2000" dirty="0">
              <a:latin typeface="Verdan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143000" y="76200"/>
            <a:ext cx="7772400" cy="1143000"/>
          </a:xfrm>
        </p:spPr>
        <p:txBody>
          <a:bodyPr/>
          <a:lstStyle/>
          <a:p>
            <a:r>
              <a:rPr lang="en-US" sz="2800" smtClean="0">
                <a:ea typeface="ヒラギノ角ゴ Pro W3"/>
                <a:cs typeface="ヒラギノ角ゴ Pro W3"/>
              </a:rPr>
              <a:t>9.4 (E)  Modified Internal Rate of Return (MIRR) </a:t>
            </a:r>
          </a:p>
        </p:txBody>
      </p:sp>
      <p:sp>
        <p:nvSpPr>
          <p:cNvPr id="64514" name="Content Placeholder 2"/>
          <p:cNvSpPr>
            <a:spLocks noGrp="1"/>
          </p:cNvSpPr>
          <p:nvPr>
            <p:ph idx="1"/>
          </p:nvPr>
        </p:nvSpPr>
        <p:spPr>
          <a:xfrm>
            <a:off x="381000" y="1600200"/>
            <a:ext cx="8382000" cy="4648200"/>
          </a:xfrm>
        </p:spPr>
        <p:txBody>
          <a:bodyPr/>
          <a:lstStyle/>
          <a:p>
            <a:r>
              <a:rPr lang="en-US" sz="2000" smtClean="0">
                <a:ea typeface="ヒラギノ角ゴ Pro W3"/>
                <a:cs typeface="ヒラギノ角ゴ Pro W3"/>
              </a:rPr>
              <a:t>Despite several shortcomings, managers like to use IRR since it is expressed as a% rather than in dollars. </a:t>
            </a:r>
          </a:p>
          <a:p>
            <a:r>
              <a:rPr lang="en-US" sz="2000" smtClean="0">
                <a:ea typeface="ヒラギノ角ゴ Pro W3"/>
                <a:cs typeface="ヒラギノ角ゴ Pro W3"/>
              </a:rPr>
              <a:t>The MIRR was developed to get around the unrealistic reinvestment rate criticism of the traditional IRR </a:t>
            </a:r>
          </a:p>
          <a:p>
            <a:r>
              <a:rPr lang="en-US" sz="2000" smtClean="0">
                <a:ea typeface="ヒラギノ角ゴ Pro W3"/>
                <a:cs typeface="ヒラギノ角ゴ Pro W3"/>
              </a:rPr>
              <a:t>Under the MIRR, all cash outflows are assumed to be reinvested at the firm’s cost of capital or hurdle rate, which makes it more realistic.</a:t>
            </a:r>
          </a:p>
          <a:p>
            <a:r>
              <a:rPr lang="en-US" sz="2000" smtClean="0">
                <a:ea typeface="ヒラギノ角ゴ Pro W3"/>
                <a:cs typeface="ヒラギノ角ゴ Pro W3"/>
              </a:rPr>
              <a:t>We calculate the future value of all positive cash flows at the terminal year of the project, the present value of the cash outflows at time 0; using the firm’s hurdle rate; and then solve for the relevant rate of return that would be implied using the following equation:</a:t>
            </a:r>
          </a:p>
          <a:p>
            <a:pPr>
              <a:buFontTx/>
              <a:buNone/>
            </a:pPr>
            <a:r>
              <a:rPr lang="en-US" sz="2000" b="1" smtClean="0">
                <a:ea typeface="ヒラギノ角ゴ Pro W3"/>
                <a:cs typeface="ヒラギノ角ゴ Pro W3"/>
              </a:rPr>
              <a:t> </a:t>
            </a:r>
            <a:endParaRPr lang="en-US" sz="2000" smtClean="0">
              <a:ea typeface="ヒラギノ角ゴ Pro W3"/>
              <a:cs typeface="ヒラギノ角ゴ Pro W3"/>
            </a:endParaRPr>
          </a:p>
          <a:p>
            <a:pPr>
              <a:buFontTx/>
              <a:buNone/>
            </a:pPr>
            <a:r>
              <a:rPr lang="en-US" sz="2000" b="1" smtClean="0">
                <a:ea typeface="ヒラギノ角ゴ Pro W3"/>
                <a:cs typeface="ヒラギノ角ゴ Pro W3"/>
              </a:rPr>
              <a:t>			 </a:t>
            </a:r>
            <a:endParaRPr lang="en-US" sz="2000" smtClean="0">
              <a:ea typeface="ヒラギノ角ゴ Pro W3"/>
              <a:cs typeface="ヒラギノ角ゴ Pro W3"/>
            </a:endParaRPr>
          </a:p>
          <a:p>
            <a:endParaRPr lang="en-US" sz="2000" smtClean="0">
              <a:ea typeface="ヒラギノ角ゴ Pro W3"/>
              <a:cs typeface="ヒラギノ角ゴ Pro W3"/>
            </a:endParaRPr>
          </a:p>
        </p:txBody>
      </p:sp>
      <p:pic>
        <p:nvPicPr>
          <p:cNvPr id="64515" name="Picture 2"/>
          <p:cNvPicPr>
            <a:picLocks noChangeAspect="1" noChangeArrowheads="1"/>
          </p:cNvPicPr>
          <p:nvPr/>
        </p:nvPicPr>
        <p:blipFill>
          <a:blip r:embed="rId2"/>
          <a:srcRect/>
          <a:stretch>
            <a:fillRect/>
          </a:stretch>
        </p:blipFill>
        <p:spPr bwMode="auto">
          <a:xfrm>
            <a:off x="4953000" y="5251450"/>
            <a:ext cx="3830638" cy="1073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dirty="0" smtClean="0">
                <a:ea typeface="ヒラギノ角ゴ Pro W3"/>
                <a:cs typeface="ヒラギノ角ゴ Pro W3"/>
              </a:rPr>
              <a:t>9.4 (E)  Modified Internal Rate of Return (MIRR) (continued)</a:t>
            </a:r>
          </a:p>
        </p:txBody>
      </p:sp>
      <p:sp>
        <p:nvSpPr>
          <p:cNvPr id="80898" name="TextBox 8"/>
          <p:cNvSpPr txBox="1">
            <a:spLocks noChangeArrowheads="1"/>
          </p:cNvSpPr>
          <p:nvPr/>
        </p:nvSpPr>
        <p:spPr bwMode="auto">
          <a:xfrm>
            <a:off x="457200" y="4286250"/>
            <a:ext cx="3886200" cy="1200150"/>
          </a:xfrm>
          <a:prstGeom prst="rect">
            <a:avLst/>
          </a:prstGeom>
          <a:noFill/>
          <a:ln w="9525">
            <a:noFill/>
            <a:miter lim="800000"/>
            <a:headEnd/>
            <a:tailEnd/>
          </a:ln>
        </p:spPr>
        <p:txBody>
          <a:bodyPr>
            <a:spAutoFit/>
          </a:bodyPr>
          <a:lstStyle/>
          <a:p>
            <a:r>
              <a:rPr lang="en-US" b="1">
                <a:latin typeface="Verdana" pitchFamily="34" charset="0"/>
              </a:rPr>
              <a:t>Figure 9.7  Future value of cash inflows reinvested at the internal rate</a:t>
            </a:r>
          </a:p>
          <a:p>
            <a:r>
              <a:rPr lang="en-US" b="1">
                <a:latin typeface="Verdana" pitchFamily="34" charset="0"/>
              </a:rPr>
              <a:t>of return.</a:t>
            </a:r>
          </a:p>
        </p:txBody>
      </p:sp>
      <p:sp>
        <p:nvSpPr>
          <p:cNvPr id="80899" name="TextBox 9"/>
          <p:cNvSpPr txBox="1">
            <a:spLocks noChangeArrowheads="1"/>
          </p:cNvSpPr>
          <p:nvPr/>
        </p:nvSpPr>
        <p:spPr bwMode="auto">
          <a:xfrm>
            <a:off x="5029200" y="4267200"/>
            <a:ext cx="3733800" cy="923925"/>
          </a:xfrm>
          <a:prstGeom prst="rect">
            <a:avLst/>
          </a:prstGeom>
          <a:noFill/>
          <a:ln w="9525">
            <a:noFill/>
            <a:miter lim="800000"/>
            <a:headEnd/>
            <a:tailEnd/>
          </a:ln>
        </p:spPr>
        <p:txBody>
          <a:bodyPr>
            <a:spAutoFit/>
          </a:bodyPr>
          <a:lstStyle/>
          <a:p>
            <a:r>
              <a:rPr lang="en-US" b="1">
                <a:latin typeface="Verdana" pitchFamily="34" charset="0"/>
              </a:rPr>
              <a:t>Figure 9.8  Future value of cash inflows reinvested at 13%.</a:t>
            </a:r>
          </a:p>
        </p:txBody>
      </p:sp>
      <p:pic>
        <p:nvPicPr>
          <p:cNvPr id="2" name="Picture 1" descr="fig09_07.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1828800"/>
            <a:ext cx="4191000" cy="2225118"/>
          </a:xfrm>
          <a:prstGeom prst="rect">
            <a:avLst/>
          </a:prstGeom>
        </p:spPr>
      </p:pic>
      <p:pic>
        <p:nvPicPr>
          <p:cNvPr id="3" name="Picture 2" descr="fig09_08.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42155" y="1828800"/>
            <a:ext cx="4162149"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p:txBody>
          <a:bodyPr/>
          <a:lstStyle/>
          <a:p>
            <a:r>
              <a:rPr lang="en-US" smtClean="0">
                <a:ea typeface="ヒラギノ角ゴ Pro W3"/>
                <a:cs typeface="ヒラギノ角ゴ Pro W3"/>
              </a:rPr>
              <a:t>9.4 (E)  Modified Internal Rate of Return (MIRR) (continued)</a:t>
            </a:r>
          </a:p>
        </p:txBody>
      </p:sp>
      <p:sp>
        <p:nvSpPr>
          <p:cNvPr id="57348" name="Content Placeholder 2"/>
          <p:cNvSpPr>
            <a:spLocks noGrp="1"/>
          </p:cNvSpPr>
          <p:nvPr>
            <p:ph idx="1"/>
          </p:nvPr>
        </p:nvSpPr>
        <p:spPr>
          <a:xfrm>
            <a:off x="381000" y="1371600"/>
            <a:ext cx="8382000" cy="4648200"/>
          </a:xfrm>
        </p:spPr>
        <p:txBody>
          <a:bodyPr/>
          <a:lstStyle/>
          <a:p>
            <a:pPr>
              <a:buFontTx/>
              <a:buNone/>
            </a:pPr>
            <a:r>
              <a:rPr lang="en-US" b="1" smtClean="0">
                <a:ea typeface="ヒラギノ角ゴ Pro W3"/>
                <a:cs typeface="ヒラギノ角ゴ Pro W3"/>
              </a:rPr>
              <a:t>Example 9:  Calculating MIRR.</a:t>
            </a:r>
          </a:p>
          <a:p>
            <a:pPr>
              <a:buFontTx/>
              <a:buNone/>
            </a:pPr>
            <a:r>
              <a:rPr lang="en-US" b="1" smtClean="0">
                <a:ea typeface="ヒラギノ角ゴ Pro W3"/>
                <a:cs typeface="ヒラギノ角ゴ Pro W3"/>
              </a:rPr>
              <a:t> 	</a:t>
            </a:r>
            <a:r>
              <a:rPr lang="en-US" sz="2400" smtClean="0">
                <a:ea typeface="ヒラギノ角ゴ Pro W3"/>
                <a:cs typeface="ヒラギノ角ゴ Pro W3"/>
              </a:rPr>
              <a:t>Using the cash flows given in Example 8 above, and a discount rate of 10%; calculate the MIRRs for Projects A and B. Which project should be accepted? Why?	</a:t>
            </a:r>
          </a:p>
          <a:p>
            <a:pPr>
              <a:buFontTx/>
              <a:buNone/>
            </a:pPr>
            <a:endParaRPr lang="en-US" smtClean="0">
              <a:ea typeface="ヒラギノ角ゴ Pro W3"/>
              <a:cs typeface="ヒラギノ角ゴ Pro W3"/>
            </a:endParaRPr>
          </a:p>
        </p:txBody>
      </p:sp>
      <p:graphicFrame>
        <p:nvGraphicFramePr>
          <p:cNvPr id="57346" name="Object 2"/>
          <p:cNvGraphicFramePr>
            <a:graphicFrameLocks noChangeAspect="1"/>
          </p:cNvGraphicFramePr>
          <p:nvPr/>
        </p:nvGraphicFramePr>
        <p:xfrm>
          <a:off x="533400" y="3581400"/>
          <a:ext cx="7991475" cy="2127250"/>
        </p:xfrm>
        <a:graphic>
          <a:graphicData uri="http://schemas.openxmlformats.org/presentationml/2006/ole">
            <p:oleObj spid="_x0000_s14344" name="Document" r:id="rId3" imgW="5584777" imgH="1602760"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ea typeface="ヒラギノ角ゴ Pro W3"/>
                <a:cs typeface="ヒラギノ角ゴ Pro W3"/>
              </a:rPr>
              <a:t>9.4 (E)   Modified Internal Rate of Return (MIRR) (continued)</a:t>
            </a:r>
          </a:p>
        </p:txBody>
      </p:sp>
      <p:sp>
        <p:nvSpPr>
          <p:cNvPr id="3" name="Content Placeholder 2"/>
          <p:cNvSpPr>
            <a:spLocks noGrp="1"/>
          </p:cNvSpPr>
          <p:nvPr>
            <p:ph idx="1"/>
          </p:nvPr>
        </p:nvSpPr>
        <p:spPr/>
        <p:txBody>
          <a:bodyPr>
            <a:normAutofit fontScale="62500" lnSpcReduction="20000"/>
          </a:bodyPr>
          <a:lstStyle/>
          <a:p>
            <a:pPr>
              <a:buFontTx/>
              <a:buNone/>
              <a:defRPr/>
            </a:pPr>
            <a:r>
              <a:rPr lang="en-US" sz="3800" b="1" dirty="0" smtClean="0"/>
              <a:t>Example 9 Answer</a:t>
            </a:r>
          </a:p>
          <a:p>
            <a:pPr>
              <a:buFontTx/>
              <a:buNone/>
              <a:defRPr/>
            </a:pPr>
            <a:endParaRPr lang="en-US" dirty="0" smtClean="0"/>
          </a:p>
          <a:p>
            <a:pPr>
              <a:buFontTx/>
              <a:buNone/>
              <a:defRPr/>
            </a:pPr>
            <a:r>
              <a:rPr lang="en-US" dirty="0" smtClean="0"/>
              <a:t>Project A:</a:t>
            </a:r>
          </a:p>
          <a:p>
            <a:pPr>
              <a:buFontTx/>
              <a:buNone/>
              <a:defRPr/>
            </a:pPr>
            <a:r>
              <a:rPr lang="en-US" dirty="0" smtClean="0"/>
              <a:t>	PV of cash outflows at time 0 = $10,000</a:t>
            </a:r>
          </a:p>
          <a:p>
            <a:pPr>
              <a:buFontTx/>
              <a:buNone/>
              <a:defRPr/>
            </a:pPr>
            <a:r>
              <a:rPr lang="en-US" dirty="0" smtClean="0"/>
              <a:t>	FV of cash inflows at year 3, @10% = 5,000*(1.1)</a:t>
            </a:r>
            <a:r>
              <a:rPr lang="en-US" baseline="30000" dirty="0" smtClean="0"/>
              <a:t>2</a:t>
            </a:r>
            <a:r>
              <a:rPr lang="en-US" dirty="0" smtClean="0"/>
              <a:t> + 				$7,000*(1.1)</a:t>
            </a:r>
            <a:r>
              <a:rPr lang="en-US" baseline="30000" dirty="0" smtClean="0"/>
              <a:t>1</a:t>
            </a:r>
            <a:r>
              <a:rPr lang="en-US" dirty="0" smtClean="0"/>
              <a:t> + $9,000</a:t>
            </a:r>
          </a:p>
          <a:p>
            <a:pPr>
              <a:buFontTx/>
              <a:buNone/>
              <a:defRPr/>
            </a:pPr>
            <a:r>
              <a:rPr lang="en-US" dirty="0" smtClean="0"/>
              <a:t>				 	</a:t>
            </a:r>
            <a:r>
              <a:rPr lang="en-US" dirty="0" smtClean="0">
                <a:sym typeface="Wingdings"/>
              </a:rPr>
              <a:t></a:t>
            </a:r>
            <a:r>
              <a:rPr lang="en-US" dirty="0" smtClean="0"/>
              <a:t>$6,050+$7,700+$9,000=$22,750</a:t>
            </a:r>
          </a:p>
          <a:p>
            <a:pPr>
              <a:buFontTx/>
              <a:buNone/>
              <a:defRPr/>
            </a:pPr>
            <a:r>
              <a:rPr lang="en-US" dirty="0" smtClean="0"/>
              <a:t> 	</a:t>
            </a:r>
            <a:r>
              <a:rPr lang="en-US" dirty="0" smtClean="0">
                <a:effectLst>
                  <a:outerShdw blurRad="38100" dist="38100" dir="2700000" algn="tl">
                    <a:srgbClr val="000000">
                      <a:alpha val="43137"/>
                    </a:srgbClr>
                  </a:outerShdw>
                </a:effectLst>
              </a:rPr>
              <a:t>MIRR</a:t>
            </a:r>
            <a:r>
              <a:rPr lang="en-US" baseline="-25000" dirty="0" smtClean="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 = (22750/10000)</a:t>
            </a:r>
            <a:r>
              <a:rPr lang="en-US" baseline="30000" dirty="0" smtClean="0">
                <a:effectLst>
                  <a:outerShdw blurRad="38100" dist="38100" dir="2700000" algn="tl">
                    <a:srgbClr val="000000">
                      <a:alpha val="43137"/>
                    </a:srgbClr>
                  </a:outerShdw>
                </a:effectLst>
              </a:rPr>
              <a:t>1/3</a:t>
            </a:r>
            <a:r>
              <a:rPr lang="en-US" dirty="0" smtClean="0">
                <a:effectLst>
                  <a:outerShdw blurRad="38100" dist="38100" dir="2700000" algn="tl">
                    <a:srgbClr val="000000">
                      <a:alpha val="43137"/>
                    </a:srgbClr>
                  </a:outerShdw>
                </a:effectLst>
              </a:rPr>
              <a:t> – 1 = 31.52% </a:t>
            </a:r>
          </a:p>
          <a:p>
            <a:pPr>
              <a:buFontTx/>
              <a:buNone/>
              <a:defRPr/>
            </a:pPr>
            <a:r>
              <a:rPr lang="en-US" dirty="0" smtClean="0"/>
              <a:t>Project B:</a:t>
            </a:r>
          </a:p>
          <a:p>
            <a:pPr>
              <a:buFontTx/>
              <a:buNone/>
              <a:defRPr/>
            </a:pPr>
            <a:r>
              <a:rPr lang="en-US" dirty="0" smtClean="0"/>
              <a:t>	PV of cash outflows at time 0 = $7,000</a:t>
            </a:r>
          </a:p>
          <a:p>
            <a:pPr>
              <a:buFontTx/>
              <a:buNone/>
              <a:defRPr/>
            </a:pPr>
            <a:r>
              <a:rPr lang="en-US" dirty="0" smtClean="0"/>
              <a:t>	FV of cash inflows at year 3, @10% = $9,000*(1.1)</a:t>
            </a:r>
            <a:r>
              <a:rPr lang="en-US" baseline="30000" dirty="0" smtClean="0"/>
              <a:t>2</a:t>
            </a:r>
            <a:r>
              <a:rPr lang="en-US" dirty="0" smtClean="0"/>
              <a:t> + 				$5,000*(1.1)</a:t>
            </a:r>
            <a:r>
              <a:rPr lang="en-US" baseline="30000" dirty="0" smtClean="0"/>
              <a:t>1</a:t>
            </a:r>
            <a:r>
              <a:rPr lang="en-US" dirty="0" smtClean="0"/>
              <a:t> + $2,000</a:t>
            </a:r>
          </a:p>
          <a:p>
            <a:pPr>
              <a:buFontTx/>
              <a:buNone/>
              <a:defRPr/>
            </a:pPr>
            <a:r>
              <a:rPr lang="en-US" dirty="0" smtClean="0"/>
              <a:t>					</a:t>
            </a:r>
            <a:r>
              <a:rPr lang="en-US" dirty="0" smtClean="0">
                <a:sym typeface="Wingdings"/>
              </a:rPr>
              <a:t></a:t>
            </a:r>
            <a:r>
              <a:rPr lang="en-US" dirty="0" smtClean="0"/>
              <a:t>$10,890+$5,500+$2,000=$18,390</a:t>
            </a:r>
          </a:p>
          <a:p>
            <a:pPr>
              <a:buFontTx/>
              <a:buNone/>
              <a:defRPr/>
            </a:pPr>
            <a:r>
              <a:rPr lang="en-US" dirty="0" smtClean="0"/>
              <a:t> 	</a:t>
            </a:r>
            <a:r>
              <a:rPr lang="en-US" dirty="0" smtClean="0">
                <a:effectLst>
                  <a:outerShdw blurRad="38100" dist="38100" dir="2700000" algn="tl">
                    <a:srgbClr val="000000">
                      <a:alpha val="43137"/>
                    </a:srgbClr>
                  </a:outerShdw>
                </a:effectLst>
              </a:rPr>
              <a:t>MIRR</a:t>
            </a:r>
            <a:r>
              <a:rPr lang="en-US" baseline="-25000" dirty="0" smtClean="0">
                <a:effectLst>
                  <a:outerShdw blurRad="38100" dist="38100" dir="2700000" algn="tl">
                    <a:srgbClr val="000000">
                      <a:alpha val="43137"/>
                    </a:srgbClr>
                  </a:outerShdw>
                </a:effectLst>
              </a:rPr>
              <a:t>B</a:t>
            </a:r>
            <a:r>
              <a:rPr lang="en-US" dirty="0" smtClean="0">
                <a:effectLst>
                  <a:outerShdw blurRad="38100" dist="38100" dir="2700000" algn="tl">
                    <a:srgbClr val="000000">
                      <a:alpha val="43137"/>
                    </a:srgbClr>
                  </a:outerShdw>
                </a:effectLst>
              </a:rPr>
              <a:t> = (18390/7000)</a:t>
            </a:r>
            <a:r>
              <a:rPr lang="en-US" baseline="30000" dirty="0" smtClean="0">
                <a:effectLst>
                  <a:outerShdw blurRad="38100" dist="38100" dir="2700000" algn="tl">
                    <a:srgbClr val="000000">
                      <a:alpha val="43137"/>
                    </a:srgbClr>
                  </a:outerShdw>
                </a:effectLst>
              </a:rPr>
              <a:t>1/3</a:t>
            </a:r>
            <a:r>
              <a:rPr lang="en-US" dirty="0" smtClean="0">
                <a:effectLst>
                  <a:outerShdw blurRad="38100" dist="38100" dir="2700000" algn="tl">
                    <a:srgbClr val="000000">
                      <a:alpha val="43137"/>
                    </a:srgbClr>
                  </a:outerShdw>
                </a:effectLst>
              </a:rPr>
              <a:t> – 1 = 37.98% </a:t>
            </a:r>
          </a:p>
          <a:p>
            <a:pPr>
              <a:buFontTx/>
              <a:buNone/>
              <a:defRPr/>
            </a:pPr>
            <a:r>
              <a:rPr lang="en-US" dirty="0" smtClean="0"/>
              <a:t>	</a:t>
            </a:r>
            <a:r>
              <a:rPr lang="en-US" b="1" dirty="0" smtClean="0"/>
              <a:t>So, accept Project B since its MIRR is higher.</a:t>
            </a:r>
            <a:endParaRPr lang="en-US" dirty="0" smtClean="0"/>
          </a:p>
          <a:p>
            <a:pPr>
              <a:buFontTx/>
              <a:buNone/>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1"/>
          <p:cNvSpPr>
            <a:spLocks noGrp="1"/>
          </p:cNvSpPr>
          <p:nvPr>
            <p:ph type="title"/>
          </p:nvPr>
        </p:nvSpPr>
        <p:spPr/>
        <p:txBody>
          <a:bodyPr/>
          <a:lstStyle/>
          <a:p>
            <a:r>
              <a:rPr lang="en-US" smtClean="0">
                <a:ea typeface="ヒラギノ角ゴ Pro W3"/>
                <a:cs typeface="ヒラギノ角ゴ Pro W3"/>
              </a:rPr>
              <a:t>9.5  Profitability Index</a:t>
            </a:r>
          </a:p>
        </p:txBody>
      </p:sp>
      <p:sp>
        <p:nvSpPr>
          <p:cNvPr id="59397" name="Content Placeholder 2"/>
          <p:cNvSpPr>
            <a:spLocks noGrp="1"/>
          </p:cNvSpPr>
          <p:nvPr>
            <p:ph idx="1"/>
          </p:nvPr>
        </p:nvSpPr>
        <p:spPr/>
        <p:txBody>
          <a:bodyPr/>
          <a:lstStyle/>
          <a:p>
            <a:r>
              <a:rPr lang="en-US" sz="2400" smtClean="0">
                <a:ea typeface="ヒラギノ角ゴ Pro W3"/>
                <a:cs typeface="ヒラギノ角ゴ Pro W3"/>
              </a:rPr>
              <a:t>If faced with a constrained budget choose projects that give us the best “bang for our buck.”  </a:t>
            </a:r>
          </a:p>
          <a:p>
            <a:r>
              <a:rPr lang="en-US" sz="2400" smtClean="0">
                <a:ea typeface="ヒラギノ角ゴ Pro W3"/>
                <a:cs typeface="ヒラギノ角ゴ Pro W3"/>
              </a:rPr>
              <a:t>The Profitability Index can be used to calculate the ratio of the PV of benefits (inflows) to the PV of the cost of a project as follows: </a:t>
            </a:r>
          </a:p>
          <a:p>
            <a:endParaRPr lang="en-US" sz="2400" smtClean="0">
              <a:ea typeface="ヒラギノ角ゴ Pro W3"/>
              <a:cs typeface="ヒラギノ角ゴ Pro W3"/>
            </a:endParaRPr>
          </a:p>
          <a:p>
            <a:endParaRPr lang="en-US" sz="2400" smtClean="0">
              <a:ea typeface="ヒラギノ角ゴ Pro W3"/>
              <a:cs typeface="ヒラギノ角ゴ Pro W3"/>
            </a:endParaRPr>
          </a:p>
          <a:p>
            <a:endParaRPr lang="en-US" sz="2400" smtClean="0">
              <a:ea typeface="ヒラギノ角ゴ Pro W3"/>
              <a:cs typeface="ヒラギノ角ゴ Pro W3"/>
            </a:endParaRPr>
          </a:p>
          <a:p>
            <a:r>
              <a:rPr lang="en-US" sz="2400" smtClean="0">
                <a:ea typeface="ヒラギノ角ゴ Pro W3"/>
                <a:cs typeface="ヒラギノ角ゴ Pro W3"/>
              </a:rPr>
              <a:t> In essence, it tells us how many dollars we are getting per dollar invested.</a:t>
            </a:r>
          </a:p>
        </p:txBody>
      </p:sp>
      <p:graphicFrame>
        <p:nvGraphicFramePr>
          <p:cNvPr id="59395" name="Object 3"/>
          <p:cNvGraphicFramePr>
            <a:graphicFrameLocks noChangeAspect="1"/>
          </p:cNvGraphicFramePr>
          <p:nvPr/>
        </p:nvGraphicFramePr>
        <p:xfrm>
          <a:off x="1066800" y="3810000"/>
          <a:ext cx="6019800" cy="785813"/>
        </p:xfrm>
        <a:graphic>
          <a:graphicData uri="http://schemas.openxmlformats.org/presentationml/2006/ole">
            <p:oleObj spid="_x0000_s15368" name="Document" r:id="rId3" imgW="3920659" imgH="474852"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smtClean="0">
                <a:ea typeface="ヒラギノ角ゴ Pro W3"/>
                <a:cs typeface="ヒラギノ角ゴ Pro W3"/>
              </a:rPr>
              <a:t>9.5  Profitability Index (continued)</a:t>
            </a:r>
          </a:p>
        </p:txBody>
      </p:sp>
      <p:sp>
        <p:nvSpPr>
          <p:cNvPr id="3" name="Content Placeholder 2"/>
          <p:cNvSpPr>
            <a:spLocks noGrp="1"/>
          </p:cNvSpPr>
          <p:nvPr>
            <p:ph idx="1"/>
          </p:nvPr>
        </p:nvSpPr>
        <p:spPr/>
        <p:txBody>
          <a:bodyPr>
            <a:normAutofit fontScale="55000" lnSpcReduction="20000"/>
          </a:bodyPr>
          <a:lstStyle/>
          <a:p>
            <a:pPr>
              <a:buFontTx/>
              <a:buNone/>
              <a:defRPr/>
            </a:pPr>
            <a:r>
              <a:rPr lang="en-US" sz="3300" b="1" dirty="0" smtClean="0"/>
              <a:t>Example 10:  PI calculation</a:t>
            </a:r>
            <a:r>
              <a:rPr lang="en-US" sz="2400" b="1" dirty="0" smtClean="0"/>
              <a:t>. </a:t>
            </a:r>
            <a:endParaRPr lang="en-US" sz="2400" dirty="0" smtClean="0"/>
          </a:p>
          <a:p>
            <a:pPr>
              <a:buFontTx/>
              <a:buNone/>
              <a:defRPr/>
            </a:pPr>
            <a:r>
              <a:rPr lang="en-US" sz="2400" dirty="0" smtClean="0"/>
              <a:t>	</a:t>
            </a:r>
            <a:r>
              <a:rPr lang="en-US" sz="3800" dirty="0" smtClean="0"/>
              <a:t>Using the cash flows listed in Example 8, and a discount rate of 10%, calculate the PI of each project  Which one should be accepted, if they are mutually exclusive? Why?</a:t>
            </a:r>
          </a:p>
          <a:p>
            <a:pPr>
              <a:buFontTx/>
              <a:buNone/>
              <a:defRPr/>
            </a:pPr>
            <a:endParaRPr lang="en-US" sz="3800" dirty="0" smtClean="0"/>
          </a:p>
          <a:p>
            <a:pPr>
              <a:defRPr/>
            </a:pPr>
            <a:endParaRPr lang="en-US" sz="3800" dirty="0" smtClean="0"/>
          </a:p>
          <a:p>
            <a:pPr>
              <a:defRPr/>
            </a:pPr>
            <a:endParaRPr lang="en-US" sz="3800" dirty="0" smtClean="0"/>
          </a:p>
          <a:p>
            <a:pPr>
              <a:defRPr/>
            </a:pPr>
            <a:endParaRPr lang="en-US" sz="3800" dirty="0" smtClean="0"/>
          </a:p>
          <a:p>
            <a:pPr>
              <a:defRPr/>
            </a:pPr>
            <a:endParaRPr lang="en-US" sz="3800" dirty="0" smtClean="0"/>
          </a:p>
          <a:p>
            <a:pPr>
              <a:buFontTx/>
              <a:buNone/>
              <a:defRPr/>
            </a:pPr>
            <a:endParaRPr lang="en-US" sz="3800" dirty="0" smtClean="0"/>
          </a:p>
          <a:p>
            <a:pPr>
              <a:buFontTx/>
              <a:buNone/>
              <a:defRPr/>
            </a:pPr>
            <a:r>
              <a:rPr lang="en-US" sz="3800" dirty="0" smtClean="0"/>
              <a:t>	</a:t>
            </a:r>
            <a:r>
              <a:rPr lang="en-US" sz="3800" b="1" dirty="0" smtClean="0"/>
              <a:t>Answer</a:t>
            </a:r>
          </a:p>
          <a:p>
            <a:pPr>
              <a:buFontTx/>
              <a:buNone/>
              <a:defRPr/>
            </a:pPr>
            <a:r>
              <a:rPr lang="en-US" sz="3800" dirty="0" smtClean="0"/>
              <a:t>	PI</a:t>
            </a:r>
            <a:r>
              <a:rPr lang="en-US" sz="3800" baseline="-25000" dirty="0" smtClean="0"/>
              <a:t>A</a:t>
            </a:r>
            <a:r>
              <a:rPr lang="en-US" sz="3800" dirty="0" smtClean="0"/>
              <a:t>= (NPV + Cost)/Cost = ($17,092.41/$10,000) = $1.71 </a:t>
            </a:r>
          </a:p>
          <a:p>
            <a:pPr>
              <a:buFontTx/>
              <a:buNone/>
              <a:defRPr/>
            </a:pPr>
            <a:r>
              <a:rPr lang="en-US" sz="3800" dirty="0" smtClean="0"/>
              <a:t>	PI</a:t>
            </a:r>
            <a:r>
              <a:rPr lang="en-US" sz="3800" baseline="-25000" dirty="0" smtClean="0"/>
              <a:t>B</a:t>
            </a:r>
            <a:r>
              <a:rPr lang="en-US" sz="3800" dirty="0" smtClean="0"/>
              <a:t> = (NPV + Cost)/Cost = ($13,816.68/$7,000) =   $1.97 </a:t>
            </a:r>
          </a:p>
          <a:p>
            <a:pPr>
              <a:buFontTx/>
              <a:buNone/>
              <a:defRPr/>
            </a:pPr>
            <a:r>
              <a:rPr lang="en-US" sz="3800" dirty="0" smtClean="0"/>
              <a:t>	</a:t>
            </a:r>
            <a:r>
              <a:rPr lang="en-US" sz="3800" b="1" dirty="0" smtClean="0"/>
              <a:t>PROJECT B, HIGHER PI</a:t>
            </a:r>
          </a:p>
          <a:p>
            <a:pPr>
              <a:buFontTx/>
              <a:buNone/>
              <a:defRPr/>
            </a:pPr>
            <a:endParaRPr lang="en-US" sz="2400" dirty="0" smtClean="0"/>
          </a:p>
          <a:p>
            <a:pPr>
              <a:buFontTx/>
              <a:buNone/>
              <a:defRPr/>
            </a:pPr>
            <a:endParaRPr lang="en-US" dirty="0"/>
          </a:p>
        </p:txBody>
      </p:sp>
      <p:graphicFrame>
        <p:nvGraphicFramePr>
          <p:cNvPr id="60418" name="Object 2"/>
          <p:cNvGraphicFramePr>
            <a:graphicFrameLocks noChangeAspect="1"/>
          </p:cNvGraphicFramePr>
          <p:nvPr>
            <p:extLst>
              <p:ext uri="{D42A27DB-BD31-4B8C-83A1-F6EECF244321}">
                <p14:modId xmlns:p14="http://schemas.microsoft.com/office/powerpoint/2010/main" xmlns="" val="3078532013"/>
              </p:ext>
            </p:extLst>
          </p:nvPr>
        </p:nvGraphicFramePr>
        <p:xfrm>
          <a:off x="1752600" y="2743200"/>
          <a:ext cx="5434013" cy="2209800"/>
        </p:xfrm>
        <a:graphic>
          <a:graphicData uri="http://schemas.openxmlformats.org/presentationml/2006/ole">
            <p:oleObj spid="_x0000_s16392" name="Document" r:id="rId3" imgW="5584777" imgH="2441221"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9.6  Overview of Six Decision Models</a:t>
            </a:r>
            <a:br>
              <a:rPr lang="en-US" dirty="0" smtClean="0"/>
            </a:br>
            <a:endParaRPr lang="en-US" dirty="0"/>
          </a:p>
        </p:txBody>
      </p:sp>
      <p:sp>
        <p:nvSpPr>
          <p:cNvPr id="3" name="Content Placeholder 2"/>
          <p:cNvSpPr>
            <a:spLocks noGrp="1"/>
          </p:cNvSpPr>
          <p:nvPr>
            <p:ph idx="1"/>
          </p:nvPr>
        </p:nvSpPr>
        <p:spPr>
          <a:xfrm>
            <a:off x="381000" y="1524000"/>
            <a:ext cx="8229600" cy="4525963"/>
          </a:xfrm>
        </p:spPr>
        <p:txBody>
          <a:bodyPr>
            <a:normAutofit fontScale="85000" lnSpcReduction="20000"/>
          </a:bodyPr>
          <a:lstStyle/>
          <a:p>
            <a:pPr marL="514350" indent="-514350">
              <a:buFontTx/>
              <a:buAutoNum type="arabicPeriod"/>
              <a:defRPr/>
            </a:pPr>
            <a:r>
              <a:rPr lang="en-US" dirty="0" smtClean="0">
                <a:effectLst>
                  <a:outerShdw blurRad="38100" dist="38100" dir="2700000" algn="tl">
                    <a:srgbClr val="000000">
                      <a:alpha val="43137"/>
                    </a:srgbClr>
                  </a:outerShdw>
                </a:effectLst>
              </a:rPr>
              <a:t>Payback period </a:t>
            </a:r>
          </a:p>
          <a:p>
            <a:pPr marL="744538" lvl="1" indent="-344488">
              <a:defRPr/>
            </a:pPr>
            <a:r>
              <a:rPr lang="en-US" dirty="0" smtClean="0"/>
              <a:t>simple and fast, but economically unsound. </a:t>
            </a:r>
          </a:p>
          <a:p>
            <a:pPr marL="744538" lvl="1" indent="-344488">
              <a:defRPr/>
            </a:pPr>
            <a:r>
              <a:rPr lang="en-US" dirty="0" smtClean="0"/>
              <a:t>ignores all cash flow after the cutoff date </a:t>
            </a:r>
          </a:p>
          <a:p>
            <a:pPr marL="744538" lvl="1" indent="-344488">
              <a:defRPr/>
            </a:pPr>
            <a:r>
              <a:rPr lang="en-US" dirty="0" smtClean="0"/>
              <a:t>ignores the time value of money and riskiness of </a:t>
            </a:r>
            <a:r>
              <a:rPr lang="en-US" dirty="0" err="1" smtClean="0"/>
              <a:t>cashflows</a:t>
            </a:r>
            <a:r>
              <a:rPr lang="en-US" dirty="0" smtClean="0"/>
              <a:t>.	</a:t>
            </a:r>
          </a:p>
          <a:p>
            <a:pPr marL="514350" indent="-514350">
              <a:buFontTx/>
              <a:buAutoNum type="arabicPeriod" startAt="2"/>
              <a:defRPr/>
            </a:pPr>
            <a:r>
              <a:rPr lang="en-US" dirty="0" smtClean="0">
                <a:effectLst>
                  <a:outerShdw blurRad="38100" dist="38100" dir="2700000" algn="tl">
                    <a:srgbClr val="000000">
                      <a:alpha val="43137"/>
                    </a:srgbClr>
                  </a:outerShdw>
                </a:effectLst>
              </a:rPr>
              <a:t>Discounted payback period </a:t>
            </a:r>
          </a:p>
          <a:p>
            <a:pPr marL="744538" lvl="1" indent="-344488">
              <a:defRPr/>
            </a:pPr>
            <a:r>
              <a:rPr lang="en-US" dirty="0" smtClean="0"/>
              <a:t>incorporates the time value of money </a:t>
            </a:r>
          </a:p>
          <a:p>
            <a:pPr marL="744538" lvl="1" indent="-344488">
              <a:defRPr/>
            </a:pPr>
            <a:r>
              <a:rPr lang="en-US" dirty="0" smtClean="0"/>
              <a:t>still ignores cash flow after the cutoff date.</a:t>
            </a:r>
          </a:p>
          <a:p>
            <a:pPr>
              <a:buFontTx/>
              <a:buNone/>
              <a:defRPr/>
            </a:pPr>
            <a:r>
              <a:rPr lang="en-US" dirty="0" smtClean="0">
                <a:effectLst>
                  <a:outerShdw blurRad="38100" dist="38100" dir="2700000" algn="tl">
                    <a:srgbClr val="000000">
                      <a:alpha val="43137"/>
                    </a:srgbClr>
                  </a:outerShdw>
                </a:effectLst>
              </a:rPr>
              <a:t>3.   Net present value (NPV) </a:t>
            </a:r>
          </a:p>
          <a:p>
            <a:pPr lvl="1" indent="-336550">
              <a:defRPr/>
            </a:pPr>
            <a:r>
              <a:rPr lang="en-US" dirty="0" smtClean="0"/>
              <a:t>economically sound </a:t>
            </a:r>
          </a:p>
          <a:p>
            <a:pPr lvl="1" indent="-336550">
              <a:defRPr/>
            </a:pPr>
            <a:r>
              <a:rPr lang="en-US" dirty="0" smtClean="0"/>
              <a:t>properly ranks projects across various sizes, time   horizons, and levels of risk, without exception for all independent projects.</a:t>
            </a:r>
          </a:p>
          <a:p>
            <a:pPr>
              <a:buFontTx/>
              <a:buNone/>
              <a:defRPr/>
            </a:pPr>
            <a:r>
              <a:rPr lang="en-US" dirty="0" smtClean="0"/>
              <a:t> </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ea typeface="ヒラギノ角ゴ Pro W3"/>
                <a:cs typeface="ヒラギノ角ゴ Pro W3"/>
              </a:rPr>
              <a:t>9.6  Overview of Six Decision Models (continued)</a:t>
            </a:r>
          </a:p>
        </p:txBody>
      </p:sp>
      <p:sp>
        <p:nvSpPr>
          <p:cNvPr id="3" name="Content Placeholder 2"/>
          <p:cNvSpPr>
            <a:spLocks noGrp="1"/>
          </p:cNvSpPr>
          <p:nvPr>
            <p:ph idx="1"/>
          </p:nvPr>
        </p:nvSpPr>
        <p:spPr/>
        <p:txBody>
          <a:bodyPr>
            <a:normAutofit fontScale="85000" lnSpcReduction="20000"/>
          </a:bodyPr>
          <a:lstStyle/>
          <a:p>
            <a:pPr marL="514350" indent="-514350">
              <a:buFontTx/>
              <a:buAutoNum type="arabicPeriod" startAt="4"/>
              <a:defRPr/>
            </a:pPr>
            <a:r>
              <a:rPr lang="en-US" dirty="0" smtClean="0">
                <a:effectLst>
                  <a:outerShdw blurRad="38100" dist="38100" dir="2700000" algn="tl">
                    <a:srgbClr val="000000">
                      <a:alpha val="43137"/>
                    </a:srgbClr>
                  </a:outerShdw>
                </a:effectLst>
              </a:rPr>
              <a:t>Internal rate of return (IRR) </a:t>
            </a:r>
          </a:p>
          <a:p>
            <a:pPr marL="744538" lvl="1" indent="-344488">
              <a:defRPr/>
            </a:pPr>
            <a:r>
              <a:rPr lang="en-US" dirty="0" smtClean="0"/>
              <a:t>provides a single measure (return), </a:t>
            </a:r>
          </a:p>
          <a:p>
            <a:pPr marL="744538" lvl="1" indent="-344488">
              <a:defRPr/>
            </a:pPr>
            <a:r>
              <a:rPr lang="en-US" dirty="0" smtClean="0"/>
              <a:t>has the potential for errors in ranking projects. </a:t>
            </a:r>
          </a:p>
          <a:p>
            <a:pPr marL="744538" lvl="1" indent="-344488">
              <a:defRPr/>
            </a:pPr>
            <a:r>
              <a:rPr lang="en-US" dirty="0" smtClean="0"/>
              <a:t>can also lead to an incorrect selection when there are two mutually exclusive projects or incorrect acceptance or rejection of a project with more than a single IRR.</a:t>
            </a:r>
          </a:p>
          <a:p>
            <a:pPr>
              <a:buFontTx/>
              <a:buNone/>
              <a:defRPr/>
            </a:pPr>
            <a:r>
              <a:rPr lang="en-US" dirty="0" smtClean="0"/>
              <a:t> 5</a:t>
            </a:r>
            <a:r>
              <a:rPr lang="en-US" dirty="0" smtClean="0">
                <a:effectLst>
                  <a:outerShdw blurRad="38100" dist="38100" dir="2700000" algn="tl">
                    <a:srgbClr val="000000">
                      <a:alpha val="43137"/>
                    </a:srgbClr>
                  </a:outerShdw>
                </a:effectLst>
              </a:rPr>
              <a:t>. Modified internal rate of return (MIRR) </a:t>
            </a:r>
          </a:p>
          <a:p>
            <a:pPr lvl="1">
              <a:defRPr/>
            </a:pPr>
            <a:r>
              <a:rPr lang="en-US" dirty="0" smtClean="0"/>
              <a:t>corrects for most of, but not all, the problems of IRR and gives the solution in terms of a return. </a:t>
            </a:r>
          </a:p>
          <a:p>
            <a:pPr lvl="1">
              <a:defRPr/>
            </a:pPr>
            <a:r>
              <a:rPr lang="en-US" dirty="0" smtClean="0"/>
              <a:t>the reinvestment rate may or may not be appropriate for the future cash flows, however.</a:t>
            </a:r>
          </a:p>
          <a:p>
            <a:pPr>
              <a:buFontTx/>
              <a:buNone/>
              <a:defRPr/>
            </a:pPr>
            <a:r>
              <a:rPr lang="en-US" dirty="0" smtClean="0"/>
              <a:t> 6. </a:t>
            </a:r>
            <a:r>
              <a:rPr lang="en-US" dirty="0" smtClean="0">
                <a:effectLst>
                  <a:outerShdw blurRad="38100" dist="38100" dir="2700000" algn="tl">
                    <a:srgbClr val="000000">
                      <a:alpha val="43137"/>
                    </a:srgbClr>
                  </a:outerShdw>
                </a:effectLst>
              </a:rPr>
              <a:t>Profitability index (PI) </a:t>
            </a:r>
          </a:p>
          <a:p>
            <a:pPr lvl="1">
              <a:defRPr/>
            </a:pPr>
            <a:r>
              <a:rPr lang="en-US" dirty="0" smtClean="0"/>
              <a:t>incorporates risk and return, </a:t>
            </a:r>
          </a:p>
          <a:p>
            <a:pPr lvl="1">
              <a:defRPr/>
            </a:pPr>
            <a:r>
              <a:rPr lang="en-US" dirty="0" smtClean="0"/>
              <a:t>but the benefits-to-cost ratio is actually just another way of expressing the NPV.</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ea typeface="ヒラギノ角ゴ Pro W3"/>
                <a:cs typeface="ヒラギノ角ゴ Pro W3"/>
              </a:rPr>
              <a:t>9.2  Payback Period</a:t>
            </a:r>
          </a:p>
        </p:txBody>
      </p:sp>
      <p:sp>
        <p:nvSpPr>
          <p:cNvPr id="20482" name="Content Placeholder 2"/>
          <p:cNvSpPr>
            <a:spLocks noGrp="1"/>
          </p:cNvSpPr>
          <p:nvPr>
            <p:ph idx="1"/>
          </p:nvPr>
        </p:nvSpPr>
        <p:spPr>
          <a:xfrm>
            <a:off x="381000" y="1447800"/>
            <a:ext cx="8382000" cy="4800600"/>
          </a:xfrm>
        </p:spPr>
        <p:txBody>
          <a:bodyPr/>
          <a:lstStyle/>
          <a:p>
            <a:pPr>
              <a:spcAft>
                <a:spcPts val="600"/>
              </a:spcAft>
            </a:pPr>
            <a:r>
              <a:rPr lang="en-US" sz="2000" smtClean="0">
                <a:ea typeface="ヒラギノ角ゴ Pro W3"/>
                <a:cs typeface="ヒラギノ角ゴ Pro W3"/>
              </a:rPr>
              <a:t>The length of time in which an investment pays back its original cost.   </a:t>
            </a:r>
          </a:p>
          <a:p>
            <a:pPr>
              <a:spcAft>
                <a:spcPts val="600"/>
              </a:spcAft>
            </a:pPr>
            <a:r>
              <a:rPr lang="en-US" sz="2000" smtClean="0">
                <a:ea typeface="ヒラギノ角ゴ Pro W3"/>
                <a:cs typeface="ヒラギノ角ゴ Pro W3"/>
              </a:rPr>
              <a:t>Payback period </a:t>
            </a:r>
            <a:r>
              <a:rPr lang="en-US" sz="2000" b="1" smtClean="0">
                <a:ea typeface="ヒラギノ角ゴ Pro W3"/>
                <a:cs typeface="ヒラギノ角ゴ Pro W3"/>
                <a:sym typeface="Wingdings" pitchFamily="2" charset="2"/>
              </a:rPr>
              <a:t></a:t>
            </a:r>
            <a:r>
              <a:rPr lang="en-US" sz="2000" smtClean="0">
                <a:ea typeface="ヒラギノ角ゴ Pro W3"/>
                <a:cs typeface="ヒラギノ角ゴ Pro W3"/>
              </a:rPr>
              <a:t> the cutoff period</a:t>
            </a:r>
            <a:r>
              <a:rPr lang="en-US" sz="2000" smtClean="0">
                <a:ea typeface="ヒラギノ角ゴ Pro W3"/>
                <a:cs typeface="ヒラギノ角ゴ Pro W3"/>
                <a:sym typeface="Wingdings" pitchFamily="2" charset="2"/>
              </a:rPr>
              <a:t></a:t>
            </a:r>
            <a:r>
              <a:rPr lang="en-US" sz="2000" smtClean="0">
                <a:ea typeface="ヒラギノ角ゴ Pro W3"/>
                <a:cs typeface="ヒラギノ角ゴ Pro W3"/>
              </a:rPr>
              <a:t> and vice-versa.  </a:t>
            </a:r>
          </a:p>
          <a:p>
            <a:pPr>
              <a:spcAft>
                <a:spcPts val="600"/>
              </a:spcAft>
            </a:pPr>
            <a:r>
              <a:rPr lang="en-US" sz="2000" smtClean="0">
                <a:ea typeface="ヒラギノ角ゴ Pro W3"/>
                <a:cs typeface="ヒラギノ角ゴ Pro W3"/>
              </a:rPr>
              <a:t>Thus, its main focus is on cost recovery or liquidity.   </a:t>
            </a:r>
          </a:p>
          <a:p>
            <a:pPr>
              <a:spcAft>
                <a:spcPts val="600"/>
              </a:spcAft>
            </a:pPr>
            <a:r>
              <a:rPr lang="en-US" sz="2000" smtClean="0">
                <a:ea typeface="ヒラギノ角ゴ Pro W3"/>
                <a:cs typeface="ヒラギノ角ゴ Pro W3"/>
              </a:rPr>
              <a:t>The method assumes that all cash outflows occur right at the beginning of the project’s life followed by a stream of inflows</a:t>
            </a:r>
          </a:p>
          <a:p>
            <a:pPr>
              <a:spcAft>
                <a:spcPts val="600"/>
              </a:spcAft>
            </a:pPr>
            <a:r>
              <a:rPr lang="en-US" sz="2000" smtClean="0">
                <a:ea typeface="ヒラギノ角ゴ Pro W3"/>
                <a:cs typeface="ヒラギノ角ゴ Pro W3"/>
              </a:rPr>
              <a:t>Also assumes that that cash inflows occur uniformly over the year.  </a:t>
            </a:r>
          </a:p>
          <a:p>
            <a:pPr>
              <a:spcAft>
                <a:spcPts val="600"/>
              </a:spcAft>
            </a:pPr>
            <a:r>
              <a:rPr lang="en-US" sz="2000" smtClean="0">
                <a:ea typeface="ヒラギノ角ゴ Pro W3"/>
                <a:cs typeface="ヒラギノ角ゴ Pro W3"/>
              </a:rPr>
              <a:t>Thus if Cost = $40,000; CF = $15,000 per year for 3 years; PP = 2 .67 yrs.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ea typeface="ヒラギノ角ゴ Pro W3"/>
                <a:cs typeface="ヒラギノ角ゴ Pro W3"/>
              </a:rPr>
              <a:t>9.6  Overview of Six Decision Models (continued)</a:t>
            </a:r>
          </a:p>
        </p:txBody>
      </p:sp>
      <p:sp>
        <p:nvSpPr>
          <p:cNvPr id="95234" name="TextBox 5"/>
          <p:cNvSpPr txBox="1">
            <a:spLocks noChangeArrowheads="1"/>
          </p:cNvSpPr>
          <p:nvPr/>
        </p:nvSpPr>
        <p:spPr bwMode="auto">
          <a:xfrm>
            <a:off x="990600" y="1219200"/>
            <a:ext cx="8001000" cy="461665"/>
          </a:xfrm>
          <a:prstGeom prst="rect">
            <a:avLst/>
          </a:prstGeom>
          <a:noFill/>
          <a:ln w="9525">
            <a:noFill/>
            <a:miter lim="800000"/>
            <a:headEnd/>
            <a:tailEnd/>
          </a:ln>
        </p:spPr>
        <p:txBody>
          <a:bodyPr wrap="square">
            <a:spAutoFit/>
          </a:bodyPr>
          <a:lstStyle/>
          <a:p>
            <a:r>
              <a:rPr lang="en-US" b="1" dirty="0">
                <a:latin typeface="Verdana" pitchFamily="34" charset="0"/>
              </a:rPr>
              <a:t>Table 9.4  Summary of Six Decision Models</a:t>
            </a:r>
          </a:p>
        </p:txBody>
      </p:sp>
      <p:pic>
        <p:nvPicPr>
          <p:cNvPr id="2" name="Picture 1" descr="tbl09_04.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1828800"/>
            <a:ext cx="7353820" cy="44735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ea typeface="ヒラギノ角ゴ Pro W3"/>
                <a:cs typeface="ヒラギノ角ゴ Pro W3"/>
              </a:rPr>
              <a:t>9.6 (A)  Capital Budgeting Using a Spreadsheet</a:t>
            </a:r>
          </a:p>
        </p:txBody>
      </p:sp>
      <p:sp>
        <p:nvSpPr>
          <p:cNvPr id="3" name="Content Placeholder 2"/>
          <p:cNvSpPr>
            <a:spLocks noGrp="1"/>
          </p:cNvSpPr>
          <p:nvPr>
            <p:ph idx="1"/>
          </p:nvPr>
        </p:nvSpPr>
        <p:spPr/>
        <p:txBody>
          <a:bodyPr>
            <a:normAutofit/>
          </a:bodyPr>
          <a:lstStyle/>
          <a:p>
            <a:pPr>
              <a:lnSpc>
                <a:spcPct val="80000"/>
              </a:lnSpc>
              <a:buFontTx/>
              <a:buNone/>
            </a:pPr>
            <a:r>
              <a:rPr lang="en-US" sz="2200" smtClean="0">
                <a:ea typeface="ヒラギノ角ゴ Pro W3"/>
                <a:cs typeface="ヒラギノ角ゴ Pro W3"/>
              </a:rPr>
              <a:t>	NPV, MIRR, and IRR can be easily solved once data is entered into a spreadsheet.</a:t>
            </a:r>
          </a:p>
          <a:p>
            <a:pPr>
              <a:lnSpc>
                <a:spcPct val="80000"/>
              </a:lnSpc>
              <a:buFontTx/>
              <a:buNone/>
            </a:pPr>
            <a:r>
              <a:rPr lang="en-US" sz="2200" smtClean="0">
                <a:ea typeface="ヒラギノ角ゴ Pro W3"/>
                <a:cs typeface="ヒラギノ角ゴ Pro W3"/>
              </a:rPr>
              <a:t> </a:t>
            </a:r>
          </a:p>
          <a:p>
            <a:pPr>
              <a:lnSpc>
                <a:spcPct val="80000"/>
              </a:lnSpc>
              <a:buFontTx/>
              <a:buNone/>
            </a:pPr>
            <a:r>
              <a:rPr lang="en-US" sz="2200" smtClean="0">
                <a:ea typeface="ヒラギノ角ゴ Pro W3"/>
                <a:cs typeface="ヒラギノ角ゴ Pro W3"/>
              </a:rPr>
              <a:t>	For NPV we enter the following </a:t>
            </a:r>
            <a:r>
              <a:rPr lang="en-US" sz="2200" smtClean="0">
                <a:ea typeface="ヒラギノ角ゴ Pro W3"/>
                <a:cs typeface="ヒラギノ角ゴ Pro W3"/>
                <a:sym typeface="Wingdings" pitchFamily="2" charset="2"/>
              </a:rPr>
              <a:t></a:t>
            </a:r>
            <a:r>
              <a:rPr lang="en-US" sz="2200" smtClean="0">
                <a:ea typeface="ヒラギノ角ゴ Pro W3"/>
                <a:cs typeface="ヒラギノ角ゴ Pro W3"/>
              </a:rPr>
              <a:t>  NPV(rate, CF</a:t>
            </a:r>
            <a:r>
              <a:rPr lang="en-US" sz="2200" baseline="-25000" smtClean="0">
                <a:ea typeface="ヒラギノ角ゴ Pro W3"/>
                <a:cs typeface="ヒラギノ角ゴ Pro W3"/>
              </a:rPr>
              <a:t>1</a:t>
            </a:r>
            <a:r>
              <a:rPr lang="en-US" sz="2200" smtClean="0">
                <a:ea typeface="ヒラギノ角ゴ Pro W3"/>
                <a:cs typeface="ヒラギノ角ゴ Pro W3"/>
              </a:rPr>
              <a:t>:CF</a:t>
            </a:r>
            <a:r>
              <a:rPr lang="en-US" sz="2200" baseline="-25000" smtClean="0">
                <a:ea typeface="ヒラギノ角ゴ Pro W3"/>
                <a:cs typeface="ヒラギノ角ゴ Pro W3"/>
              </a:rPr>
              <a:t>n</a:t>
            </a:r>
            <a:r>
              <a:rPr lang="en-US" sz="2200" smtClean="0">
                <a:ea typeface="ヒラギノ角ゴ Pro W3"/>
                <a:cs typeface="ヒラギノ角ゴ Pro W3"/>
              </a:rPr>
              <a:t>) + CF</a:t>
            </a:r>
            <a:r>
              <a:rPr lang="en-US" sz="2200" baseline="-25000" smtClean="0">
                <a:ea typeface="ヒラギノ角ゴ Pro W3"/>
                <a:cs typeface="ヒラギノ角ゴ Pro W3"/>
              </a:rPr>
              <a:t>0</a:t>
            </a:r>
            <a:endParaRPr lang="en-US" sz="2200" smtClean="0">
              <a:ea typeface="ヒラギノ角ゴ Pro W3"/>
              <a:cs typeface="ヒラギノ角ゴ Pro W3"/>
            </a:endParaRPr>
          </a:p>
          <a:p>
            <a:pPr>
              <a:lnSpc>
                <a:spcPct val="80000"/>
              </a:lnSpc>
              <a:buFontTx/>
              <a:buNone/>
            </a:pPr>
            <a:r>
              <a:rPr lang="en-US" sz="2200" smtClean="0">
                <a:ea typeface="ヒラギノ角ゴ Pro W3"/>
                <a:cs typeface="ヒラギノ角ゴ Pro W3"/>
              </a:rPr>
              <a:t>	</a:t>
            </a:r>
            <a:r>
              <a:rPr lang="en-US" sz="2200" b="1" i="1" smtClean="0">
                <a:ea typeface="ヒラギノ角ゴ Pro W3"/>
                <a:cs typeface="ヒラギノ角ゴ Pro W3"/>
              </a:rPr>
              <a:t>Note:  for the NPV we have to add in the Cash outflow in Year 0 (CF</a:t>
            </a:r>
            <a:r>
              <a:rPr lang="en-US" sz="2200" b="1" i="1" baseline="-25000" smtClean="0">
                <a:ea typeface="ヒラギノ角ゴ Pro W3"/>
                <a:cs typeface="ヒラギノ角ゴ Pro W3"/>
              </a:rPr>
              <a:t>0</a:t>
            </a:r>
            <a:r>
              <a:rPr lang="en-US" sz="2200" b="1" i="1" smtClean="0">
                <a:ea typeface="ヒラギノ角ゴ Pro W3"/>
                <a:cs typeface="ヒラギノ角ゴ Pro W3"/>
              </a:rPr>
              <a:t>), at the end, i.e.to the PV of CF</a:t>
            </a:r>
            <a:r>
              <a:rPr lang="en-US" sz="2200" b="1" i="1" baseline="-25000" smtClean="0">
                <a:ea typeface="ヒラギノ角ゴ Pro W3"/>
                <a:cs typeface="ヒラギノ角ゴ Pro W3"/>
              </a:rPr>
              <a:t>1</a:t>
            </a:r>
            <a:r>
              <a:rPr lang="en-US" sz="2200" b="1" i="1" smtClean="0">
                <a:ea typeface="ヒラギノ角ゴ Pro W3"/>
                <a:cs typeface="ヒラギノ角ゴ Pro W3"/>
              </a:rPr>
              <a:t>…CF</a:t>
            </a:r>
            <a:r>
              <a:rPr lang="en-US" sz="2200" b="1" i="1" baseline="-25000" smtClean="0">
                <a:ea typeface="ヒラギノ角ゴ Pro W3"/>
                <a:cs typeface="ヒラギノ角ゴ Pro W3"/>
              </a:rPr>
              <a:t>n</a:t>
            </a:r>
            <a:endParaRPr lang="en-US" sz="2200" smtClean="0">
              <a:ea typeface="ヒラギノ角ゴ Pro W3"/>
              <a:cs typeface="ヒラギノ角ゴ Pro W3"/>
            </a:endParaRPr>
          </a:p>
          <a:p>
            <a:pPr>
              <a:lnSpc>
                <a:spcPct val="80000"/>
              </a:lnSpc>
              <a:buFontTx/>
              <a:buNone/>
            </a:pPr>
            <a:r>
              <a:rPr lang="en-US" sz="2200" smtClean="0">
                <a:ea typeface="ヒラギノ角ゴ Pro W3"/>
                <a:cs typeface="ヒラギノ角ゴ Pro W3"/>
              </a:rPr>
              <a:t> </a:t>
            </a:r>
          </a:p>
          <a:p>
            <a:pPr>
              <a:lnSpc>
                <a:spcPct val="80000"/>
              </a:lnSpc>
              <a:buFontTx/>
              <a:buNone/>
            </a:pPr>
            <a:r>
              <a:rPr lang="en-US" sz="2200" smtClean="0">
                <a:ea typeface="ヒラギノ角ゴ Pro W3"/>
                <a:cs typeface="ヒラギノ角ゴ Pro W3"/>
              </a:rPr>
              <a:t>	For IRR we enter the following </a:t>
            </a:r>
            <a:r>
              <a:rPr lang="en-US" sz="2200" smtClean="0">
                <a:ea typeface="ヒラギノ角ゴ Pro W3"/>
                <a:cs typeface="ヒラギノ角ゴ Pro W3"/>
                <a:sym typeface="Wingdings" pitchFamily="2" charset="2"/>
              </a:rPr>
              <a:t></a:t>
            </a:r>
            <a:r>
              <a:rPr lang="en-US" sz="2200" smtClean="0">
                <a:ea typeface="ヒラギノ角ゴ Pro W3"/>
                <a:cs typeface="ヒラギノ角ゴ Pro W3"/>
              </a:rPr>
              <a:t> IRR(CF</a:t>
            </a:r>
            <a:r>
              <a:rPr lang="en-US" sz="2200" baseline="-25000" smtClean="0">
                <a:ea typeface="ヒラギノ角ゴ Pro W3"/>
                <a:cs typeface="ヒラギノ角ゴ Pro W3"/>
              </a:rPr>
              <a:t>0</a:t>
            </a:r>
            <a:r>
              <a:rPr lang="en-US" sz="2200" smtClean="0">
                <a:ea typeface="ヒラギノ角ゴ Pro W3"/>
                <a:cs typeface="ヒラギノ角ゴ Pro W3"/>
              </a:rPr>
              <a:t>:CF</a:t>
            </a:r>
            <a:r>
              <a:rPr lang="en-US" sz="2200" baseline="-25000" smtClean="0">
                <a:ea typeface="ヒラギノ角ゴ Pro W3"/>
                <a:cs typeface="ヒラギノ角ゴ Pro W3"/>
              </a:rPr>
              <a:t>n</a:t>
            </a:r>
            <a:r>
              <a:rPr lang="en-US" sz="2200" smtClean="0">
                <a:ea typeface="ヒラギノ角ゴ Pro W3"/>
                <a:cs typeface="ヒラギノ角ゴ Pro W3"/>
              </a:rPr>
              <a:t>)</a:t>
            </a:r>
          </a:p>
          <a:p>
            <a:pPr>
              <a:lnSpc>
                <a:spcPct val="80000"/>
              </a:lnSpc>
              <a:buFontTx/>
              <a:buNone/>
            </a:pPr>
            <a:r>
              <a:rPr lang="en-US" sz="2200" smtClean="0">
                <a:ea typeface="ヒラギノ角ゴ Pro W3"/>
                <a:cs typeface="ヒラギノ角ゴ Pro W3"/>
              </a:rPr>
              <a:t> </a:t>
            </a:r>
          </a:p>
          <a:p>
            <a:pPr>
              <a:lnSpc>
                <a:spcPct val="80000"/>
              </a:lnSpc>
              <a:buFontTx/>
              <a:buNone/>
            </a:pPr>
            <a:r>
              <a:rPr lang="en-US" sz="2200" smtClean="0">
                <a:ea typeface="ヒラギノ角ゴ Pro W3"/>
                <a:cs typeface="ヒラギノ角ゴ Pro W3"/>
              </a:rPr>
              <a:t>	For MIRR </a:t>
            </a:r>
            <a:r>
              <a:rPr lang="en-US" sz="2200" smtClean="0">
                <a:ea typeface="ヒラギノ角ゴ Pro W3"/>
                <a:cs typeface="ヒラギノ角ゴ Pro W3"/>
                <a:sym typeface="Wingdings" pitchFamily="2" charset="2"/>
              </a:rPr>
              <a:t></a:t>
            </a:r>
            <a:r>
              <a:rPr lang="en-US" sz="2200" smtClean="0">
                <a:ea typeface="ヒラギノ角ゴ Pro W3"/>
                <a:cs typeface="ヒラギノ角ゴ Pro W3"/>
              </a:rPr>
              <a:t>MIRR(CF0:CFn,discount rate, reinvestment rate); where the discount rate and the reinvestment rate would typically be the same i.e. the cost of capital of the firm.</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ea typeface="ヒラギノ角ゴ Pro W3"/>
                <a:cs typeface="ヒラギノ角ゴ Pro W3"/>
              </a:rPr>
              <a:t>9.6 (A)  Capital Budgeting Using a Spreadsheet (continued)</a:t>
            </a:r>
          </a:p>
        </p:txBody>
      </p:sp>
      <p:pic>
        <p:nvPicPr>
          <p:cNvPr id="2" name="Picture 1" descr="spreadsheet_09_01.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1600" y="1371600"/>
            <a:ext cx="6477000" cy="492252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solidFill>
                  <a:srgbClr val="000000"/>
                </a:solidFill>
                <a:ea typeface="ヒラギノ角ゴ Pro W3"/>
                <a:cs typeface="ヒラギノ角ゴ Pro W3"/>
              </a:rPr>
              <a:t>9.6 (A)  Capital Budgeting Using a Spreadsheet (continued)</a:t>
            </a:r>
            <a:endParaRPr lang="en-US" smtClean="0">
              <a:ea typeface="ヒラギノ角ゴ Pro W3"/>
              <a:cs typeface="ヒラギノ角ゴ Pro W3"/>
            </a:endParaRPr>
          </a:p>
        </p:txBody>
      </p:sp>
      <p:pic>
        <p:nvPicPr>
          <p:cNvPr id="2" name="Picture 1" descr="spreadsheet_09_021.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1600200"/>
            <a:ext cx="8146103" cy="4572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1</a:t>
            </a:r>
            <a:endParaRPr lang="en-US" smtClean="0">
              <a:ea typeface="ヒラギノ角ゴ Pro W3"/>
              <a:cs typeface="ヒラギノ角ゴ Pro W3"/>
            </a:endParaRPr>
          </a:p>
        </p:txBody>
      </p:sp>
      <p:sp>
        <p:nvSpPr>
          <p:cNvPr id="3" name="Content Placeholder 2"/>
          <p:cNvSpPr>
            <a:spLocks noGrp="1"/>
          </p:cNvSpPr>
          <p:nvPr>
            <p:ph idx="1"/>
          </p:nvPr>
        </p:nvSpPr>
        <p:spPr/>
        <p:txBody>
          <a:bodyPr>
            <a:normAutofit fontScale="62500" lnSpcReduction="20000"/>
          </a:bodyPr>
          <a:lstStyle/>
          <a:p>
            <a:pPr>
              <a:lnSpc>
                <a:spcPts val="2640"/>
              </a:lnSpc>
              <a:spcAft>
                <a:spcPts val="600"/>
              </a:spcAft>
              <a:buFontTx/>
              <a:buNone/>
              <a:defRPr/>
            </a:pPr>
            <a:r>
              <a:rPr lang="en-US" b="1" i="1" dirty="0" smtClean="0"/>
              <a:t>	Computing Payback Period and Discounted Payback Period. </a:t>
            </a:r>
            <a:endParaRPr lang="en-US" dirty="0" smtClean="0"/>
          </a:p>
          <a:p>
            <a:pPr>
              <a:lnSpc>
                <a:spcPts val="2640"/>
              </a:lnSpc>
              <a:spcAft>
                <a:spcPts val="600"/>
              </a:spcAft>
              <a:buFontTx/>
              <a:buNone/>
              <a:defRPr/>
            </a:pPr>
            <a:r>
              <a:rPr lang="en-US" b="1" i="1" dirty="0" smtClean="0"/>
              <a:t>	</a:t>
            </a:r>
            <a:r>
              <a:rPr lang="en-US" dirty="0" smtClean="0"/>
              <a:t>Regions Bank is debating between two the purchase of two software systems; the initial costs and annual savings of which are listed below. Most of the directors are convinced that given the short lifespan of software technology, the best way to decide between the two options is on the basis of a payback period of 2 years or less.  </a:t>
            </a:r>
          </a:p>
          <a:p>
            <a:pPr>
              <a:lnSpc>
                <a:spcPts val="2640"/>
              </a:lnSpc>
              <a:spcAft>
                <a:spcPts val="600"/>
              </a:spcAft>
              <a:buFontTx/>
              <a:buNone/>
              <a:defRPr/>
            </a:pPr>
            <a:r>
              <a:rPr lang="en-US" dirty="0" smtClean="0"/>
              <a:t>	Compute the payback period of each option and state which one should be purchased.  </a:t>
            </a:r>
          </a:p>
          <a:p>
            <a:pPr>
              <a:lnSpc>
                <a:spcPts val="2640"/>
              </a:lnSpc>
              <a:spcAft>
                <a:spcPts val="600"/>
              </a:spcAft>
              <a:buFontTx/>
              <a:buNone/>
              <a:defRPr/>
            </a:pPr>
            <a:r>
              <a:rPr lang="en-US" dirty="0" smtClean="0"/>
              <a:t>	One of the directors states, “I object!  Given our hurdle rate of 10%, we should be using a discounted payback period of 2 years or less.”  Accordingly, evaluate the projects on the basis of the DPP and state your decision.</a:t>
            </a:r>
          </a:p>
          <a:p>
            <a:pPr>
              <a:lnSpc>
                <a:spcPts val="2640"/>
              </a:lnSpc>
              <a:spcAft>
                <a:spcPts val="600"/>
              </a:spcAft>
              <a:buFontTx/>
              <a:buNone/>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1"/>
          <p:cNvSpPr>
            <a:spLocks noGrp="1"/>
          </p:cNvSpPr>
          <p:nvPr>
            <p:ph type="title"/>
          </p:nvPr>
        </p:nvSpPr>
        <p:spPr/>
        <p:txBody>
          <a:bodyPr/>
          <a:lstStyle/>
          <a:p>
            <a:r>
              <a:rPr lang="en-US" sz="3000" smtClean="0">
                <a:ea typeface="ヒラギノ角ゴ Pro W3"/>
                <a:cs typeface="ヒラギノ角ゴ Pro W3"/>
              </a:rPr>
              <a:t>Additional Problems with Answers</a:t>
            </a:r>
            <a:br>
              <a:rPr lang="en-US" sz="3000" smtClean="0">
                <a:ea typeface="ヒラギノ角ゴ Pro W3"/>
                <a:cs typeface="ヒラギノ角ゴ Pro W3"/>
              </a:rPr>
            </a:br>
            <a:r>
              <a:rPr lang="en-US" sz="3000" smtClean="0">
                <a:ea typeface="ヒラギノ角ゴ Pro W3"/>
                <a:cs typeface="ヒラギノ角ゴ Pro W3"/>
              </a:rPr>
              <a:t>Problem 1 (Answer)</a:t>
            </a:r>
          </a:p>
        </p:txBody>
      </p:sp>
      <p:graphicFrame>
        <p:nvGraphicFramePr>
          <p:cNvPr id="65538" name="Object 2"/>
          <p:cNvGraphicFramePr>
            <a:graphicFrameLocks noChangeAspect="1"/>
          </p:cNvGraphicFramePr>
          <p:nvPr>
            <p:extLst>
              <p:ext uri="{D42A27DB-BD31-4B8C-83A1-F6EECF244321}">
                <p14:modId xmlns:p14="http://schemas.microsoft.com/office/powerpoint/2010/main" xmlns="" val="2330617869"/>
              </p:ext>
            </p:extLst>
          </p:nvPr>
        </p:nvGraphicFramePr>
        <p:xfrm>
          <a:off x="1219200" y="1524000"/>
          <a:ext cx="7924800" cy="1981200"/>
        </p:xfrm>
        <a:graphic>
          <a:graphicData uri="http://schemas.openxmlformats.org/presentationml/2006/ole">
            <p:oleObj spid="_x0000_s17416" name="Document" r:id="rId3" imgW="7229035" imgH="2047011" progId="Word.Document.12">
              <p:embed/>
            </p:oleObj>
          </a:graphicData>
        </a:graphic>
      </p:graphicFrame>
      <p:cxnSp>
        <p:nvCxnSpPr>
          <p:cNvPr id="8" name="Straight Connector 7"/>
          <p:cNvCxnSpPr/>
          <p:nvPr/>
        </p:nvCxnSpPr>
        <p:spPr>
          <a:xfrm rot="5400000">
            <a:off x="533400" y="24384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65541" name="Rectangle 3"/>
          <p:cNvSpPr>
            <a:spLocks noChangeArrowheads="1"/>
          </p:cNvSpPr>
          <p:nvPr/>
        </p:nvSpPr>
        <p:spPr bwMode="auto">
          <a:xfrm>
            <a:off x="228600" y="3657600"/>
            <a:ext cx="8915400" cy="1815882"/>
          </a:xfrm>
          <a:prstGeom prst="rect">
            <a:avLst/>
          </a:prstGeom>
          <a:noFill/>
          <a:ln w="9525">
            <a:noFill/>
            <a:miter lim="800000"/>
            <a:headEnd/>
            <a:tailEnd/>
          </a:ln>
        </p:spPr>
        <p:txBody>
          <a:bodyPr anchor="ctr">
            <a:spAutoFit/>
          </a:bodyPr>
          <a:lstStyle/>
          <a:p>
            <a:r>
              <a:rPr lang="en-US" sz="1600" i="1" dirty="0">
                <a:latin typeface="Verdana" pitchFamily="34" charset="0"/>
                <a:cs typeface="Verdana"/>
              </a:rPr>
              <a:t>Payback period of Option A = 1 year + (1,875,000-1,050,000)/900,000 = 1.92 years</a:t>
            </a:r>
            <a:endParaRPr lang="en-US" sz="1600" dirty="0">
              <a:latin typeface="Verdana" pitchFamily="34" charset="0"/>
            </a:endParaRPr>
          </a:p>
          <a:p>
            <a:pPr eaLnBrk="0" hangingPunct="0"/>
            <a:r>
              <a:rPr lang="en-US" sz="1600" i="1" dirty="0">
                <a:latin typeface="Verdana" pitchFamily="34" charset="0"/>
                <a:cs typeface="Verdana"/>
              </a:rPr>
              <a:t>Payback period of Option B = 1year + (2,000,000-1,250,000)/800,000 = 1.9375 years.</a:t>
            </a:r>
            <a:endParaRPr lang="en-US" sz="1600" dirty="0">
              <a:latin typeface="Verdana" pitchFamily="34" charset="0"/>
            </a:endParaRPr>
          </a:p>
          <a:p>
            <a:pPr eaLnBrk="0" hangingPunct="0"/>
            <a:r>
              <a:rPr lang="en-US" b="1" i="1" dirty="0">
                <a:latin typeface="Verdana" pitchFamily="34" charset="0"/>
                <a:cs typeface="Verdana"/>
              </a:rPr>
              <a:t>Based on the Payback Period, Option A should be chosen.</a:t>
            </a:r>
            <a:endParaRPr lang="en-US" dirty="0">
              <a:latin typeface="Verdan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1 (Answer) (continued)</a:t>
            </a:r>
            <a:endParaRPr lang="en-US" smtClean="0">
              <a:ea typeface="ヒラギノ角ゴ Pro W3"/>
              <a:cs typeface="ヒラギノ角ゴ Pro W3"/>
            </a:endParaRPr>
          </a:p>
        </p:txBody>
      </p:sp>
      <p:sp>
        <p:nvSpPr>
          <p:cNvPr id="5" name="Content Placeholder 4"/>
          <p:cNvSpPr>
            <a:spLocks noGrp="1" noChangeArrowheads="1"/>
          </p:cNvSpPr>
          <p:nvPr>
            <p:ph idx="1"/>
          </p:nvPr>
        </p:nvSpPr>
        <p:spPr>
          <a:xfrm>
            <a:off x="381000" y="1600200"/>
            <a:ext cx="8534400" cy="3970338"/>
          </a:xfrm>
        </p:spPr>
        <p:txBody>
          <a:bodyPr lIns="91440" tIns="45720" rIns="91440" bIns="45720" anchor="ctr">
            <a:spAutoFit/>
          </a:bodyPr>
          <a:lstStyle/>
          <a:p>
            <a:pPr marL="0" indent="0">
              <a:spcBef>
                <a:spcPct val="0"/>
              </a:spcBef>
              <a:buFontTx/>
              <a:buNone/>
              <a:defRPr/>
            </a:pPr>
            <a:r>
              <a:rPr lang="en-US" sz="2000" i="1" dirty="0" smtClean="0">
                <a:ea typeface="Verdana"/>
              </a:rPr>
              <a:t>For the discounted payback period, we first discount the cash flows at 10% for the respective number of years and then add them up to see when we recover the investment.</a:t>
            </a:r>
          </a:p>
          <a:p>
            <a:pPr marL="0" indent="0">
              <a:spcBef>
                <a:spcPct val="0"/>
              </a:spcBef>
              <a:buFontTx/>
              <a:buNone/>
              <a:defRPr/>
            </a:pPr>
            <a:endParaRPr lang="en-US" sz="2000" i="1" dirty="0" smtClean="0">
              <a:ea typeface="Verdana"/>
            </a:endParaRPr>
          </a:p>
          <a:p>
            <a:pPr marL="0" indent="0" eaLnBrk="0" hangingPunct="0">
              <a:spcBef>
                <a:spcPct val="0"/>
              </a:spcBef>
              <a:buFontTx/>
              <a:buNone/>
              <a:defRPr/>
            </a:pPr>
            <a:r>
              <a:rPr lang="en-US" sz="2000" i="1" dirty="0" smtClean="0">
                <a:ea typeface="Verdana"/>
              </a:rPr>
              <a:t>DPP </a:t>
            </a:r>
            <a:r>
              <a:rPr lang="en-US" sz="2000" i="1" baseline="-30000" dirty="0" smtClean="0">
                <a:ea typeface="Verdana"/>
              </a:rPr>
              <a:t>A</a:t>
            </a:r>
            <a:r>
              <a:rPr lang="en-US" sz="2000" i="1" dirty="0" smtClean="0">
                <a:ea typeface="Verdana"/>
              </a:rPr>
              <a:t> = -1,875,000 + 954,545.45+743,801.65=-176652.9 </a:t>
            </a:r>
          </a:p>
          <a:p>
            <a:pPr marL="0" indent="0" eaLnBrk="0" hangingPunct="0">
              <a:spcBef>
                <a:spcPct val="0"/>
              </a:spcBef>
              <a:buFontTx/>
              <a:buNone/>
              <a:defRPr/>
            </a:pPr>
            <a:r>
              <a:rPr lang="en-US" sz="2000" i="1" dirty="0" smtClean="0">
                <a:ea typeface="Verdana"/>
                <a:sym typeface="Wingdings" pitchFamily="2" charset="2"/>
              </a:rPr>
              <a:t></a:t>
            </a:r>
            <a:r>
              <a:rPr lang="en-US" sz="2000" i="1" dirty="0" smtClean="0">
                <a:ea typeface="Verdana"/>
              </a:rPr>
              <a:t> still to be recovered in Year 3</a:t>
            </a:r>
          </a:p>
          <a:p>
            <a:pPr eaLnBrk="0" hangingPunct="0">
              <a:spcBef>
                <a:spcPct val="0"/>
              </a:spcBef>
              <a:buFontTx/>
              <a:buNone/>
              <a:defRPr/>
            </a:pPr>
            <a:r>
              <a:rPr lang="en-US" sz="2000" i="1" dirty="0" smtClean="0">
                <a:latin typeface="Verdana"/>
                <a:ea typeface="Verdana"/>
                <a:sym typeface="Wingdings" pitchFamily="2" charset="2"/>
              </a:rPr>
              <a:t></a:t>
            </a:r>
            <a:r>
              <a:rPr lang="en-US" sz="2000" i="1" dirty="0" smtClean="0">
                <a:ea typeface="Verdana"/>
              </a:rPr>
              <a:t> DPP</a:t>
            </a:r>
            <a:r>
              <a:rPr lang="en-US" sz="2000" i="1" dirty="0" smtClean="0">
                <a:ea typeface="Verdana"/>
                <a:sym typeface="Wingdings" pitchFamily="2" charset="2"/>
              </a:rPr>
              <a:t> </a:t>
            </a:r>
            <a:r>
              <a:rPr lang="en-US" sz="2000" i="1" baseline="-25000" dirty="0" smtClean="0">
                <a:ea typeface="Verdana"/>
                <a:sym typeface="Wingdings" pitchFamily="2" charset="2"/>
              </a:rPr>
              <a:t>A</a:t>
            </a:r>
            <a:r>
              <a:rPr lang="en-US" sz="2000" i="1" dirty="0" smtClean="0">
                <a:ea typeface="Verdana"/>
              </a:rPr>
              <a:t> = 2 + (176652.9/338091.66) = 2.52 years</a:t>
            </a:r>
            <a:endParaRPr lang="en-US" sz="2000" dirty="0" smtClean="0">
              <a:latin typeface="Verdana"/>
              <a:sym typeface="Wingdings" pitchFamily="2" charset="2"/>
            </a:endParaRPr>
          </a:p>
          <a:p>
            <a:pPr marL="0" indent="0" eaLnBrk="0" hangingPunct="0">
              <a:spcBef>
                <a:spcPct val="0"/>
              </a:spcBef>
              <a:buFontTx/>
              <a:buNone/>
              <a:defRPr/>
            </a:pPr>
            <a:r>
              <a:rPr lang="en-US" sz="2000" i="1" dirty="0" smtClean="0">
                <a:ea typeface="Verdana"/>
                <a:sym typeface="Wingdings" pitchFamily="2" charset="2"/>
              </a:rPr>
              <a:t>DPP </a:t>
            </a:r>
            <a:r>
              <a:rPr lang="en-US" sz="2000" i="1" baseline="-25000" dirty="0" smtClean="0">
                <a:ea typeface="Verdana"/>
                <a:sym typeface="Wingdings" pitchFamily="2" charset="2"/>
              </a:rPr>
              <a:t>B</a:t>
            </a:r>
            <a:r>
              <a:rPr lang="en-US" sz="2000" i="1" dirty="0" smtClean="0">
                <a:ea typeface="Verdana"/>
                <a:sym typeface="Wingdings" pitchFamily="2" charset="2"/>
              </a:rPr>
              <a:t> = -2,000,000+1, 136,363.64+661157.02 = -202479.34 still to be recovered in Year 3 </a:t>
            </a:r>
          </a:p>
          <a:p>
            <a:pPr marL="0" indent="0" eaLnBrk="0" hangingPunct="0">
              <a:spcBef>
                <a:spcPct val="0"/>
              </a:spcBef>
              <a:buFont typeface="Wingdings" pitchFamily="2" charset="2"/>
              <a:buChar char="è"/>
              <a:defRPr/>
            </a:pPr>
            <a:r>
              <a:rPr lang="en-US" sz="2000" i="1" dirty="0" smtClean="0">
                <a:ea typeface="Verdana"/>
              </a:rPr>
              <a:t>DPP</a:t>
            </a:r>
            <a:r>
              <a:rPr lang="en-US" sz="2000" i="1" baseline="-25000" dirty="0" smtClean="0">
                <a:ea typeface="Verdana"/>
              </a:rPr>
              <a:t>B</a:t>
            </a:r>
            <a:r>
              <a:rPr lang="en-US" sz="2000" i="1" dirty="0" smtClean="0">
                <a:ea typeface="Verdana"/>
              </a:rPr>
              <a:t> = 2 + (202479.34/450788.88) = 2.45 years.</a:t>
            </a:r>
            <a:r>
              <a:rPr lang="en-US" sz="2000" i="1" dirty="0" smtClean="0">
                <a:latin typeface="Verdana"/>
                <a:ea typeface="Verdana"/>
                <a:sym typeface="Wingdings" pitchFamily="2" charset="2"/>
              </a:rPr>
              <a:t> </a:t>
            </a:r>
          </a:p>
          <a:p>
            <a:pPr marL="0" indent="0" eaLnBrk="0" hangingPunct="0">
              <a:spcBef>
                <a:spcPct val="0"/>
              </a:spcBef>
              <a:buFont typeface="Wingdings" pitchFamily="2" charset="2"/>
              <a:buChar char="è"/>
              <a:defRPr/>
            </a:pPr>
            <a:endParaRPr lang="en-US" sz="2000" dirty="0" smtClean="0">
              <a:latin typeface="Verdana"/>
              <a:sym typeface="Wingdings" pitchFamily="2" charset="2"/>
            </a:endParaRPr>
          </a:p>
          <a:p>
            <a:pPr marL="0" indent="0" eaLnBrk="0" hangingPunct="0">
              <a:spcBef>
                <a:spcPct val="0"/>
              </a:spcBef>
              <a:buFontTx/>
              <a:buNone/>
              <a:defRPr/>
            </a:pPr>
            <a:r>
              <a:rPr lang="en-US" sz="1600" b="1" i="1" dirty="0" smtClean="0">
                <a:ea typeface="Verdana"/>
                <a:sym typeface="Wingdings" pitchFamily="2" charset="2"/>
              </a:rPr>
              <a:t>Based on the Discounted Payback Period and a 2 year cutoff, neither option is acceptable.</a:t>
            </a:r>
            <a:endParaRPr lang="en-US" sz="1600" i="1" dirty="0" smtClean="0">
              <a:ea typeface="Verdana"/>
              <a:sym typeface="Wingdings" pitchFamily="2" charset="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2</a:t>
            </a:r>
            <a:endParaRPr lang="en-US" smtClean="0">
              <a:ea typeface="ヒラギノ角ゴ Pro W3"/>
              <a:cs typeface="ヒラギノ角ゴ Pro W3"/>
            </a:endParaRPr>
          </a:p>
        </p:txBody>
      </p:sp>
      <p:sp>
        <p:nvSpPr>
          <p:cNvPr id="3" name="Content Placeholder 2"/>
          <p:cNvSpPr>
            <a:spLocks noGrp="1"/>
          </p:cNvSpPr>
          <p:nvPr>
            <p:ph idx="1"/>
          </p:nvPr>
        </p:nvSpPr>
        <p:spPr/>
        <p:txBody>
          <a:bodyPr>
            <a:normAutofit lnSpcReduction="10000"/>
          </a:bodyPr>
          <a:lstStyle/>
          <a:p>
            <a:pPr>
              <a:spcAft>
                <a:spcPts val="600"/>
              </a:spcAft>
              <a:buFontTx/>
              <a:buNone/>
              <a:defRPr/>
            </a:pPr>
            <a:r>
              <a:rPr lang="en-US" b="1" dirty="0" smtClean="0"/>
              <a:t>	Computing Net Present Value – Independent projects:  </a:t>
            </a:r>
            <a:endParaRPr lang="en-US" dirty="0" smtClean="0"/>
          </a:p>
          <a:p>
            <a:pPr>
              <a:spcAft>
                <a:spcPts val="600"/>
              </a:spcAft>
              <a:buFontTx/>
              <a:buNone/>
              <a:defRPr/>
            </a:pPr>
            <a:r>
              <a:rPr lang="en-US" dirty="0" smtClean="0"/>
              <a:t> 	</a:t>
            </a:r>
            <a:r>
              <a:rPr lang="en-US" sz="2400" dirty="0" err="1" smtClean="0"/>
              <a:t>Locey</a:t>
            </a:r>
            <a:r>
              <a:rPr lang="en-US" sz="2400" dirty="0" smtClean="0"/>
              <a:t> Hardware Products is expanding its product line and its production capacity. The costs and expected cash flows of the two projects are given below. The firm typically uses a discount rate of 15.4 percent.</a:t>
            </a:r>
            <a:endParaRPr lang="en-US" dirty="0" smtClean="0"/>
          </a:p>
          <a:p>
            <a:pPr marL="971550" lvl="1" indent="-514350">
              <a:spcAft>
                <a:spcPts val="600"/>
              </a:spcAft>
              <a:buFontTx/>
              <a:buAutoNum type="alphaLcPeriod"/>
              <a:defRPr/>
            </a:pPr>
            <a:r>
              <a:rPr lang="en-US" dirty="0" smtClean="0"/>
              <a:t>What are the NPVs of the two projects?		</a:t>
            </a:r>
          </a:p>
          <a:p>
            <a:pPr marL="971550" lvl="1" indent="-514350">
              <a:spcAft>
                <a:spcPts val="600"/>
              </a:spcAft>
              <a:buFontTx/>
              <a:buAutoNum type="alphaLcPeriod"/>
              <a:defRPr/>
            </a:pPr>
            <a:r>
              <a:rPr lang="en-US" dirty="0" smtClean="0"/>
              <a:t>Which of the two projects should be accepted (if any) and why?</a:t>
            </a:r>
          </a:p>
          <a:p>
            <a:pPr>
              <a:spcAft>
                <a:spcPts val="600"/>
              </a:spcAft>
              <a:buFontTx/>
              <a:buNone/>
              <a:defRPr/>
            </a:pPr>
            <a:r>
              <a:rPr lang="en-US" dirty="0" smtClean="0"/>
              <a:t>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lstStyle/>
          <a:p>
            <a:r>
              <a:rPr lang="en-US" sz="2800" smtClean="0">
                <a:ea typeface="ヒラギノ角ゴ Pro W3"/>
                <a:cs typeface="ヒラギノ角ゴ Pro W3"/>
              </a:rPr>
              <a:t>Additional Problems with Answers</a:t>
            </a:r>
            <a:br>
              <a:rPr lang="en-US" sz="2800" smtClean="0">
                <a:ea typeface="ヒラギノ角ゴ Pro W3"/>
                <a:cs typeface="ヒラギノ角ゴ Pro W3"/>
              </a:rPr>
            </a:br>
            <a:r>
              <a:rPr lang="en-US" sz="2800" smtClean="0">
                <a:ea typeface="ヒラギノ角ゴ Pro W3"/>
                <a:cs typeface="ヒラギノ角ゴ Pro W3"/>
              </a:rPr>
              <a:t>Problem 2 (Answer)</a:t>
            </a:r>
          </a:p>
        </p:txBody>
      </p:sp>
      <p:sp>
        <p:nvSpPr>
          <p:cNvPr id="70660" name="Content Placeholder 2"/>
          <p:cNvSpPr>
            <a:spLocks noGrp="1"/>
          </p:cNvSpPr>
          <p:nvPr>
            <p:ph idx="1"/>
          </p:nvPr>
        </p:nvSpPr>
        <p:spPr>
          <a:xfrm>
            <a:off x="381000" y="1905000"/>
            <a:ext cx="8382000" cy="4648200"/>
          </a:xfrm>
        </p:spPr>
        <p:txBody>
          <a:bodyPr/>
          <a:lstStyle/>
          <a:p>
            <a:endParaRPr lang="en-US" sz="2000" b="1" i="1" smtClean="0">
              <a:ea typeface="ヒラギノ角ゴ Pro W3"/>
              <a:cs typeface="ヒラギノ角ゴ Pro W3"/>
            </a:endParaRPr>
          </a:p>
          <a:p>
            <a:endParaRPr lang="en-US" sz="2000" b="1" i="1" smtClean="0">
              <a:ea typeface="ヒラギノ角ゴ Pro W3"/>
              <a:cs typeface="ヒラギノ角ゴ Pro W3"/>
            </a:endParaRPr>
          </a:p>
          <a:p>
            <a:endParaRPr lang="en-US" sz="2000" b="1" i="1" smtClean="0">
              <a:ea typeface="ヒラギノ角ゴ Pro W3"/>
              <a:cs typeface="ヒラギノ角ゴ Pro W3"/>
            </a:endParaRPr>
          </a:p>
          <a:p>
            <a:endParaRPr lang="en-US" sz="2000" b="1" i="1" smtClean="0">
              <a:ea typeface="ヒラギノ角ゴ Pro W3"/>
              <a:cs typeface="ヒラギノ角ゴ Pro W3"/>
            </a:endParaRPr>
          </a:p>
          <a:p>
            <a:endParaRPr lang="en-US" sz="2000" b="1" i="1" smtClean="0">
              <a:ea typeface="ヒラギノ角ゴ Pro W3"/>
              <a:cs typeface="ヒラギノ角ゴ Pro W3"/>
            </a:endParaRPr>
          </a:p>
          <a:p>
            <a:endParaRPr lang="en-US" sz="2000" b="1" i="1" smtClean="0">
              <a:ea typeface="ヒラギノ角ゴ Pro W3"/>
              <a:cs typeface="ヒラギノ角ゴ Pro W3"/>
            </a:endParaRPr>
          </a:p>
          <a:p>
            <a:pPr>
              <a:buFontTx/>
              <a:buNone/>
            </a:pPr>
            <a:r>
              <a:rPr lang="en-US" sz="1800" b="1" i="1" smtClean="0">
                <a:ea typeface="ヒラギノ角ゴ Pro W3"/>
                <a:cs typeface="ヒラギノ角ゴ Pro W3"/>
              </a:rPr>
              <a:t>        </a:t>
            </a:r>
            <a:r>
              <a:rPr lang="en-US" sz="1600" b="1" smtClean="0">
                <a:ea typeface="ヒラギノ角ゴ Pro W3"/>
                <a:cs typeface="ヒラギノ角ゴ Pro W3"/>
              </a:rPr>
              <a:t>NPV @15.4% =	         $86,572.61      $20,736.91</a:t>
            </a:r>
            <a:endParaRPr lang="en-US" sz="1600" smtClean="0">
              <a:ea typeface="ヒラギノ角ゴ Pro W3"/>
              <a:cs typeface="ヒラギノ角ゴ Pro W3"/>
            </a:endParaRPr>
          </a:p>
          <a:p>
            <a:pPr>
              <a:buFontTx/>
              <a:buNone/>
            </a:pPr>
            <a:r>
              <a:rPr lang="en-US" sz="1600" b="1" smtClean="0">
                <a:ea typeface="ヒラギノ角ゴ Pro W3"/>
                <a:cs typeface="ヒラギノ角ゴ Pro W3"/>
              </a:rPr>
              <a:t>      </a:t>
            </a:r>
            <a:endParaRPr lang="en-US" sz="1600" smtClean="0">
              <a:ea typeface="ヒラギノ角ゴ Pro W3"/>
              <a:cs typeface="ヒラギノ角ゴ Pro W3"/>
            </a:endParaRPr>
          </a:p>
          <a:p>
            <a:pPr>
              <a:buFontTx/>
              <a:buNone/>
            </a:pPr>
            <a:r>
              <a:rPr lang="en-US" sz="1800" b="1" smtClean="0">
                <a:ea typeface="ヒラギノ角ゴ Pro W3"/>
                <a:cs typeface="ヒラギノ角ゴ Pro W3"/>
              </a:rPr>
              <a:t>	Decision:  Both NPVs are positive, and the projects are independent, so assuming that Locey Hardware has the required capital, both projects are acceptable.</a:t>
            </a:r>
            <a:endParaRPr lang="en-US" sz="1800" smtClean="0">
              <a:ea typeface="ヒラギノ角ゴ Pro W3"/>
              <a:cs typeface="ヒラギノ角ゴ Pro W3"/>
            </a:endParaRPr>
          </a:p>
          <a:p>
            <a:endParaRPr lang="en-US" smtClean="0">
              <a:ea typeface="ヒラギノ角ゴ Pro W3"/>
              <a:cs typeface="ヒラギノ角ゴ Pro W3"/>
            </a:endParaRPr>
          </a:p>
        </p:txBody>
      </p:sp>
      <p:graphicFrame>
        <p:nvGraphicFramePr>
          <p:cNvPr id="70658" name="Object 2"/>
          <p:cNvGraphicFramePr>
            <a:graphicFrameLocks noChangeAspect="1"/>
          </p:cNvGraphicFramePr>
          <p:nvPr/>
        </p:nvGraphicFramePr>
        <p:xfrm>
          <a:off x="2971800" y="1676400"/>
          <a:ext cx="3709988" cy="2252663"/>
        </p:xfrm>
        <a:graphic>
          <a:graphicData uri="http://schemas.openxmlformats.org/presentationml/2006/ole">
            <p:oleObj spid="_x0000_s18440" name="Document" r:id="rId3" imgW="5578290" imgH="3380485"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3</a:t>
            </a:r>
            <a:endParaRPr lang="en-US" smtClean="0">
              <a:ea typeface="ヒラギノ角ゴ Pro W3"/>
              <a:cs typeface="ヒラギノ角ゴ Pro W3"/>
            </a:endParaRPr>
          </a:p>
        </p:txBody>
      </p:sp>
      <p:sp>
        <p:nvSpPr>
          <p:cNvPr id="86018" name="Content Placeholder 2"/>
          <p:cNvSpPr>
            <a:spLocks noGrp="1"/>
          </p:cNvSpPr>
          <p:nvPr>
            <p:ph idx="1"/>
          </p:nvPr>
        </p:nvSpPr>
        <p:spPr/>
        <p:txBody>
          <a:bodyPr/>
          <a:lstStyle/>
          <a:p>
            <a:pPr>
              <a:spcAft>
                <a:spcPts val="600"/>
              </a:spcAft>
              <a:buFontTx/>
              <a:buNone/>
            </a:pPr>
            <a:r>
              <a:rPr lang="en-US" sz="2400" smtClean="0">
                <a:ea typeface="ヒラギノ角ゴ Pro W3"/>
                <a:cs typeface="ヒラギノ角ゴ Pro W3"/>
              </a:rPr>
              <a:t>	KLS Excavating needs a new crane.  It has received two proposals from suppliers.  </a:t>
            </a:r>
          </a:p>
          <a:p>
            <a:pPr lvl="1">
              <a:spcAft>
                <a:spcPts val="600"/>
              </a:spcAft>
              <a:buFontTx/>
              <a:buNone/>
            </a:pPr>
            <a:r>
              <a:rPr lang="en-US" sz="2000" smtClean="0">
                <a:ea typeface="ヒラギノ角ゴ Pro W3"/>
              </a:rPr>
              <a:t>	Proposal A costs $ 900,000 and generates cost savings of $325,000 per year for 3 years, followed by savings of $200,000 for an additional 2 years.  </a:t>
            </a:r>
          </a:p>
          <a:p>
            <a:pPr lvl="1">
              <a:spcAft>
                <a:spcPts val="600"/>
              </a:spcAft>
              <a:buFontTx/>
              <a:buNone/>
            </a:pPr>
            <a:r>
              <a:rPr lang="en-US" sz="2000" smtClean="0">
                <a:ea typeface="ヒラギノ角ゴ Pro W3"/>
              </a:rPr>
              <a:t>	Proposal B costs $1,500,000 and generates cost savings of $400,000 for 5 years.  </a:t>
            </a:r>
          </a:p>
          <a:p>
            <a:pPr>
              <a:spcAft>
                <a:spcPts val="600"/>
              </a:spcAft>
              <a:buFontTx/>
              <a:buNone/>
            </a:pPr>
            <a:r>
              <a:rPr lang="en-US" sz="2400" smtClean="0">
                <a:ea typeface="ヒラギノ角ゴ Pro W3"/>
                <a:cs typeface="ヒラギノ角ゴ Pro W3"/>
              </a:rPr>
              <a:t>	If KLS has a discount rate of 12%, and prefers using the IRR criterion to make investment decisions, which proposal should it accept?</a:t>
            </a:r>
          </a:p>
          <a:p>
            <a:pPr>
              <a:spcAft>
                <a:spcPts val="600"/>
              </a:spcAft>
            </a:pPr>
            <a:endParaRPr lang="en-US" sz="2400"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ea typeface="ヒラギノ角ゴ Pro W3"/>
                <a:cs typeface="ヒラギノ角ゴ Pro W3"/>
              </a:rPr>
              <a:t>9.2  Payback Period (continued)</a:t>
            </a:r>
          </a:p>
        </p:txBody>
      </p:sp>
      <p:sp>
        <p:nvSpPr>
          <p:cNvPr id="3" name="Content Placeholder 2"/>
          <p:cNvSpPr>
            <a:spLocks noGrp="1"/>
          </p:cNvSpPr>
          <p:nvPr>
            <p:ph idx="1"/>
          </p:nvPr>
        </p:nvSpPr>
        <p:spPr/>
        <p:txBody>
          <a:bodyPr>
            <a:normAutofit fontScale="85000" lnSpcReduction="10000"/>
          </a:bodyPr>
          <a:lstStyle/>
          <a:p>
            <a:pPr>
              <a:defRPr/>
            </a:pPr>
            <a:r>
              <a:rPr lang="en-US" b="1" dirty="0" smtClean="0"/>
              <a:t>Example 1 Payback period of a new machine</a:t>
            </a:r>
            <a:endParaRPr lang="en-US" dirty="0" smtClean="0"/>
          </a:p>
          <a:p>
            <a:pPr>
              <a:defRPr/>
            </a:pPr>
            <a:r>
              <a:rPr lang="en-US" dirty="0" smtClean="0"/>
              <a:t>Let’s say that the owner of Perfect Images Salon is considering the purchase of a new tanning bed.</a:t>
            </a:r>
          </a:p>
          <a:p>
            <a:pPr>
              <a:defRPr/>
            </a:pPr>
            <a:r>
              <a:rPr lang="en-US" dirty="0" smtClean="0"/>
              <a:t>It costs $10,000 and is likely to bring in after-tax cash inflows of $4,000 in the first year, $4,500 in the second year, $10,000 in the 3</a:t>
            </a:r>
            <a:r>
              <a:rPr lang="en-US" baseline="30000" dirty="0" smtClean="0"/>
              <a:t>rd</a:t>
            </a:r>
            <a:r>
              <a:rPr lang="en-US" dirty="0" smtClean="0"/>
              <a:t> year, and $8,000 in the 4</a:t>
            </a:r>
            <a:r>
              <a:rPr lang="en-US" baseline="30000" dirty="0" smtClean="0"/>
              <a:t>th</a:t>
            </a:r>
            <a:r>
              <a:rPr lang="en-US" dirty="0" smtClean="0"/>
              <a:t> year.  </a:t>
            </a:r>
          </a:p>
          <a:p>
            <a:pPr>
              <a:defRPr/>
            </a:pPr>
            <a:r>
              <a:rPr lang="en-US" dirty="0" smtClean="0"/>
              <a:t>The firm has a policy of buying equipment only if the payback period is 2 years or less. </a:t>
            </a:r>
          </a:p>
          <a:p>
            <a:pPr>
              <a:defRPr/>
            </a:pPr>
            <a:r>
              <a:rPr lang="en-US" dirty="0" smtClean="0"/>
              <a:t>Calculate the payback period of the tanning bed and state whether the owner would buy it or not.  </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3 (Answer)</a:t>
            </a:r>
            <a:endParaRPr lang="en-US" smtClean="0">
              <a:ea typeface="ヒラギノ角ゴ Pro W3"/>
              <a:cs typeface="ヒラギノ角ゴ Pro W3"/>
            </a:endParaRPr>
          </a:p>
        </p:txBody>
      </p:sp>
      <p:graphicFrame>
        <p:nvGraphicFramePr>
          <p:cNvPr id="71682" name="Object 2"/>
          <p:cNvGraphicFramePr>
            <a:graphicFrameLocks noChangeAspect="1"/>
          </p:cNvGraphicFramePr>
          <p:nvPr/>
        </p:nvGraphicFramePr>
        <p:xfrm>
          <a:off x="609600" y="1676400"/>
          <a:ext cx="7897813" cy="4495800"/>
        </p:xfrm>
        <a:graphic>
          <a:graphicData uri="http://schemas.openxmlformats.org/presentationml/2006/ole">
            <p:oleObj spid="_x0000_s19464" name="Document" r:id="rId3" imgW="5578290" imgH="2992395"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4</a:t>
            </a:r>
            <a:endParaRPr lang="en-US" smtClean="0">
              <a:ea typeface="ヒラギノ角ゴ Pro W3"/>
              <a:cs typeface="ヒラギノ角ゴ Pro W3"/>
            </a:endParaRPr>
          </a:p>
        </p:txBody>
      </p:sp>
      <p:sp>
        <p:nvSpPr>
          <p:cNvPr id="3" name="Content Placeholder 2"/>
          <p:cNvSpPr>
            <a:spLocks noGrp="1"/>
          </p:cNvSpPr>
          <p:nvPr>
            <p:ph idx="1"/>
          </p:nvPr>
        </p:nvSpPr>
        <p:spPr/>
        <p:txBody>
          <a:bodyPr>
            <a:normAutofit lnSpcReduction="10000"/>
          </a:bodyPr>
          <a:lstStyle/>
          <a:p>
            <a:pPr>
              <a:spcAft>
                <a:spcPts val="600"/>
              </a:spcAft>
              <a:buFontTx/>
              <a:buNone/>
              <a:defRPr/>
            </a:pPr>
            <a:r>
              <a:rPr lang="en-US" sz="2400" b="1" i="1" dirty="0" smtClean="0"/>
              <a:t>Using MIRR.</a:t>
            </a:r>
            <a:endParaRPr lang="en-US" sz="2400" dirty="0" smtClean="0"/>
          </a:p>
          <a:p>
            <a:pPr>
              <a:spcAft>
                <a:spcPts val="600"/>
              </a:spcAft>
              <a:buFontTx/>
              <a:buNone/>
              <a:defRPr/>
            </a:pPr>
            <a:r>
              <a:rPr lang="en-US" sz="2400" dirty="0" smtClean="0"/>
              <a:t> 	The New Performance Studio is looking to put on a new opera.  </a:t>
            </a:r>
          </a:p>
          <a:p>
            <a:pPr>
              <a:spcAft>
                <a:spcPts val="600"/>
              </a:spcAft>
              <a:buFontTx/>
              <a:buNone/>
              <a:defRPr/>
            </a:pPr>
            <a:r>
              <a:rPr lang="en-US" sz="2400" dirty="0" smtClean="0"/>
              <a:t>	They figure that the set-up and publicity will cost $400,000.  </a:t>
            </a:r>
          </a:p>
          <a:p>
            <a:pPr>
              <a:spcAft>
                <a:spcPts val="600"/>
              </a:spcAft>
              <a:buFontTx/>
              <a:buNone/>
              <a:defRPr/>
            </a:pPr>
            <a:r>
              <a:rPr lang="en-US" sz="2400" dirty="0" smtClean="0"/>
              <a:t>	The show will go on for 3 years and bring in after-tax net cash flows of $200,000 in Year 1; $350,000 in Year 2; -$50,000 in Year 3.  </a:t>
            </a:r>
          </a:p>
          <a:p>
            <a:pPr>
              <a:spcAft>
                <a:spcPts val="600"/>
              </a:spcAft>
              <a:buFontTx/>
              <a:buNone/>
              <a:defRPr/>
            </a:pPr>
            <a:r>
              <a:rPr lang="en-US" sz="2400" dirty="0" smtClean="0"/>
              <a:t>	If the firm has a required rate of return of 9% on its investments, evaluate whether the show should go on using the MIRR approach.</a:t>
            </a:r>
          </a:p>
          <a:p>
            <a:pPr>
              <a:spcAft>
                <a:spcPts val="600"/>
              </a:spcAft>
              <a:buFontTx/>
              <a:buNone/>
              <a:defRPr/>
            </a:pP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4 (Answer)</a:t>
            </a:r>
            <a:endParaRPr lang="en-US" smtClean="0">
              <a:ea typeface="ヒラギノ角ゴ Pro W3"/>
              <a:cs typeface="ヒラギノ角ゴ Pro W3"/>
            </a:endParaRPr>
          </a:p>
        </p:txBody>
      </p:sp>
      <p:sp>
        <p:nvSpPr>
          <p:cNvPr id="3" name="Content Placeholder 2"/>
          <p:cNvSpPr>
            <a:spLocks noGrp="1"/>
          </p:cNvSpPr>
          <p:nvPr>
            <p:ph idx="1"/>
          </p:nvPr>
        </p:nvSpPr>
        <p:spPr/>
        <p:txBody>
          <a:bodyPr>
            <a:normAutofit fontScale="32500" lnSpcReduction="20000"/>
          </a:bodyPr>
          <a:lstStyle/>
          <a:p>
            <a:pPr>
              <a:buFontTx/>
              <a:buNone/>
              <a:defRPr/>
            </a:pPr>
            <a:r>
              <a:rPr lang="en-US" sz="4900" b="1" i="1" dirty="0" smtClean="0"/>
              <a:t>The forecasted after-tax net cash flows are as follows: </a:t>
            </a:r>
          </a:p>
          <a:p>
            <a:pPr>
              <a:buFontTx/>
              <a:buNone/>
              <a:defRPr/>
            </a:pPr>
            <a:r>
              <a:rPr lang="en-US" sz="4900" b="1" i="1" dirty="0" smtClean="0"/>
              <a:t>	</a:t>
            </a:r>
            <a:r>
              <a:rPr lang="en-US" sz="4900" b="1" u="sng" dirty="0" smtClean="0"/>
              <a:t>Year 		After-tax cash flow</a:t>
            </a:r>
            <a:endParaRPr lang="en-US" sz="4900" dirty="0" smtClean="0"/>
          </a:p>
          <a:p>
            <a:pPr>
              <a:buFontTx/>
              <a:buNone/>
              <a:defRPr/>
            </a:pPr>
            <a:r>
              <a:rPr lang="en-US" sz="4900" b="1" i="1" dirty="0" smtClean="0"/>
              <a:t>	</a:t>
            </a:r>
            <a:r>
              <a:rPr lang="en-US" sz="4900" b="1" dirty="0" smtClean="0"/>
              <a:t>   0		    -$400,000</a:t>
            </a:r>
            <a:endParaRPr lang="en-US" sz="4900" dirty="0" smtClean="0"/>
          </a:p>
          <a:p>
            <a:pPr>
              <a:buFontTx/>
              <a:buNone/>
              <a:defRPr/>
            </a:pPr>
            <a:r>
              <a:rPr lang="en-US" sz="4900" b="1" dirty="0" smtClean="0"/>
              <a:t>	   1		       200,000</a:t>
            </a:r>
            <a:endParaRPr lang="en-US" sz="4900" dirty="0" smtClean="0"/>
          </a:p>
          <a:p>
            <a:pPr>
              <a:buFontTx/>
              <a:buNone/>
              <a:defRPr/>
            </a:pPr>
            <a:r>
              <a:rPr lang="en-US" sz="4900" b="1" dirty="0" smtClean="0"/>
              <a:t>	   2		       350,000</a:t>
            </a:r>
            <a:endParaRPr lang="en-US" sz="4900" dirty="0" smtClean="0"/>
          </a:p>
          <a:p>
            <a:pPr>
              <a:buFontTx/>
              <a:buNone/>
              <a:defRPr/>
            </a:pPr>
            <a:r>
              <a:rPr lang="en-US" sz="4900" b="1" dirty="0" smtClean="0"/>
              <a:t>	   3		      -$50,000	</a:t>
            </a:r>
            <a:endParaRPr lang="en-US" sz="4900" dirty="0" smtClean="0"/>
          </a:p>
          <a:p>
            <a:pPr>
              <a:buFontTx/>
              <a:buNone/>
              <a:defRPr/>
            </a:pPr>
            <a:r>
              <a:rPr lang="en-US" sz="4900" b="1" dirty="0" smtClean="0"/>
              <a:t> </a:t>
            </a:r>
            <a:r>
              <a:rPr lang="en-US" sz="4900" b="1" i="1" dirty="0" smtClean="0"/>
              <a:t>The formula for MIRR is as follows:</a:t>
            </a:r>
          </a:p>
          <a:p>
            <a:pPr>
              <a:buFontTx/>
              <a:buNone/>
              <a:defRPr/>
            </a:pPr>
            <a:r>
              <a:rPr lang="en-US" sz="4900" b="1" dirty="0" smtClean="0"/>
              <a:t> 	 </a:t>
            </a:r>
            <a:endParaRPr lang="en-US" sz="4900" dirty="0" smtClean="0"/>
          </a:p>
          <a:p>
            <a:pPr>
              <a:buFontTx/>
              <a:buNone/>
              <a:defRPr/>
            </a:pPr>
            <a:endParaRPr lang="en-US" sz="4900" b="1" i="1" dirty="0" smtClean="0"/>
          </a:p>
          <a:p>
            <a:pPr>
              <a:buFontTx/>
              <a:buNone/>
              <a:defRPr/>
            </a:pPr>
            <a:endParaRPr lang="en-US" sz="4900" b="1" i="1" dirty="0" smtClean="0"/>
          </a:p>
          <a:p>
            <a:pPr>
              <a:buFontTx/>
              <a:buNone/>
              <a:defRPr/>
            </a:pPr>
            <a:endParaRPr lang="en-US" sz="4900" b="1" i="1" dirty="0" smtClean="0"/>
          </a:p>
          <a:p>
            <a:pPr>
              <a:buFontTx/>
              <a:buNone/>
              <a:defRPr/>
            </a:pPr>
            <a:r>
              <a:rPr lang="en-US" sz="4900" b="1" i="1" dirty="0" smtClean="0"/>
              <a:t>Where :FV = Compounded value of cash inflows at end of project’s life </a:t>
            </a:r>
            <a:endParaRPr lang="en-US" sz="4900" dirty="0" smtClean="0"/>
          </a:p>
          <a:p>
            <a:pPr>
              <a:buFontTx/>
              <a:buNone/>
              <a:defRPr/>
            </a:pPr>
            <a:r>
              <a:rPr lang="en-US" sz="4900" b="1" i="1" dirty="0" smtClean="0"/>
              <a:t>(Year 3)using realistic reinvestment rate (9%);</a:t>
            </a:r>
            <a:r>
              <a:rPr lang="en-US" b="1" i="1" dirty="0" smtClean="0"/>
              <a:t> </a:t>
            </a:r>
          </a:p>
          <a:p>
            <a:pPr>
              <a:buFontTx/>
              <a:buNone/>
              <a:defRPr/>
            </a:pPr>
            <a:r>
              <a:rPr lang="en-US" sz="4900" b="1" i="1" dirty="0" smtClean="0"/>
              <a:t>PV = Discounted value of all cash outflows at Year 0;</a:t>
            </a:r>
            <a:endParaRPr lang="en-US" sz="4900" dirty="0" smtClean="0"/>
          </a:p>
          <a:p>
            <a:pPr>
              <a:buFontTx/>
              <a:buNone/>
              <a:defRPr/>
            </a:pPr>
            <a:r>
              <a:rPr lang="en-US" sz="4900" b="1" i="1" dirty="0" smtClean="0"/>
              <a:t>N = number of years until the end of the project’s life= 3.</a:t>
            </a:r>
            <a:endParaRPr lang="en-US" sz="4900" dirty="0" smtClean="0"/>
          </a:p>
          <a:p>
            <a:pPr>
              <a:buFontTx/>
              <a:buNone/>
              <a:defRPr/>
            </a:pPr>
            <a:endParaRPr lang="en-US" sz="4900" dirty="0" smtClean="0"/>
          </a:p>
          <a:p>
            <a:pPr>
              <a:buFontTx/>
              <a:buNone/>
              <a:defRPr/>
            </a:pPr>
            <a:r>
              <a:rPr lang="en-US" sz="4900" b="1" i="1" dirty="0" smtClean="0"/>
              <a:t> </a:t>
            </a:r>
            <a:endParaRPr lang="en-US" sz="4900" dirty="0" smtClean="0"/>
          </a:p>
          <a:p>
            <a:pPr>
              <a:buFontTx/>
              <a:buNone/>
              <a:defRPr/>
            </a:pPr>
            <a:endParaRPr lang="en-US" dirty="0"/>
          </a:p>
        </p:txBody>
      </p:sp>
      <p:graphicFrame>
        <p:nvGraphicFramePr>
          <p:cNvPr id="72706" name="Object 2"/>
          <p:cNvGraphicFramePr>
            <a:graphicFrameLocks noChangeAspect="1"/>
          </p:cNvGraphicFramePr>
          <p:nvPr/>
        </p:nvGraphicFramePr>
        <p:xfrm>
          <a:off x="1981200" y="3429000"/>
          <a:ext cx="2362200" cy="749300"/>
        </p:xfrm>
        <a:graphic>
          <a:graphicData uri="http://schemas.openxmlformats.org/presentationml/2006/ole">
            <p:oleObj spid="_x0000_s20488" name="Document" r:id="rId3" imgW="1632407" imgH="518053"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4 (Answer) (continued)</a:t>
            </a:r>
            <a:endParaRPr lang="en-US" smtClean="0">
              <a:ea typeface="ヒラギノ角ゴ Pro W3"/>
              <a:cs typeface="ヒラギノ角ゴ Pro W3"/>
            </a:endParaRPr>
          </a:p>
        </p:txBody>
      </p:sp>
      <p:sp>
        <p:nvSpPr>
          <p:cNvPr id="3" name="Content Placeholder 2"/>
          <p:cNvSpPr>
            <a:spLocks noGrp="1"/>
          </p:cNvSpPr>
          <p:nvPr>
            <p:ph idx="1"/>
          </p:nvPr>
        </p:nvSpPr>
        <p:spPr/>
        <p:txBody>
          <a:bodyPr>
            <a:normAutofit lnSpcReduction="10000"/>
          </a:bodyPr>
          <a:lstStyle/>
          <a:p>
            <a:pPr>
              <a:spcAft>
                <a:spcPts val="600"/>
              </a:spcAft>
              <a:buFontTx/>
              <a:buNone/>
              <a:defRPr/>
            </a:pPr>
            <a:r>
              <a:rPr lang="en-US" sz="2400" b="1" i="1" dirty="0" smtClean="0"/>
              <a:t>FV</a:t>
            </a:r>
            <a:r>
              <a:rPr lang="en-US" sz="2400" b="1" i="1" baseline="-25000" dirty="0" smtClean="0"/>
              <a:t>3</a:t>
            </a:r>
            <a:r>
              <a:rPr lang="en-US" sz="2400" b="1" i="1" dirty="0" smtClean="0"/>
              <a:t> = $200,000*(1.09)</a:t>
            </a:r>
            <a:r>
              <a:rPr lang="en-US" sz="2400" b="1" i="1" baseline="30000" dirty="0" smtClean="0"/>
              <a:t>2</a:t>
            </a:r>
            <a:r>
              <a:rPr lang="en-US" sz="2400" b="1" i="1" dirty="0" smtClean="0"/>
              <a:t> + $350,000*(1.09)</a:t>
            </a:r>
            <a:r>
              <a:rPr lang="en-US" sz="2400" b="1" i="1" baseline="30000" dirty="0" smtClean="0"/>
              <a:t>1</a:t>
            </a:r>
            <a:r>
              <a:rPr lang="en-US" sz="2400" b="1" i="1" dirty="0" smtClean="0"/>
              <a:t> </a:t>
            </a:r>
          </a:p>
          <a:p>
            <a:pPr>
              <a:spcAft>
                <a:spcPts val="600"/>
              </a:spcAft>
              <a:buFontTx/>
              <a:buNone/>
              <a:defRPr/>
            </a:pPr>
            <a:r>
              <a:rPr lang="en-US" sz="2400" b="1" i="1" dirty="0" smtClean="0"/>
              <a:t>	   = $237,620 + $381,500 = $619,120	</a:t>
            </a:r>
            <a:endParaRPr lang="en-US" sz="2400" dirty="0" smtClean="0"/>
          </a:p>
          <a:p>
            <a:pPr>
              <a:spcAft>
                <a:spcPts val="600"/>
              </a:spcAft>
              <a:buFontTx/>
              <a:buNone/>
              <a:defRPr/>
            </a:pPr>
            <a:r>
              <a:rPr lang="en-US" sz="2400" b="1" i="1" dirty="0" smtClean="0"/>
              <a:t>PV</a:t>
            </a:r>
            <a:r>
              <a:rPr lang="en-US" sz="2400" b="1" i="1" baseline="-25000" dirty="0" smtClean="0"/>
              <a:t>0</a:t>
            </a:r>
            <a:r>
              <a:rPr lang="en-US" sz="2400" b="1" i="1" dirty="0" smtClean="0"/>
              <a:t> = $400,000 + $50,000/(1.09)</a:t>
            </a:r>
            <a:r>
              <a:rPr lang="en-US" sz="2400" b="1" i="1" baseline="30000" dirty="0" smtClean="0"/>
              <a:t>3</a:t>
            </a:r>
          </a:p>
          <a:p>
            <a:pPr>
              <a:spcAft>
                <a:spcPts val="600"/>
              </a:spcAft>
              <a:buFontTx/>
              <a:buNone/>
              <a:defRPr/>
            </a:pPr>
            <a:r>
              <a:rPr lang="en-US" sz="2400" b="1" i="1" dirty="0" smtClean="0"/>
              <a:t>	   =$438,609.17</a:t>
            </a:r>
            <a:endParaRPr lang="en-US" sz="2400" dirty="0" smtClean="0"/>
          </a:p>
          <a:p>
            <a:pPr>
              <a:spcAft>
                <a:spcPts val="600"/>
              </a:spcAft>
              <a:buFontTx/>
              <a:buNone/>
              <a:defRPr/>
            </a:pPr>
            <a:r>
              <a:rPr lang="en-US" sz="2400" b="1" i="1" dirty="0" smtClean="0"/>
              <a:t> </a:t>
            </a:r>
            <a:endParaRPr lang="en-US" sz="2400" dirty="0" smtClean="0"/>
          </a:p>
          <a:p>
            <a:pPr>
              <a:spcAft>
                <a:spcPts val="600"/>
              </a:spcAft>
              <a:buFontTx/>
              <a:buNone/>
              <a:defRPr/>
            </a:pPr>
            <a:r>
              <a:rPr lang="en-US" sz="2400" b="1" i="1" dirty="0" smtClean="0"/>
              <a:t>MIRR = (619,120/$438,609.17)</a:t>
            </a:r>
            <a:r>
              <a:rPr lang="en-US" sz="2400" b="1" i="1" baseline="30000" dirty="0" smtClean="0"/>
              <a:t>1/3</a:t>
            </a:r>
            <a:r>
              <a:rPr lang="en-US" sz="2400" b="1" i="1" dirty="0" smtClean="0"/>
              <a:t> – 1 </a:t>
            </a:r>
          </a:p>
          <a:p>
            <a:pPr>
              <a:spcAft>
                <a:spcPts val="600"/>
              </a:spcAft>
              <a:buFontTx/>
              <a:buNone/>
              <a:defRPr/>
            </a:pPr>
            <a:r>
              <a:rPr lang="en-US" sz="2400" b="1" i="1" dirty="0" smtClean="0"/>
              <a:t>	      = (1.411552)</a:t>
            </a:r>
            <a:r>
              <a:rPr lang="en-US" sz="2400" b="1" i="1" baseline="30000" dirty="0" smtClean="0"/>
              <a:t>1/3</a:t>
            </a:r>
            <a:r>
              <a:rPr lang="en-US" sz="2400" b="1" i="1" dirty="0" smtClean="0"/>
              <a:t> -1 = 12.18%</a:t>
            </a:r>
            <a:endParaRPr lang="en-US" sz="2400" dirty="0" smtClean="0"/>
          </a:p>
          <a:p>
            <a:pPr>
              <a:spcAft>
                <a:spcPts val="600"/>
              </a:spcAft>
              <a:buFontTx/>
              <a:buNone/>
              <a:defRPr/>
            </a:pPr>
            <a:r>
              <a:rPr lang="en-US" sz="2400" b="1" i="1" dirty="0" smtClean="0"/>
              <a:t> </a:t>
            </a:r>
            <a:endParaRPr lang="en-US" sz="2400" dirty="0" smtClean="0"/>
          </a:p>
          <a:p>
            <a:pPr>
              <a:spcAft>
                <a:spcPts val="600"/>
              </a:spcAft>
              <a:buFontTx/>
              <a:buNone/>
              <a:defRPr/>
            </a:pPr>
            <a:r>
              <a:rPr lang="en-US" sz="2400" b="1" i="1" dirty="0" smtClean="0"/>
              <a:t>The show must go on, since the MIRR = 12.18% &gt; Hurdle rate = 9%</a:t>
            </a:r>
            <a:endParaRPr lang="en-US" sz="2400"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5</a:t>
            </a:r>
            <a:endParaRPr lang="en-US" sz="3600" smtClean="0">
              <a:ea typeface="ヒラギノ角ゴ Pro W3"/>
              <a:cs typeface="ヒラギノ角ゴ Pro W3"/>
            </a:endParaRPr>
          </a:p>
        </p:txBody>
      </p:sp>
      <p:graphicFrame>
        <p:nvGraphicFramePr>
          <p:cNvPr id="73730" name="Object 2"/>
          <p:cNvGraphicFramePr>
            <a:graphicFrameLocks noChangeAspect="1"/>
          </p:cNvGraphicFramePr>
          <p:nvPr/>
        </p:nvGraphicFramePr>
        <p:xfrm>
          <a:off x="828675" y="1447800"/>
          <a:ext cx="7415213" cy="5291138"/>
        </p:xfrm>
        <a:graphic>
          <a:graphicData uri="http://schemas.openxmlformats.org/presentationml/2006/ole">
            <p:oleObj spid="_x0000_s21512" name="Document" r:id="rId3" imgW="7611914" imgH="5365562"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5 (Answer)</a:t>
            </a:r>
            <a:endParaRPr lang="en-US" smtClean="0">
              <a:ea typeface="ヒラギノ角ゴ Pro W3"/>
              <a:cs typeface="ヒラギノ角ゴ Pro W3"/>
            </a:endParaRPr>
          </a:p>
        </p:txBody>
      </p:sp>
      <p:sp>
        <p:nvSpPr>
          <p:cNvPr id="74756" name="Content Placeholder 2"/>
          <p:cNvSpPr>
            <a:spLocks noGrp="1"/>
          </p:cNvSpPr>
          <p:nvPr>
            <p:ph idx="1"/>
          </p:nvPr>
        </p:nvSpPr>
        <p:spPr>
          <a:xfrm>
            <a:off x="457200" y="1371600"/>
            <a:ext cx="8229600" cy="4648200"/>
          </a:xfrm>
        </p:spPr>
        <p:txBody>
          <a:bodyPr/>
          <a:lstStyle/>
          <a:p>
            <a:pPr>
              <a:buFontTx/>
              <a:buNone/>
            </a:pPr>
            <a:r>
              <a:rPr lang="en-US" sz="2000" b="1" i="1" smtClean="0">
                <a:ea typeface="ヒラギノ角ゴ Pro W3"/>
                <a:cs typeface="ヒラギノ角ゴ Pro W3"/>
              </a:rPr>
              <a:t>   To get some idea of the range of discount rates we should include in the NPV profile, it is a good idea to first compute each project’s IRR and the crossover rate, i.e. , the IRR of the cash flows of Project B-A as shown below:</a:t>
            </a:r>
            <a:endParaRPr lang="en-US" sz="2000" smtClean="0">
              <a:ea typeface="ヒラギノ角ゴ Pro W3"/>
              <a:cs typeface="ヒラギノ角ゴ Pro W3"/>
            </a:endParaRPr>
          </a:p>
          <a:p>
            <a:endParaRPr lang="en-US" smtClean="0">
              <a:ea typeface="ヒラギノ角ゴ Pro W3"/>
              <a:cs typeface="ヒラギノ角ゴ Pro W3"/>
            </a:endParaRPr>
          </a:p>
        </p:txBody>
      </p:sp>
      <p:graphicFrame>
        <p:nvGraphicFramePr>
          <p:cNvPr id="74754" name="Object 2"/>
          <p:cNvGraphicFramePr>
            <a:graphicFrameLocks noChangeAspect="1"/>
          </p:cNvGraphicFramePr>
          <p:nvPr/>
        </p:nvGraphicFramePr>
        <p:xfrm>
          <a:off x="1066800" y="3657600"/>
          <a:ext cx="5845175" cy="2286000"/>
        </p:xfrm>
        <a:graphic>
          <a:graphicData uri="http://schemas.openxmlformats.org/presentationml/2006/ole">
            <p:oleObj spid="_x0000_s22536" name="Document" r:id="rId3" imgW="5894321" imgH="2857392"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8"/>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5 (Answer) (continued)</a:t>
            </a:r>
            <a:endParaRPr lang="en-US" smtClean="0">
              <a:ea typeface="ヒラギノ角ゴ Pro W3"/>
              <a:cs typeface="ヒラギノ角ゴ Pro W3"/>
            </a:endParaRPr>
          </a:p>
        </p:txBody>
      </p:sp>
      <p:sp>
        <p:nvSpPr>
          <p:cNvPr id="10" name="Content Placeholder 9"/>
          <p:cNvSpPr>
            <a:spLocks noGrp="1"/>
          </p:cNvSpPr>
          <p:nvPr>
            <p:ph idx="1"/>
          </p:nvPr>
        </p:nvSpPr>
        <p:spPr/>
        <p:txBody>
          <a:bodyPr>
            <a:normAutofit fontScale="85000" lnSpcReduction="20000"/>
          </a:bodyPr>
          <a:lstStyle/>
          <a:p>
            <a:pPr>
              <a:buFontTx/>
              <a:buNone/>
              <a:defRPr/>
            </a:pPr>
            <a:r>
              <a:rPr lang="en-US" b="1" i="1" dirty="0" smtClean="0"/>
              <a:t>	So, it’s clear that the NPV profiles will cross-over at a discount rate of 5.2%.</a:t>
            </a:r>
            <a:endParaRPr lang="en-US" dirty="0" smtClean="0"/>
          </a:p>
          <a:p>
            <a:pPr>
              <a:buFontTx/>
              <a:buNone/>
              <a:defRPr/>
            </a:pPr>
            <a:r>
              <a:rPr lang="en-US" b="1" i="1" dirty="0" smtClean="0"/>
              <a:t>	</a:t>
            </a:r>
          </a:p>
          <a:p>
            <a:pPr>
              <a:buFontTx/>
              <a:buNone/>
              <a:defRPr/>
            </a:pPr>
            <a:r>
              <a:rPr lang="en-US" b="1" i="1" dirty="0" smtClean="0"/>
              <a:t>	Project A has a higher IRR than Project B, so at discount rates higher than 5.2%, it would be the better investment, and vice-versa (higher NPV and IRR), but if the firm can raise funds at a rate lower than 5.2%, then Project B will be better, since its NPV would be higher.</a:t>
            </a:r>
            <a:endParaRPr lang="en-US" dirty="0" smtClean="0"/>
          </a:p>
          <a:p>
            <a:pPr>
              <a:buFontTx/>
              <a:buNone/>
              <a:defRPr/>
            </a:pPr>
            <a:r>
              <a:rPr lang="en-US" b="1" i="1" dirty="0" smtClean="0"/>
              <a:t> </a:t>
            </a:r>
            <a:endParaRPr lang="en-US" dirty="0" smtClean="0"/>
          </a:p>
          <a:p>
            <a:pPr>
              <a:buFontTx/>
              <a:buNone/>
              <a:defRPr/>
            </a:pPr>
            <a:r>
              <a:rPr lang="en-US" b="1" i="1" dirty="0" smtClean="0"/>
              <a:t>	To check this let’s compute the NPVs of the 2 projects at 0%, 3%, 5.24%, 8%, 10.2%, and 11.6%...</a:t>
            </a:r>
            <a:endParaRPr lang="en-US" dirty="0" smtClean="0"/>
          </a:p>
          <a:p>
            <a:pPr>
              <a:buFontTx/>
              <a:buNone/>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lstStyle/>
          <a:p>
            <a:r>
              <a:rPr lang="en-US" sz="3000" smtClean="0">
                <a:solidFill>
                  <a:srgbClr val="000000"/>
                </a:solidFill>
                <a:ea typeface="ヒラギノ角ゴ Pro W3"/>
                <a:cs typeface="ヒラギノ角ゴ Pro W3"/>
              </a:rPr>
              <a:t>Additional Problems with Answers</a:t>
            </a:r>
            <a:br>
              <a:rPr lang="en-US" sz="3000" smtClean="0">
                <a:solidFill>
                  <a:srgbClr val="000000"/>
                </a:solidFill>
                <a:ea typeface="ヒラギノ角ゴ Pro W3"/>
                <a:cs typeface="ヒラギノ角ゴ Pro W3"/>
              </a:rPr>
            </a:br>
            <a:r>
              <a:rPr lang="en-US" sz="3000" smtClean="0">
                <a:solidFill>
                  <a:srgbClr val="000000"/>
                </a:solidFill>
                <a:ea typeface="ヒラギノ角ゴ Pro W3"/>
                <a:cs typeface="ヒラギノ角ゴ Pro W3"/>
              </a:rPr>
              <a:t>Problem 5 (Answer) (continued)</a:t>
            </a:r>
            <a:endParaRPr lang="en-US" smtClean="0">
              <a:ea typeface="ヒラギノ角ゴ Pro W3"/>
              <a:cs typeface="ヒラギノ角ゴ Pro W3"/>
            </a:endParaRPr>
          </a:p>
        </p:txBody>
      </p:sp>
      <p:graphicFrame>
        <p:nvGraphicFramePr>
          <p:cNvPr id="82946" name="Object 2"/>
          <p:cNvGraphicFramePr>
            <a:graphicFrameLocks noChangeAspect="1"/>
          </p:cNvGraphicFramePr>
          <p:nvPr>
            <p:extLst>
              <p:ext uri="{D42A27DB-BD31-4B8C-83A1-F6EECF244321}">
                <p14:modId xmlns:p14="http://schemas.microsoft.com/office/powerpoint/2010/main" xmlns="" val="26374882"/>
              </p:ext>
            </p:extLst>
          </p:nvPr>
        </p:nvGraphicFramePr>
        <p:xfrm>
          <a:off x="1524000" y="1600200"/>
          <a:ext cx="5575300" cy="2794000"/>
        </p:xfrm>
        <a:graphic>
          <a:graphicData uri="http://schemas.openxmlformats.org/presentationml/2006/ole">
            <p:oleObj spid="_x0000_s23560" name="Document" r:id="rId3" imgW="5593310" imgH="2796908" progId="Word.Document.12">
              <p:embed/>
            </p:oleObj>
          </a:graphicData>
        </a:graphic>
      </p:graphicFrame>
      <p:sp>
        <p:nvSpPr>
          <p:cNvPr id="82948" name="Rectangle 3"/>
          <p:cNvSpPr>
            <a:spLocks noChangeArrowheads="1"/>
          </p:cNvSpPr>
          <p:nvPr/>
        </p:nvSpPr>
        <p:spPr bwMode="auto">
          <a:xfrm>
            <a:off x="381000" y="4114800"/>
            <a:ext cx="8382000" cy="1938992"/>
          </a:xfrm>
          <a:prstGeom prst="rect">
            <a:avLst/>
          </a:prstGeom>
          <a:noFill/>
          <a:ln w="9525">
            <a:noFill/>
            <a:miter lim="800000"/>
            <a:headEnd/>
            <a:tailEnd/>
          </a:ln>
        </p:spPr>
        <p:txBody>
          <a:bodyPr anchor="ctr">
            <a:spAutoFit/>
          </a:bodyPr>
          <a:lstStyle/>
          <a:p>
            <a:r>
              <a:rPr lang="en-US" b="1" i="1" dirty="0">
                <a:latin typeface="Verdana" pitchFamily="34" charset="0"/>
                <a:cs typeface="Verdana"/>
              </a:rPr>
              <a:t>Note that the two projects have equal NPVs at the cross-over rate of 5.24%.  At rates below 5.24%, Project B’s NPVs are higher; whereas at rates higher than 5.24%, Project A has the higher NPV.</a:t>
            </a:r>
            <a:endParaRPr lang="en-US" dirty="0">
              <a:latin typeface="Verdan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z="2400" smtClean="0">
                <a:ea typeface="ヒラギノ角ゴ Pro W3"/>
                <a:cs typeface="ヒラギノ角ゴ Pro W3"/>
              </a:rPr>
              <a:t>FIGURE 9.1  Initial cash outflow and future cash inflow of Copiers A and B.</a:t>
            </a:r>
          </a:p>
        </p:txBody>
      </p:sp>
      <p:pic>
        <p:nvPicPr>
          <p:cNvPr id="2" name="Picture 1" descr="fig09_01.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2743200"/>
            <a:ext cx="8382000" cy="201409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ea typeface="ヒラギノ角ゴ Pro W3"/>
                <a:cs typeface="ヒラギノ角ゴ Pro W3"/>
              </a:rPr>
              <a:t>TABLE 9.1  Discounted Cash Flow of Copiers A and B</a:t>
            </a:r>
          </a:p>
        </p:txBody>
      </p:sp>
      <p:pic>
        <p:nvPicPr>
          <p:cNvPr id="2" name="Picture 1" descr="tbl09_01.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0" y="2057400"/>
            <a:ext cx="7848600" cy="286473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dirty="0" smtClean="0">
                <a:ea typeface="ヒラギノ角ゴ Pro W3"/>
                <a:cs typeface="ヒラギノ角ゴ Pro W3"/>
              </a:rPr>
              <a:t>9.2  Payback Period (continued)</a:t>
            </a:r>
            <a:br>
              <a:rPr lang="en-US" dirty="0" smtClean="0">
                <a:ea typeface="ヒラギノ角ゴ Pro W3"/>
                <a:cs typeface="ヒラギノ角ゴ Pro W3"/>
              </a:rPr>
            </a:br>
            <a:r>
              <a:rPr lang="en-US" dirty="0" smtClean="0">
                <a:ea typeface="ヒラギノ角ゴ Pro W3"/>
                <a:cs typeface="ヒラギノ角ゴ Pro W3"/>
              </a:rPr>
              <a:t>Example 1 Answer</a:t>
            </a:r>
          </a:p>
        </p:txBody>
      </p:sp>
      <p:graphicFrame>
        <p:nvGraphicFramePr>
          <p:cNvPr id="1026" name="Object 2"/>
          <p:cNvGraphicFramePr>
            <a:graphicFrameLocks noChangeAspect="1"/>
          </p:cNvGraphicFramePr>
          <p:nvPr/>
        </p:nvGraphicFramePr>
        <p:xfrm>
          <a:off x="901700" y="1471613"/>
          <a:ext cx="7407275" cy="5005387"/>
        </p:xfrm>
        <a:graphic>
          <a:graphicData uri="http://schemas.openxmlformats.org/presentationml/2006/ole">
            <p:oleObj spid="_x0000_s7176" name="Document" r:id="rId3" imgW="6501159" imgH="4659237"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dirty="0" smtClean="0">
                <a:ea typeface="ヒラギノ角ゴ Pro W3"/>
                <a:cs typeface="ヒラギノ角ゴ Pro W3"/>
              </a:rPr>
              <a:t>FIGURE 9.2  Net present value of a low-tech packaging machine.</a:t>
            </a:r>
          </a:p>
        </p:txBody>
      </p:sp>
      <p:pic>
        <p:nvPicPr>
          <p:cNvPr id="2" name="Picture 1" descr="fig09_02.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5400" y="1752600"/>
            <a:ext cx="6997700" cy="406066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066800" y="76200"/>
            <a:ext cx="7848600" cy="1371600"/>
          </a:xfrm>
        </p:spPr>
        <p:txBody>
          <a:bodyPr/>
          <a:lstStyle/>
          <a:p>
            <a:r>
              <a:rPr lang="en-US" sz="2800" smtClean="0">
                <a:ea typeface="ヒラギノ角ゴ Pro W3"/>
                <a:cs typeface="ヒラギノ角ゴ Pro W3"/>
              </a:rPr>
              <a:t>TABLE 9.3  Project Rankings Based on the Internal Rate of Return and the Net Present Value</a:t>
            </a:r>
          </a:p>
        </p:txBody>
      </p:sp>
      <p:pic>
        <p:nvPicPr>
          <p:cNvPr id="2" name="Picture 1" descr="tbl09_03.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2743200"/>
            <a:ext cx="8341032" cy="19392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smtClean="0">
                <a:ea typeface="ヒラギノ角ゴ Pro W3"/>
                <a:cs typeface="ヒラギノ角ゴ Pro W3"/>
              </a:rPr>
              <a:t>FIGURE 9.6  Crossover rate for</a:t>
            </a:r>
            <a:br>
              <a:rPr lang="en-US" smtClean="0">
                <a:ea typeface="ヒラギノ角ゴ Pro W3"/>
                <a:cs typeface="ヒラギノ角ゴ Pro W3"/>
              </a:rPr>
            </a:br>
            <a:r>
              <a:rPr lang="en-US" smtClean="0">
                <a:ea typeface="ヒラギノ角ゴ Pro W3"/>
                <a:cs typeface="ヒラギノ角ゴ Pro W3"/>
              </a:rPr>
              <a:t>two projects.</a:t>
            </a:r>
          </a:p>
        </p:txBody>
      </p:sp>
      <p:pic>
        <p:nvPicPr>
          <p:cNvPr id="2" name="Picture 1" descr="fig09_06.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00" y="1752600"/>
            <a:ext cx="7315200" cy="41783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143000" y="0"/>
            <a:ext cx="7696200" cy="1249363"/>
          </a:xfrm>
        </p:spPr>
        <p:txBody>
          <a:bodyPr/>
          <a:lstStyle/>
          <a:p>
            <a:r>
              <a:rPr lang="en-US" sz="2400" smtClean="0">
                <a:ea typeface="ヒラギノ角ゴ Pro W3"/>
                <a:cs typeface="ヒラギノ角ゴ Pro W3"/>
              </a:rPr>
              <a:t>TABLE 9.5  Corporate Use of Different Decision Models: What Capital Budgeting</a:t>
            </a:r>
            <a:br>
              <a:rPr lang="en-US" sz="2400" smtClean="0">
                <a:ea typeface="ヒラギノ角ゴ Pro W3"/>
                <a:cs typeface="ヒラギノ角ゴ Pro W3"/>
              </a:rPr>
            </a:br>
            <a:r>
              <a:rPr lang="en-US" sz="2400" smtClean="0">
                <a:ea typeface="ヒラギノ角ゴ Pro W3"/>
                <a:cs typeface="ヒラギノ角ゴ Pro W3"/>
              </a:rPr>
              <a:t>Decision Models Do You Use?</a:t>
            </a:r>
          </a:p>
        </p:txBody>
      </p:sp>
      <p:pic>
        <p:nvPicPr>
          <p:cNvPr id="2" name="Picture 1" descr="tbl09_05.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2133600"/>
            <a:ext cx="8458200" cy="256917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ea typeface="ヒラギノ角ゴ Pro W3"/>
                <a:cs typeface="ヒラギノ角ゴ Pro W3"/>
              </a:rPr>
              <a:t>9.2  Payback Period (continued)</a:t>
            </a:r>
          </a:p>
        </p:txBody>
      </p:sp>
      <p:sp>
        <p:nvSpPr>
          <p:cNvPr id="24578" name="Content Placeholder 2"/>
          <p:cNvSpPr>
            <a:spLocks noGrp="1"/>
          </p:cNvSpPr>
          <p:nvPr>
            <p:ph idx="1"/>
          </p:nvPr>
        </p:nvSpPr>
        <p:spPr/>
        <p:txBody>
          <a:bodyPr/>
          <a:lstStyle/>
          <a:p>
            <a:r>
              <a:rPr lang="en-US" sz="2400" dirty="0" smtClean="0">
                <a:ea typeface="ヒラギノ角ゴ Pro W3"/>
                <a:cs typeface="ヒラギノ角ゴ Pro W3"/>
              </a:rPr>
              <a:t>The payback period method has three major flaws:</a:t>
            </a:r>
          </a:p>
          <a:p>
            <a:pPr>
              <a:buFontTx/>
              <a:buNone/>
            </a:pPr>
            <a:r>
              <a:rPr lang="en-US" sz="2400" dirty="0" smtClean="0">
                <a:ea typeface="ヒラギノ角ゴ Pro W3"/>
                <a:cs typeface="ヒラギノ角ゴ Pro W3"/>
              </a:rPr>
              <a:t>	1. It ignores all cash flow after the initial</a:t>
            </a:r>
          </a:p>
          <a:p>
            <a:pPr>
              <a:buFontTx/>
              <a:buNone/>
            </a:pPr>
            <a:r>
              <a:rPr lang="en-US" sz="2400" dirty="0" smtClean="0">
                <a:ea typeface="ヒラギノ角ゴ Pro W3"/>
                <a:cs typeface="ヒラギノ角ゴ Pro W3"/>
              </a:rPr>
              <a:t>	    cash outflow has been recovered.</a:t>
            </a:r>
          </a:p>
          <a:p>
            <a:pPr>
              <a:buFontTx/>
              <a:buNone/>
            </a:pPr>
            <a:r>
              <a:rPr lang="en-US" sz="2400" dirty="0" smtClean="0">
                <a:ea typeface="ヒラギノ角ゴ Pro W3"/>
                <a:cs typeface="ヒラギノ角ゴ Pro W3"/>
              </a:rPr>
              <a:t>	2. It ignores the time value of money.</a:t>
            </a:r>
          </a:p>
          <a:p>
            <a:pPr>
              <a:buFontTx/>
              <a:buNone/>
            </a:pPr>
            <a:r>
              <a:rPr lang="en-US" sz="2400" dirty="0">
                <a:ea typeface="ヒラギノ角ゴ Pro W3"/>
                <a:cs typeface="ヒラギノ角ゴ Pro W3"/>
              </a:rPr>
              <a:t> </a:t>
            </a:r>
            <a:r>
              <a:rPr lang="en-US" sz="2400" dirty="0" smtClean="0">
                <a:ea typeface="ヒラギノ角ゴ Pro W3"/>
                <a:cs typeface="ヒラギノ角ゴ Pro W3"/>
              </a:rPr>
              <a:t>  3.  It ignores the riskiness of the cash flows.</a:t>
            </a:r>
          </a:p>
          <a:p>
            <a:endParaRPr lang="en-US" sz="2400" dirty="0"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ea typeface="ヒラギノ角ゴ Pro W3"/>
                <a:cs typeface="ヒラギノ角ゴ Pro W3"/>
              </a:rPr>
              <a:t>9.2 (A)  Discounted Payback Period</a:t>
            </a:r>
          </a:p>
        </p:txBody>
      </p:sp>
      <p:sp>
        <p:nvSpPr>
          <p:cNvPr id="25602" name="Content Placeholder 2"/>
          <p:cNvSpPr>
            <a:spLocks noGrp="1"/>
          </p:cNvSpPr>
          <p:nvPr>
            <p:ph idx="1"/>
          </p:nvPr>
        </p:nvSpPr>
        <p:spPr/>
        <p:txBody>
          <a:bodyPr/>
          <a:lstStyle/>
          <a:p>
            <a:r>
              <a:rPr lang="en-US" smtClean="0">
                <a:ea typeface="ヒラギノ角ゴ Pro W3"/>
                <a:cs typeface="ヒラギノ角ゴ Pro W3"/>
              </a:rPr>
              <a:t>Calculates the time it takes to recover the initial investment in current or discounted dollars.   </a:t>
            </a:r>
          </a:p>
          <a:p>
            <a:r>
              <a:rPr lang="en-US" smtClean="0">
                <a:ea typeface="ヒラギノ角ゴ Pro W3"/>
                <a:cs typeface="ヒラギノ角ゴ Pro W3"/>
              </a:rPr>
              <a:t>Incorporates time value of money by adding up the discounted cash inflows at time 0, using the appropriate hurdle or discount rate, and then measuring the payback period.</a:t>
            </a:r>
          </a:p>
          <a:p>
            <a:r>
              <a:rPr lang="en-US" smtClean="0">
                <a:ea typeface="ヒラギノ角ゴ Pro W3"/>
                <a:cs typeface="ヒラギノ角ゴ Pro W3"/>
              </a:rPr>
              <a:t>It is still flawed in that cash flows after the payback are ignored.</a:t>
            </a:r>
            <a:r>
              <a:rPr lang="en-US" b="1" smtClean="0">
                <a:ea typeface="ヒラギノ角ゴ Pro W3"/>
                <a:cs typeface="ヒラギノ角ゴ Pro W3"/>
              </a:rPr>
              <a:t> </a:t>
            </a:r>
            <a:r>
              <a:rPr lang="en-US" smtClean="0">
                <a:ea typeface="ヒラギノ角ゴ Pro W3"/>
                <a:cs typeface="ヒラギノ角ゴ Pro W3"/>
              </a:rPr>
              <a:t>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rooks3e_template">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Brooks3e_template.pot</Template>
  <TotalTime>106</TotalTime>
  <Words>2263</Words>
  <Application>Microsoft Macintosh PowerPoint</Application>
  <PresentationFormat>On-screen Show (4:3)</PresentationFormat>
  <Paragraphs>412</Paragraphs>
  <Slides>73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Brooks3e_template</vt:lpstr>
      <vt:lpstr>Document</vt:lpstr>
      <vt:lpstr>Chapter 9</vt:lpstr>
      <vt:lpstr>Learning Objectives</vt:lpstr>
      <vt:lpstr>9.1  Short-Term and Long-Term Decisions</vt:lpstr>
      <vt:lpstr>9.1  Short-Term and Long-Term Decisions (continued)</vt:lpstr>
      <vt:lpstr>9.2  Payback Period</vt:lpstr>
      <vt:lpstr>9.2  Payback Period (continued)</vt:lpstr>
      <vt:lpstr>9.2  Payback Period (continued) Example 1 Answer</vt:lpstr>
      <vt:lpstr>9.2  Payback Period (continued)</vt:lpstr>
      <vt:lpstr>9.2 (A)  Discounted Payback Period</vt:lpstr>
      <vt:lpstr>9.2 (A)  Discounted Payback Period (continued)</vt:lpstr>
      <vt:lpstr>9.2 (A)  Discounted Payback Period (continued) Example 2 Answer</vt:lpstr>
      <vt:lpstr> 9.3  Net Present Value (NPV) </vt:lpstr>
      <vt:lpstr> 9.3  Net Present Value (NPV) (continued) </vt:lpstr>
      <vt:lpstr>9.3 (A)  Mutually Exclusive versus Independent Projects</vt:lpstr>
      <vt:lpstr>9.3 (A)  Mutually Exclusive versus Independent Projects (continued)</vt:lpstr>
      <vt:lpstr>9.3 (A)  Mutually Exclusive versus Independent Projects (continued)</vt:lpstr>
      <vt:lpstr>9.3 (B)  Unequal Lives of Projects</vt:lpstr>
      <vt:lpstr>9.3 (B)  Unequal Lives of Projects</vt:lpstr>
      <vt:lpstr>9.3 (B)  Unequal Lives of Projects (continued)</vt:lpstr>
      <vt:lpstr>9.3 (B)  Unequal Lives of Projects (continued)</vt:lpstr>
      <vt:lpstr>9.3 (B)  Unequal Lives of Projects (continued) Example 5 Answer</vt:lpstr>
      <vt:lpstr>9.3 (B)  Unequal Lives of Projects (continued)</vt:lpstr>
      <vt:lpstr>9.3 (B)  Unequal Lives of Projects (continued)</vt:lpstr>
      <vt:lpstr> 9.3 (C)  Net Present Value Example: Equation and Calculator Function </vt:lpstr>
      <vt:lpstr>9.3 (C)  Net Present Value Example: Equation and Calculator Function (continued)</vt:lpstr>
      <vt:lpstr>9.3 (C)  Net Present Value Example: Equation and Calculator Function (continued) Example 6 Answer</vt:lpstr>
      <vt:lpstr>9.3 (C)  Net Present Value Example: Equation and Calculator Function (continued) Example 6 Answer (continued)</vt:lpstr>
      <vt:lpstr>9.3 (C)  Net Present Value Example: Equation and Calculator Function (continued)</vt:lpstr>
      <vt:lpstr> 9.4  Internal Rate of Return </vt:lpstr>
      <vt:lpstr>9.4  Internal Rate of Return</vt:lpstr>
      <vt:lpstr>9.4  Internal Rate of Return (calculator) Example 7 Answer</vt:lpstr>
      <vt:lpstr>9.4 (A)  Appropriate Discount Rate or Hurdle Rate</vt:lpstr>
      <vt:lpstr>9.4 (A)  Appropriate Discount Rate or Hurdle Rate (continued)</vt:lpstr>
      <vt:lpstr>9.4 (B)  Problems with the Internal Rate of Return</vt:lpstr>
      <vt:lpstr>9.4 (C)  Multiple Internal Rates of Return</vt:lpstr>
      <vt:lpstr>9.4 (C)  Multiple Internal Rates of Return (continued)</vt:lpstr>
      <vt:lpstr>9.4 (D)  Reinvestment &amp; Crossover Rates</vt:lpstr>
      <vt:lpstr> 9.4 (D)  Reinvestment &amp; Crossover Rates (continued) </vt:lpstr>
      <vt:lpstr> 9.4 (D)  Reinvestment &amp; Crossover Rates (continued) </vt:lpstr>
      <vt:lpstr>9.4 (D)  Reinvestment &amp; Crossover Rates (continued)</vt:lpstr>
      <vt:lpstr>9.4 (D)  Reinvestment &amp; Crossover Rates (continued) Example 8 Answer</vt:lpstr>
      <vt:lpstr>9.4 (E)  Modified Internal Rate of Return (MIRR) </vt:lpstr>
      <vt:lpstr>9.4 (E)  Modified Internal Rate of Return (MIRR) (continued)</vt:lpstr>
      <vt:lpstr>9.4 (E)  Modified Internal Rate of Return (MIRR) (continued)</vt:lpstr>
      <vt:lpstr>9.4 (E)   Modified Internal Rate of Return (MIRR) (continued)</vt:lpstr>
      <vt:lpstr>9.5  Profitability Index</vt:lpstr>
      <vt:lpstr>9.5  Profitability Index (continued)</vt:lpstr>
      <vt:lpstr> 9.6  Overview of Six Decision Models </vt:lpstr>
      <vt:lpstr>9.6  Overview of Six Decision Models (continued)</vt:lpstr>
      <vt:lpstr>9.6  Overview of Six Decision Models (continued)</vt:lpstr>
      <vt:lpstr>9.6 (A)  Capital Budgeting Using a Spreadsheet</vt:lpstr>
      <vt:lpstr>9.6 (A)  Capital Budgeting Using a Spreadsheet (continued)</vt:lpstr>
      <vt:lpstr>9.6 (A)  Capital Budgeting Using a Spreadsheet (continued)</vt:lpstr>
      <vt:lpstr>Additional Problems with Answers Problem 1</vt:lpstr>
      <vt:lpstr>Additional Problems with Answers Problem 1 (Answer)</vt:lpstr>
      <vt:lpstr>Additional Problems with Answers Problem 1 (Answer) (continued)</vt:lpstr>
      <vt:lpstr>Additional Problems with Answers Problem 2</vt:lpstr>
      <vt:lpstr>Additional Problems with Answers Problem 2 (Answer)</vt:lpstr>
      <vt:lpstr>Additional Problems with Answers Problem 3</vt:lpstr>
      <vt:lpstr>Additional Problems with Answers Problem 3 (Answer)</vt:lpstr>
      <vt:lpstr>Additional Problems with Answers Problem 4</vt:lpstr>
      <vt:lpstr>Additional Problems with Answers Problem 4 (Answer)</vt:lpstr>
      <vt:lpstr>Additional Problems with Answers Problem 4 (Answer) (continued)</vt:lpstr>
      <vt:lpstr>Additional Problems with Answers Problem 5</vt:lpstr>
      <vt:lpstr>Additional Problems with Answers Problem 5 (Answer)</vt:lpstr>
      <vt:lpstr>Additional Problems with Answers Problem 5 (Answer) (continued)</vt:lpstr>
      <vt:lpstr>Additional Problems with Answers Problem 5 (Answer) (continued)</vt:lpstr>
      <vt:lpstr>FIGURE 9.1  Initial cash outflow and future cash inflow of Copiers A and B.</vt:lpstr>
      <vt:lpstr>TABLE 9.1  Discounted Cash Flow of Copiers A and B</vt:lpstr>
      <vt:lpstr>FIGURE 9.2  Net present value of a low-tech packaging machine.</vt:lpstr>
      <vt:lpstr>TABLE 9.3  Project Rankings Based on the Internal Rate of Return and the Net Present Value</vt:lpstr>
      <vt:lpstr>FIGURE 9.6  Crossover rate for two projects.</vt:lpstr>
      <vt:lpstr>TABLE 9.5  Corporate Use of Different Decision Models: What Capital Budgeting Decision Models Do You Use?</vt:lpstr>
    </vt:vector>
  </TitlesOfParts>
  <Manager/>
  <Company>Copyright ©2015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dc:title>
  <dc:subject>International Economics, 10e</dc:subject>
  <dc:creator>Krugman/Obstfeld/Melitz</dc:creator>
  <cp:keywords/>
  <dc:description/>
  <cp:lastModifiedBy>Binod</cp:lastModifiedBy>
  <cp:revision>13</cp:revision>
  <dcterms:created xsi:type="dcterms:W3CDTF">2013-12-11T19:19:12Z</dcterms:created>
  <dcterms:modified xsi:type="dcterms:W3CDTF">2015-09-10T10:11:33Z</dcterms:modified>
  <cp:category/>
</cp:coreProperties>
</file>