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4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173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42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7056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97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2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3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4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8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7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81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4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8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81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601A-A237-4D18-B705-9FB4E2C4BDF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4AF6CF-7993-45EF-9CF8-0EE5E2DA5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87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dirty="0">
                <a:solidFill>
                  <a:srgbClr val="FF0000"/>
                </a:solidFill>
              </a:rPr>
              <a:t>برنامج تنمية الحواس الأخرى عند الكفيف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43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برامج تنمية اللغة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772816"/>
            <a:ext cx="8210872" cy="4138406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/>
              <a:t>إجادة اللغة يسهل الكثر من الموانع الناتجة عن العمى</a:t>
            </a:r>
          </a:p>
          <a:p>
            <a:pPr marL="0" indent="0" algn="r" rtl="1">
              <a:buNone/>
            </a:pPr>
            <a:r>
              <a:rPr lang="ar-SA" sz="2800" dirty="0"/>
              <a:t>عند التدريب المنزلي المبكر يجب على الأسرة مراعاة ما يلي: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الكلمة و الشي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ذكر أسماء الأشياء بصوت مسموع وواضح وبطريقة سليمة و جعل الكلمة ذات معنى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استماع الطفل لقصص الأطفال يغذي عنده الثروه اللغوية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على الأسرة مساعدة الطفل الكفيف على ان يدرك العلاقة بين الأشياء و صفاتها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530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قياس حدة الإبصار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يمكن ان تقاس حدة الإبصار بالطريقة التقليدية ( لوحة ستلن)</a:t>
            </a:r>
          </a:p>
          <a:p>
            <a:pPr algn="r" rtl="1"/>
            <a:r>
              <a:rPr lang="ar-SA" sz="2800" dirty="0"/>
              <a:t>تتكون من عدة أسطر من الحروف حيث يوجد أكبر حرف ( شكل) في السطر الأول من اللوحة بينما يوجد اصغر حرف ( شكل) في اخر سطر اسفل اللوحة</a:t>
            </a:r>
          </a:p>
          <a:p>
            <a:pPr algn="r" rtl="1"/>
            <a:r>
              <a:rPr lang="ar-SA" sz="2800" dirty="0"/>
              <a:t>طريقة الفحص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476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انتشار الإعاقة البصرية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3" y="2133600"/>
            <a:ext cx="7634808" cy="3777622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/>
              <a:t>يوجد اكبر عدد من المكفوفين في الدول النامية</a:t>
            </a:r>
          </a:p>
          <a:p>
            <a:pPr algn="r" rtl="1"/>
            <a:r>
              <a:rPr lang="ar-SA" sz="2800" dirty="0"/>
              <a:t>يمكن الحد من نسبة إنتشار الإعاقة البصرية بعدة وسائل منها: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بذل الجهود المكثفة والمتواصلة على صعيد الرعاية الطبية و الغذائية و النفسية للأم الحامل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بذل الجهود لرعاية الأطفال الرضع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الوقاية ليست مسؤلية الأطباء فقط بل مسؤلية الجميع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2957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نبسة إنتشار الإعاقة البصرية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تمثل الإعاقة البصرية 29,9% من مجمل الإعاقات في المملكة العربية السعودية</a:t>
            </a:r>
          </a:p>
          <a:p>
            <a:pPr algn="r" rtl="1"/>
            <a:r>
              <a:rPr lang="ar-SA" sz="2800" dirty="0"/>
              <a:t>نسبة الإصابة بين الذكور أعلى منها لدى الإناث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935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البرامج التربوية لذوى الإعاقة البصرية و طرق تدريسهم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تعتبر برامج التربية الخاصة من اهم الخدمات المقدمة للمعاقين بصريا بالإضافة للخدمات العلاجية و التعليمية و النفسية و التأهيلية</a:t>
            </a:r>
          </a:p>
          <a:p>
            <a:pPr algn="r" rtl="1"/>
            <a:r>
              <a:rPr lang="ar-SA" dirty="0"/>
              <a:t>لم تعد فلسفة التربية و التعليم تنظر للتلميذ على انه متلقي للمعلومة فقط بل اصبحت النظرة نظرة شمولية</a:t>
            </a:r>
          </a:p>
          <a:p>
            <a:pPr algn="r" rtl="1"/>
            <a:r>
              <a:rPr lang="ar-SA" dirty="0"/>
              <a:t>المناهج هي اساس فلسفة التعليم الحديثة </a:t>
            </a:r>
          </a:p>
        </p:txBody>
      </p:sp>
    </p:spTree>
    <p:extLst>
      <p:ext uri="{BB962C8B-B14F-4D97-AF65-F5344CB8AC3E}">
        <p14:creationId xmlns:p14="http://schemas.microsoft.com/office/powerpoint/2010/main" val="1056524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الهدف من البرامج التربوية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تحقيق و تلبية الحاجات</a:t>
            </a:r>
          </a:p>
          <a:p>
            <a:pPr algn="r" rtl="1"/>
            <a:r>
              <a:rPr lang="ar-SA" dirty="0"/>
              <a:t>مرونة في اختيار الوضع التربوي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969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يتم تعليم الطلاب المعاقيين بصريا في أكثر من وضع تعليمي اعتمادا على: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شدة الضعف البصري</a:t>
            </a:r>
          </a:p>
          <a:p>
            <a:pPr algn="r" rtl="1"/>
            <a:r>
              <a:rPr lang="ar-SA" dirty="0"/>
              <a:t>وجود او عدم وجود اعاقات مرافقة للطالب</a:t>
            </a:r>
          </a:p>
          <a:p>
            <a:pPr algn="r" rtl="1"/>
            <a:r>
              <a:rPr lang="ar-SA" dirty="0"/>
              <a:t>الامكانات المتوفرة في البيئة المحلية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31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غرفة الصف العادي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endParaRPr lang="ar-SA" dirty="0"/>
          </a:p>
          <a:p>
            <a:pPr marL="0" indent="0" algn="r" rtl="1">
              <a:buNone/>
            </a:pPr>
            <a:r>
              <a:rPr lang="ar-SA" dirty="0"/>
              <a:t>في هذا الوضع يقوم معلم التربية الخاصة بتقديم المشورة و الخدمات الارشادية لمعلم الصف العادي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85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غرفة المصادر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غرفة المصادر يمكن ان يكون لها اثر على الجانب الاكاديمي و الاجتماعي للطفل </a:t>
            </a:r>
          </a:p>
          <a:p>
            <a:pPr algn="r" rtl="1"/>
            <a:r>
              <a:rPr lang="ar-SA" dirty="0"/>
              <a:t>يجب مراعاة حجم وموقع ومظهر غرفة المصادر</a:t>
            </a:r>
          </a:p>
          <a:p>
            <a:pPr algn="r" rtl="1"/>
            <a:r>
              <a:rPr lang="ar-SA" dirty="0"/>
              <a:t>يجب ان لا يزيد الوقت الذي يقضيه الطالب في غرفة المصادر عن 50% من وقت اليوم المدرسي*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4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المهام الأساسية لمعلم غرفة المصادر في برامج دمج المكفوفين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تقديم النصح و المشورة لمعلمي الصفوف العادية فيما يتعلق بطرق التدريس</a:t>
            </a:r>
          </a:p>
          <a:p>
            <a:pPr algn="r" rtl="1"/>
            <a:r>
              <a:rPr lang="ar-SA" dirty="0"/>
              <a:t>تمثيل الطلاب المكفوفين في الاجتماعات المدرسية والتاكيد على احتياجاتهم الاساسية و حقوقهم و قضاياهم الضرورية</a:t>
            </a:r>
          </a:p>
          <a:p>
            <a:pPr algn="r" rtl="1"/>
            <a:r>
              <a:rPr lang="ar-SA" dirty="0"/>
              <a:t>مساعدة ولي امر الطالب الكفيف على معرفة أثار الإعاقة البصرية النفسية و الاجتماعية على سلوك اطفالهم</a:t>
            </a:r>
          </a:p>
          <a:p>
            <a:pPr algn="r" rtl="1"/>
            <a:r>
              <a:rPr lang="ar-SA" dirty="0"/>
              <a:t>العمل على ايجاد بيئة اكاديمية و اجتماعية يستطيع فيها الطلاب المكفوفين و المبصرين من استغلال اقصى قدراتهم</a:t>
            </a:r>
          </a:p>
          <a:p>
            <a:pPr algn="r" rtl="1"/>
            <a:r>
              <a:rPr lang="ar-SA" dirty="0"/>
              <a:t>رفع تقرير نهاية كل فصل لمدير المدرسة يبين سير البرنامج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2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الخبرات اللمسية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تعتبر الخبرات اللمسية من اهم ما يعتمد عليه الكفيف في تعرفه على ما حوله وعلى ما يتعامل معه</a:t>
            </a:r>
          </a:p>
          <a:p>
            <a:pPr algn="r" rtl="1"/>
            <a:r>
              <a:rPr lang="ar-SA" sz="2800" dirty="0"/>
              <a:t>القدرات اللمسية مهمة للكفيف من الناحية:</a:t>
            </a:r>
          </a:p>
          <a:p>
            <a:pPr marL="0" indent="0" algn="r" rtl="1">
              <a:buNone/>
            </a:pPr>
            <a:r>
              <a:rPr lang="ar-SA" sz="2800" dirty="0"/>
              <a:t>التعليمية , المهنية , الحياة اليومية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6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ان نجاح اي نظام تعليمي يتوقف بالدرجة الاولى على الطريقة التي يدار بها</a:t>
            </a:r>
          </a:p>
          <a:p>
            <a:pPr algn="r" rtl="1"/>
            <a:r>
              <a:rPr lang="ar-SA" dirty="0"/>
              <a:t>يتم تحديد البرامج والخدمات المقدمة عن طريق فريق متعدد التخصصات</a:t>
            </a:r>
          </a:p>
          <a:p>
            <a:pPr algn="r" rtl="1"/>
            <a:r>
              <a:rPr lang="ar-SA" dirty="0"/>
              <a:t>الأتجاهات السلبية نحو الطفل المعاق تشكل تحديا اكبر من ذلك الذي يشكله العوق نفسه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4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الصف الخاص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يجب ان لا تقل مساحته عن مساحة الصف العادي</a:t>
            </a:r>
          </a:p>
          <a:p>
            <a:pPr algn="r" rtl="1"/>
            <a:r>
              <a:rPr lang="ar-SA" dirty="0"/>
              <a:t>يجب توفيير تهويه و اضائة جيدة</a:t>
            </a:r>
          </a:p>
          <a:p>
            <a:pPr algn="r" rtl="1"/>
            <a:r>
              <a:rPr lang="ar-SA" dirty="0"/>
              <a:t>ان لا يزيد عدد الطلاب عن 9 ويفضل ان لا يزيد عددهم في الصفوف الأولية عن 5</a:t>
            </a:r>
          </a:p>
          <a:p>
            <a:pPr algn="r" rtl="1"/>
            <a:r>
              <a:rPr lang="ar-SA" dirty="0"/>
              <a:t>يجب ان لا يزيد عدد الطلاب المدموجين بالصف العادي عن 4 و يفضل ان لا يزيد عن 2 بالنسبة للصفوف الأولية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5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SA" dirty="0"/>
              <a:t>المستلزمات المكانية و التجهيزات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يجب ان تكون الابواب سهلة الفتح</a:t>
            </a:r>
          </a:p>
          <a:p>
            <a:pPr algn="r" rtl="1"/>
            <a:r>
              <a:rPr lang="ar-SA" dirty="0"/>
              <a:t>يجب ان يكون الدخول و الخروج الى المبنى سهلا </a:t>
            </a:r>
          </a:p>
          <a:p>
            <a:pPr algn="r" rtl="1"/>
            <a:r>
              <a:rPr lang="ar-SA" dirty="0"/>
              <a:t>يجب ان تكون المنحدرات امنه ( غير منزلقة)</a:t>
            </a:r>
          </a:p>
          <a:p>
            <a:pPr algn="r" rtl="1"/>
            <a:r>
              <a:rPr lang="ar-SA" dirty="0"/>
              <a:t>ان تكون الارضية من النوع الخشن لتجنب الانزلاق</a:t>
            </a:r>
          </a:p>
          <a:p>
            <a:pPr algn="r" rtl="1"/>
            <a:r>
              <a:rPr lang="ar-SA" dirty="0"/>
              <a:t>ان تكون الممرات واسعة</a:t>
            </a:r>
          </a:p>
          <a:p>
            <a:pPr algn="r" rtl="1"/>
            <a:r>
              <a:rPr lang="ar-SA" dirty="0"/>
              <a:t>ان تكون السلالم متسعة</a:t>
            </a:r>
          </a:p>
          <a:p>
            <a:pPr algn="r" rtl="1"/>
            <a:r>
              <a:rPr lang="ar-SA" dirty="0"/>
              <a:t>وجود درابزين ( حواجز ) للسلالم</a:t>
            </a:r>
          </a:p>
          <a:p>
            <a:pPr algn="r" rtl="1"/>
            <a:r>
              <a:rPr lang="ar-SA" dirty="0"/>
              <a:t>يجب ان يكون ارتفاع الارفف على مستوى امتداد اليد للفرد</a:t>
            </a:r>
          </a:p>
        </p:txBody>
      </p:sp>
    </p:spTree>
    <p:extLst>
      <p:ext uri="{BB962C8B-B14F-4D97-AF65-F5344CB8AC3E}">
        <p14:creationId xmlns:p14="http://schemas.microsoft.com/office/powerpoint/2010/main" val="12823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المفهوم العام لدمج المكفوفين بمدارس التعليم العام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dirty="0"/>
              <a:t>دمج المكفوفين منذ الصغر مع اقرانهم العاديين يحقق لهم اندماجا تاما في المجتمع وفيما يلي بعض اراء المكفوفين و الكفيفات عن استراتجية الدمج:</a:t>
            </a:r>
          </a:p>
          <a:p>
            <a:pPr algn="r" rtl="1"/>
            <a:r>
              <a:rPr lang="ar-SA" dirty="0"/>
              <a:t>انهم سعداء بوجودهم ضمن المدارس العادية مع اقرانهم المبصرين</a:t>
            </a:r>
          </a:p>
          <a:p>
            <a:pPr algn="r" rtl="1"/>
            <a:r>
              <a:rPr lang="ar-SA" dirty="0"/>
              <a:t>الدمج اتاح لهم فرصة تكوين صداقات</a:t>
            </a:r>
          </a:p>
          <a:p>
            <a:pPr algn="r" rtl="1"/>
            <a:r>
              <a:rPr lang="ar-SA" dirty="0"/>
              <a:t>زيادة الثقة و الاعتزاز بالنفس</a:t>
            </a:r>
          </a:p>
          <a:p>
            <a:pPr algn="r" rtl="1"/>
            <a:r>
              <a:rPr lang="ar-SA" dirty="0"/>
              <a:t>المشاركة بالنشاطات اسوة بزملائهم المبصرين</a:t>
            </a:r>
          </a:p>
        </p:txBody>
      </p:sp>
    </p:spTree>
    <p:extLst>
      <p:ext uri="{BB962C8B-B14F-4D97-AF65-F5344CB8AC3E}">
        <p14:creationId xmlns:p14="http://schemas.microsoft.com/office/powerpoint/2010/main" val="68946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رموز و حروف برايل</a:t>
            </a:r>
            <a:endParaRPr lang="en-US" dirty="0"/>
          </a:p>
        </p:txBody>
      </p:sp>
      <p:pic>
        <p:nvPicPr>
          <p:cNvPr id="1026" name="Picture 2" descr="C:\Users\Neda\Downloads\خلية برايل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31236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859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da\Downloads\برايل عربي حروف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188640"/>
            <a:ext cx="531495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377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مزايا برايل كنظام قراءة و كتابة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يمكن ان يستخدمه القراء المكفوفين في مهارات الحياة اليومية</a:t>
            </a:r>
          </a:p>
          <a:p>
            <a:pPr algn="r" rtl="1"/>
            <a:r>
              <a:rPr lang="ar-SA" dirty="0"/>
              <a:t>برايل نظام قراءة و كتابة</a:t>
            </a:r>
          </a:p>
          <a:p>
            <a:pPr algn="r" rtl="1"/>
            <a:r>
              <a:rPr lang="ar-SA" dirty="0"/>
              <a:t>يعطي القارئ فرصة للتحكم بالمادة المقروءة</a:t>
            </a:r>
          </a:p>
          <a:p>
            <a:pPr algn="r" rtl="1"/>
            <a:r>
              <a:rPr lang="ar-SA" dirty="0"/>
              <a:t>برايل اداة فعالة بالنسبة للمكفوفين الصم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91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عيوب برايل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سرعة قراءة برايل ابطاء من سرعة القراءة العادية</a:t>
            </a:r>
          </a:p>
          <a:p>
            <a:pPr algn="r" rtl="1"/>
            <a:r>
              <a:rPr lang="ar-SA" dirty="0"/>
              <a:t>المعلومات المتجدده اليومية قد لا تتوفر بسهولة بلغة برايل</a:t>
            </a:r>
          </a:p>
          <a:p>
            <a:pPr algn="r" rtl="1"/>
            <a:r>
              <a:rPr lang="ar-SA" dirty="0"/>
              <a:t>برايل يكلف كثيرا في انتاجه</a:t>
            </a:r>
          </a:p>
          <a:p>
            <a:pPr algn="r" rtl="1"/>
            <a:r>
              <a:rPr lang="ar-SA" dirty="0"/>
              <a:t>برايل يحتل مساحة كبيرة في الحمل و التخزين</a:t>
            </a:r>
          </a:p>
          <a:p>
            <a:pPr algn="r" rtl="1"/>
            <a:r>
              <a:rPr lang="ar-SA" dirty="0"/>
              <a:t>الاستخدام المتعدد للرموز قد يسبب بعض الغموض بالنسبة للقارئ</a:t>
            </a:r>
          </a:p>
          <a:p>
            <a:pPr algn="r" rtl="1"/>
            <a:r>
              <a:rPr lang="ar-SA" dirty="0"/>
              <a:t>برايل يتطلب قدرا كبيرا من الحفظ و التركيز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2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تعليم المعاقين بصريا الرياضيات</a:t>
            </a:r>
            <a:endParaRPr lang="en-US" dirty="0"/>
          </a:p>
        </p:txBody>
      </p:sp>
      <p:pic>
        <p:nvPicPr>
          <p:cNvPr id="4098" name="Picture 2" descr="C:\Users\Neda\Downloads\ارقام برايل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662473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86723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المراحل و الخطط الدراسية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يتساوى افراد هذه الفئة مع اقرانهم العاديين في مراحل التعليم العام الثلاث مع توفير خدمات تدخل مبكر</a:t>
            </a:r>
          </a:p>
          <a:p>
            <a:pPr algn="r" rtl="1"/>
            <a:r>
              <a:rPr lang="ar-SA" dirty="0"/>
              <a:t>من الضروري اكساب المعاقين بصريا بعض المهارات التعويضة الأساسية مثل: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القراءة والكتابة بطريقة برايل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مهارات الحياة اليومية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تنمية مهارتي السمع و اللمس</a:t>
            </a:r>
          </a:p>
          <a:p>
            <a:pPr algn="r" rtl="1"/>
            <a:r>
              <a:rPr lang="ar-SA" dirty="0"/>
              <a:t>المناهج تكون موحدة للطرفين مع اختلاف الوسائل التعليمية فقط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798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اللمس التكويني و اللمس التحليلي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7" y="2133600"/>
            <a:ext cx="7778824" cy="3777622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/>
              <a:t>اللمس التكويني: يرتبط بالأستكشاف اللمسي للأشياء الصغيرة التي يمكن ان تحتويها يد الكفيف. ويعرف هذا النوع ايضا باللمس الإحتوائي</a:t>
            </a:r>
          </a:p>
          <a:p>
            <a:pPr algn="r" rtl="1"/>
            <a:r>
              <a:rPr lang="ar-SA" sz="2800" dirty="0"/>
              <a:t>اللمس التحليلي: يتضمن تحسس الأجزاء المختلفة للشئ المراد التعرف عليه ثم يقوم الكفيف بعمل تجميع وبناء عقلي لهذه الأجزاء </a:t>
            </a:r>
          </a:p>
          <a:p>
            <a:pPr algn="r" rtl="1">
              <a:buFont typeface="Wingdings" panose="05000000000000000000" pitchFamily="2" charset="2"/>
              <a:buChar char="v"/>
            </a:pPr>
            <a:r>
              <a:rPr lang="ar-SA" sz="2800" dirty="0"/>
              <a:t>عملية التتابع في فهم وادراك الأشياء تحد من قدرة الكفيف على تطوير مفهوم تصوري عن العالم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291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اليوم الدراسي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اليوم الدراسي لا يقل عن 6 حصص بواقع 45 دقيقة لكل حصة</a:t>
            </a:r>
          </a:p>
          <a:p>
            <a:pPr algn="r" rtl="1"/>
            <a:r>
              <a:rPr lang="ar-SA" dirty="0"/>
              <a:t>يجب ان لا تزيد نسبة تلاميذ التربية الخاصة في المدرسة الواحدة عن 25% من مجموع التلاميذ</a:t>
            </a:r>
          </a:p>
          <a:p>
            <a:pPr algn="r" rtl="1"/>
            <a:r>
              <a:rPr lang="ar-SA" dirty="0"/>
              <a:t>يجب ان لا يزيد عدد الفصول الملحقة بالمدارس العامة عن 8 فصول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معلم المكفوفين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يتم اختيار المعلم بناء على  قدراته و استعداداته الشخصية , وقدرته على التعامل مع طلاب هذه الفئة</a:t>
            </a:r>
          </a:p>
          <a:p>
            <a:pPr algn="r" rtl="1"/>
            <a:r>
              <a:rPr lang="ar-SA" dirty="0"/>
              <a:t>يجب على معلم المكفوفين ان يكون خالي من العيوب الجسمية , عيوب النطق والكلام , الامراض النفسية و العصبية </a:t>
            </a:r>
          </a:p>
          <a:p>
            <a:pPr algn="r" rtl="1"/>
            <a:r>
              <a:rPr lang="ar-SA" dirty="0"/>
              <a:t>يشترط ان يكون المعلم متحلي بالصبر , قوة التحمل , القدرة على الاندماج في حياة المكفوفين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معلم المكفوفين ينبغي ان يتصف بالصفات الشخصية التالية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الذكاء المرتفع</a:t>
            </a:r>
          </a:p>
          <a:p>
            <a:pPr algn="r" rtl="1"/>
            <a:r>
              <a:rPr lang="ar-SA" dirty="0"/>
              <a:t>الشخصية المتزنة</a:t>
            </a:r>
          </a:p>
          <a:p>
            <a:pPr algn="r" rtl="1"/>
            <a:r>
              <a:rPr lang="ar-SA" dirty="0"/>
              <a:t>القدرة على اكتشاف الفروق الفردية بين الطلاب</a:t>
            </a:r>
          </a:p>
          <a:p>
            <a:pPr algn="r" rtl="1"/>
            <a:r>
              <a:rPr lang="ar-SA" dirty="0"/>
              <a:t>ان يكون لدية دراية بكيفية تعديل السلوك</a:t>
            </a:r>
          </a:p>
          <a:p>
            <a:pPr algn="r" rtl="1"/>
            <a:r>
              <a:rPr lang="ar-SA" dirty="0"/>
              <a:t>ان يكون على دراية تامة بطرق التوجه و الحركة </a:t>
            </a:r>
          </a:p>
          <a:p>
            <a:pPr algn="r" rtl="1"/>
            <a:r>
              <a:rPr lang="ar-SA" dirty="0"/>
              <a:t>ان يكون قادر على التعرف على حالات اضطرابات النطق و الكلام</a:t>
            </a:r>
          </a:p>
          <a:p>
            <a:pPr algn="r" rtl="1"/>
            <a:r>
              <a:rPr lang="ar-SA" dirty="0"/>
              <a:t>ان يكون لدى المعلم القدرة على التعاون مع اعضاء الفريق</a:t>
            </a:r>
          </a:p>
          <a:p>
            <a:pPr algn="r" rtl="1"/>
            <a:r>
              <a:rPr lang="ar-SA" dirty="0"/>
              <a:t>ان تكون تعليماته اللفظية للطلاب المكفوفين بسيطة و واضحة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71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برنامج المعلم المتجول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يقوم المعلم المتجول بنفس الدور الذي قوم به معلم غرفة المصادر فالاثنان يقومان بتقديم الخدمات الاكاديمية و الفنية للطلاب المكفوفين , والفرق الوحيد يكمن في الأسلوب الذي تقدم به هذه الخدمات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6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المعلم المستشار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الفرق بين المعلم المتجول و المعلم المستشار: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العبء التدريسي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المسافة التي يقطعها كلا منهما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طبيعة العمل الذي يقوم به كلا منهما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46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الخطة التربوية الفردية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تشكل الخطة التربوية الفردية حجر الزاوية في بناء الأطفال ذوي الحاجات الخاصة</a:t>
            </a:r>
          </a:p>
          <a:p>
            <a:pPr algn="r" rtl="1"/>
            <a:r>
              <a:rPr lang="ar-SA" dirty="0"/>
              <a:t>تعتبرالخطة التربوية الفردية منهاجا فرديا للطفل الغير عادي  وتتضمن: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المعلومات العامة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التقييم الاولي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النتائج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الاهداف التعليمية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dirty="0"/>
              <a:t>ملاحظات عامة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8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اعضاء الخطة الفردية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مدير المعهد / المدرسة</a:t>
            </a:r>
          </a:p>
          <a:p>
            <a:pPr algn="r" rtl="1"/>
            <a:r>
              <a:rPr lang="ar-SA" dirty="0"/>
              <a:t>معلم الطفل</a:t>
            </a:r>
          </a:p>
          <a:p>
            <a:pPr algn="r" rtl="1"/>
            <a:r>
              <a:rPr lang="ar-SA" dirty="0"/>
              <a:t>الاسرة</a:t>
            </a:r>
          </a:p>
          <a:p>
            <a:pPr algn="r" rtl="1"/>
            <a:r>
              <a:rPr lang="ar-SA" dirty="0"/>
              <a:t>ممثل عن مديرية التربية الخاصة</a:t>
            </a:r>
          </a:p>
          <a:p>
            <a:pPr algn="r" rtl="1"/>
            <a:r>
              <a:rPr lang="ar-SA" dirty="0"/>
              <a:t>الاخصائي النفسي</a:t>
            </a:r>
          </a:p>
          <a:p>
            <a:pPr algn="r" rtl="1"/>
            <a:r>
              <a:rPr lang="ar-SA" dirty="0"/>
              <a:t>الاخصائي الاجتماعي</a:t>
            </a:r>
          </a:p>
          <a:p>
            <a:pPr algn="r" rtl="1"/>
            <a:r>
              <a:rPr lang="ar-SA" dirty="0"/>
              <a:t>الطفل</a:t>
            </a:r>
          </a:p>
          <a:p>
            <a:pPr algn="r" rtl="1"/>
            <a:r>
              <a:rPr lang="ar-SA" dirty="0"/>
              <a:t>اي شخص له علاقة بوضع الخطة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15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الخطة التربوية الفردية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تظهر اهمية اعضاء الخطة في متابعة ما جاء في الخطة و تحقيقها و اعدادها مع بداية كل شهر او فصل دراسي</a:t>
            </a:r>
          </a:p>
          <a:p>
            <a:pPr algn="r" rtl="1"/>
            <a:r>
              <a:rPr lang="ar-SA" dirty="0"/>
              <a:t>يجب على المعلم ان يعرف الالية الصحيحة لصياغة الهدف السلوكي</a:t>
            </a:r>
          </a:p>
          <a:p>
            <a:pPr algn="r" rtl="1"/>
            <a:r>
              <a:rPr lang="ar-SA" dirty="0"/>
              <a:t>يجب ان تكون الاهداف تصف السلوك النهائي بصورة اجرائية قابلة للقياس</a:t>
            </a:r>
          </a:p>
          <a:p>
            <a:pPr algn="r" rtl="1"/>
            <a:r>
              <a:rPr lang="ar-SA" dirty="0"/>
              <a:t>بعض الأفعال الممكن استخدامها: ان يشير , ان يسمي , ان يعدد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6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الامور التي يجب مراعاتها عند صياغة الهدف السلوكي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ان يكتب المعلم اهداف واقعية يمكن للمتعلم القيام بها</a:t>
            </a:r>
          </a:p>
          <a:p>
            <a:pPr algn="r" rtl="1"/>
            <a:r>
              <a:rPr lang="ar-SA" dirty="0"/>
              <a:t>ان يكتب المعلم اهداف مرتبة بطريقة تصاعدية من حيث اعتمادها على بعضها</a:t>
            </a:r>
          </a:p>
          <a:p>
            <a:pPr algn="r" rtl="1"/>
            <a:r>
              <a:rPr lang="ar-SA" dirty="0"/>
              <a:t>ان يحدد المعلم ما هو الاسلوب التعليمي المتبع لتحقيق هذا الهدف</a:t>
            </a:r>
          </a:p>
          <a:p>
            <a:pPr algn="r" rtl="1"/>
            <a:r>
              <a:rPr lang="ar-SA" dirty="0"/>
              <a:t>ان يحدد المعلم الشروط و المواصفات التي يحدث من خلالها السلوك النهائي ومنها:</a:t>
            </a:r>
          </a:p>
          <a:p>
            <a:pPr marL="0" indent="0" algn="r" rtl="1">
              <a:buNone/>
            </a:pPr>
            <a:r>
              <a:rPr lang="ar-SA" dirty="0"/>
              <a:t>بمساعدة المعلم , بإستخدام الكتاب المدرسي 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79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ان يحدد المعلم معيار الأداء للنجاح في تحقيق السلوك فقد يكون المعيار على شكل نسبة مئوية % , او على شكلل عدد محاولات مثلا 3 /5 , او على شكل تحديد انجاز السلوك في مدة زمنية معينة مثلا خلال 3 دقائق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94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الكتابة و القراءة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sz="2800" dirty="0"/>
              <a:t>الطريقة البديلة للقراءة و الكتابة العادية هي طريقة الكتابة البارزة او ما يعرف بطريقة برايل.</a:t>
            </a:r>
          </a:p>
          <a:p>
            <a:pPr algn="r" rtl="1"/>
            <a:r>
              <a:rPr lang="ar-SA" sz="2800" dirty="0"/>
              <a:t>تعتمد طريقة برايل على تكوين الحروف الهجائية من مجموعة اقصاها ست نقاط.</a:t>
            </a:r>
            <a:endParaRPr lang="en-US" sz="2800" dirty="0"/>
          </a:p>
          <a:p>
            <a:pPr marL="6858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91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مهارات الحياة اليومية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الاكل</a:t>
            </a:r>
          </a:p>
          <a:p>
            <a:pPr algn="r" rtl="1"/>
            <a:r>
              <a:rPr lang="ar-SA" dirty="0"/>
              <a:t>الشرب</a:t>
            </a:r>
          </a:p>
          <a:p>
            <a:pPr algn="r" rtl="1"/>
            <a:r>
              <a:rPr lang="ar-SA" dirty="0"/>
              <a:t>الاستحمام</a:t>
            </a:r>
          </a:p>
          <a:p>
            <a:pPr algn="r" rtl="1"/>
            <a:r>
              <a:rPr lang="ar-SA" dirty="0"/>
              <a:t>غسل الملابس</a:t>
            </a:r>
          </a:p>
          <a:p>
            <a:pPr algn="r" rtl="1"/>
            <a:r>
              <a:rPr lang="ar-SA" dirty="0"/>
              <a:t>النظافة الشخصية</a:t>
            </a:r>
          </a:p>
          <a:p>
            <a:pPr algn="r" rtl="1"/>
            <a:r>
              <a:rPr lang="ar-SA" dirty="0"/>
              <a:t>أرتداء الملابس دون مساعدة</a:t>
            </a:r>
          </a:p>
          <a:p>
            <a:pPr algn="r" rtl="1"/>
            <a:r>
              <a:rPr lang="ar-SA" dirty="0"/>
              <a:t>استخدام النقود</a:t>
            </a:r>
          </a:p>
          <a:p>
            <a:pPr algn="r" rtl="1"/>
            <a:r>
              <a:rPr lang="ar-SA" dirty="0"/>
              <a:t>منزل الشخص الكفيف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التقييم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/>
              <a:t>يكون تقييم الطلاب في معاهد النور عن طريق استخدام الإختبارات الشفهيه او التحريرية</a:t>
            </a:r>
          </a:p>
          <a:p>
            <a:pPr algn="r" rtl="1"/>
            <a:r>
              <a:rPr lang="ar-SA" dirty="0"/>
              <a:t>التقييم عملية مهمة لمعرفة مدى اتقان الشخص لمهارة معينة بأسلوب علمي موضوعي يتصف بالاستمرار و الشمولية</a:t>
            </a:r>
          </a:p>
          <a:p>
            <a:pPr algn="r" rtl="1"/>
            <a:r>
              <a:rPr lang="ar-SA" dirty="0"/>
              <a:t>التقييم مهم لتحسين نوعية التعليم و توفير افضل الظروف الممكنة لتعديل الجهد التربوي المبذول</a:t>
            </a:r>
          </a:p>
          <a:p>
            <a:pPr algn="r" rtl="1"/>
            <a:r>
              <a:rPr lang="ar-SA" dirty="0"/>
              <a:t>يجب ان تتوافق طرق التقييم مع الخصائص الحسية للتلاميذ و التي تعتمد في المقام الاول على اللمس و السمع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0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من الطرق المستخدمة لعمل الإختبارات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الكتابة و القراءة بطريقة برايل</a:t>
            </a:r>
          </a:p>
          <a:p>
            <a:pPr algn="r" rtl="1"/>
            <a:r>
              <a:rPr lang="ar-SA" dirty="0"/>
              <a:t>الأسلوب الشفهي</a:t>
            </a:r>
          </a:p>
          <a:p>
            <a:pPr algn="r" rtl="1"/>
            <a:r>
              <a:rPr lang="ar-SA" dirty="0"/>
              <a:t>تسجيل اسئلة الاختبار و الاجابة عنها بالوسائل المناسبة </a:t>
            </a:r>
          </a:p>
          <a:p>
            <a:pPr algn="r" rtl="1"/>
            <a:endParaRPr lang="ar-SA" dirty="0"/>
          </a:p>
          <a:p>
            <a:pPr algn="r" rtl="1"/>
            <a:r>
              <a:rPr lang="ar-SA" dirty="0"/>
              <a:t>في حالة ضعاف البصر من الممكن الإستعانة بـ:</a:t>
            </a:r>
          </a:p>
          <a:p>
            <a:pPr algn="r" rtl="1"/>
            <a:r>
              <a:rPr lang="ar-SA" dirty="0"/>
              <a:t>العدسات المكبرة</a:t>
            </a:r>
          </a:p>
          <a:p>
            <a:pPr algn="r" rtl="1"/>
            <a:r>
              <a:rPr lang="ar-SA" dirty="0"/>
              <a:t>الطباعة المكبرة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1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التقييم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يجب ان تستخدم نفس الأسئلة التي تعد لإختبار بقية التلاميذ</a:t>
            </a:r>
          </a:p>
          <a:p>
            <a:pPr algn="r" rtl="1"/>
            <a:r>
              <a:rPr lang="ar-SA" dirty="0"/>
              <a:t>عند عمل التقييم يجب مراعاة حالة الطلاب المحولين حديثا من مدارس التعليم العام وذلك بمراعاة:</a:t>
            </a:r>
          </a:p>
          <a:p>
            <a:pPr algn="r" rtl="1"/>
            <a:r>
              <a:rPr lang="ar-SA" dirty="0"/>
              <a:t>القراءة و الكتابة بخط برايل</a:t>
            </a:r>
          </a:p>
          <a:p>
            <a:pPr algn="r" rtl="1"/>
            <a:r>
              <a:rPr lang="ar-SA" dirty="0"/>
              <a:t>متطلبات بعض المواد الدراسية كالإملاء و المطالعة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67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إرشادات عامة لمساعدة الطالب ضعيف البصر في الصف العادي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جلوس الطالب في مكان قريب من السبورة</a:t>
            </a:r>
          </a:p>
          <a:p>
            <a:pPr algn="r" rtl="1"/>
            <a:r>
              <a:rPr lang="ar-SA" dirty="0"/>
              <a:t>اعط الطالب ادوار قيادية كزملائة الأخرين</a:t>
            </a:r>
          </a:p>
          <a:p>
            <a:pPr algn="r" rtl="1"/>
            <a:r>
              <a:rPr lang="ar-SA" dirty="0"/>
              <a:t>عامل الطالب كما تعامل الاخرين</a:t>
            </a:r>
          </a:p>
          <a:p>
            <a:pPr algn="r" rtl="1"/>
            <a:r>
              <a:rPr lang="ar-SA" dirty="0"/>
              <a:t>اعط الطالب وقت اكثر من غيره عند عمل الواجبات او الإمتحانات</a:t>
            </a:r>
          </a:p>
          <a:p>
            <a:pPr algn="r" rtl="1"/>
            <a:r>
              <a:rPr lang="ar-SA" dirty="0"/>
              <a:t>ناد الطالب بإسمه كلما اردت التحدث معه</a:t>
            </a:r>
          </a:p>
          <a:p>
            <a:pPr algn="r" rtl="1"/>
            <a:r>
              <a:rPr lang="ar-SA" dirty="0"/>
              <a:t>وضح للطالب اي تغيير يحدث في الصف او خارجه</a:t>
            </a:r>
          </a:p>
          <a:p>
            <a:pPr algn="r" rtl="1"/>
            <a:r>
              <a:rPr lang="ar-SA" dirty="0"/>
              <a:t>عدم تكليف الطالب فوق طاقته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3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حاسة اللمس و السمع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1772816"/>
            <a:ext cx="8066856" cy="4138406"/>
          </a:xfrm>
        </p:spPr>
        <p:txBody>
          <a:bodyPr>
            <a:noAutofit/>
          </a:bodyPr>
          <a:lstStyle/>
          <a:p>
            <a:pPr algn="r" rtl="1"/>
            <a:r>
              <a:rPr lang="ar-SA" sz="2800" dirty="0"/>
              <a:t>يعتقد البعض خطأ ان حاسة اللمس والسمع تتطور بشكل تلقائي عند الشخص الكفيف بينما الواقع يوضح ضرورة عمل برنامج تدريبي لتنمية هذه الحواس</a:t>
            </a:r>
          </a:p>
          <a:p>
            <a:pPr algn="r" rtl="1"/>
            <a:r>
              <a:rPr lang="ar-SA" sz="2800" dirty="0"/>
              <a:t>في المجال السمعي يتم تدريب الكفيف على: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تمييز الأصوات , مهارة الإصغاء</a:t>
            </a:r>
          </a:p>
          <a:p>
            <a:pPr algn="r" rtl="1"/>
            <a:r>
              <a:rPr lang="ar-SA" sz="2800" dirty="0"/>
              <a:t>في المجال اللمسي يتم تدريب الكفيف على: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ar-SA" sz="2800" dirty="0"/>
              <a:t>اكتشاف الأشياء عن طرق اللمس , تنمية درجة التمييز اللمسي</a:t>
            </a:r>
          </a:p>
          <a:p>
            <a:pPr algn="r" rtl="1"/>
            <a:r>
              <a:rPr lang="ar-SA" sz="2800" dirty="0"/>
              <a:t>تختلف طبيعة التدريب المقدم بإختلاف العمر</a:t>
            </a:r>
          </a:p>
        </p:txBody>
      </p:sp>
    </p:spTree>
    <p:extLst>
      <p:ext uri="{BB962C8B-B14F-4D97-AF65-F5344CB8AC3E}">
        <p14:creationId xmlns:p14="http://schemas.microsoft.com/office/powerpoint/2010/main" val="40438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>
                <a:solidFill>
                  <a:srgbClr val="FF0000"/>
                </a:solidFill>
              </a:rPr>
              <a:t>حاسة اللمس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تؤثر الأيدي في الحياة الاجتماعية و الاقتصادية للكفيف</a:t>
            </a:r>
          </a:p>
          <a:p>
            <a:pPr algn="r" rtl="1"/>
            <a:r>
              <a:rPr lang="ar-SA" sz="2800" dirty="0"/>
              <a:t>مهارة  استخدام اليد تعتبر غالبا اساس النجاح الذي يطمح الكفيف ان يصل اليه في حياته المستقبلية</a:t>
            </a:r>
          </a:p>
          <a:p>
            <a:pPr algn="r" rtl="1"/>
            <a:r>
              <a:rPr lang="ar-SA" sz="2800" dirty="0"/>
              <a:t>حاسة اللمس تعتبر الوسيط للعبور للعالم الخارجي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63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>
                <a:solidFill>
                  <a:srgbClr val="FF0000"/>
                </a:solidFill>
              </a:rPr>
              <a:t>برنامج تنمية حاسة اللمس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إعطاء الاشياء في أيدي الطفل</a:t>
            </a:r>
          </a:p>
          <a:p>
            <a:pPr algn="r" rtl="1"/>
            <a:r>
              <a:rPr lang="ar-SA" sz="2800" dirty="0"/>
              <a:t>تقريب يد الطفل الى الشي الموضوع المراد تناوله</a:t>
            </a:r>
          </a:p>
          <a:p>
            <a:pPr algn="r" rtl="1"/>
            <a:r>
              <a:rPr lang="ar-SA" sz="2800" dirty="0"/>
              <a:t>ترك الطفل يبحث ويلم بالأشياء سواء كان لها صوت ام لا</a:t>
            </a:r>
          </a:p>
          <a:p>
            <a:pPr algn="r" rtl="1"/>
            <a:r>
              <a:rPr lang="ar-SA" sz="2800" dirty="0"/>
              <a:t>عند تقديم الأشياء للطفل يجب ان يقترن ذلك بشرح مختصر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163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الأذن و السمع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تعطي الأذن الشخص الكفيف وصف لما يحدث في البيئة المحيطة به</a:t>
            </a:r>
          </a:p>
          <a:p>
            <a:pPr algn="r" rtl="1"/>
            <a:r>
              <a:rPr lang="ar-SA" sz="2800" dirty="0"/>
              <a:t>يجب على الأسرة اثارة انتباه الطفل للتمييز بين التأثيرات المختلفة التي تصل اليه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359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>
                <a:solidFill>
                  <a:srgbClr val="FF0000"/>
                </a:solidFill>
              </a:rPr>
              <a:t>الشم و التذوق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/>
              <a:t>الشم كالسمع يمكن الكفيف من ادراك الملاحظات من بعيد فهو يساعده على معرفة تفاصيل البيئة </a:t>
            </a:r>
          </a:p>
          <a:p>
            <a:pPr algn="r" rtl="1"/>
            <a:r>
              <a:rPr lang="ar-SA" sz="2800" dirty="0"/>
              <a:t>الشخص الكفيف يتعلم التمييز بين ما هو حلو او مر عن طريق حاسة التذوق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048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295</TotalTime>
  <Words>1739</Words>
  <Application>Microsoft Office PowerPoint</Application>
  <PresentationFormat>On-screen Show (4:3)</PresentationFormat>
  <Paragraphs>210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Century Gothic</vt:lpstr>
      <vt:lpstr>Tahoma</vt:lpstr>
      <vt:lpstr>Wingdings</vt:lpstr>
      <vt:lpstr>Wingdings 3</vt:lpstr>
      <vt:lpstr>Wisp</vt:lpstr>
      <vt:lpstr>برنامج تنمية الحواس الأخرى عند الكفيف</vt:lpstr>
      <vt:lpstr>الخبرات اللمسية</vt:lpstr>
      <vt:lpstr>اللمس التكويني و اللمس التحليلي</vt:lpstr>
      <vt:lpstr>الكتابة و القراءة</vt:lpstr>
      <vt:lpstr>حاسة اللمس و السمع</vt:lpstr>
      <vt:lpstr>حاسة اللمس</vt:lpstr>
      <vt:lpstr>برنامج تنمية حاسة اللمس</vt:lpstr>
      <vt:lpstr>الأذن و السمع</vt:lpstr>
      <vt:lpstr>الشم و التذوق</vt:lpstr>
      <vt:lpstr>برامج تنمية اللغة</vt:lpstr>
      <vt:lpstr>قياس حدة الإبصار</vt:lpstr>
      <vt:lpstr>انتشار الإعاقة البصرية</vt:lpstr>
      <vt:lpstr>نبسة إنتشار الإعاقة البصرية</vt:lpstr>
      <vt:lpstr>البرامج التربوية لذوى الإعاقة البصرية و طرق تدريسهم</vt:lpstr>
      <vt:lpstr>الهدف من البرامج التربوية</vt:lpstr>
      <vt:lpstr>يتم تعليم الطلاب المعاقيين بصريا في أكثر من وضع تعليمي اعتمادا على:</vt:lpstr>
      <vt:lpstr>غرفة الصف العادي</vt:lpstr>
      <vt:lpstr>غرفة المصادر</vt:lpstr>
      <vt:lpstr>المهام الأساسية لمعلم غرفة المصادر في برامج دمج المكفوفين</vt:lpstr>
      <vt:lpstr>PowerPoint Presentation</vt:lpstr>
      <vt:lpstr>الصف الخاص</vt:lpstr>
      <vt:lpstr>المستلزمات المكانية و التجهيزات</vt:lpstr>
      <vt:lpstr>المفهوم العام لدمج المكفوفين بمدارس التعليم العام</vt:lpstr>
      <vt:lpstr>رموز و حروف برايل</vt:lpstr>
      <vt:lpstr>PowerPoint Presentation</vt:lpstr>
      <vt:lpstr>مزايا برايل كنظام قراءة و كتابة</vt:lpstr>
      <vt:lpstr>عيوب برايل</vt:lpstr>
      <vt:lpstr>تعليم المعاقين بصريا الرياضيات</vt:lpstr>
      <vt:lpstr>المراحل و الخطط الدراسية</vt:lpstr>
      <vt:lpstr>اليوم الدراسي</vt:lpstr>
      <vt:lpstr>معلم المكفوفين</vt:lpstr>
      <vt:lpstr>معلم المكفوفين ينبغي ان يتصف بالصفات الشخصية التالية</vt:lpstr>
      <vt:lpstr>برنامج المعلم المتجول</vt:lpstr>
      <vt:lpstr>المعلم المستشار</vt:lpstr>
      <vt:lpstr>الخطة التربوية الفردية</vt:lpstr>
      <vt:lpstr>اعضاء الخطة الفردية</vt:lpstr>
      <vt:lpstr>الخطة التربوية الفردية</vt:lpstr>
      <vt:lpstr>الامور التي يجب مراعاتها عند صياغة الهدف السلوكي</vt:lpstr>
      <vt:lpstr>PowerPoint Presentation</vt:lpstr>
      <vt:lpstr>مهارات الحياة اليومية</vt:lpstr>
      <vt:lpstr>التقييم</vt:lpstr>
      <vt:lpstr>من الطرق المستخدمة لعمل الإختبارات</vt:lpstr>
      <vt:lpstr>التقييم</vt:lpstr>
      <vt:lpstr>إرشادات عامة لمساعدة الطالب ضعيف البصر في الصف العادي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برنامج تنمية الحواس الأخرى عند الكفيف</dc:title>
  <dc:creator>Neda</dc:creator>
  <cp:lastModifiedBy>N al_dajani</cp:lastModifiedBy>
  <cp:revision>31</cp:revision>
  <dcterms:created xsi:type="dcterms:W3CDTF">2014-03-03T08:41:03Z</dcterms:created>
  <dcterms:modified xsi:type="dcterms:W3CDTF">2020-10-08T10:20:49Z</dcterms:modified>
</cp:coreProperties>
</file>