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6666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4F966ABC-D74F-4848-8E70-A8A891AB96A2}" type="datetimeFigureOut">
              <a:rPr lang="ar-SA"/>
              <a:pPr>
                <a:defRPr/>
              </a:pPr>
              <a:t>12/01/36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DF73AF0E-B70D-40B3-8155-83C361E0AA3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BCF0-2175-4A07-9C6D-5E3F08C5C9DE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52ADD-C573-43F3-AD87-FDBCDDD62C33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2142-C535-450D-95B8-9AD82EA270E3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15B9-455A-448A-9542-EA394DD2230B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971A-07FF-4972-AC1E-7FEDDD78528D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A6A2-8652-42A0-A21F-37429BB61923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3D5B-908B-41AB-8C62-452C82DCFBA2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016CE-9FE6-4919-A1F3-0100F45D9845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2CDF-186F-484F-A731-0B16C2634406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43D8-CC22-43FB-8CAD-F3A1D2CB29E8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53B2-9EE9-4181-997E-E4981C1248F8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5F0B-FECF-44C9-9DFC-A6647670F009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926B-555E-4DCD-B6C1-F5BC42FCA064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AE5E-C0B4-48F7-BEE6-457AF0F8085C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9E57-D209-4774-A939-06F43BDF7301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B61C-6F83-4024-BDD7-0B609275F915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F867-E1BD-4E19-A430-E5D23A2B832E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8822-432F-4A20-8DFC-B8E790AACACD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1DF7-E350-41FA-97A6-FFE4E9FBF349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8150-3F7C-4EF4-9594-92840C1E4061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>
              <a:sym typeface="Calibri" pitchFamily="34" charset="0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2C75-2934-45A0-9BEF-6B800092F374}" type="datetime1">
              <a:rPr lang="ar-SA" altLang="en-US"/>
              <a:pPr>
                <a:defRPr/>
              </a:pPr>
              <a:t>12/01/36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C89C-AAFD-47D9-AD49-5F9F5960DFFA}" type="slidenum">
              <a:rPr lang="ar-SA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" pitchFamily="34" charset="0"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" pitchFamily="34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Calibri" pitchFamily="34" charset="0"/>
              </a:rPr>
              <a:t>Second level</a:t>
            </a:r>
          </a:p>
          <a:p>
            <a:pPr lvl="2"/>
            <a:r>
              <a:rPr lang="en-US" altLang="zh-CN" smtClean="0">
                <a:sym typeface="Calibri" pitchFamily="34" charset="0"/>
              </a:rPr>
              <a:t>Third level</a:t>
            </a:r>
          </a:p>
          <a:p>
            <a:pPr lvl="3"/>
            <a:r>
              <a:rPr lang="en-US" altLang="zh-CN" smtClean="0">
                <a:sym typeface="Calibri" pitchFamily="34" charset="0"/>
              </a:rPr>
              <a:t>Fourth level</a:t>
            </a:r>
          </a:p>
          <a:p>
            <a:pPr lvl="4"/>
            <a:r>
              <a:rPr lang="en-US" altLang="zh-CN" smtClean="0">
                <a:sym typeface="Calibri" pitchFamily="34" charset="0"/>
              </a:rPr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60DF8B-5914-40E1-8C0C-D29CBC85008E}" type="datetime1">
              <a:rPr lang="ar-SA" altLang="en-US"/>
              <a:pPr>
                <a:defRPr/>
              </a:pPr>
              <a:t>12/01/36</a:t>
            </a:fld>
            <a:endParaRPr lang="zh-CN" alt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EE803E3-5F66-42C3-AA75-9D4517535D0D}" type="slidenum">
              <a:rPr lang="ar-SA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bg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bg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bg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lx9AkF_CL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UadK_SlGPfE" TargetMode="External"/><Relationship Id="rId5" Type="http://schemas.openxmlformats.org/officeDocument/2006/relationships/hyperlink" Target="http://www.youtube.com/watch?v=Z9J3eEDjWtM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SrSstFIdR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oo6GSgsm4QU" TargetMode="External"/><Relationship Id="rId5" Type="http://schemas.openxmlformats.org/officeDocument/2006/relationships/hyperlink" Target="http://www.youtube.com/watch?v=Z9J3eEDjWtM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68790" y="1507100"/>
            <a:ext cx="453313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برنامج </a:t>
            </a:r>
            <a:r>
              <a:rPr lang="ar-SA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الكامتازيـــــا</a:t>
            </a:r>
            <a:endParaRPr lang="ar-SA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  <a:p>
            <a:pPr algn="ctr">
              <a:defRPr/>
            </a:pPr>
            <a:endParaRPr lang="ar-SA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  <a:p>
            <a:pPr algn="ctr">
              <a:defRPr/>
            </a:pPr>
            <a:r>
              <a:rPr lang="en-US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Camtazia</a:t>
            </a:r>
            <a:r>
              <a: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 Studio 8</a:t>
            </a:r>
            <a:endParaRPr lang="ar-SA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  <p:pic>
        <p:nvPicPr>
          <p:cNvPr id="5" name="صورة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268760"/>
            <a:ext cx="3133725" cy="1457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53299" y="5337212"/>
            <a:ext cx="20185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ar-S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الفصل الدراسي الأول </a:t>
            </a:r>
          </a:p>
          <a:p>
            <a:pPr algn="r">
              <a:lnSpc>
                <a:spcPct val="150000"/>
              </a:lnSpc>
              <a:defRPr/>
            </a:pPr>
            <a:r>
              <a:rPr lang="ar-SA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1435 </a:t>
            </a:r>
            <a:r>
              <a:rPr lang="ar-S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– 1436 هـ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439652" y="2960948"/>
            <a:ext cx="583264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ar-SA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المقرر: تصميم وتطوير البرامج التعليمية</a:t>
            </a:r>
          </a:p>
          <a:p>
            <a:pPr algn="r">
              <a:lnSpc>
                <a:spcPct val="150000"/>
              </a:lnSpc>
              <a:defRPr/>
            </a:pPr>
            <a:r>
              <a:rPr lang="ar-SA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رمز المقرر: 575 نهج</a:t>
            </a:r>
          </a:p>
        </p:txBody>
      </p:sp>
      <p:pic>
        <p:nvPicPr>
          <p:cNvPr id="6" name="صورة 4" descr="13913158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692150"/>
            <a:ext cx="2016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مربع نص 10"/>
          <p:cNvSpPr txBox="1">
            <a:spLocks noChangeArrowheads="1"/>
          </p:cNvSpPr>
          <p:nvPr/>
        </p:nvSpPr>
        <p:spPr bwMode="auto">
          <a:xfrm>
            <a:off x="6334956" y="1942653"/>
            <a:ext cx="24495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 Abdoullah Ashgar EL-kharef" pitchFamily="2" charset="-78"/>
                <a:cs typeface="Ah-moharram-bold" pitchFamily="2" charset="-78"/>
              </a:rPr>
              <a:t>المملكة العربية السعودية</a:t>
            </a:r>
          </a:p>
          <a:p>
            <a:pPr algn="ctr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 Abdoullah Ashgar EL-kharef" pitchFamily="2" charset="-78"/>
                <a:cs typeface="Ah-moharram-bold" pitchFamily="2" charset="-78"/>
              </a:rPr>
              <a:t>وزارة التعليم العالي</a:t>
            </a:r>
          </a:p>
          <a:p>
            <a:pPr algn="ctr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 Abdoullah Ashgar EL-kharef" pitchFamily="2" charset="-78"/>
                <a:cs typeface="Ah-moharram-bold" pitchFamily="2" charset="-78"/>
              </a:rPr>
              <a:t>جامعة الملك سعود</a:t>
            </a:r>
          </a:p>
          <a:p>
            <a:pPr algn="ctr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 Abdoullah Ashgar EL-kharef" pitchFamily="2" charset="-78"/>
                <a:cs typeface="Ah-moharram-bold" pitchFamily="2" charset="-78"/>
              </a:rPr>
              <a:t>كلية التربية</a:t>
            </a:r>
          </a:p>
          <a:p>
            <a:pPr algn="ctr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 Abdoullah Ashgar EL-kharef" pitchFamily="2" charset="-78"/>
                <a:cs typeface="Ah-moharram-bold" pitchFamily="2" charset="-78"/>
              </a:rPr>
              <a:t>قسم المناهج وطرق التدريس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3959932" y="52652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ar-S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أستاذ المقرر: </a:t>
            </a:r>
            <a:r>
              <a:rPr lang="ar-SA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د.</a:t>
            </a:r>
            <a:r>
              <a:rPr lang="ar-S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 رياض الحسن</a:t>
            </a:r>
          </a:p>
          <a:p>
            <a:pPr algn="r">
              <a:lnSpc>
                <a:spcPct val="150000"/>
              </a:lnSpc>
              <a:defRPr/>
            </a:pPr>
            <a:r>
              <a:rPr lang="ar-S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اعداد الطالب: أحمد </a:t>
            </a:r>
            <a:r>
              <a:rPr lang="ar-SA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 Abdoullah Ashgar EL-kharef" pitchFamily="2" charset="-78"/>
                <a:cs typeface=" Abdoullah Ashgar EL-kharef" pitchFamily="2" charset="-78"/>
              </a:rPr>
              <a:t>القبيشي</a:t>
            </a:r>
            <a:endParaRPr lang="ar-S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2"/>
          <p:cNvGrpSpPr>
            <a:grpSpLocks/>
          </p:cNvGrpSpPr>
          <p:nvPr/>
        </p:nvGrpSpPr>
        <p:grpSpPr bwMode="auto">
          <a:xfrm>
            <a:off x="1978025" y="1947863"/>
            <a:ext cx="6238875" cy="576262"/>
            <a:chOff x="2040380" y="1981190"/>
            <a:chExt cx="6240080" cy="575532"/>
          </a:xfrm>
        </p:grpSpPr>
        <p:sp>
          <p:nvSpPr>
            <p:cNvPr id="11" name="مستطيل 10"/>
            <p:cNvSpPr/>
            <p:nvPr/>
          </p:nvSpPr>
          <p:spPr>
            <a:xfrm>
              <a:off x="2040380" y="2033690"/>
              <a:ext cx="5577820" cy="52303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algn="r">
                <a:defRPr/>
              </a:pPr>
              <a:r>
                <a:rPr lang="ar-SA" sz="2800" spc="200" dirty="0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تعريف برنامج </a:t>
              </a:r>
              <a:r>
                <a:rPr lang="ar-SA" sz="2800" spc="200" dirty="0" err="1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الكامتازيا</a:t>
              </a:r>
              <a:endParaRPr lang="ar-SA" sz="28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 Abdoullah Ashgar EL-kharef" pitchFamily="2" charset="-78"/>
                <a:cs typeface=" Abdoullah Ashgar EL-kharef" pitchFamily="2" charset="-78"/>
              </a:endParaRPr>
            </a:p>
          </p:txBody>
        </p:sp>
        <p:sp>
          <p:nvSpPr>
            <p:cNvPr id="12" name="شارة رتبة 11"/>
            <p:cNvSpPr/>
            <p:nvPr/>
          </p:nvSpPr>
          <p:spPr bwMode="auto">
            <a:xfrm rot="10800000">
              <a:off x="7844990" y="1981190"/>
              <a:ext cx="435470" cy="435470"/>
            </a:xfrm>
            <a:prstGeom prst="chevron">
              <a:avLst/>
            </a:prstGeom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/>
            <a:lstStyle/>
            <a:p>
              <a:pPr>
                <a:defRPr/>
              </a:pPr>
              <a:endParaRPr lang="ar-S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14" name="مستطيل مخدوش من كلا الطرفين 13"/>
          <p:cNvSpPr/>
          <p:nvPr/>
        </p:nvSpPr>
        <p:spPr bwMode="auto">
          <a:xfrm>
            <a:off x="2447764" y="476672"/>
            <a:ext cx="4212468" cy="576064"/>
          </a:xfrm>
          <a:prstGeom prst="snip2SameRect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r" rtl="1">
              <a:defRPr/>
            </a:pPr>
            <a:r>
              <a:rPr lang="ar-S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        عناصــــر العرض</a:t>
            </a:r>
          </a:p>
        </p:txBody>
      </p:sp>
      <p:grpSp>
        <p:nvGrpSpPr>
          <p:cNvPr id="3" name="مجموعة 12"/>
          <p:cNvGrpSpPr>
            <a:grpSpLocks/>
          </p:cNvGrpSpPr>
          <p:nvPr/>
        </p:nvGrpSpPr>
        <p:grpSpPr bwMode="auto">
          <a:xfrm>
            <a:off x="1979613" y="2854325"/>
            <a:ext cx="6238875" cy="574675"/>
            <a:chOff x="2040380" y="1981190"/>
            <a:chExt cx="6240080" cy="575532"/>
          </a:xfrm>
        </p:grpSpPr>
        <p:sp>
          <p:nvSpPr>
            <p:cNvPr id="21" name="مستطيل 20"/>
            <p:cNvSpPr/>
            <p:nvPr/>
          </p:nvSpPr>
          <p:spPr>
            <a:xfrm>
              <a:off x="2040380" y="2033690"/>
              <a:ext cx="5577820" cy="52303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algn="r">
                <a:defRPr/>
              </a:pPr>
              <a:r>
                <a:rPr lang="ar-SA" sz="2800" spc="200" dirty="0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مميزات برنامج </a:t>
              </a:r>
              <a:r>
                <a:rPr lang="ar-SA" sz="2800" spc="200" dirty="0" err="1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الكامتازيا</a:t>
              </a:r>
              <a:endParaRPr lang="ar-SA" sz="28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 Abdoullah Ashgar EL-kharef" pitchFamily="2" charset="-78"/>
                <a:cs typeface=" Abdoullah Ashgar EL-kharef" pitchFamily="2" charset="-78"/>
              </a:endParaRPr>
            </a:p>
          </p:txBody>
        </p:sp>
        <p:sp>
          <p:nvSpPr>
            <p:cNvPr id="22" name="شارة رتبة 21"/>
            <p:cNvSpPr/>
            <p:nvPr/>
          </p:nvSpPr>
          <p:spPr bwMode="auto">
            <a:xfrm rot="10800000">
              <a:off x="7844990" y="1981190"/>
              <a:ext cx="435470" cy="435470"/>
            </a:xfrm>
            <a:prstGeom prst="chevron">
              <a:avLst/>
            </a:prstGeom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/>
            <a:lstStyle/>
            <a:p>
              <a:pPr>
                <a:defRPr/>
              </a:pPr>
              <a:endParaRPr lang="ar-S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grpSp>
        <p:nvGrpSpPr>
          <p:cNvPr id="4" name="مجموعة 12"/>
          <p:cNvGrpSpPr>
            <a:grpSpLocks/>
          </p:cNvGrpSpPr>
          <p:nvPr/>
        </p:nvGrpSpPr>
        <p:grpSpPr bwMode="auto">
          <a:xfrm>
            <a:off x="1984375" y="3860800"/>
            <a:ext cx="6238875" cy="576263"/>
            <a:chOff x="2040380" y="1981190"/>
            <a:chExt cx="6240080" cy="575532"/>
          </a:xfrm>
        </p:grpSpPr>
        <p:sp>
          <p:nvSpPr>
            <p:cNvPr id="24" name="مستطيل 23"/>
            <p:cNvSpPr/>
            <p:nvPr/>
          </p:nvSpPr>
          <p:spPr>
            <a:xfrm>
              <a:off x="2040380" y="2033690"/>
              <a:ext cx="5577820" cy="52303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algn="r">
                <a:defRPr/>
              </a:pPr>
              <a:r>
                <a:rPr lang="ar-SA" sz="2800" spc="200" dirty="0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تحميل برنامج </a:t>
              </a:r>
              <a:r>
                <a:rPr lang="ar-SA" sz="2800" spc="200" dirty="0" err="1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الكامتازيا</a:t>
              </a:r>
              <a:r>
                <a:rPr lang="ar-SA" sz="2800" spc="200" dirty="0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 </a:t>
              </a:r>
              <a:r>
                <a:rPr lang="ar-SA" sz="2800" spc="200" dirty="0" err="1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وتفعيله</a:t>
              </a:r>
              <a:endParaRPr lang="ar-SA" sz="28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 Abdoullah Ashgar EL-kharef" pitchFamily="2" charset="-78"/>
                <a:cs typeface=" Abdoullah Ashgar EL-kharef" pitchFamily="2" charset="-78"/>
              </a:endParaRPr>
            </a:p>
          </p:txBody>
        </p:sp>
        <p:sp>
          <p:nvSpPr>
            <p:cNvPr id="25" name="شارة رتبة 24"/>
            <p:cNvSpPr/>
            <p:nvPr/>
          </p:nvSpPr>
          <p:spPr bwMode="auto">
            <a:xfrm rot="10800000">
              <a:off x="7844990" y="1981190"/>
              <a:ext cx="435470" cy="435470"/>
            </a:xfrm>
            <a:prstGeom prst="chevron">
              <a:avLst/>
            </a:prstGeom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/>
            <a:lstStyle/>
            <a:p>
              <a:pPr>
                <a:defRPr/>
              </a:pPr>
              <a:endParaRPr lang="ar-S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grpSp>
        <p:nvGrpSpPr>
          <p:cNvPr id="5" name="مجموعة 12"/>
          <p:cNvGrpSpPr>
            <a:grpSpLocks/>
          </p:cNvGrpSpPr>
          <p:nvPr/>
        </p:nvGrpSpPr>
        <p:grpSpPr bwMode="auto">
          <a:xfrm>
            <a:off x="1984375" y="4868863"/>
            <a:ext cx="6238875" cy="576262"/>
            <a:chOff x="2040380" y="1981190"/>
            <a:chExt cx="6240080" cy="575532"/>
          </a:xfrm>
        </p:grpSpPr>
        <p:sp>
          <p:nvSpPr>
            <p:cNvPr id="27" name="مستطيل 26"/>
            <p:cNvSpPr/>
            <p:nvPr/>
          </p:nvSpPr>
          <p:spPr>
            <a:xfrm>
              <a:off x="2040380" y="2033690"/>
              <a:ext cx="5577820" cy="52303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algn="r">
                <a:defRPr/>
              </a:pPr>
              <a:r>
                <a:rPr lang="ar-SA" sz="2800" spc="200" dirty="0" err="1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شروحات</a:t>
              </a:r>
              <a:r>
                <a:rPr lang="ar-SA" sz="2800" spc="200" dirty="0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 برنامج </a:t>
              </a:r>
              <a:r>
                <a:rPr lang="ar-SA" sz="2800" spc="200" dirty="0" err="1">
                  <a:ln w="29210">
                    <a:solidFill>
                      <a:schemeClr val="accent3">
                        <a:tint val="10000"/>
                      </a:schemeClr>
                    </a:solidFill>
                  </a:ln>
                  <a:solidFill>
                    <a:schemeClr val="accent3">
                      <a:satMod val="200000"/>
                      <a:alpha val="5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  <a:innerShdw blurRad="50800" dist="50800" dir="8100000">
                      <a:srgbClr val="7D7D7D">
                        <a:alpha val="73000"/>
                      </a:srgbClr>
                    </a:innerShdw>
                    <a:reflection blurRad="6350" stA="60000" endA="900" endPos="58000" dir="5400000" sy="-100000" algn="bl" rotWithShape="0"/>
                  </a:effectLst>
                  <a:latin typeface=" Abdoullah Ashgar EL-kharef" pitchFamily="2" charset="-78"/>
                  <a:cs typeface=" Abdoullah Ashgar EL-kharef" pitchFamily="2" charset="-78"/>
                </a:rPr>
                <a:t>الكامتازيا</a:t>
              </a:r>
              <a:endParaRPr lang="ar-SA" sz="28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 Abdoullah Ashgar EL-kharef" pitchFamily="2" charset="-78"/>
                <a:cs typeface=" Abdoullah Ashgar EL-kharef" pitchFamily="2" charset="-78"/>
              </a:endParaRPr>
            </a:p>
          </p:txBody>
        </p:sp>
        <p:sp>
          <p:nvSpPr>
            <p:cNvPr id="28" name="شارة رتبة 27"/>
            <p:cNvSpPr/>
            <p:nvPr/>
          </p:nvSpPr>
          <p:spPr bwMode="auto">
            <a:xfrm rot="10800000">
              <a:off x="7844990" y="1981190"/>
              <a:ext cx="435470" cy="435470"/>
            </a:xfrm>
            <a:prstGeom prst="chevron">
              <a:avLst/>
            </a:prstGeom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/>
            <a:lstStyle/>
            <a:p>
              <a:pPr>
                <a:defRPr/>
              </a:pPr>
              <a:endParaRPr lang="ar-S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pic>
        <p:nvPicPr>
          <p:cNvPr id="30" name="صورة 29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540" y="368660"/>
            <a:ext cx="576064" cy="528059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خطط انسيابي: محطة طرفية 13"/>
          <p:cNvSpPr/>
          <p:nvPr/>
        </p:nvSpPr>
        <p:spPr bwMode="auto">
          <a:xfrm>
            <a:off x="4175956" y="296652"/>
            <a:ext cx="4176464" cy="720080"/>
          </a:xfrm>
          <a:prstGeom prst="flowChartTerminator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r>
              <a:rPr lang="ar-SA" sz="2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تعريف برنامج </a:t>
            </a:r>
            <a:r>
              <a:rPr lang="ar-SA" sz="28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الكامتازيا</a:t>
            </a:r>
            <a:endParaRPr lang="ar-SA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  <p:pic>
        <p:nvPicPr>
          <p:cNvPr id="17" name="صورة 16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857" y="332656"/>
            <a:ext cx="2466975" cy="185737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8" name="مخطط انسيابي: مستند 17"/>
          <p:cNvSpPr/>
          <p:nvPr/>
        </p:nvSpPr>
        <p:spPr bwMode="auto">
          <a:xfrm>
            <a:off x="1439652" y="2636912"/>
            <a:ext cx="6228692" cy="2556284"/>
          </a:xfrm>
          <a:prstGeom prst="flowChartDocument">
            <a:avLst/>
          </a:prstGeom>
          <a:ln>
            <a:noFill/>
            <a:headEnd type="none" w="med" len="med"/>
            <a:tailEnd type="none" w="med" len="me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just" rtl="1">
              <a:lnSpc>
                <a:spcPct val="150000"/>
              </a:lnSpc>
              <a:defRPr/>
            </a:pPr>
            <a:r>
              <a:rPr lang="ar-SA" sz="24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أحد أشهر برامج التقاط الشاشة وعمل </a:t>
            </a:r>
            <a:r>
              <a:rPr lang="ar-SA" sz="2400" b="1" dirty="0" err="1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شروحات</a:t>
            </a:r>
            <a:r>
              <a:rPr lang="ar-SA" sz="24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ويعتبر أحد أروع البرامج في مجاله لا يضاهيه أي برنامج</a:t>
            </a:r>
            <a:r>
              <a:rPr lang="en-US" sz="24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آخر وهو من البرامج التجارية.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خطط انسيابي: محطة طرفية 13"/>
          <p:cNvSpPr/>
          <p:nvPr/>
        </p:nvSpPr>
        <p:spPr bwMode="auto">
          <a:xfrm>
            <a:off x="4175956" y="296652"/>
            <a:ext cx="4176464" cy="720080"/>
          </a:xfrm>
          <a:prstGeom prst="flowChartTerminator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r>
              <a:rPr lang="ar-SA" sz="2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مميزات برنامج </a:t>
            </a:r>
            <a:r>
              <a:rPr lang="ar-SA" sz="28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الكامتازيا</a:t>
            </a:r>
            <a:endParaRPr lang="ar-SA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  <p:sp>
        <p:nvSpPr>
          <p:cNvPr id="18" name="خماسي 17"/>
          <p:cNvSpPr/>
          <p:nvPr/>
        </p:nvSpPr>
        <p:spPr bwMode="auto">
          <a:xfrm>
            <a:off x="683568" y="2168860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تسجيل الشاشة مع وجود أدوات احترافية مبتكرة غير موجودة في أي برنامج أخر منافس</a:t>
            </a:r>
          </a:p>
        </p:txBody>
      </p:sp>
      <p:pic>
        <p:nvPicPr>
          <p:cNvPr id="5" name="صورة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800" y="368300"/>
            <a:ext cx="2451100" cy="136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خماسي 6"/>
          <p:cNvSpPr/>
          <p:nvPr/>
        </p:nvSpPr>
        <p:spPr bwMode="auto">
          <a:xfrm>
            <a:off x="683568" y="2780928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خاصية تعديل وتحرير  الفيديوهات </a:t>
            </a:r>
            <a:r>
              <a:rPr lang="ar-SA" sz="1600" b="1" dirty="0" err="1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والكليبات</a:t>
            </a: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</a:t>
            </a:r>
          </a:p>
        </p:txBody>
      </p:sp>
      <p:sp>
        <p:nvSpPr>
          <p:cNvPr id="8" name="خماسي 7"/>
          <p:cNvSpPr/>
          <p:nvPr/>
        </p:nvSpPr>
        <p:spPr bwMode="auto">
          <a:xfrm>
            <a:off x="683568" y="3392996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امكانية التسجيل من برنامج </a:t>
            </a:r>
            <a:r>
              <a:rPr lang="ar-SA" sz="1600" b="1" dirty="0" err="1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البوربوينت</a:t>
            </a: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وتحويله إلى فيديو</a:t>
            </a:r>
          </a:p>
        </p:txBody>
      </p:sp>
      <p:sp>
        <p:nvSpPr>
          <p:cNvPr id="9" name="خماسي 8"/>
          <p:cNvSpPr/>
          <p:nvPr/>
        </p:nvSpPr>
        <p:spPr bwMode="auto">
          <a:xfrm>
            <a:off x="683568" y="4005064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امكانية تسجيل الأصوات بجودة عالية </a:t>
            </a:r>
            <a:r>
              <a:rPr lang="ar-SA" sz="1600" b="1" dirty="0" err="1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وتحريريها</a:t>
            </a: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وإضافة المؤثرات عليها</a:t>
            </a:r>
          </a:p>
        </p:txBody>
      </p:sp>
      <p:sp>
        <p:nvSpPr>
          <p:cNvPr id="10" name="خماسي 9"/>
          <p:cNvSpPr/>
          <p:nvPr/>
        </p:nvSpPr>
        <p:spPr bwMode="auto">
          <a:xfrm>
            <a:off x="683568" y="4617132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إمكانية حفظ العمل بصيغ متعددة وكذلك امكانية الرفع مباشرة </a:t>
            </a:r>
            <a:r>
              <a:rPr lang="ar-SA" sz="1600" b="1" dirty="0" err="1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لليوتيوب</a:t>
            </a:r>
            <a:endParaRPr lang="ar-SA" sz="16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GE MB Farasha Light" pitchFamily="18" charset="-78"/>
              <a:ea typeface="GE MB Farasha Light" pitchFamily="18" charset="-78"/>
              <a:cs typeface="GE MB Farasha Light" pitchFamily="18" charset="-78"/>
            </a:endParaRPr>
          </a:p>
        </p:txBody>
      </p:sp>
      <p:sp>
        <p:nvSpPr>
          <p:cNvPr id="11" name="خماسي 10"/>
          <p:cNvSpPr/>
          <p:nvPr/>
        </p:nvSpPr>
        <p:spPr bwMode="auto">
          <a:xfrm>
            <a:off x="683568" y="5229200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دعم اللغة العربية بشكل كامل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خطط انسيابي: محطة طرفية 13"/>
          <p:cNvSpPr/>
          <p:nvPr/>
        </p:nvSpPr>
        <p:spPr bwMode="auto">
          <a:xfrm>
            <a:off x="4175956" y="296652"/>
            <a:ext cx="4176464" cy="720080"/>
          </a:xfrm>
          <a:prstGeom prst="flowChartTerminator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r>
              <a:rPr lang="ar-SA" sz="2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مميزات برنامج </a:t>
            </a:r>
            <a:r>
              <a:rPr lang="ar-SA" sz="28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الكامتازيا</a:t>
            </a:r>
            <a:endParaRPr lang="ar-SA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  <p:sp>
        <p:nvSpPr>
          <p:cNvPr id="18" name="خماسي 17"/>
          <p:cNvSpPr/>
          <p:nvPr/>
        </p:nvSpPr>
        <p:spPr bwMode="auto">
          <a:xfrm>
            <a:off x="683568" y="2168860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التعديل على الشروحات وإضافة الرموز والأشكال والنصوص والأسهم وغيرها الكثير</a:t>
            </a:r>
          </a:p>
        </p:txBody>
      </p:sp>
      <p:pic>
        <p:nvPicPr>
          <p:cNvPr id="5" name="صورة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800" y="368300"/>
            <a:ext cx="2451100" cy="136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خماسي 6"/>
          <p:cNvSpPr/>
          <p:nvPr/>
        </p:nvSpPr>
        <p:spPr bwMode="auto">
          <a:xfrm>
            <a:off x="683568" y="2780928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يحتوي على مكتبة متكاملة من المؤثرات الرائعة</a:t>
            </a:r>
          </a:p>
        </p:txBody>
      </p:sp>
      <p:sp>
        <p:nvSpPr>
          <p:cNvPr id="8" name="خماسي 7"/>
          <p:cNvSpPr/>
          <p:nvPr/>
        </p:nvSpPr>
        <p:spPr bwMode="auto">
          <a:xfrm>
            <a:off x="683568" y="3392996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القدرة على انشاء التفاعلية والإبداعية  </a:t>
            </a:r>
          </a:p>
        </p:txBody>
      </p:sp>
      <p:sp>
        <p:nvSpPr>
          <p:cNvPr id="9" name="خماسي 8"/>
          <p:cNvSpPr/>
          <p:nvPr/>
        </p:nvSpPr>
        <p:spPr bwMode="auto">
          <a:xfrm>
            <a:off x="683568" y="4005064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امكانية تحريك المحتوى ولفت انتباه الجمهور مع الحركة والصور والشرح</a:t>
            </a:r>
          </a:p>
        </p:txBody>
      </p:sp>
      <p:sp>
        <p:nvSpPr>
          <p:cNvPr id="10" name="خماسي 9"/>
          <p:cNvSpPr/>
          <p:nvPr/>
        </p:nvSpPr>
        <p:spPr bwMode="auto">
          <a:xfrm>
            <a:off x="683568" y="4617132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إمكانية عمل مؤثرات التكبير والتصغير على الشرح</a:t>
            </a:r>
          </a:p>
        </p:txBody>
      </p:sp>
      <p:sp>
        <p:nvSpPr>
          <p:cNvPr id="11" name="خماسي 10"/>
          <p:cNvSpPr/>
          <p:nvPr/>
        </p:nvSpPr>
        <p:spPr bwMode="auto">
          <a:xfrm>
            <a:off x="683568" y="5229200"/>
            <a:ext cx="7884876" cy="432048"/>
          </a:xfrm>
          <a:prstGeom prst="homePlate">
            <a:avLst/>
          </a:prstGeom>
          <a:ln>
            <a:noFill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marL="285750" indent="-285750" algn="r" rtl="1">
              <a:defRPr/>
            </a:pPr>
            <a:r>
              <a:rPr lang="ar-SA" sz="16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GE MB Farasha Light" pitchFamily="18" charset="-78"/>
                <a:ea typeface="GE MB Farasha Light" pitchFamily="18" charset="-78"/>
                <a:cs typeface="GE MB Farasha Light" pitchFamily="18" charset="-78"/>
              </a:rPr>
              <a:t>  يمتاز البرنامج عن غيره من برامج التقاط الشاشة بالسهولة والمرونة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خطط انسيابي: محطة طرفية 13"/>
          <p:cNvSpPr/>
          <p:nvPr/>
        </p:nvSpPr>
        <p:spPr bwMode="auto">
          <a:xfrm>
            <a:off x="4175956" y="296652"/>
            <a:ext cx="4176464" cy="720080"/>
          </a:xfrm>
          <a:prstGeom prst="flowChartTerminator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r>
              <a:rPr lang="ar-SA" sz="2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تحميل برنامج </a:t>
            </a:r>
            <a:r>
              <a:rPr lang="ar-SA" sz="28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الكامتازيا</a:t>
            </a:r>
            <a:endParaRPr lang="ar-SA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  <p:pic>
        <p:nvPicPr>
          <p:cNvPr id="19459" name="صورة 11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31337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719572" y="2096852"/>
          <a:ext cx="7812868" cy="4032448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3906434"/>
                <a:gridCol w="3906434"/>
              </a:tblGrid>
              <a:tr h="1008112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في</a:t>
                      </a:r>
                      <a:r>
                        <a:rPr lang="ar-SA" sz="24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هذا الجدول مجموعة من الدروس المقدمة على </a:t>
                      </a:r>
                      <a:r>
                        <a:rPr lang="ar-SA" sz="24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اليوتيوب</a:t>
                      </a:r>
                      <a:r>
                        <a:rPr lang="ar-SA" sz="24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لشرح كيفية تنصيب برنامج </a:t>
                      </a:r>
                      <a:r>
                        <a:rPr lang="ar-SA" sz="24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endParaRPr lang="ar-S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شرح تحميل وتثبيت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وتفعيل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برنامج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endParaRPr lang="ar-SA" sz="1800" b="1" kern="1200" baseline="0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GE MB Farasha Light" pitchFamily="18" charset="-78"/>
                        <a:ea typeface="GE MB Farasha Light" pitchFamily="18" charset="-78"/>
                        <a:cs typeface="GE MB Farasha Light" pitchFamily="18" charset="-78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التفعيل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الآمن لبرنامج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endParaRPr lang="ar-SA" sz="1800" b="1" kern="1200" baseline="0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GE MB Farasha Light" pitchFamily="18" charset="-78"/>
                        <a:ea typeface="GE MB Farasha Light" pitchFamily="18" charset="-78"/>
                        <a:cs typeface="GE MB Farasha Light" pitchFamily="18" charset="-78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تحميل برنامج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وتفعيله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مدى الحياة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50000"/>
                        </a:lnSpc>
                      </a:pPr>
                      <a:endParaRPr lang="ar-SA" sz="1800" b="1" kern="1200" baseline="0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GE MB Farasha Light" pitchFamily="18" charset="-78"/>
                        <a:ea typeface="GE MB Farasha Light" pitchFamily="18" charset="-78"/>
                        <a:cs typeface="GE MB Farasha Light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صورة 15" descr="images (1)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810" y="3136496"/>
            <a:ext cx="3888432" cy="987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7" name="صورة 16" descr="images (1).jpg">
            <a:hlinkClick r:id="rId5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810" y="4137786"/>
            <a:ext cx="3888432" cy="987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9" name="صورة 18" descr="images (1).jpg">
            <a:hlinkClick r:id="rId6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338" y="5114366"/>
            <a:ext cx="3888432" cy="987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خطط انسيابي: محطة طرفية 13"/>
          <p:cNvSpPr/>
          <p:nvPr/>
        </p:nvSpPr>
        <p:spPr bwMode="auto">
          <a:xfrm>
            <a:off x="4175956" y="296652"/>
            <a:ext cx="4176464" cy="720080"/>
          </a:xfrm>
          <a:prstGeom prst="flowChartTerminator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r>
              <a:rPr lang="ar-SA" sz="28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شروحات</a:t>
            </a:r>
            <a:r>
              <a:rPr lang="ar-SA" sz="2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 برنامج </a:t>
            </a:r>
            <a:r>
              <a:rPr lang="ar-SA" sz="28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 Abdoullah Ashgar EL-kharef" pitchFamily="2" charset="-78"/>
                <a:cs typeface=" Abdoullah Ashgar EL-kharef" pitchFamily="2" charset="-78"/>
              </a:rPr>
              <a:t>الكامتازيا</a:t>
            </a:r>
            <a:endParaRPr lang="ar-SA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 Abdoullah Ashgar EL-kharef" pitchFamily="2" charset="-78"/>
              <a:cs typeface=" Abdoullah Ashgar EL-kharef" pitchFamily="2" charset="-78"/>
            </a:endParaRPr>
          </a:p>
        </p:txBody>
      </p:sp>
      <p:pic>
        <p:nvPicPr>
          <p:cNvPr id="20483" name="صورة 11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31337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719572" y="2096852"/>
          <a:ext cx="7812868" cy="4032448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3906434"/>
                <a:gridCol w="3906434"/>
              </a:tblGrid>
              <a:tr h="1008112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في</a:t>
                      </a:r>
                      <a:r>
                        <a:rPr lang="ar-SA" sz="24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هذا الجدول مجموعة من الدروس المقدمة على </a:t>
                      </a:r>
                      <a:r>
                        <a:rPr lang="ar-SA" sz="24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اليوتيوب</a:t>
                      </a:r>
                      <a:r>
                        <a:rPr lang="ar-SA" sz="24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لشرح كيفية استخدام برنامج </a:t>
                      </a:r>
                      <a:r>
                        <a:rPr lang="ar-SA" sz="24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endParaRPr lang="ar-S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شرح برنامج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من الألف إلى الياء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endParaRPr lang="ar-SA" sz="1800" b="1" kern="1200" baseline="0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GE MB Farasha Light" pitchFamily="18" charset="-78"/>
                        <a:ea typeface="GE MB Farasha Light" pitchFamily="18" charset="-78"/>
                        <a:cs typeface="GE MB Farasha Light" pitchFamily="18" charset="-78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شرح استخدام برنامج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endParaRPr lang="ar-SA" sz="1800" b="1" kern="1200" baseline="0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GE MB Farasha Light" pitchFamily="18" charset="-78"/>
                        <a:ea typeface="GE MB Farasha Light" pitchFamily="18" charset="-78"/>
                        <a:cs typeface="GE MB Farasha Light" pitchFamily="18" charset="-78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شروحات</a:t>
                      </a:r>
                      <a:r>
                        <a:rPr lang="ar-SA" sz="1800" b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 احترافية لبرنامج </a:t>
                      </a:r>
                      <a:r>
                        <a:rPr lang="ar-SA" sz="1800" b="1" baseline="0" dirty="0" err="1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 MB Farasha Light" pitchFamily="18" charset="-78"/>
                          <a:ea typeface="GE MB Farasha Light" pitchFamily="18" charset="-78"/>
                          <a:cs typeface="GE MB Farasha Light" pitchFamily="18" charset="-78"/>
                        </a:rPr>
                        <a:t>الكامتازيا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50000"/>
                        </a:lnSpc>
                      </a:pPr>
                      <a:endParaRPr lang="ar-SA" sz="1800" b="1" kern="1200" baseline="0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GE MB Farasha Light" pitchFamily="18" charset="-78"/>
                        <a:ea typeface="GE MB Farasha Light" pitchFamily="18" charset="-78"/>
                        <a:cs typeface="GE MB Farasha Light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صورة 4" descr="images (1)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810" y="3136496"/>
            <a:ext cx="3888432" cy="987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صورة 5" descr="images (1).jpg">
            <a:hlinkClick r:id="rId5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810" y="4137786"/>
            <a:ext cx="3888432" cy="987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صورة 6" descr="images (1).jpg">
            <a:hlinkClick r:id="rId6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338" y="5114366"/>
            <a:ext cx="3888432" cy="987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صر نائب للتاريخ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A6B3D9E-A0F6-4D0E-BADF-4737D0C6CDD4}" type="datetime1">
              <a:rPr lang="ar-SA" altLang="en-US" smtClean="0"/>
              <a:pPr/>
              <a:t>12/01/36</a:t>
            </a:fld>
            <a:endParaRPr lang="zh-CN" altLang="en-US" sz="1800" smtClean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4078288"/>
            <a:ext cx="9144000" cy="27813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rgbClr val="003366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>
              <a:solidFill>
                <a:schemeClr val="bg2"/>
              </a:solidFill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446338" y="2312988"/>
            <a:ext cx="5762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altLang="zh-CN" sz="6000" b="1" i="1">
                <a:solidFill>
                  <a:schemeClr val="bg1"/>
                </a:solidFill>
                <a:ea typeface="Microsoft YaHei" pitchFamily="34" charset="-122"/>
              </a:rPr>
              <a:t>شكرا لمتابعتكم ......</a:t>
            </a:r>
          </a:p>
        </p:txBody>
      </p:sp>
      <p:pic>
        <p:nvPicPr>
          <p:cNvPr id="21511" name="صورة 11" descr="تنزيل (4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5875338"/>
            <a:ext cx="409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6"/>
          <p:cNvSpPr>
            <a:spLocks noChangeArrowheads="1"/>
          </p:cNvSpPr>
          <p:nvPr/>
        </p:nvSpPr>
        <p:spPr bwMode="auto">
          <a:xfrm>
            <a:off x="1058863" y="5903913"/>
            <a:ext cx="2298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entury" pitchFamily="18" charset="0"/>
                <a:cs typeface="AL-Gemah-Alhoda" pitchFamily="2" charset="-78"/>
                <a:sym typeface="Mistral" pitchFamily="66" charset="0"/>
              </a:rPr>
              <a:t>hasoope@gmail.com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plat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157256119</TotalTime>
  <Pages>0</Pages>
  <Words>280</Words>
  <Characters>0</Characters>
  <Application>Microsoft Office PowerPoint</Application>
  <DocSecurity>0</DocSecurity>
  <PresentationFormat>عرض على الشاشة (3:4)‏</PresentationFormat>
  <Lines>0</Lines>
  <Paragraphs>48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Template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ahmed alqubayshi</dc:creator>
  <cp:lastModifiedBy>ahmed alqubayshi</cp:lastModifiedBy>
  <cp:revision>37</cp:revision>
  <cp:lastPrinted>1899-12-30T00:00:00Z</cp:lastPrinted>
  <dcterms:created xsi:type="dcterms:W3CDTF">2011-06-29T11:52:00Z</dcterms:created>
  <dcterms:modified xsi:type="dcterms:W3CDTF">2014-11-03T22:59:06Z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1033-9.1.0.4056</vt:lpwstr>
  </property>
</Properties>
</file>