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9" r:id="rId3"/>
    <p:sldId id="257" r:id="rId4"/>
    <p:sldId id="258" r:id="rId5"/>
    <p:sldId id="280" r:id="rId6"/>
    <p:sldId id="282" r:id="rId7"/>
    <p:sldId id="281" r:id="rId8"/>
    <p:sldId id="283" r:id="rId9"/>
    <p:sldId id="298" r:id="rId10"/>
    <p:sldId id="299" r:id="rId11"/>
    <p:sldId id="278" r:id="rId12"/>
    <p:sldId id="285" r:id="rId13"/>
    <p:sldId id="290" r:id="rId14"/>
    <p:sldId id="286" r:id="rId15"/>
    <p:sldId id="287" r:id="rId16"/>
    <p:sldId id="288" r:id="rId17"/>
    <p:sldId id="300" r:id="rId18"/>
    <p:sldId id="301" r:id="rId19"/>
    <p:sldId id="292" r:id="rId20"/>
    <p:sldId id="291" r:id="rId21"/>
    <p:sldId id="293" r:id="rId22"/>
    <p:sldId id="295" r:id="rId23"/>
    <p:sldId id="296" r:id="rId24"/>
    <p:sldId id="294" r:id="rId25"/>
    <p:sldId id="303" r:id="rId26"/>
    <p:sldId id="30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91" autoAdjust="0"/>
    <p:restoredTop sz="94660"/>
  </p:normalViewPr>
  <p:slideViewPr>
    <p:cSldViewPr>
      <p:cViewPr varScale="1">
        <p:scale>
          <a:sx n="68" d="100"/>
          <a:sy n="68" d="100"/>
        </p:scale>
        <p:origin x="-8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AF3CCFE-8E61-4D65-AA72-4B2439B898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CCFE-8E61-4D65-AA72-4B2439B898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CCFE-8E61-4D65-AA72-4B2439B898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2756AA-2662-4233-9B65-D3E79A682A42}" type="datetimeFigureOut">
              <a:rPr lang="en-US" smtClean="0"/>
              <a:pPr/>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AF3CCFE-8E61-4D65-AA72-4B2439B8983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2756AA-2662-4233-9B65-D3E79A682A42}" type="datetimeFigureOut">
              <a:rPr lang="en-US" smtClean="0"/>
              <a:pPr/>
              <a:t>11/10/2012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F3CCFE-8E61-4D65-AA72-4B2439B8983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www.islamcvoice.com/" TargetMode="External"/><Relationship Id="rId2" Type="http://schemas.openxmlformats.org/officeDocument/2006/relationships/hyperlink" Target="http://audio.islamweb.net/audio/index.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audacity.googlecode.com/files/audacity-win-2.0.2.ex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udacity.sourceforge.net/download/" TargetMode="External"/><Relationship Id="rId2" Type="http://schemas.openxmlformats.org/officeDocument/2006/relationships/hyperlink" Target="http://audacity.sourceforge.net/" TargetMode="External"/><Relationship Id="rId1" Type="http://schemas.openxmlformats.org/officeDocument/2006/relationships/slideLayout" Target="../slideLayouts/slideLayout2.xml"/><Relationship Id="rId4" Type="http://schemas.openxmlformats.org/officeDocument/2006/relationships/hyperlink" Target="http://audacity.sourceforge.net/contac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mazameer.com/vb/showthread.php?t=137149" TargetMode="External"/><Relationship Id="rId2" Type="http://schemas.openxmlformats.org/officeDocument/2006/relationships/hyperlink" Target="http://www.lakii.com/vb/a-31/audacity-710967/" TargetMode="External"/><Relationship Id="rId1" Type="http://schemas.openxmlformats.org/officeDocument/2006/relationships/slideLayout" Target="../slideLayouts/slideLayout2.xml"/><Relationship Id="rId6" Type="http://schemas.openxmlformats.org/officeDocument/2006/relationships/hyperlink" Target="http://www.youtube.com/watch?v=ev2ocle3FkY" TargetMode="External"/><Relationship Id="rId5" Type="http://schemas.openxmlformats.org/officeDocument/2006/relationships/hyperlink" Target="http://www.youtube.com/watch?v=xaz5-322wZ8" TargetMode="External"/><Relationship Id="rId4" Type="http://schemas.openxmlformats.org/officeDocument/2006/relationships/hyperlink" Target="http://www.vb.eqla3.com/showthread.php?t=704045"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nero.afreecodec.com/nero-wave-editor-free-download/" TargetMode="External"/><Relationship Id="rId2" Type="http://schemas.openxmlformats.org/officeDocument/2006/relationships/hyperlink" Target="http://www.nero.com/" TargetMode="External"/><Relationship Id="rId1" Type="http://schemas.openxmlformats.org/officeDocument/2006/relationships/slideLayout" Target="../slideLayouts/slideLayout2.xml"/><Relationship Id="rId4" Type="http://schemas.openxmlformats.org/officeDocument/2006/relationships/hyperlink" Target="http://en.wikipedia.org/wiki/Nero_Multimedia_Suit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absba.org/showthread.php?t=106042" TargetMode="External"/><Relationship Id="rId2" Type="http://schemas.openxmlformats.org/officeDocument/2006/relationships/hyperlink" Target="http://www.mriraq.com/vb/showthread.php?t=22608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pcfreetime@gmail.com" TargetMode="External"/><Relationship Id="rId2" Type="http://schemas.openxmlformats.org/officeDocument/2006/relationships/hyperlink" Target="http://www.pcfreetime.com/" TargetMode="External"/><Relationship Id="rId1" Type="http://schemas.openxmlformats.org/officeDocument/2006/relationships/slideLayout" Target="../slideLayouts/slideLayout2.xml"/><Relationship Id="rId4" Type="http://schemas.openxmlformats.org/officeDocument/2006/relationships/hyperlink" Target="mailto:chenjunhao80@gmail.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paldf.net/forum/showthread.php?t=1044224&amp;highlight=Format+Factory" TargetMode="External"/><Relationship Id="rId2" Type="http://schemas.openxmlformats.org/officeDocument/2006/relationships/hyperlink" Target="http://www.souqaldoha.com/vb/t59817.html" TargetMode="External"/><Relationship Id="rId1" Type="http://schemas.openxmlformats.org/officeDocument/2006/relationships/slideLayout" Target="../slideLayouts/slideLayout2.xml"/><Relationship Id="rId6" Type="http://schemas.openxmlformats.org/officeDocument/2006/relationships/hyperlink" Target="http://www.youtube.com/watch?v=gGlRgIl8nN4&amp;feature=related" TargetMode="External"/><Relationship Id="rId5" Type="http://schemas.openxmlformats.org/officeDocument/2006/relationships/hyperlink" Target="http://www.youtube.com/watch?v=tAHppJmSB2Q" TargetMode="External"/><Relationship Id="rId4" Type="http://schemas.openxmlformats.org/officeDocument/2006/relationships/hyperlink" Target="http://www.youtube.com/watch?v=DicN5ZK4_D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1500174"/>
            <a:ext cx="7065830" cy="1042982"/>
          </a:xfrm>
        </p:spPr>
        <p:txBody>
          <a:bodyPr/>
          <a:lstStyle/>
          <a:p>
            <a:pPr algn="ctr" rtl="1"/>
            <a:r>
              <a:rPr lang="ar-SA" dirty="0" smtClean="0">
                <a:solidFill>
                  <a:schemeClr val="tx1"/>
                </a:solidFill>
              </a:rPr>
              <a:t>برامج تحرير الصوت</a:t>
            </a:r>
            <a:endParaRPr lang="en-US" dirty="0">
              <a:solidFill>
                <a:schemeClr val="tx1"/>
              </a:solidFill>
            </a:endParaRPr>
          </a:p>
        </p:txBody>
      </p:sp>
      <p:sp>
        <p:nvSpPr>
          <p:cNvPr id="4" name="Title 1"/>
          <p:cNvSpPr txBox="1">
            <a:spLocks/>
          </p:cNvSpPr>
          <p:nvPr/>
        </p:nvSpPr>
        <p:spPr>
          <a:xfrm>
            <a:off x="2571736" y="357166"/>
            <a:ext cx="3636806" cy="971544"/>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mj-lt"/>
                <a:ea typeface="+mj-ea"/>
                <a:cs typeface="+mj-cs"/>
              </a:rPr>
              <a:t>بسم الله الرحمن الرحيم</a:t>
            </a:r>
            <a:endParaRPr kumimoji="0" lang="en-US" sz="4000" b="1" i="0" u="none" strike="noStrike" kern="1200" cap="none" spc="0" normalizeH="0" baseline="0" noProof="0" dirty="0">
              <a:ln>
                <a:noFill/>
              </a:ln>
              <a:effectLst>
                <a:outerShdw blurRad="38100" dist="25400" dir="5400000" algn="tl" rotWithShape="0">
                  <a:srgbClr val="000000">
                    <a:alpha val="43000"/>
                  </a:srgbClr>
                </a:outerShdw>
              </a:effectLst>
              <a:uLnTx/>
              <a:uFillTx/>
              <a:latin typeface="+mj-lt"/>
              <a:ea typeface="+mj-ea"/>
              <a:cs typeface="+mj-cs"/>
            </a:endParaRPr>
          </a:p>
        </p:txBody>
      </p:sp>
      <p:sp>
        <p:nvSpPr>
          <p:cNvPr id="6" name="Title 1"/>
          <p:cNvSpPr txBox="1">
            <a:spLocks/>
          </p:cNvSpPr>
          <p:nvPr/>
        </p:nvSpPr>
        <p:spPr>
          <a:xfrm>
            <a:off x="1071538" y="4214818"/>
            <a:ext cx="7286676" cy="321471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ar-SA" sz="40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mj-lt"/>
              <a:ea typeface="+mj-ea"/>
              <a:cs typeface="+mj-cs"/>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إعداد/عبد </a:t>
            </a:r>
            <a:r>
              <a:rPr kumimoji="0" lang="ar-SA"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الله بن سعد </a:t>
            </a:r>
            <a:r>
              <a:rPr kumimoji="0" lang="ar-SA"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العلي</a:t>
            </a:r>
          </a:p>
          <a:p>
            <a:pPr marL="0" marR="0" lvl="0" indent="0" algn="ctr" defTabSz="914400" rtl="1" eaLnBrk="1" fontAlgn="auto" latinLnBrk="0" hangingPunct="1">
              <a:lnSpc>
                <a:spcPct val="100000"/>
              </a:lnSpc>
              <a:spcBef>
                <a:spcPct val="0"/>
              </a:spcBef>
              <a:spcAft>
                <a:spcPts val="0"/>
              </a:spcAft>
              <a:buClrTx/>
              <a:buSzTx/>
              <a:buFontTx/>
              <a:buNone/>
              <a:tabLst/>
              <a:defRPr/>
            </a:pPr>
            <a:r>
              <a:rPr lang="ar-SA" sz="4000" b="1" dirty="0" smtClean="0">
                <a:effectLst>
                  <a:outerShdw blurRad="38100" dist="38100" dir="2700000" algn="tl">
                    <a:srgbClr val="000000">
                      <a:alpha val="43137"/>
                    </a:srgbClr>
                  </a:outerShdw>
                </a:effectLst>
                <a:latin typeface="+mj-lt"/>
                <a:ea typeface="+mj-ea"/>
                <a:cs typeface="+mj-cs"/>
              </a:rPr>
              <a:t>الفصل الدراسي الأول لعام 1433-1434هـ</a:t>
            </a:r>
            <a:endParaRPr kumimoji="0" lang="ar-SA"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endParaRPr>
          </a:p>
          <a:p>
            <a:pPr marL="0" marR="0" lvl="0" indent="0" algn="ctr" defTabSz="914400" rtl="1" eaLnBrk="1" fontAlgn="auto" latinLnBrk="0" hangingPunct="1">
              <a:lnSpc>
                <a:spcPct val="100000"/>
              </a:lnSpc>
              <a:spcBef>
                <a:spcPct val="0"/>
              </a:spcBef>
              <a:spcAft>
                <a:spcPts val="0"/>
              </a:spcAft>
              <a:buClrTx/>
              <a:buSzTx/>
              <a:buFontTx/>
              <a:buNone/>
              <a:tabLst/>
              <a:defRPr/>
            </a:pPr>
            <a:r>
              <a:rPr lang="ar-SA" sz="4000" b="1" dirty="0" smtClean="0">
                <a:effectLst>
                  <a:outerShdw blurRad="38100" dist="25400" dir="5400000" algn="tl" rotWithShape="0">
                    <a:srgbClr val="000000">
                      <a:alpha val="43000"/>
                    </a:srgbClr>
                  </a:outerShdw>
                </a:effectLst>
                <a:latin typeface="+mj-lt"/>
                <a:ea typeface="+mj-ea"/>
                <a:cs typeface="+mj-cs"/>
              </a:rPr>
              <a:t>إشراف / </a:t>
            </a:r>
            <a:r>
              <a:rPr lang="ar-SA" sz="4000" b="1" dirty="0" err="1" smtClean="0">
                <a:effectLst>
                  <a:outerShdw blurRad="38100" dist="25400" dir="5400000" algn="tl" rotWithShape="0">
                    <a:srgbClr val="000000">
                      <a:alpha val="43000"/>
                    </a:srgbClr>
                  </a:outerShdw>
                </a:effectLst>
                <a:latin typeface="+mj-lt"/>
                <a:ea typeface="+mj-ea"/>
                <a:cs typeface="+mj-cs"/>
              </a:rPr>
              <a:t>د</a:t>
            </a:r>
            <a:r>
              <a:rPr lang="ar-SA" sz="4000" b="1" dirty="0" smtClean="0">
                <a:effectLst>
                  <a:outerShdw blurRad="38100" dist="25400" dir="5400000" algn="tl" rotWithShape="0">
                    <a:srgbClr val="000000">
                      <a:alpha val="43000"/>
                    </a:srgbClr>
                  </a:outerShdw>
                </a:effectLst>
                <a:latin typeface="+mj-lt"/>
                <a:ea typeface="+mj-ea"/>
                <a:cs typeface="+mj-cs"/>
              </a:rPr>
              <a:t>.رياض بن عبد الرحمن الحسن</a:t>
            </a: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mj-lt"/>
                <a:ea typeface="+mj-ea"/>
                <a:cs typeface="+mj-cs"/>
              </a:rPr>
              <a:t>المقرر / 575 </a:t>
            </a:r>
            <a:r>
              <a:rPr kumimoji="0" lang="ar-SA" sz="4000" b="1" i="0" u="none" strike="noStrike" kern="1200" cap="none" spc="0" normalizeH="0" baseline="0" noProof="0" dirty="0" err="1" smtClean="0">
                <a:ln>
                  <a:noFill/>
                </a:ln>
                <a:effectLst>
                  <a:outerShdw blurRad="38100" dist="25400" dir="5400000" algn="tl" rotWithShape="0">
                    <a:srgbClr val="000000">
                      <a:alpha val="43000"/>
                    </a:srgbClr>
                  </a:outerShdw>
                </a:effectLst>
                <a:uLnTx/>
                <a:uFillTx/>
                <a:latin typeface="+mj-lt"/>
                <a:ea typeface="+mj-ea"/>
                <a:cs typeface="+mj-cs"/>
              </a:rPr>
              <a:t>وَ</a:t>
            </a:r>
            <a:r>
              <a:rPr kumimoji="0" lang="ar-SA" sz="40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mj-lt"/>
                <a:ea typeface="+mj-ea"/>
                <a:cs typeface="+mj-cs"/>
              </a:rPr>
              <a:t> 576 نهج</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effectLst>
                <a:outerShdw blurRad="38100" dist="25400" dir="5400000" algn="tl" rotWithShape="0">
                  <a:srgbClr val="000000">
                    <a:alpha val="43000"/>
                  </a:srgbClr>
                </a:outerShdw>
              </a:effectLst>
              <a:uLnTx/>
              <a:uFillTx/>
              <a:latin typeface="+mj-lt"/>
              <a:ea typeface="+mj-ea"/>
              <a:cs typeface="+mj-cs"/>
            </a:endParaRPr>
          </a:p>
        </p:txBody>
      </p:sp>
      <p:pic>
        <p:nvPicPr>
          <p:cNvPr id="8" name="Picture 7" descr="apps.png"/>
          <p:cNvPicPr>
            <a:picLocks noChangeAspect="1"/>
          </p:cNvPicPr>
          <p:nvPr/>
        </p:nvPicPr>
        <p:blipFill>
          <a:blip r:embed="rId2"/>
          <a:stretch>
            <a:fillRect/>
          </a:stretch>
        </p:blipFill>
        <p:spPr>
          <a:xfrm>
            <a:off x="1285852" y="2643193"/>
            <a:ext cx="6877050" cy="1571625"/>
          </a:xfrm>
          <a:prstGeom prst="rect">
            <a:avLst/>
          </a:prstGeom>
          <a:noFill/>
          <a:ln>
            <a:noFill/>
          </a:ln>
        </p:spPr>
      </p:pic>
      <p:pic>
        <p:nvPicPr>
          <p:cNvPr id="7" name="صورة 6" descr="ksulogo.jpg"/>
          <p:cNvPicPr>
            <a:picLocks noChangeAspect="1"/>
          </p:cNvPicPr>
          <p:nvPr/>
        </p:nvPicPr>
        <p:blipFill>
          <a:blip r:embed="rId3" cstate="print"/>
          <a:stretch>
            <a:fillRect/>
          </a:stretch>
        </p:blipFill>
        <p:spPr>
          <a:xfrm>
            <a:off x="7478086" y="762922"/>
            <a:ext cx="1380194" cy="1380194"/>
          </a:xfrm>
          <a:prstGeom prst="rect">
            <a:avLst/>
          </a:prstGeom>
          <a:ln>
            <a:noFill/>
          </a:ln>
          <a:effectLst>
            <a:softEdge rad="112500"/>
          </a:effectLst>
        </p:spPr>
      </p:pic>
      <p:pic>
        <p:nvPicPr>
          <p:cNvPr id="10" name="صورة 9" descr="بدون-عنوان-11.jpg"/>
          <p:cNvPicPr>
            <a:picLocks noChangeAspect="1"/>
          </p:cNvPicPr>
          <p:nvPr/>
        </p:nvPicPr>
        <p:blipFill>
          <a:blip r:embed="rId4"/>
          <a:stretch>
            <a:fillRect/>
          </a:stretch>
        </p:blipFill>
        <p:spPr>
          <a:xfrm>
            <a:off x="571473" y="714356"/>
            <a:ext cx="1357322" cy="1357322"/>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a:bodyPr>
          <a:lstStyle/>
          <a:p>
            <a:pPr algn="ctr" rtl="1"/>
            <a:r>
              <a:rPr lang="ar-SA" dirty="0" smtClean="0"/>
              <a:t>موارد صوتية للإستفادة منها في البرنامج</a:t>
            </a:r>
            <a:endParaRPr lang="en-US" dirty="0"/>
          </a:p>
        </p:txBody>
      </p:sp>
      <p:sp>
        <p:nvSpPr>
          <p:cNvPr id="3" name="Content Placeholder 2"/>
          <p:cNvSpPr>
            <a:spLocks noGrp="1"/>
          </p:cNvSpPr>
          <p:nvPr>
            <p:ph idx="1"/>
          </p:nvPr>
        </p:nvSpPr>
        <p:spPr>
          <a:xfrm>
            <a:off x="214282" y="1714488"/>
            <a:ext cx="8715436" cy="2786082"/>
          </a:xfrm>
        </p:spPr>
        <p:txBody>
          <a:bodyPr>
            <a:normAutofit lnSpcReduction="10000"/>
          </a:bodyPr>
          <a:lstStyle/>
          <a:p>
            <a:pPr algn="r" rtl="1"/>
            <a:r>
              <a:rPr lang="ar-SA" sz="3200" dirty="0" smtClean="0">
                <a:cs typeface="+mj-cs"/>
              </a:rPr>
              <a:t>اسلام ويب (الصوتيات الإسلامية) </a:t>
            </a:r>
            <a:r>
              <a:rPr lang="ar-SA" sz="3200" dirty="0" smtClean="0">
                <a:cs typeface="+mj-cs"/>
              </a:rPr>
              <a:t>:</a:t>
            </a:r>
          </a:p>
          <a:p>
            <a:pPr algn="r" rtl="1">
              <a:buNone/>
            </a:pPr>
            <a:r>
              <a:rPr lang="en-US" sz="3200" dirty="0" smtClean="0">
                <a:cs typeface="+mj-cs"/>
                <a:hlinkClick r:id="rId2"/>
              </a:rPr>
              <a:t>http://</a:t>
            </a:r>
            <a:r>
              <a:rPr lang="en-US" sz="3200" dirty="0" smtClean="0">
                <a:cs typeface="+mj-cs"/>
                <a:hlinkClick r:id="rId2"/>
              </a:rPr>
              <a:t>audio.islamweb.net/audio/index.php</a:t>
            </a:r>
            <a:endParaRPr lang="ar-SA" sz="3200" dirty="0" smtClean="0">
              <a:cs typeface="+mj-cs"/>
            </a:endParaRPr>
          </a:p>
          <a:p>
            <a:pPr algn="r" rtl="1">
              <a:buNone/>
            </a:pPr>
            <a:endParaRPr lang="ar-SA" sz="3200" dirty="0" smtClean="0">
              <a:cs typeface="+mj-cs"/>
            </a:endParaRPr>
          </a:p>
          <a:p>
            <a:pPr algn="r" rtl="1"/>
            <a:r>
              <a:rPr lang="ar-SA" sz="3200" dirty="0" smtClean="0">
                <a:cs typeface="+mj-cs"/>
              </a:rPr>
              <a:t>شبكة </a:t>
            </a:r>
            <a:r>
              <a:rPr lang="ar-SA" sz="3200" dirty="0" smtClean="0">
                <a:cs typeface="+mj-cs"/>
              </a:rPr>
              <a:t>الصوت الإسلامي :</a:t>
            </a:r>
          </a:p>
          <a:p>
            <a:pPr algn="r" rtl="1">
              <a:buNone/>
            </a:pPr>
            <a:r>
              <a:rPr lang="en-US" sz="3200" dirty="0" smtClean="0">
                <a:hlinkClick r:id="rId3"/>
              </a:rPr>
              <a:t>www.islamcvoice.com</a:t>
            </a:r>
            <a:endParaRPr lang="ar-SA" sz="3200" dirty="0" smtClean="0"/>
          </a:p>
          <a:p>
            <a:pPr algn="r" rtl="1">
              <a:buNone/>
            </a:pPr>
            <a:endParaRPr lang="en-US" sz="3200" dirty="0" smtClean="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142984"/>
            <a:ext cx="7772400" cy="1362456"/>
          </a:xfrm>
        </p:spPr>
        <p:txBody>
          <a:bodyPr/>
          <a:lstStyle/>
          <a:p>
            <a:pPr algn="ctr"/>
            <a:r>
              <a:rPr smtClean="0"/>
              <a:t>Auda City</a:t>
            </a:r>
            <a:endParaRPr lang="en-US" dirty="0"/>
          </a:p>
        </p:txBody>
      </p:sp>
      <p:pic>
        <p:nvPicPr>
          <p:cNvPr id="4" name="صورة 3" descr="1.jpg"/>
          <p:cNvPicPr>
            <a:picLocks noChangeAspect="1"/>
          </p:cNvPicPr>
          <p:nvPr/>
        </p:nvPicPr>
        <p:blipFill>
          <a:blip r:embed="rId2"/>
          <a:stretch>
            <a:fillRect/>
          </a:stretch>
        </p:blipFill>
        <p:spPr>
          <a:xfrm>
            <a:off x="2285984" y="3000372"/>
            <a:ext cx="4572032" cy="228601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4"/>
            <a:ext cx="8229600" cy="1143000"/>
          </a:xfrm>
        </p:spPr>
        <p:txBody>
          <a:bodyPr/>
          <a:lstStyle/>
          <a:p>
            <a:pPr algn="ctr" rtl="1"/>
            <a:r>
              <a:rPr lang="ar-SA" dirty="0" smtClean="0"/>
              <a:t>تعريف البرنامج</a:t>
            </a:r>
            <a:endParaRPr lang="en-US" dirty="0"/>
          </a:p>
        </p:txBody>
      </p:sp>
      <p:sp>
        <p:nvSpPr>
          <p:cNvPr id="3" name="Content Placeholder 2"/>
          <p:cNvSpPr>
            <a:spLocks noGrp="1"/>
          </p:cNvSpPr>
          <p:nvPr>
            <p:ph idx="1"/>
          </p:nvPr>
        </p:nvSpPr>
        <p:spPr>
          <a:xfrm>
            <a:off x="285720" y="1714488"/>
            <a:ext cx="8643998" cy="4389120"/>
          </a:xfrm>
        </p:spPr>
        <p:txBody>
          <a:bodyPr>
            <a:noAutofit/>
          </a:bodyPr>
          <a:lstStyle/>
          <a:p>
            <a:pPr algn="just" rtl="1"/>
            <a:r>
              <a:rPr lang="ar-SA" sz="3200" dirty="0" smtClean="0">
                <a:cs typeface="+mj-cs"/>
              </a:rPr>
              <a:t>برنامج مجاني مفتوح المصدر وسهل الاستخدام لتعديل و تحرير الملفات الصوتية.</a:t>
            </a:r>
          </a:p>
          <a:p>
            <a:pPr algn="just" rtl="1"/>
            <a:r>
              <a:rPr lang="ar-SA" sz="3200" dirty="0" smtClean="0">
                <a:cs typeface="+mj-cs"/>
              </a:rPr>
              <a:t>يتميز بواجهة سهلة الاستخدام و مجموعة كبيرة من الخصائص و الوظائف. </a:t>
            </a:r>
          </a:p>
          <a:p>
            <a:pPr algn="just" rtl="1"/>
            <a:r>
              <a:rPr lang="ar-SA" sz="3200" dirty="0" smtClean="0">
                <a:cs typeface="+mj-cs"/>
              </a:rPr>
              <a:t>بدأ تطوير البرنامج من قبل دومينيك مازوني وروجر دانينبرج في خريف عام 1999 في جامعة كارنيجي ميلون. وتم نشره كبرمجيات مفتوحة المصدر في شهر مايو من عام 2000.</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p:spPr>
        <p:txBody>
          <a:bodyPr>
            <a:normAutofit/>
          </a:bodyPr>
          <a:lstStyle/>
          <a:p>
            <a:pPr algn="ctr" rtl="1"/>
            <a:r>
              <a:rPr lang="ar-SA" dirty="0" smtClean="0"/>
              <a:t>الإصدارات</a:t>
            </a:r>
            <a:endParaRPr lang="en-US" dirty="0" smtClean="0"/>
          </a:p>
        </p:txBody>
      </p:sp>
      <p:sp>
        <p:nvSpPr>
          <p:cNvPr id="3" name="Content Placeholder 2"/>
          <p:cNvSpPr>
            <a:spLocks noGrp="1"/>
          </p:cNvSpPr>
          <p:nvPr>
            <p:ph idx="1"/>
          </p:nvPr>
        </p:nvSpPr>
        <p:spPr>
          <a:xfrm>
            <a:off x="214282" y="1540210"/>
            <a:ext cx="8643998" cy="4389120"/>
          </a:xfrm>
        </p:spPr>
        <p:txBody>
          <a:bodyPr>
            <a:normAutofit/>
          </a:bodyPr>
          <a:lstStyle/>
          <a:p>
            <a:pPr algn="r" rtl="1"/>
            <a:r>
              <a:rPr lang="ar-SA" sz="3600" dirty="0" smtClean="0">
                <a:cs typeface="+mj-cs"/>
              </a:rPr>
              <a:t>البرنامج يدعم اللغة العربية والعديد من اللغات الأخرى.</a:t>
            </a:r>
          </a:p>
          <a:p>
            <a:pPr algn="r" rtl="1"/>
            <a:r>
              <a:rPr lang="ar-SA" sz="3600" dirty="0" smtClean="0">
                <a:cs typeface="+mj-cs"/>
              </a:rPr>
              <a:t>أحدث إصدار من البرنامج هو :</a:t>
            </a:r>
          </a:p>
          <a:p>
            <a:pPr algn="r" rtl="1">
              <a:buNone/>
            </a:pPr>
            <a:r>
              <a:rPr lang="en-US" sz="3600" dirty="0" smtClean="0">
                <a:cs typeface="+mj-cs"/>
                <a:hlinkClick r:id="rId2"/>
              </a:rPr>
              <a:t>Audacity 2.0.2 </a:t>
            </a:r>
            <a:endParaRPr lang="ar-SA" sz="3600" dirty="0" smtClean="0">
              <a:cs typeface="+mj-cs"/>
            </a:endParaRPr>
          </a:p>
          <a:p>
            <a:pPr algn="r" rtl="1">
              <a:buFont typeface="Wingdings" pitchFamily="2" charset="2"/>
              <a:buChar char="ü"/>
            </a:pPr>
            <a:r>
              <a:rPr lang="ar-SA" sz="3600" dirty="0" smtClean="0">
                <a:cs typeface="+mj-cs"/>
              </a:rPr>
              <a:t>لجميع أنظمة الويندوز وماك ولينكس</a:t>
            </a:r>
          </a:p>
          <a:p>
            <a:pPr algn="r" rtl="1">
              <a:buFont typeface="Wingdings" pitchFamily="2" charset="2"/>
              <a:buChar char="ü"/>
            </a:pPr>
            <a:r>
              <a:rPr lang="ar-SA" sz="3600" dirty="0" smtClean="0">
                <a:cs typeface="+mj-cs"/>
              </a:rPr>
              <a:t>حجم البرنامج : 19.8 ميجا بايت</a:t>
            </a:r>
            <a:endParaRPr lang="en-US" sz="3600" dirty="0" smtClean="0">
              <a:cs typeface="+mj-cs"/>
            </a:endParaRPr>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normAutofit/>
          </a:bodyPr>
          <a:lstStyle/>
          <a:p>
            <a:pPr algn="ctr" rtl="1"/>
            <a:r>
              <a:rPr lang="ar-SA" dirty="0" smtClean="0"/>
              <a:t>خصائص البرنامج</a:t>
            </a:r>
            <a:endParaRPr lang="en-US" dirty="0"/>
          </a:p>
        </p:txBody>
      </p:sp>
      <p:sp>
        <p:nvSpPr>
          <p:cNvPr id="3" name="Content Placeholder 2"/>
          <p:cNvSpPr>
            <a:spLocks noGrp="1"/>
          </p:cNvSpPr>
          <p:nvPr>
            <p:ph idx="1"/>
          </p:nvPr>
        </p:nvSpPr>
        <p:spPr>
          <a:xfrm>
            <a:off x="214282" y="1714488"/>
            <a:ext cx="8786874" cy="4572032"/>
          </a:xfrm>
        </p:spPr>
        <p:txBody>
          <a:bodyPr>
            <a:noAutofit/>
          </a:bodyPr>
          <a:lstStyle/>
          <a:p>
            <a:pPr algn="r" rtl="1"/>
            <a:r>
              <a:rPr lang="ar-SA" sz="3200" dirty="0" smtClean="0">
                <a:cs typeface="+mj-cs"/>
              </a:rPr>
              <a:t>استيراد و تصدير ملفات الصوت من و إلى </a:t>
            </a:r>
            <a:r>
              <a:rPr lang="en-US" sz="3200" dirty="0" smtClean="0">
                <a:cs typeface="+mj-cs"/>
              </a:rPr>
              <a:t>MP3</a:t>
            </a:r>
            <a:r>
              <a:rPr lang="ar-SA" sz="3200" dirty="0" smtClean="0">
                <a:cs typeface="+mj-cs"/>
              </a:rPr>
              <a:t> </a:t>
            </a:r>
            <a:r>
              <a:rPr lang="en-US" sz="3200" dirty="0" smtClean="0">
                <a:cs typeface="+mj-cs"/>
              </a:rPr>
              <a:t>، WAV </a:t>
            </a:r>
            <a:r>
              <a:rPr lang="ar-SA" sz="3200" dirty="0" smtClean="0">
                <a:cs typeface="+mj-cs"/>
              </a:rPr>
              <a:t> أو </a:t>
            </a:r>
            <a:r>
              <a:rPr lang="en-US" sz="3200" dirty="0" smtClean="0">
                <a:cs typeface="+mj-cs"/>
              </a:rPr>
              <a:t>AIFF</a:t>
            </a:r>
            <a:r>
              <a:rPr lang="ar-SA" sz="3200" dirty="0" smtClean="0">
                <a:cs typeface="+mj-cs"/>
              </a:rPr>
              <a:t>. </a:t>
            </a:r>
          </a:p>
          <a:p>
            <a:pPr algn="r" rtl="1"/>
            <a:r>
              <a:rPr lang="ar-SA" sz="3200" dirty="0" smtClean="0">
                <a:cs typeface="+mj-cs"/>
              </a:rPr>
              <a:t>التعديل على هذه الملفات و دمجها أو تقطيعها.</a:t>
            </a:r>
          </a:p>
          <a:p>
            <a:pPr algn="r" rtl="1"/>
            <a:r>
              <a:rPr lang="ar-SA" sz="3200" dirty="0" smtClean="0">
                <a:cs typeface="+mj-cs"/>
              </a:rPr>
              <a:t>تسجيل الصوت من الميكروفون أو من مصادر أخرى. </a:t>
            </a:r>
          </a:p>
          <a:p>
            <a:pPr algn="r" rtl="1"/>
            <a:r>
              <a:rPr lang="ar-SA" sz="3200" dirty="0" smtClean="0">
                <a:cs typeface="+mj-cs"/>
              </a:rPr>
              <a:t>خيارات تحرير و تعديل واسعة ، الحذف و النسخ و اللصق والتراجع. </a:t>
            </a:r>
          </a:p>
          <a:p>
            <a:pPr algn="r" rtl="1"/>
            <a:r>
              <a:rPr lang="ar-SA" sz="3200" dirty="0" smtClean="0">
                <a:cs typeface="+mj-cs"/>
              </a:rPr>
              <a:t>عدة مؤثرات يمكن إضافتها على الملفات مثل التضخيم و الصدى و غيرها. </a:t>
            </a:r>
          </a:p>
          <a:p>
            <a:pPr algn="r" rtl="1"/>
            <a:r>
              <a:rPr lang="ar-SA" sz="3200" dirty="0" smtClean="0">
                <a:cs typeface="+mj-cs"/>
              </a:rPr>
              <a:t>يدعم البرنامج العديد من الملفات و بجودات مختلفة.</a:t>
            </a:r>
          </a:p>
          <a:p>
            <a:pPr algn="r" rtl="1"/>
            <a:r>
              <a:rPr lang="ar-SA" sz="3200" dirty="0" smtClean="0">
                <a:cs typeface="+mj-cs"/>
              </a:rPr>
              <a:t>تحويل الأشرطة والسجلات إلى التسجيلات الرقمية أو الأقراص المدمجة.</a:t>
            </a:r>
            <a:br>
              <a:rPr lang="ar-SA" sz="3200" dirty="0" smtClean="0">
                <a:cs typeface="+mj-cs"/>
              </a:rPr>
            </a:br>
            <a:r>
              <a:rPr lang="ar-SA" sz="3200" dirty="0" smtClean="0">
                <a:cs typeface="+mj-cs"/>
              </a:rPr>
              <a:t>    </a:t>
            </a:r>
          </a:p>
          <a:p>
            <a:pPr algn="r" rtl="1"/>
            <a:endParaRPr lang="en-US" sz="3200" i="1" dirty="0">
              <a:cs typeface="+mj-cs"/>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a:bodyPr>
          <a:lstStyle/>
          <a:p>
            <a:pPr algn="ctr" rtl="1"/>
            <a:r>
              <a:rPr lang="ar-SA" dirty="0" smtClean="0"/>
              <a:t>جودة الصوت</a:t>
            </a:r>
            <a:endParaRPr lang="en-US" dirty="0"/>
          </a:p>
        </p:txBody>
      </p:sp>
      <p:sp>
        <p:nvSpPr>
          <p:cNvPr id="3" name="Content Placeholder 2"/>
          <p:cNvSpPr>
            <a:spLocks noGrp="1"/>
          </p:cNvSpPr>
          <p:nvPr>
            <p:ph idx="1"/>
          </p:nvPr>
        </p:nvSpPr>
        <p:spPr>
          <a:xfrm>
            <a:off x="357158" y="1540210"/>
            <a:ext cx="8429684" cy="4389120"/>
          </a:xfrm>
        </p:spPr>
        <p:txBody>
          <a:bodyPr>
            <a:normAutofit/>
          </a:bodyPr>
          <a:lstStyle/>
          <a:p>
            <a:pPr algn="r" rtl="1"/>
            <a:r>
              <a:rPr lang="ar-SA" sz="3600" dirty="0" smtClean="0">
                <a:cs typeface="+mj-cs"/>
              </a:rPr>
              <a:t>     يدعم 16 بت و 24 بت و 32 بت.</a:t>
            </a:r>
          </a:p>
          <a:p>
            <a:pPr algn="r" rtl="1"/>
            <a:r>
              <a:rPr lang="ar-SA" sz="3600" dirty="0" smtClean="0">
                <a:cs typeface="+mj-cs"/>
              </a:rPr>
              <a:t>     يتم تحويل الملفات باستخدام صيغ عالية الجودة.</a:t>
            </a:r>
            <a:br>
              <a:rPr lang="ar-SA" sz="3600" dirty="0" smtClean="0">
                <a:cs typeface="+mj-cs"/>
              </a:rPr>
            </a:br>
            <a:r>
              <a:rPr lang="ar-SA" sz="3600" dirty="0" smtClean="0">
                <a:cs typeface="+mj-cs"/>
              </a:rPr>
              <a:t>    </a:t>
            </a:r>
            <a:endParaRPr lang="en-US" sz="3600" dirty="0">
              <a:cs typeface="+mj-cs"/>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66" y="357166"/>
            <a:ext cx="8229600" cy="1143000"/>
          </a:xfrm>
        </p:spPr>
        <p:txBody>
          <a:bodyPr/>
          <a:lstStyle/>
          <a:p>
            <a:pPr algn="ctr" rtl="1"/>
            <a:r>
              <a:rPr lang="ar-SA" dirty="0" smtClean="0"/>
              <a:t>تحرير الصوت	</a:t>
            </a:r>
            <a:endParaRPr lang="en-US" dirty="0"/>
          </a:p>
        </p:txBody>
      </p:sp>
      <p:sp>
        <p:nvSpPr>
          <p:cNvPr id="3" name="Content Placeholder 2"/>
          <p:cNvSpPr>
            <a:spLocks noGrp="1"/>
          </p:cNvSpPr>
          <p:nvPr>
            <p:ph idx="1"/>
          </p:nvPr>
        </p:nvSpPr>
        <p:spPr>
          <a:xfrm>
            <a:off x="285720" y="1643050"/>
            <a:ext cx="8572560" cy="4681550"/>
          </a:xfrm>
        </p:spPr>
        <p:txBody>
          <a:bodyPr>
            <a:noAutofit/>
          </a:bodyPr>
          <a:lstStyle/>
          <a:p>
            <a:pPr algn="r" rtl="1"/>
            <a:r>
              <a:rPr lang="ar-SA" sz="3600" dirty="0" smtClean="0">
                <a:cs typeface="+mj-cs"/>
              </a:rPr>
              <a:t>من السهل التحرير مع القص واللصق والنسخ والحذف.</a:t>
            </a:r>
          </a:p>
          <a:p>
            <a:pPr algn="r" rtl="1"/>
            <a:r>
              <a:rPr lang="ar-SA" sz="3600" dirty="0" smtClean="0">
                <a:cs typeface="+mj-cs"/>
              </a:rPr>
              <a:t> تراجع وإعادة لأي عدد من الخطوات.</a:t>
            </a:r>
          </a:p>
          <a:p>
            <a:pPr algn="r" rtl="1"/>
            <a:r>
              <a:rPr lang="ar-SA" sz="3600" dirty="0" smtClean="0">
                <a:cs typeface="+mj-cs"/>
              </a:rPr>
              <a:t>تحرير ودمج أعداد كبيرة من الملفات / المسارات.</a:t>
            </a:r>
          </a:p>
          <a:p>
            <a:pPr algn="r" rtl="1"/>
            <a:r>
              <a:rPr lang="ar-SA" sz="3600" dirty="0" smtClean="0">
                <a:cs typeface="+mj-cs"/>
              </a:rPr>
              <a:t> أداة رسم  لتغيير نقطة عينة على حدة.</a:t>
            </a:r>
          </a:p>
          <a:p>
            <a:pPr algn="r" rtl="1"/>
            <a:r>
              <a:rPr lang="ar-SA" sz="3600" dirty="0" smtClean="0">
                <a:cs typeface="+mj-cs"/>
              </a:rPr>
              <a:t>استعادة </a:t>
            </a:r>
            <a:r>
              <a:rPr lang="ar-SA" sz="3600" dirty="0" smtClean="0">
                <a:cs typeface="+mj-cs"/>
              </a:rPr>
              <a:t>تلقائية في حالة إنهاء البرنامج بشكل غير طبيعي.</a:t>
            </a:r>
            <a:endParaRPr lang="en-US" sz="3600" dirty="0">
              <a:cs typeface="+mj-cs"/>
            </a:endParaRP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lstStyle/>
          <a:p>
            <a:pPr algn="ctr" rtl="1"/>
            <a:r>
              <a:rPr lang="ar-SA" dirty="0" smtClean="0"/>
              <a:t>المراجع</a:t>
            </a:r>
            <a:endParaRPr lang="en-US" dirty="0"/>
          </a:p>
        </p:txBody>
      </p:sp>
      <p:sp>
        <p:nvSpPr>
          <p:cNvPr id="3" name="Content Placeholder 2"/>
          <p:cNvSpPr>
            <a:spLocks noGrp="1"/>
          </p:cNvSpPr>
          <p:nvPr>
            <p:ph idx="1"/>
          </p:nvPr>
        </p:nvSpPr>
        <p:spPr>
          <a:xfrm>
            <a:off x="214282" y="1683086"/>
            <a:ext cx="8715436" cy="4389120"/>
          </a:xfrm>
        </p:spPr>
        <p:txBody>
          <a:bodyPr>
            <a:noAutofit/>
          </a:bodyPr>
          <a:lstStyle/>
          <a:p>
            <a:pPr algn="r" rtl="1"/>
            <a:r>
              <a:rPr lang="ar-SA" sz="3200" dirty="0" smtClean="0">
                <a:cs typeface="+mj-cs"/>
              </a:rPr>
              <a:t>الموقع الرسمي للبرنامج يحتوي على شرح البرناج ووصف مميزات وخصائص البرنامج :</a:t>
            </a:r>
          </a:p>
          <a:p>
            <a:pPr algn="r" rtl="1">
              <a:buNone/>
            </a:pPr>
            <a:r>
              <a:rPr lang="en-US" sz="3200" dirty="0" smtClean="0">
                <a:hlinkClick r:id="rId2"/>
              </a:rPr>
              <a:t>http://audacity.sourceforge.net/</a:t>
            </a:r>
            <a:endParaRPr lang="ar-SA" sz="3200" dirty="0" smtClean="0"/>
          </a:p>
          <a:p>
            <a:pPr algn="r" rtl="1">
              <a:buFont typeface="Wingdings" pitchFamily="2" charset="2"/>
              <a:buChar char="ü"/>
            </a:pPr>
            <a:r>
              <a:rPr lang="ar-SA" sz="3200" u="sng" dirty="0" smtClean="0">
                <a:cs typeface="+mj-cs"/>
              </a:rPr>
              <a:t>روابط إضافية :</a:t>
            </a:r>
          </a:p>
          <a:p>
            <a:pPr algn="r" rtl="1"/>
            <a:r>
              <a:rPr lang="ar-SA" sz="3200" dirty="0" smtClean="0">
                <a:cs typeface="+mj-cs"/>
              </a:rPr>
              <a:t>تحميل البرنامج :</a:t>
            </a:r>
          </a:p>
          <a:p>
            <a:pPr algn="r" rtl="1">
              <a:buNone/>
            </a:pPr>
            <a:r>
              <a:rPr lang="en-US" sz="3200" dirty="0" smtClean="0">
                <a:hlinkClick r:id="rId3"/>
              </a:rPr>
              <a:t>http://audacity.sourceforge.net/download/</a:t>
            </a:r>
            <a:endParaRPr lang="ar-SA" sz="3200" dirty="0" smtClean="0">
              <a:cs typeface="+mj-cs"/>
            </a:endParaRPr>
          </a:p>
          <a:p>
            <a:pPr algn="r" rtl="1"/>
            <a:r>
              <a:rPr lang="ar-SA" sz="3200" dirty="0" smtClean="0">
                <a:cs typeface="+mj-cs"/>
              </a:rPr>
              <a:t>للتواصل مع مطوري البرنامج :</a:t>
            </a:r>
          </a:p>
          <a:p>
            <a:pPr algn="r" rtl="1">
              <a:buNone/>
            </a:pPr>
            <a:r>
              <a:rPr lang="en-US" sz="2400" dirty="0" smtClean="0">
                <a:hlinkClick r:id="rId4"/>
              </a:rPr>
              <a:t>http://audacity.sourceforge.net/contact/</a:t>
            </a:r>
            <a:endParaRPr lang="ar-SA" sz="2400" dirty="0" smtClean="0"/>
          </a:p>
          <a:p>
            <a:pPr algn="r" rtl="1">
              <a:buNone/>
            </a:pPr>
            <a:endParaRPr lang="ar-SA" sz="2400" dirty="0" smtClean="0">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4"/>
            <a:ext cx="8229600" cy="1143000"/>
          </a:xfrm>
        </p:spPr>
        <p:txBody>
          <a:bodyPr>
            <a:normAutofit/>
          </a:bodyPr>
          <a:lstStyle/>
          <a:p>
            <a:pPr algn="ctr" rtl="1"/>
            <a:r>
              <a:rPr lang="ar-SA" dirty="0" smtClean="0"/>
              <a:t>مصادر التعلم </a:t>
            </a:r>
            <a:endParaRPr lang="en-US" dirty="0"/>
          </a:p>
        </p:txBody>
      </p:sp>
      <p:sp>
        <p:nvSpPr>
          <p:cNvPr id="3" name="Content Placeholder 2"/>
          <p:cNvSpPr>
            <a:spLocks noGrp="1"/>
          </p:cNvSpPr>
          <p:nvPr>
            <p:ph idx="1"/>
          </p:nvPr>
        </p:nvSpPr>
        <p:spPr>
          <a:xfrm>
            <a:off x="214282" y="1571612"/>
            <a:ext cx="8715436" cy="4786346"/>
          </a:xfrm>
        </p:spPr>
        <p:txBody>
          <a:bodyPr>
            <a:normAutofit fontScale="77500" lnSpcReduction="20000"/>
          </a:bodyPr>
          <a:lstStyle/>
          <a:p>
            <a:pPr algn="r" rtl="1"/>
            <a:r>
              <a:rPr lang="ar-SA" sz="4200" dirty="0" smtClean="0">
                <a:cs typeface="+mj-cs"/>
              </a:rPr>
              <a:t>منتديات </a:t>
            </a:r>
            <a:r>
              <a:rPr lang="ar-SA" sz="4200" dirty="0" err="1" smtClean="0">
                <a:cs typeface="+mj-cs"/>
              </a:rPr>
              <a:t>لك</a:t>
            </a:r>
            <a:r>
              <a:rPr lang="ar-SA" sz="4200" dirty="0" smtClean="0">
                <a:cs typeface="+mj-cs"/>
              </a:rPr>
              <a:t> (شرح مبسط للبرنامج) :</a:t>
            </a:r>
          </a:p>
          <a:p>
            <a:pPr algn="r" rtl="1">
              <a:buNone/>
            </a:pPr>
            <a:r>
              <a:rPr lang="en-US" sz="2800" dirty="0" smtClean="0">
                <a:hlinkClick r:id="rId2"/>
              </a:rPr>
              <a:t>http://www.lakii.com/vb/a-31/audacity-710967/</a:t>
            </a:r>
            <a:endParaRPr lang="en-US" sz="2800" dirty="0" smtClean="0"/>
          </a:p>
          <a:p>
            <a:pPr algn="r" rtl="1"/>
            <a:r>
              <a:rPr lang="ar-SA" sz="4200" dirty="0" smtClean="0">
                <a:cs typeface="+mj-cs"/>
              </a:rPr>
              <a:t>شبكة مزامير آل داوود القرآنية :</a:t>
            </a:r>
          </a:p>
          <a:p>
            <a:pPr algn="r" rtl="1">
              <a:buNone/>
            </a:pPr>
            <a:r>
              <a:rPr lang="en-US" sz="2800" dirty="0" smtClean="0">
                <a:hlinkClick r:id="rId3"/>
              </a:rPr>
              <a:t>http://www.mazameer.com/vb/showthread.php?t=137149</a:t>
            </a:r>
            <a:endParaRPr lang="en-US" sz="2800" dirty="0" smtClean="0"/>
          </a:p>
          <a:p>
            <a:pPr algn="r" rtl="1"/>
            <a:r>
              <a:rPr lang="ar-SA" sz="4200" dirty="0" smtClean="0">
                <a:cs typeface="+mj-cs"/>
              </a:rPr>
              <a:t>منديات شبكة الإقلاع ( تحميل + شرح للبرنامج) :</a:t>
            </a:r>
          </a:p>
          <a:p>
            <a:pPr algn="r" rtl="1">
              <a:buNone/>
            </a:pPr>
            <a:r>
              <a:rPr lang="en-US" sz="2400" dirty="0" smtClean="0">
                <a:hlinkClick r:id="rId4"/>
              </a:rPr>
              <a:t>http://www.vb.eqla3.com/showthread.php?t=704045</a:t>
            </a:r>
            <a:endParaRPr lang="ar-SA" sz="2800" dirty="0" smtClean="0"/>
          </a:p>
          <a:p>
            <a:pPr algn="r" rtl="1"/>
            <a:r>
              <a:rPr lang="ar-SA" sz="4200" dirty="0" smtClean="0">
                <a:cs typeface="+mj-cs"/>
              </a:rPr>
              <a:t>الفيديو يوتيوب :</a:t>
            </a:r>
          </a:p>
          <a:p>
            <a:pPr algn="r" rtl="1"/>
            <a:r>
              <a:rPr lang="ar-SA" sz="4200" dirty="0" smtClean="0">
                <a:cs typeface="+mj-cs"/>
              </a:rPr>
              <a:t>شرح تفعيل البرنامج :</a:t>
            </a:r>
          </a:p>
          <a:p>
            <a:pPr algn="r" rtl="1">
              <a:buNone/>
            </a:pPr>
            <a:r>
              <a:rPr lang="en-US" sz="2800" dirty="0" smtClean="0">
                <a:hlinkClick r:id="rId5"/>
              </a:rPr>
              <a:t>http://www.youtube.com/watch?v=xaz5-322wZ8</a:t>
            </a:r>
            <a:endParaRPr lang="ar-SA" sz="2800" dirty="0" smtClean="0"/>
          </a:p>
          <a:p>
            <a:pPr algn="r" rtl="1"/>
            <a:r>
              <a:rPr lang="ar-SA" sz="4300" dirty="0" smtClean="0">
                <a:cs typeface="+mj-cs"/>
              </a:rPr>
              <a:t>شرح متكامل للبرنامج :</a:t>
            </a:r>
            <a:endParaRPr lang="en-US" sz="4300" dirty="0" smtClean="0">
              <a:cs typeface="+mj-cs"/>
            </a:endParaRPr>
          </a:p>
          <a:p>
            <a:pPr algn="r" rtl="1">
              <a:buNone/>
            </a:pPr>
            <a:r>
              <a:rPr lang="en-US" sz="2800" dirty="0" smtClean="0">
                <a:hlinkClick r:id="rId6"/>
              </a:rPr>
              <a:t>http://www.youtube.com/watch?v=ev2ocle3FkY</a:t>
            </a:r>
            <a:endParaRPr lang="en-US" sz="2800" dirty="0" smtClean="0"/>
          </a:p>
          <a:p>
            <a:pPr algn="r" rt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smtClean="0"/>
              <a:t>Nero Wave Editor</a:t>
            </a:r>
            <a:endParaRPr lang="en-US" dirty="0"/>
          </a:p>
        </p:txBody>
      </p:sp>
      <p:pic>
        <p:nvPicPr>
          <p:cNvPr id="6" name="صورة 5" descr="4.jpg"/>
          <p:cNvPicPr>
            <a:picLocks noChangeAspect="1"/>
          </p:cNvPicPr>
          <p:nvPr/>
        </p:nvPicPr>
        <p:blipFill>
          <a:blip r:embed="rId2"/>
          <a:stretch>
            <a:fillRect/>
          </a:stretch>
        </p:blipFill>
        <p:spPr>
          <a:xfrm>
            <a:off x="1883153" y="3071810"/>
            <a:ext cx="5260615"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7" descr="2.jpg"/>
          <p:cNvPicPr>
            <a:picLocks noChangeAspect="1"/>
          </p:cNvPicPr>
          <p:nvPr/>
        </p:nvPicPr>
        <p:blipFill>
          <a:blip r:embed="rId2"/>
          <a:stretch>
            <a:fillRect/>
          </a:stretch>
        </p:blipFill>
        <p:spPr>
          <a:xfrm>
            <a:off x="2000232" y="2887117"/>
            <a:ext cx="5000660" cy="3756593"/>
          </a:xfrm>
          <a:prstGeom prst="rect">
            <a:avLst/>
          </a:prstGeom>
          <a:ln w="889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500034" y="280594"/>
            <a:ext cx="7772400" cy="1362456"/>
          </a:xfrm>
        </p:spPr>
        <p:txBody>
          <a:bodyPr/>
          <a:lstStyle/>
          <a:p>
            <a:pPr algn="ctr"/>
            <a:r>
              <a:rPr smtClean="0"/>
              <a:t>Format Factory </a:t>
            </a:r>
            <a:endParaRPr lang="en-US" dirty="0"/>
          </a:p>
        </p:txBody>
      </p:sp>
      <p:sp>
        <p:nvSpPr>
          <p:cNvPr id="5" name="Title 1"/>
          <p:cNvSpPr txBox="1">
            <a:spLocks/>
          </p:cNvSpPr>
          <p:nvPr/>
        </p:nvSpPr>
        <p:spPr>
          <a:xfrm>
            <a:off x="500034" y="1209288"/>
            <a:ext cx="7772400" cy="1362456"/>
          </a:xfrm>
          <a:prstGeom prst="rect">
            <a:avLst/>
          </a:prstGeo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algn="ctr">
              <a:spcBef>
                <a:spcPct val="0"/>
              </a:spcBef>
            </a:pPr>
            <a:r>
              <a:rPr lang="ar-SA" sz="6000" b="1" dirty="0" smtClean="0"/>
              <a:t>مصنع الصيغ</a:t>
            </a:r>
            <a:r>
              <a:rPr kumimoji="0" lang="en-US" sz="5600" b="1" i="0" u="none" strike="noStrike" kern="1200" cap="none" spc="0" normalizeH="0" baseline="0" noProof="0" dirty="0" smtClean="0">
                <a:ln w="635">
                  <a:noFill/>
                </a:ln>
                <a:solidFill>
                  <a:schemeClr val="accent4">
                    <a:tint val="90000"/>
                    <a:satMod val="125000"/>
                  </a:schemeClr>
                </a:solidFill>
                <a:effectLst>
                  <a:outerShdw blurRad="38100" dist="25400" dir="5400000" algn="tl" rotWithShape="0">
                    <a:srgbClr val="000000">
                      <a:alpha val="43000"/>
                    </a:srgbClr>
                  </a:outerShdw>
                </a:effectLst>
                <a:uLnTx/>
                <a:uFillTx/>
                <a:latin typeface="+mj-lt"/>
                <a:ea typeface="+mj-ea"/>
                <a:cs typeface="+mj-cs"/>
              </a:rPr>
              <a:t> </a:t>
            </a:r>
            <a:endParaRPr kumimoji="0" lang="en-US" sz="5600" b="1" i="0" u="none" strike="noStrike" kern="1200" cap="none" spc="0" normalizeH="0" baseline="0" noProof="0" dirty="0">
              <a:ln w="635">
                <a:noFill/>
              </a:ln>
              <a:solidFill>
                <a:schemeClr val="accent4">
                  <a:tint val="90000"/>
                  <a:satMod val="125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normAutofit/>
          </a:bodyPr>
          <a:lstStyle/>
          <a:p>
            <a:pPr algn="ctr" rtl="1"/>
            <a:r>
              <a:rPr lang="ar-SA" dirty="0" smtClean="0"/>
              <a:t>تعريف البرنامج</a:t>
            </a:r>
            <a:endParaRPr lang="en-US" dirty="0"/>
          </a:p>
        </p:txBody>
      </p:sp>
      <p:sp>
        <p:nvSpPr>
          <p:cNvPr id="3" name="Content Placeholder 2"/>
          <p:cNvSpPr>
            <a:spLocks noGrp="1"/>
          </p:cNvSpPr>
          <p:nvPr>
            <p:ph idx="1"/>
          </p:nvPr>
        </p:nvSpPr>
        <p:spPr>
          <a:xfrm>
            <a:off x="214282" y="1571612"/>
            <a:ext cx="8715436" cy="4714908"/>
          </a:xfrm>
        </p:spPr>
        <p:txBody>
          <a:bodyPr>
            <a:noAutofit/>
          </a:bodyPr>
          <a:lstStyle/>
          <a:p>
            <a:pPr algn="just" rtl="1">
              <a:buNone/>
            </a:pPr>
            <a:r>
              <a:rPr lang="ar-SA" sz="3600" dirty="0" smtClean="0">
                <a:cs typeface="+mj-cs"/>
              </a:rPr>
              <a:t>	هو </a:t>
            </a:r>
            <a:r>
              <a:rPr lang="ar-SA" sz="3600" dirty="0" smtClean="0">
                <a:cs typeface="+mj-cs"/>
              </a:rPr>
              <a:t>برنامج أحد </a:t>
            </a:r>
            <a:r>
              <a:rPr lang="ar-SA" sz="3600" dirty="0" smtClean="0">
                <a:cs typeface="+mj-cs"/>
              </a:rPr>
              <a:t>المنتجات الملحقة ببرنامج نيرو الشهير لنسخ ونقل الملفات إلى الأقراص المضغوطة ويمكن تشغيله منفصلا. ويسمح لك بتسجيل الموسيقى وتحرير الملفات الصوتية باستخدام فلاتر مختلفة وأساليب تعزيز الصوت ، ومن ثم نسخها باستخدام نيرو ويتم حفظ تاريخ التحرير بحيث يمكن التراجع عن التغييرات. ويمكن إضافة التأثيرات الصوتية المختلفة مثل (جوقة ، التأخر ، تردد) ، وأدوات عديدة (مثل معالج </a:t>
            </a:r>
            <a:r>
              <a:rPr lang="ar-SA" sz="3600" dirty="0" err="1" smtClean="0">
                <a:cs typeface="+mj-cs"/>
              </a:rPr>
              <a:t>ستيريو</a:t>
            </a:r>
            <a:r>
              <a:rPr lang="ar-SA" sz="3600" dirty="0" smtClean="0">
                <a:cs typeface="+mj-cs"/>
              </a:rPr>
              <a:t> ، والضوضاء ) ، إضافة إلى خوارزميات متطورة تحسن من نوعية المعالجة الصوتية.</a:t>
            </a:r>
            <a:endParaRPr lang="en-US" sz="3600" dirty="0">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a:bodyPr>
          <a:lstStyle/>
          <a:p>
            <a:pPr algn="ctr" rtl="1"/>
            <a:r>
              <a:rPr lang="ar-SA" dirty="0" smtClean="0"/>
              <a:t>متطلبات النظام</a:t>
            </a:r>
            <a:endParaRPr lang="en-US" dirty="0"/>
          </a:p>
        </p:txBody>
      </p:sp>
      <p:sp>
        <p:nvSpPr>
          <p:cNvPr id="3" name="Content Placeholder 2"/>
          <p:cNvSpPr>
            <a:spLocks noGrp="1"/>
          </p:cNvSpPr>
          <p:nvPr>
            <p:ph idx="1"/>
          </p:nvPr>
        </p:nvSpPr>
        <p:spPr>
          <a:xfrm>
            <a:off x="357158" y="1643050"/>
            <a:ext cx="8501122" cy="4389120"/>
          </a:xfrm>
        </p:spPr>
        <p:txBody>
          <a:bodyPr>
            <a:normAutofit/>
          </a:bodyPr>
          <a:lstStyle/>
          <a:p>
            <a:pPr algn="r" rtl="1"/>
            <a:r>
              <a:rPr lang="ar-SA" sz="3600" dirty="0" smtClean="0">
                <a:cs typeface="+mj-cs"/>
              </a:rPr>
              <a:t>يتم تثبيت نيرو محرر الصوتيات ضمن حزمة برامج نيرو لنقل ونسخ الملفات والأقراص المضغوطة أو يمكن تنزيله منفصلاً. متطلبات النظام الخاصة بها مماثلة لمتطلبات برنامج النيرو ويعمل علي أنظمة التشغيل المعروفة مثل الويندوز. يمكنك أن تجد معلومات أكثر تفصيلا عن متطلبات النظام تحت </a:t>
            </a:r>
            <a:r>
              <a:rPr lang="en-US" sz="3600" dirty="0" smtClean="0">
                <a:cs typeface="+mj-cs"/>
              </a:rPr>
              <a:t>www.nero.com.</a:t>
            </a:r>
            <a:endParaRPr lang="en-US" sz="3600" dirty="0">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a:bodyPr>
          <a:lstStyle/>
          <a:p>
            <a:pPr algn="ctr" rtl="1"/>
            <a:r>
              <a:rPr lang="ar-SA" dirty="0" smtClean="0"/>
              <a:t>التنسيقات</a:t>
            </a:r>
            <a:endParaRPr lang="en-US" dirty="0"/>
          </a:p>
        </p:txBody>
      </p:sp>
      <p:sp>
        <p:nvSpPr>
          <p:cNvPr id="3" name="Content Placeholder 2"/>
          <p:cNvSpPr>
            <a:spLocks noGrp="1"/>
          </p:cNvSpPr>
          <p:nvPr>
            <p:ph idx="1"/>
          </p:nvPr>
        </p:nvSpPr>
        <p:spPr>
          <a:xfrm>
            <a:off x="214282" y="1500174"/>
            <a:ext cx="8715436" cy="5072098"/>
          </a:xfrm>
        </p:spPr>
        <p:txBody>
          <a:bodyPr>
            <a:noAutofit/>
          </a:bodyPr>
          <a:lstStyle/>
          <a:p>
            <a:pPr algn="r" rtl="1"/>
            <a:r>
              <a:rPr lang="ar-SA" sz="3200" dirty="0" smtClean="0">
                <a:cs typeface="+mj-cs"/>
              </a:rPr>
              <a:t>ترميز الصوت المتقدم (</a:t>
            </a:r>
            <a:r>
              <a:rPr lang="en-US" sz="3200" dirty="0" smtClean="0">
                <a:cs typeface="+mj-cs"/>
              </a:rPr>
              <a:t>ACC</a:t>
            </a:r>
            <a:r>
              <a:rPr lang="ar-SA" sz="3200" dirty="0" smtClean="0">
                <a:cs typeface="+mj-cs"/>
              </a:rPr>
              <a:t>)</a:t>
            </a:r>
            <a:endParaRPr lang="en-US" sz="3200" dirty="0" smtClean="0">
              <a:cs typeface="+mj-cs"/>
            </a:endParaRPr>
          </a:p>
          <a:p>
            <a:pPr algn="r" rtl="1"/>
            <a:r>
              <a:rPr lang="ar-SA" sz="3200" dirty="0" smtClean="0">
                <a:cs typeface="+mj-cs"/>
              </a:rPr>
              <a:t>تنسيق تبادل الملفات</a:t>
            </a:r>
            <a:r>
              <a:rPr lang="en-US" sz="3200" dirty="0" smtClean="0">
                <a:cs typeface="+mj-cs"/>
              </a:rPr>
              <a:t> </a:t>
            </a:r>
            <a:r>
              <a:rPr lang="ar-SA" sz="3200" dirty="0" smtClean="0">
                <a:cs typeface="+mj-cs"/>
              </a:rPr>
              <a:t>الصوتية (</a:t>
            </a:r>
            <a:r>
              <a:rPr lang="en-US" sz="3200" dirty="0" smtClean="0">
                <a:cs typeface="+mj-cs"/>
              </a:rPr>
              <a:t>AIFF-AIF</a:t>
            </a:r>
            <a:r>
              <a:rPr lang="ar-SA" sz="3200" dirty="0" smtClean="0">
                <a:cs typeface="+mj-cs"/>
              </a:rPr>
              <a:t>)</a:t>
            </a:r>
            <a:endParaRPr lang="en-US" sz="3200" dirty="0" smtClean="0">
              <a:cs typeface="+mj-cs"/>
            </a:endParaRPr>
          </a:p>
          <a:p>
            <a:pPr algn="r" rtl="1"/>
            <a:r>
              <a:rPr lang="ar-SA" sz="3200" dirty="0" smtClean="0">
                <a:cs typeface="+mj-cs"/>
              </a:rPr>
              <a:t>دولبي ديجيتال (</a:t>
            </a:r>
            <a:r>
              <a:rPr lang="en-US" sz="3200" dirty="0" smtClean="0">
                <a:cs typeface="+mj-cs"/>
              </a:rPr>
              <a:t>AC-3</a:t>
            </a:r>
            <a:r>
              <a:rPr lang="ar-SA" sz="3200" dirty="0" smtClean="0">
                <a:cs typeface="+mj-cs"/>
              </a:rPr>
              <a:t>)</a:t>
            </a:r>
            <a:endParaRPr lang="en-US" sz="3200" dirty="0" smtClean="0">
              <a:cs typeface="+mj-cs"/>
            </a:endParaRPr>
          </a:p>
          <a:p>
            <a:pPr algn="r" rtl="1"/>
            <a:r>
              <a:rPr lang="en-US" sz="3200" dirty="0" smtClean="0">
                <a:cs typeface="+mj-cs"/>
              </a:rPr>
              <a:t>(MP3) </a:t>
            </a:r>
          </a:p>
          <a:p>
            <a:pPr algn="r" rtl="1"/>
            <a:r>
              <a:rPr lang="ar-SA" sz="3200" dirty="0" smtClean="0">
                <a:cs typeface="+mj-cs"/>
              </a:rPr>
              <a:t>نيرو ديجيتال (</a:t>
            </a:r>
            <a:r>
              <a:rPr lang="en-US" sz="3200" dirty="0" smtClean="0">
                <a:cs typeface="+mj-cs"/>
              </a:rPr>
              <a:t>MP4</a:t>
            </a:r>
            <a:r>
              <a:rPr lang="ar-SA" sz="3200" dirty="0" smtClean="0">
                <a:cs typeface="+mj-cs"/>
              </a:rPr>
              <a:t>)</a:t>
            </a:r>
            <a:endParaRPr lang="en-US" sz="3200" dirty="0" smtClean="0">
              <a:cs typeface="+mj-cs"/>
            </a:endParaRPr>
          </a:p>
          <a:p>
            <a:pPr algn="r" rtl="1"/>
            <a:r>
              <a:rPr lang="en-US" sz="3200" dirty="0" smtClean="0">
                <a:cs typeface="+mj-cs"/>
              </a:rPr>
              <a:t>(OGG, </a:t>
            </a:r>
            <a:r>
              <a:rPr lang="en-US" sz="3200" dirty="0" smtClean="0">
                <a:cs typeface="+mj-cs"/>
              </a:rPr>
              <a:t>OGM) </a:t>
            </a:r>
            <a:endParaRPr lang="en-US" sz="3200" dirty="0" smtClean="0">
              <a:cs typeface="+mj-cs"/>
            </a:endParaRPr>
          </a:p>
          <a:p>
            <a:pPr algn="r" rtl="1"/>
            <a:r>
              <a:rPr lang="en-US" sz="3200" dirty="0" smtClean="0">
                <a:cs typeface="+mj-cs"/>
              </a:rPr>
              <a:t>WAV,WAVE</a:t>
            </a:r>
          </a:p>
          <a:p>
            <a:pPr algn="r" rtl="1"/>
            <a:r>
              <a:rPr lang="ar-SA" sz="3200" dirty="0" smtClean="0">
                <a:cs typeface="+mj-cs"/>
              </a:rPr>
              <a:t>تنسيقات نيرو محرر الصوتيات </a:t>
            </a:r>
            <a:r>
              <a:rPr lang="en-US" sz="3200" dirty="0" smtClean="0">
                <a:cs typeface="+mj-cs"/>
              </a:rPr>
              <a:t>NWF</a:t>
            </a:r>
          </a:p>
          <a:p>
            <a:pPr algn="r" rtl="1"/>
            <a:endParaRPr lang="en-US" sz="3200" dirty="0" smtClean="0">
              <a:cs typeface="+mj-cs"/>
            </a:endParaRPr>
          </a:p>
          <a:p>
            <a:pPr algn="r" rtl="1"/>
            <a:endParaRPr lang="en-US" sz="3200" dirty="0">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p:spPr>
        <p:txBody>
          <a:bodyPr>
            <a:normAutofit/>
          </a:bodyPr>
          <a:lstStyle/>
          <a:p>
            <a:pPr algn="ctr" rtl="1"/>
            <a:r>
              <a:rPr lang="ar-SA" dirty="0" smtClean="0"/>
              <a:t>الإصدار الأخير</a:t>
            </a:r>
            <a:endParaRPr lang="en-US" dirty="0"/>
          </a:p>
        </p:txBody>
      </p:sp>
      <p:sp>
        <p:nvSpPr>
          <p:cNvPr id="3" name="Content Placeholder 2"/>
          <p:cNvSpPr>
            <a:spLocks noGrp="1"/>
          </p:cNvSpPr>
          <p:nvPr>
            <p:ph idx="1"/>
          </p:nvPr>
        </p:nvSpPr>
        <p:spPr>
          <a:xfrm>
            <a:off x="214282" y="1785926"/>
            <a:ext cx="8643998" cy="4389120"/>
          </a:xfrm>
        </p:spPr>
        <p:txBody>
          <a:bodyPr>
            <a:normAutofit/>
          </a:bodyPr>
          <a:lstStyle/>
          <a:p>
            <a:pPr algn="r" rtl="1"/>
            <a:r>
              <a:rPr lang="ar-SA" sz="3600" dirty="0" smtClean="0">
                <a:cs typeface="+mj-cs"/>
              </a:rPr>
              <a:t>آخر الإصدارات هو الإصدار رقم </a:t>
            </a:r>
            <a:r>
              <a:rPr lang="en-US" sz="3600" dirty="0" smtClean="0">
                <a:cs typeface="+mj-cs"/>
              </a:rPr>
              <a:t>12.0.4000</a:t>
            </a:r>
            <a:endParaRPr lang="ar-SA" sz="3600" dirty="0" smtClean="0">
              <a:cs typeface="+mj-cs"/>
            </a:endParaRPr>
          </a:p>
          <a:p>
            <a:pPr algn="r" rtl="1"/>
            <a:r>
              <a:rPr lang="ar-SA" sz="3600" dirty="0" smtClean="0">
                <a:cs typeface="+mj-cs"/>
              </a:rPr>
              <a:t>حجم الملف 65.4 </a:t>
            </a:r>
            <a:r>
              <a:rPr lang="ar-SA" sz="3600" dirty="0" err="1" smtClean="0">
                <a:cs typeface="+mj-cs"/>
              </a:rPr>
              <a:t>ميغا</a:t>
            </a:r>
            <a:r>
              <a:rPr lang="ar-SA" sz="3600" dirty="0" smtClean="0">
                <a:cs typeface="+mj-cs"/>
              </a:rPr>
              <a:t> بايت</a:t>
            </a:r>
          </a:p>
          <a:p>
            <a:pPr algn="r" rtl="1"/>
            <a:r>
              <a:rPr lang="ar-SA" sz="3600" dirty="0" smtClean="0">
                <a:cs typeface="+mj-cs"/>
              </a:rPr>
              <a:t>سعر البرنامج : 59.99 </a:t>
            </a:r>
            <a:r>
              <a:rPr lang="ar-SA" sz="3600" dirty="0" err="1" smtClean="0">
                <a:cs typeface="+mj-cs"/>
              </a:rPr>
              <a:t>يورو</a:t>
            </a:r>
            <a:endParaRPr lang="en-US" sz="3600" dirty="0">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a:bodyPr>
          <a:lstStyle/>
          <a:p>
            <a:pPr algn="ctr" rtl="1"/>
            <a:r>
              <a:rPr lang="ar-SA" dirty="0" smtClean="0"/>
              <a:t>المراجع</a:t>
            </a:r>
            <a:endParaRPr lang="en-US" dirty="0"/>
          </a:p>
        </p:txBody>
      </p:sp>
      <p:sp>
        <p:nvSpPr>
          <p:cNvPr id="3" name="Content Placeholder 2"/>
          <p:cNvSpPr>
            <a:spLocks noGrp="1"/>
          </p:cNvSpPr>
          <p:nvPr>
            <p:ph idx="1"/>
          </p:nvPr>
        </p:nvSpPr>
        <p:spPr>
          <a:xfrm>
            <a:off x="142844" y="1571612"/>
            <a:ext cx="8858312" cy="5000660"/>
          </a:xfrm>
        </p:spPr>
        <p:txBody>
          <a:bodyPr>
            <a:noAutofit/>
          </a:bodyPr>
          <a:lstStyle/>
          <a:p>
            <a:pPr algn="r" rtl="1"/>
            <a:r>
              <a:rPr lang="ar-SA" sz="3200" dirty="0" smtClean="0">
                <a:cs typeface="+mj-cs"/>
              </a:rPr>
              <a:t>موقع البرنامج :</a:t>
            </a:r>
          </a:p>
          <a:p>
            <a:pPr algn="r" rtl="1">
              <a:buNone/>
            </a:pPr>
            <a:r>
              <a:rPr lang="en-US" sz="3200" dirty="0" smtClean="0">
                <a:hlinkClick r:id="rId2"/>
              </a:rPr>
              <a:t>http://www.nero.com</a:t>
            </a:r>
            <a:endParaRPr lang="ar-SA" sz="3200" dirty="0" smtClean="0">
              <a:cs typeface="+mj-cs"/>
            </a:endParaRPr>
          </a:p>
          <a:p>
            <a:pPr algn="r" rtl="1"/>
            <a:r>
              <a:rPr lang="ar-SA" sz="3200" u="sng" dirty="0" smtClean="0">
                <a:cs typeface="+mj-cs"/>
              </a:rPr>
              <a:t>روابط خارجية :</a:t>
            </a:r>
          </a:p>
          <a:p>
            <a:pPr algn="r" rtl="1"/>
            <a:r>
              <a:rPr lang="ar-SA" sz="3200" dirty="0" smtClean="0">
                <a:cs typeface="+mj-cs"/>
              </a:rPr>
              <a:t>موقع التحميل :</a:t>
            </a:r>
          </a:p>
          <a:p>
            <a:pPr algn="r" rtl="1">
              <a:buNone/>
            </a:pPr>
            <a:r>
              <a:rPr lang="en-US" sz="3200" dirty="0" smtClean="0">
                <a:hlinkClick r:id="rId3"/>
              </a:rPr>
              <a:t>http://nero.afreecodec.com/nero-wave-editor-free-download/</a:t>
            </a:r>
            <a:endParaRPr lang="ar-SA" sz="3200" dirty="0" smtClean="0">
              <a:cs typeface="+mj-cs"/>
            </a:endParaRPr>
          </a:p>
          <a:p>
            <a:pPr algn="r" rtl="1"/>
            <a:r>
              <a:rPr lang="ar-SA" sz="3200" dirty="0" smtClean="0">
                <a:cs typeface="+mj-cs"/>
              </a:rPr>
              <a:t>مرجع خصائص البرنامج :</a:t>
            </a:r>
          </a:p>
          <a:p>
            <a:pPr algn="r" rtl="1">
              <a:buNone/>
            </a:pPr>
            <a:r>
              <a:rPr lang="en-US" sz="3200" dirty="0" smtClean="0">
                <a:hlinkClick r:id="rId4"/>
              </a:rPr>
              <a:t>http://en.wikipedia.org/wiki/Nero_Multimedia_Suite</a:t>
            </a:r>
            <a:endParaRPr lang="ar-SA" sz="3200" dirty="0" smtClean="0">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normAutofit/>
          </a:bodyPr>
          <a:lstStyle/>
          <a:p>
            <a:pPr algn="ctr" rtl="1"/>
            <a:r>
              <a:rPr lang="ar-SA" dirty="0" smtClean="0"/>
              <a:t>مصادر التعلم </a:t>
            </a:r>
            <a:endParaRPr lang="en-US" dirty="0"/>
          </a:p>
        </p:txBody>
      </p:sp>
      <p:sp>
        <p:nvSpPr>
          <p:cNvPr id="3" name="Content Placeholder 2"/>
          <p:cNvSpPr>
            <a:spLocks noGrp="1"/>
          </p:cNvSpPr>
          <p:nvPr>
            <p:ph idx="1"/>
          </p:nvPr>
        </p:nvSpPr>
        <p:spPr>
          <a:xfrm>
            <a:off x="214282" y="1500174"/>
            <a:ext cx="8715436" cy="4824426"/>
          </a:xfrm>
        </p:spPr>
        <p:txBody>
          <a:bodyPr>
            <a:normAutofit/>
          </a:bodyPr>
          <a:lstStyle/>
          <a:p>
            <a:pPr algn="r" rtl="1"/>
            <a:r>
              <a:rPr lang="ar-SA" sz="3200" dirty="0" smtClean="0">
                <a:cs typeface="+mj-cs"/>
              </a:rPr>
              <a:t>منتديات مستر عراق :</a:t>
            </a:r>
          </a:p>
          <a:p>
            <a:pPr algn="r" rtl="1">
              <a:buNone/>
            </a:pPr>
            <a:r>
              <a:rPr lang="en-US" sz="2800" dirty="0" smtClean="0">
                <a:hlinkClick r:id="rId2"/>
              </a:rPr>
              <a:t>http://www.mriraq.com/vb/showthread.php?t=226086</a:t>
            </a:r>
            <a:endParaRPr lang="en-US" sz="2800" dirty="0" smtClean="0"/>
          </a:p>
          <a:p>
            <a:pPr algn="r" rtl="1"/>
            <a:r>
              <a:rPr lang="ar-SA" sz="3200" dirty="0" smtClean="0">
                <a:cs typeface="+mj-cs"/>
              </a:rPr>
              <a:t>منتديات المشاغب :</a:t>
            </a:r>
          </a:p>
          <a:p>
            <a:pPr algn="r" rtl="1">
              <a:buNone/>
            </a:pPr>
            <a:r>
              <a:rPr lang="en-US" sz="2800" dirty="0" smtClean="0">
                <a:hlinkClick r:id="rId3"/>
              </a:rPr>
              <a:t>http://www.absba.org/showthread.php?t=106042</a:t>
            </a:r>
            <a:endParaRPr lang="ar-SA" sz="3200" dirty="0" smtClean="0">
              <a:cs typeface="+mj-cs"/>
            </a:endParaRPr>
          </a:p>
          <a:p>
            <a:pPr algn="r" rtl="1">
              <a:buNone/>
            </a:pPr>
            <a:endParaRPr lang="ar-SA"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1857364"/>
            <a:ext cx="8572560" cy="1631216"/>
          </a:xfrm>
          <a:prstGeom prst="rect">
            <a:avLst/>
          </a:prstGeom>
          <a:noFill/>
        </p:spPr>
        <p:txBody>
          <a:bodyPr wrap="square" rtlCol="0">
            <a:spAutoFit/>
          </a:bodyPr>
          <a:lstStyle/>
          <a:p>
            <a:pPr algn="ctr" rtl="1"/>
            <a:r>
              <a:rPr lang="ar-SA" sz="5000" dirty="0" smtClean="0">
                <a:solidFill>
                  <a:schemeClr val="tx2"/>
                </a:solidFill>
                <a:latin typeface="+mj-lt"/>
                <a:ea typeface="+mj-ea"/>
                <a:cs typeface="+mj-cs"/>
              </a:rPr>
              <a:t>شكراً </a:t>
            </a:r>
            <a:r>
              <a:rPr lang="ar-SA" sz="5000" dirty="0" smtClean="0">
                <a:solidFill>
                  <a:schemeClr val="tx2"/>
                </a:solidFill>
                <a:latin typeface="+mj-lt"/>
                <a:ea typeface="+mj-ea"/>
                <a:cs typeface="+mj-cs"/>
              </a:rPr>
              <a:t>لحسن </a:t>
            </a:r>
            <a:r>
              <a:rPr lang="ar-SA" sz="5000" dirty="0" smtClean="0">
                <a:solidFill>
                  <a:schemeClr val="tx2"/>
                </a:solidFill>
                <a:latin typeface="+mj-lt"/>
                <a:ea typeface="+mj-ea"/>
                <a:cs typeface="+mj-cs"/>
              </a:rPr>
              <a:t>استماعكم</a:t>
            </a:r>
            <a:endParaRPr lang="ar-SA" sz="5000" dirty="0" smtClean="0">
              <a:solidFill>
                <a:schemeClr val="tx2"/>
              </a:solidFill>
              <a:latin typeface="+mj-lt"/>
              <a:ea typeface="+mj-ea"/>
              <a:cs typeface="+mj-cs"/>
            </a:endParaRPr>
          </a:p>
          <a:p>
            <a:pPr algn="ctr" rtl="1"/>
            <a:r>
              <a:rPr lang="ar-SA" sz="5000" dirty="0" smtClean="0">
                <a:solidFill>
                  <a:schemeClr val="tx2"/>
                </a:solidFill>
                <a:latin typeface="+mj-lt"/>
                <a:ea typeface="+mj-ea"/>
                <a:cs typeface="+mj-cs"/>
              </a:rPr>
              <a:t>وصلى الله وسلم على نبينا محمد وعلى آله وصحبه</a:t>
            </a:r>
            <a:endParaRPr lang="en-US" sz="5000" dirty="0" smtClean="0">
              <a:solidFill>
                <a:schemeClr val="tx2"/>
              </a:solidFill>
              <a:latin typeface="+mj-lt"/>
              <a:ea typeface="+mj-ea"/>
              <a:cs typeface="+mj-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501122" cy="4500594"/>
          </a:xfrm>
        </p:spPr>
        <p:txBody>
          <a:bodyPr>
            <a:noAutofit/>
          </a:bodyPr>
          <a:lstStyle/>
          <a:p>
            <a:pPr algn="r">
              <a:spcBef>
                <a:spcPct val="0"/>
              </a:spcBef>
              <a:buNone/>
            </a:pPr>
            <a:r>
              <a:rPr lang="ar-SA" sz="5000" dirty="0" smtClean="0">
                <a:solidFill>
                  <a:schemeClr val="tx2"/>
                </a:solidFill>
                <a:latin typeface="+mj-lt"/>
                <a:ea typeface="+mj-ea"/>
                <a:cs typeface="+mj-cs"/>
              </a:rPr>
              <a:t>نبذة تعريفية : </a:t>
            </a:r>
            <a:endParaRPr lang="en-US" sz="5000" dirty="0" smtClean="0">
              <a:solidFill>
                <a:schemeClr val="tx2"/>
              </a:solidFill>
              <a:latin typeface="+mj-lt"/>
              <a:ea typeface="+mj-ea"/>
              <a:cs typeface="+mj-cs"/>
            </a:endParaRPr>
          </a:p>
          <a:p>
            <a:pPr algn="just" rtl="1">
              <a:buNone/>
            </a:pPr>
            <a:r>
              <a:rPr lang="ar-SA" sz="4000" b="1" dirty="0" smtClean="0">
                <a:cs typeface="+mj-cs"/>
              </a:rPr>
              <a:t> 		</a:t>
            </a:r>
            <a:r>
              <a:rPr lang="ar-SA" sz="4000" dirty="0" smtClean="0">
                <a:cs typeface="+mj-cs"/>
              </a:rPr>
              <a:t>هو برنامج تحويل وسائط متعددة </a:t>
            </a:r>
            <a:r>
              <a:rPr lang="ar-SA" sz="4000" u="sng" dirty="0" smtClean="0">
                <a:cs typeface="+mj-cs"/>
              </a:rPr>
              <a:t>مجاني</a:t>
            </a:r>
            <a:r>
              <a:rPr lang="ar-SA" sz="4000" dirty="0" smtClean="0">
                <a:cs typeface="+mj-cs"/>
              </a:rPr>
              <a:t> يحتوي على العديد من الخيارات التي تقوم بتحويل الفيديو والصوت والصور وأقراص دي في دي وغيرها من صيغة أو امتداد إلى صيغة أخرى بالإضافة إلى بعض الأدوات التي تمكن المستخدم من دمج أصوات أو مقاطع فيديو من عدة ملفات.</a:t>
            </a: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143000"/>
          </a:xfrm>
        </p:spPr>
        <p:txBody>
          <a:bodyPr>
            <a:normAutofit/>
          </a:bodyPr>
          <a:lstStyle/>
          <a:p>
            <a:pPr algn="ctr" rtl="1"/>
            <a:r>
              <a:rPr lang="ar-SA" dirty="0" smtClean="0"/>
              <a:t>الإصدارات ومتطلبات التشغيل</a:t>
            </a:r>
            <a:endParaRPr lang="en-US" dirty="0" smtClean="0"/>
          </a:p>
        </p:txBody>
      </p:sp>
      <p:sp>
        <p:nvSpPr>
          <p:cNvPr id="3" name="Content Placeholder 2"/>
          <p:cNvSpPr>
            <a:spLocks noGrp="1"/>
          </p:cNvSpPr>
          <p:nvPr>
            <p:ph idx="1"/>
          </p:nvPr>
        </p:nvSpPr>
        <p:spPr>
          <a:xfrm>
            <a:off x="285720" y="1857364"/>
            <a:ext cx="8572560" cy="4000528"/>
          </a:xfrm>
        </p:spPr>
        <p:txBody>
          <a:bodyPr>
            <a:noAutofit/>
          </a:bodyPr>
          <a:lstStyle/>
          <a:p>
            <a:pPr algn="r" rtl="1"/>
            <a:r>
              <a:rPr lang="ar-SA" sz="4800" dirty="0" smtClean="0">
                <a:cs typeface="+mj-cs"/>
              </a:rPr>
              <a:t>الإصدار الأخير من البرنامج : هو النسخة 3.00</a:t>
            </a:r>
          </a:p>
          <a:p>
            <a:pPr algn="r" rtl="1"/>
            <a:r>
              <a:rPr lang="ar-SA" sz="4800" dirty="0" smtClean="0">
                <a:cs typeface="+mj-cs"/>
              </a:rPr>
              <a:t>تاريخ الإصدار : 2012/07/15</a:t>
            </a:r>
          </a:p>
          <a:p>
            <a:pPr algn="r" rtl="1"/>
            <a:r>
              <a:rPr lang="ar-SA" sz="4800" dirty="0" smtClean="0">
                <a:cs typeface="+mj-cs"/>
              </a:rPr>
              <a:t>الحجم : 13.6 ميجابايت</a:t>
            </a:r>
          </a:p>
          <a:p>
            <a:pPr algn="r" rtl="1"/>
            <a:r>
              <a:rPr lang="ar-SA" sz="4800" dirty="0" smtClean="0">
                <a:cs typeface="+mj-cs"/>
              </a:rPr>
              <a:t>متطلبات التشغيل : نظام تشغيل ويندوز</a:t>
            </a:r>
            <a:endParaRPr lang="en-US" sz="4800" dirty="0" smtClean="0">
              <a:cs typeface="+mj-cs"/>
            </a:endParaRPr>
          </a:p>
          <a:p>
            <a:pPr algn="r" rtl="1">
              <a:buNone/>
            </a:pPr>
            <a:endParaRPr lang="ar-SA" sz="4800" dirty="0" smtClean="0">
              <a:cs typeface="+mj-cs"/>
            </a:endParaRPr>
          </a:p>
          <a:p>
            <a:pPr algn="r" rtl="1"/>
            <a:endParaRPr lang="ar-SA" sz="4800" dirty="0" smtClean="0">
              <a:cs typeface="+mj-cs"/>
            </a:endParaRPr>
          </a:p>
          <a:p>
            <a:pPr algn="r" rtl="1"/>
            <a:endParaRPr lang="en-US" sz="3600"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a:bodyPr>
          <a:lstStyle/>
          <a:p>
            <a:pPr algn="ctr" rtl="1"/>
            <a:r>
              <a:rPr lang="ar-SA" dirty="0" smtClean="0"/>
              <a:t>خصائص البرنامج</a:t>
            </a:r>
            <a:endParaRPr lang="en-US" dirty="0"/>
          </a:p>
        </p:txBody>
      </p:sp>
      <p:sp>
        <p:nvSpPr>
          <p:cNvPr id="3" name="Content Placeholder 2"/>
          <p:cNvSpPr>
            <a:spLocks noGrp="1"/>
          </p:cNvSpPr>
          <p:nvPr>
            <p:ph idx="1"/>
          </p:nvPr>
        </p:nvSpPr>
        <p:spPr>
          <a:xfrm>
            <a:off x="214282" y="1500174"/>
            <a:ext cx="8715436" cy="4065288"/>
          </a:xfrm>
        </p:spPr>
        <p:txBody>
          <a:bodyPr>
            <a:noAutofit/>
          </a:bodyPr>
          <a:lstStyle/>
          <a:p>
            <a:pPr algn="r" rtl="1"/>
            <a:r>
              <a:rPr lang="ar-SA" sz="3600" dirty="0" smtClean="0">
                <a:cs typeface="+mj-cs"/>
              </a:rPr>
              <a:t>تحويل صيغ ملفات الفيديو .</a:t>
            </a:r>
          </a:p>
          <a:p>
            <a:pPr algn="r" rtl="1"/>
            <a:r>
              <a:rPr lang="ar-SA" sz="3600" dirty="0" smtClean="0">
                <a:cs typeface="+mj-cs"/>
              </a:rPr>
              <a:t>تحويل صيغ ملفات الصوت.</a:t>
            </a:r>
          </a:p>
          <a:p>
            <a:pPr algn="r" rtl="1"/>
            <a:r>
              <a:rPr lang="ar-SA" sz="3600" dirty="0" smtClean="0">
                <a:cs typeface="+mj-cs"/>
              </a:rPr>
              <a:t>تحويل صيغ ملفات الصور.</a:t>
            </a:r>
          </a:p>
          <a:p>
            <a:pPr algn="r" rtl="1"/>
            <a:r>
              <a:rPr lang="ar-SA" sz="3600" dirty="0" smtClean="0">
                <a:cs typeface="+mj-cs"/>
              </a:rPr>
              <a:t>دمج </a:t>
            </a:r>
            <a:r>
              <a:rPr lang="ar-SA" sz="3600" dirty="0" smtClean="0">
                <a:cs typeface="+mj-cs"/>
              </a:rPr>
              <a:t>أكثر من ملف صوتي أو فيديو في ملف واحد , وكذلك دمج صوت في مقطع فيديو.</a:t>
            </a:r>
          </a:p>
          <a:p>
            <a:pPr algn="r" rtl="1"/>
            <a:endParaRPr lang="en-US" sz="3600" dirty="0">
              <a:cs typeface="+mj-cs"/>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normAutofit/>
          </a:bodyPr>
          <a:lstStyle/>
          <a:p>
            <a:pPr algn="ctr" rtl="1"/>
            <a:r>
              <a:rPr lang="ar-SA" b="1" dirty="0" smtClean="0"/>
              <a:t> </a:t>
            </a:r>
            <a:r>
              <a:rPr lang="ar-SA" dirty="0" smtClean="0"/>
              <a:t>خصائص إضافية للبرنامج</a:t>
            </a:r>
            <a:endParaRPr lang="en-US" dirty="0"/>
          </a:p>
        </p:txBody>
      </p:sp>
      <p:sp>
        <p:nvSpPr>
          <p:cNvPr id="3" name="Content Placeholder 2"/>
          <p:cNvSpPr>
            <a:spLocks noGrp="1"/>
          </p:cNvSpPr>
          <p:nvPr>
            <p:ph idx="1"/>
          </p:nvPr>
        </p:nvSpPr>
        <p:spPr>
          <a:xfrm>
            <a:off x="285720" y="1571612"/>
            <a:ext cx="8572560" cy="4714908"/>
          </a:xfrm>
        </p:spPr>
        <p:txBody>
          <a:bodyPr>
            <a:noAutofit/>
          </a:bodyPr>
          <a:lstStyle/>
          <a:p>
            <a:pPr algn="r" rtl="1"/>
            <a:r>
              <a:rPr lang="ar-SA" sz="3600" dirty="0" smtClean="0">
                <a:cs typeface="+mj-cs"/>
              </a:rPr>
              <a:t>توفر 62 لغة لواجهة البرنامج ويدعم اللغة العربية.</a:t>
            </a:r>
            <a:endParaRPr lang="en-US" sz="3600" dirty="0" smtClean="0">
              <a:cs typeface="+mj-cs"/>
            </a:endParaRPr>
          </a:p>
          <a:p>
            <a:pPr algn="r" rtl="1"/>
            <a:r>
              <a:rPr lang="ar-SA" sz="3600" dirty="0" smtClean="0">
                <a:cs typeface="+mj-cs"/>
              </a:rPr>
              <a:t>يمكن تغيير لون واجهة البرنامج إلى أربعة ألوان.</a:t>
            </a:r>
          </a:p>
          <a:p>
            <a:pPr algn="r" rtl="1"/>
            <a:r>
              <a:rPr lang="ar-SA" sz="3600" dirty="0" smtClean="0">
                <a:cs typeface="+mj-cs"/>
              </a:rPr>
              <a:t>يمكن تصغير البرنامج إلى شريط قائمة إبدأ جوار الساعة.</a:t>
            </a:r>
          </a:p>
          <a:p>
            <a:pPr algn="r" rtl="1"/>
            <a:r>
              <a:rPr lang="ar-SA" sz="3600" dirty="0" smtClean="0">
                <a:cs typeface="+mj-cs"/>
              </a:rPr>
              <a:t>إمكانية دمج الترجمة مع مقاطع الفيديو.</a:t>
            </a:r>
          </a:p>
          <a:p>
            <a:pPr algn="r" rtl="1"/>
            <a:r>
              <a:rPr lang="ar-SA" sz="3600" dirty="0" smtClean="0">
                <a:cs typeface="+mj-cs"/>
              </a:rPr>
              <a:t>تمكين أو تعطيل إيقاف تشغيل الكمبيوتر عند إنهاء مهام التحويل.</a:t>
            </a:r>
          </a:p>
          <a:p>
            <a:pPr algn="r" rtl="1"/>
            <a:r>
              <a:rPr lang="ar-SA" sz="3600" dirty="0" smtClean="0">
                <a:cs typeface="+mj-cs"/>
              </a:rPr>
              <a:t>التنبيه عند تشغيل البرنامج, إنهاء المهمة وفشل المهمة.</a:t>
            </a:r>
          </a:p>
          <a:p>
            <a:pPr algn="r" rtl="1"/>
            <a:r>
              <a:rPr lang="ar-SA" sz="3600" dirty="0" smtClean="0">
                <a:cs typeface="+mj-cs"/>
              </a:rPr>
              <a:t>خاصية البحث التلقائي عن التحديثات.</a:t>
            </a:r>
          </a:p>
          <a:p>
            <a:pPr algn="r" rtl="1"/>
            <a:endParaRPr lang="en-US" sz="3600" dirty="0">
              <a:cs typeface="+mj-cs"/>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normAutofit/>
          </a:bodyPr>
          <a:lstStyle/>
          <a:p>
            <a:pPr algn="ctr" rtl="1"/>
            <a:r>
              <a:rPr lang="ar-SA" dirty="0" smtClean="0"/>
              <a:t>خصائص الصوت في البرنامج</a:t>
            </a:r>
            <a:endParaRPr lang="en-US" dirty="0" smtClean="0"/>
          </a:p>
        </p:txBody>
      </p:sp>
      <p:sp>
        <p:nvSpPr>
          <p:cNvPr id="3" name="Content Placeholder 2"/>
          <p:cNvSpPr>
            <a:spLocks noGrp="1"/>
          </p:cNvSpPr>
          <p:nvPr>
            <p:ph idx="1"/>
          </p:nvPr>
        </p:nvSpPr>
        <p:spPr>
          <a:xfrm>
            <a:off x="214282" y="1643050"/>
            <a:ext cx="8715436" cy="3929090"/>
          </a:xfrm>
        </p:spPr>
        <p:txBody>
          <a:bodyPr/>
          <a:lstStyle/>
          <a:p>
            <a:pPr algn="just" rtl="1"/>
            <a:r>
              <a:rPr lang="ar-SA" sz="3600" dirty="0" smtClean="0">
                <a:cs typeface="+mj-cs"/>
              </a:rPr>
              <a:t>يستطيع البرنامج تحويل صيغة الصوت من أكثر من 30 نوع إلى الصيغ </a:t>
            </a:r>
            <a:r>
              <a:rPr lang="en-US" sz="2800" dirty="0" smtClean="0">
                <a:cs typeface="+mj-cs"/>
              </a:rPr>
              <a:t>MP3/WMA/AMR/OGG/AAC/WAV</a:t>
            </a:r>
            <a:r>
              <a:rPr lang="en-US" sz="3600" dirty="0" smtClean="0">
                <a:cs typeface="+mj-cs"/>
              </a:rPr>
              <a:t> </a:t>
            </a:r>
            <a:r>
              <a:rPr lang="ar-SA" sz="3600" dirty="0" smtClean="0">
                <a:cs typeface="+mj-cs"/>
              </a:rPr>
              <a:t> وغيرها</a:t>
            </a:r>
            <a:endParaRPr lang="ar-SA" sz="3600" dirty="0" smtClean="0">
              <a:cs typeface="+mj-cs"/>
            </a:endParaRPr>
          </a:p>
          <a:p>
            <a:pPr algn="just" rtl="1"/>
            <a:r>
              <a:rPr lang="ar-SA" sz="3600" dirty="0" smtClean="0">
                <a:cs typeface="+mj-cs"/>
              </a:rPr>
              <a:t>يمكنه سحب الصوت من مقاطع فيديو وحفظها بأي صيغة ممكنه.</a:t>
            </a:r>
          </a:p>
          <a:p>
            <a:pPr algn="just" rtl="1"/>
            <a:r>
              <a:rPr lang="ar-SA" sz="3600" dirty="0" smtClean="0">
                <a:cs typeface="+mj-cs"/>
              </a:rPr>
              <a:t>تحويل الاسطوانات الصوتية إلى ملفات صوتية بصيغ مختلفة.</a:t>
            </a:r>
          </a:p>
          <a:p>
            <a:pPr algn="just" rtl="1"/>
            <a:r>
              <a:rPr lang="ar-SA" sz="3600" dirty="0" smtClean="0">
                <a:cs typeface="+mj-cs"/>
              </a:rPr>
              <a:t>دمج أكثر من ملف صوتي أو فيديو في ملف واحد , وكذلك دمج صوت في مقطع فيديو.</a:t>
            </a:r>
          </a:p>
          <a:p>
            <a:pPr algn="r" rtl="1"/>
            <a:endParaRPr lang="en-US" dirty="0"/>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12"/>
            <a:ext cx="8229600" cy="1143000"/>
          </a:xfrm>
        </p:spPr>
        <p:txBody>
          <a:bodyPr>
            <a:normAutofit/>
          </a:bodyPr>
          <a:lstStyle/>
          <a:p>
            <a:pPr algn="ctr" rtl="1"/>
            <a:r>
              <a:rPr lang="ar-SA" dirty="0" smtClean="0"/>
              <a:t>المراجع</a:t>
            </a:r>
            <a:endParaRPr lang="en-US" dirty="0"/>
          </a:p>
        </p:txBody>
      </p:sp>
      <p:sp>
        <p:nvSpPr>
          <p:cNvPr id="3" name="Content Placeholder 2"/>
          <p:cNvSpPr>
            <a:spLocks noGrp="1"/>
          </p:cNvSpPr>
          <p:nvPr>
            <p:ph idx="1"/>
          </p:nvPr>
        </p:nvSpPr>
        <p:spPr>
          <a:xfrm>
            <a:off x="285720" y="1643050"/>
            <a:ext cx="8572560" cy="4531996"/>
          </a:xfrm>
        </p:spPr>
        <p:txBody>
          <a:bodyPr>
            <a:normAutofit fontScale="85000" lnSpcReduction="20000"/>
          </a:bodyPr>
          <a:lstStyle/>
          <a:p>
            <a:pPr algn="r" rtl="1">
              <a:buFont typeface="Wingdings" pitchFamily="2" charset="2"/>
              <a:buChar char="ü"/>
            </a:pPr>
            <a:r>
              <a:rPr lang="ar-SA" sz="3600" dirty="0" smtClean="0">
                <a:cs typeface="+mj-cs"/>
              </a:rPr>
              <a:t>الموقع الرسمي للبرنامج :</a:t>
            </a:r>
          </a:p>
          <a:p>
            <a:pPr algn="r" rtl="1">
              <a:buNone/>
            </a:pPr>
            <a:r>
              <a:rPr lang="ar-SA" sz="3600" dirty="0" smtClean="0">
                <a:cs typeface="+mj-cs"/>
              </a:rPr>
              <a:t> </a:t>
            </a:r>
            <a:r>
              <a:rPr lang="en-US" sz="3200" dirty="0" smtClean="0">
                <a:cs typeface="+mj-cs"/>
                <a:hlinkClick r:id="rId2"/>
              </a:rPr>
              <a:t>http://www.pcfreetime.com/</a:t>
            </a:r>
            <a:endParaRPr lang="ar-SA" sz="3200" dirty="0" smtClean="0">
              <a:cs typeface="+mj-cs"/>
            </a:endParaRPr>
          </a:p>
          <a:p>
            <a:pPr algn="r" rtl="1">
              <a:buFont typeface="Wingdings" pitchFamily="2" charset="2"/>
              <a:buChar char="ü"/>
            </a:pPr>
            <a:r>
              <a:rPr lang="ar-SA" sz="3600" u="sng" dirty="0" smtClean="0">
                <a:cs typeface="+mj-cs"/>
              </a:rPr>
              <a:t>روابط إضافية :</a:t>
            </a:r>
          </a:p>
          <a:p>
            <a:pPr algn="r" rtl="1">
              <a:buFont typeface="Wingdings" pitchFamily="2" charset="2"/>
              <a:buChar char="ü"/>
            </a:pPr>
            <a:r>
              <a:rPr lang="ar-SA" sz="3600" dirty="0" smtClean="0">
                <a:cs typeface="+mj-cs"/>
              </a:rPr>
              <a:t>تحميل البرنامج :</a:t>
            </a:r>
          </a:p>
          <a:p>
            <a:pPr algn="r" rtl="1">
              <a:buNone/>
            </a:pPr>
            <a:r>
              <a:rPr lang="ar-SA" sz="4000" dirty="0" smtClean="0"/>
              <a:t> </a:t>
            </a:r>
            <a:r>
              <a:rPr lang="en-US" sz="3600" dirty="0" smtClean="0">
                <a:hlinkClick r:id="rId2"/>
              </a:rPr>
              <a:t>http://www.pcfreetime.com/</a:t>
            </a:r>
            <a:endParaRPr lang="ar-SA" sz="3600" dirty="0" smtClean="0">
              <a:cs typeface="+mj-cs"/>
            </a:endParaRPr>
          </a:p>
          <a:p>
            <a:pPr algn="r" rtl="1">
              <a:buFont typeface="Wingdings" pitchFamily="2" charset="2"/>
              <a:buChar char="ü"/>
            </a:pPr>
            <a:r>
              <a:rPr lang="ar-SA" sz="3600" dirty="0" smtClean="0">
                <a:cs typeface="+mj-cs"/>
              </a:rPr>
              <a:t>الدعم الفني :</a:t>
            </a:r>
          </a:p>
          <a:p>
            <a:pPr algn="r" rtl="1">
              <a:buNone/>
            </a:pPr>
            <a:r>
              <a:rPr lang="en-US" sz="3600" dirty="0" smtClean="0">
                <a:cs typeface="+mj-cs"/>
              </a:rPr>
              <a:t> </a:t>
            </a:r>
            <a:r>
              <a:rPr lang="en-US" sz="3200" dirty="0" smtClean="0">
                <a:cs typeface="+mj-cs"/>
                <a:hlinkClick r:id="rId3"/>
              </a:rPr>
              <a:t>pcfreetime@gmail.com</a:t>
            </a:r>
            <a:endParaRPr lang="ar-SA" sz="3200" dirty="0" smtClean="0">
              <a:cs typeface="+mj-cs"/>
            </a:endParaRPr>
          </a:p>
          <a:p>
            <a:pPr algn="r" rtl="1">
              <a:buFont typeface="Wingdings" pitchFamily="2" charset="2"/>
              <a:buChar char="ü"/>
            </a:pPr>
            <a:r>
              <a:rPr lang="en-US" sz="3600" dirty="0" smtClean="0">
                <a:cs typeface="+mj-cs"/>
              </a:rPr>
              <a:t> </a:t>
            </a:r>
            <a:r>
              <a:rPr lang="ar-SA" sz="3600" dirty="0" smtClean="0">
                <a:cs typeface="+mj-cs"/>
              </a:rPr>
              <a:t>للتعاون في تطوير البرنامج </a:t>
            </a:r>
            <a:r>
              <a:rPr lang="en-US" sz="3600" dirty="0" smtClean="0">
                <a:cs typeface="+mj-cs"/>
              </a:rPr>
              <a:t>:</a:t>
            </a:r>
            <a:endParaRPr lang="ar-SA" sz="3600" dirty="0" smtClean="0">
              <a:cs typeface="+mj-cs"/>
            </a:endParaRPr>
          </a:p>
          <a:p>
            <a:pPr algn="r" rtl="1">
              <a:buNone/>
            </a:pPr>
            <a:r>
              <a:rPr lang="ar-SA" sz="3600" dirty="0" smtClean="0">
                <a:cs typeface="+mj-cs"/>
              </a:rPr>
              <a:t> </a:t>
            </a:r>
            <a:r>
              <a:rPr lang="en-US" sz="3200" dirty="0" smtClean="0">
                <a:cs typeface="+mj-cs"/>
                <a:hlinkClick r:id="rId4"/>
              </a:rPr>
              <a:t>chenjunhao80@gmail.com</a:t>
            </a:r>
            <a:endParaRPr lang="ar-SA" sz="3200" dirty="0" smtClean="0">
              <a:cs typeface="+mj-cs"/>
            </a:endParaRPr>
          </a:p>
          <a:p>
            <a:pPr algn="r" rtl="1">
              <a:buNone/>
            </a:pPr>
            <a:endParaRPr lang="en-US" sz="3600" dirty="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285728"/>
            <a:ext cx="8229600" cy="1143000"/>
          </a:xfrm>
        </p:spPr>
        <p:txBody>
          <a:bodyPr>
            <a:normAutofit/>
          </a:bodyPr>
          <a:lstStyle/>
          <a:p>
            <a:pPr algn="ctr" rtl="1"/>
            <a:r>
              <a:rPr lang="ar-SA" dirty="0" smtClean="0"/>
              <a:t>مصادر التعلم </a:t>
            </a:r>
            <a:endParaRPr lang="en-US" dirty="0"/>
          </a:p>
        </p:txBody>
      </p:sp>
      <p:sp>
        <p:nvSpPr>
          <p:cNvPr id="3" name="Content Placeholder 2"/>
          <p:cNvSpPr>
            <a:spLocks noGrp="1"/>
          </p:cNvSpPr>
          <p:nvPr>
            <p:ph idx="1"/>
          </p:nvPr>
        </p:nvSpPr>
        <p:spPr>
          <a:xfrm>
            <a:off x="142844" y="1500174"/>
            <a:ext cx="8786874" cy="5143536"/>
          </a:xfrm>
        </p:spPr>
        <p:txBody>
          <a:bodyPr>
            <a:normAutofit fontScale="85000" lnSpcReduction="20000"/>
          </a:bodyPr>
          <a:lstStyle/>
          <a:p>
            <a:pPr algn="r" rtl="1"/>
            <a:r>
              <a:rPr lang="ar-SA" sz="3500" dirty="0" smtClean="0">
                <a:cs typeface="+mj-cs"/>
              </a:rPr>
              <a:t>منتديات سوق الدوحة (شرح البرنامج) :</a:t>
            </a:r>
          </a:p>
          <a:p>
            <a:pPr algn="r" rtl="1">
              <a:buNone/>
            </a:pPr>
            <a:r>
              <a:rPr lang="en-US" sz="2800" dirty="0" smtClean="0">
                <a:hlinkClick r:id="rId2"/>
              </a:rPr>
              <a:t>http://www.souqaldoha.com/vb/t59817.html</a:t>
            </a:r>
            <a:endParaRPr lang="en-US" sz="2800" dirty="0" smtClean="0"/>
          </a:p>
          <a:p>
            <a:pPr algn="r" rtl="1"/>
            <a:r>
              <a:rPr lang="ar-SA" sz="3500" dirty="0" smtClean="0">
                <a:cs typeface="+mj-cs"/>
              </a:rPr>
              <a:t>شبكة فلسطين للحوار (تحميل البرنامج+شرح البرنامج) :</a:t>
            </a:r>
          </a:p>
          <a:p>
            <a:pPr algn="r" rtl="1">
              <a:buNone/>
            </a:pPr>
            <a:r>
              <a:rPr lang="en-US" sz="2800" dirty="0" smtClean="0">
                <a:hlinkClick r:id="rId3"/>
              </a:rPr>
              <a:t>http://www.paldf.net/forum/showthread.php?t=1044224&amp;highlight=Format+Factory</a:t>
            </a:r>
            <a:r>
              <a:rPr lang="ar-SA" sz="2800" dirty="0" smtClean="0"/>
              <a:t>		</a:t>
            </a:r>
          </a:p>
          <a:p>
            <a:pPr algn="r" rtl="1"/>
            <a:r>
              <a:rPr lang="ar-SA" sz="3500" dirty="0" smtClean="0">
                <a:cs typeface="+mj-cs"/>
              </a:rPr>
              <a:t>الفيديو يوتيوب :</a:t>
            </a:r>
          </a:p>
          <a:p>
            <a:pPr algn="r" rtl="1">
              <a:buNone/>
            </a:pPr>
            <a:r>
              <a:rPr lang="ar-SA" sz="3500" dirty="0" smtClean="0">
                <a:cs typeface="+mj-cs"/>
              </a:rPr>
              <a:t>تنصيب البرنامج :</a:t>
            </a:r>
          </a:p>
          <a:p>
            <a:pPr algn="r" rtl="1">
              <a:buNone/>
            </a:pPr>
            <a:r>
              <a:rPr lang="ar-SA" sz="3500" dirty="0" smtClean="0">
                <a:cs typeface="+mj-cs"/>
              </a:rPr>
              <a:t> </a:t>
            </a:r>
            <a:r>
              <a:rPr lang="en-US" sz="2800" u="sng" dirty="0" smtClean="0">
                <a:hlinkClick r:id="rId4"/>
              </a:rPr>
              <a:t>www.youtube.com/watch?v=DicN5ZK4_Dg</a:t>
            </a:r>
            <a:endParaRPr lang="ar-SA" sz="2800" u="sng" dirty="0" smtClean="0"/>
          </a:p>
          <a:p>
            <a:pPr algn="r" rtl="1">
              <a:buNone/>
            </a:pPr>
            <a:r>
              <a:rPr lang="ar-SA" sz="2800" dirty="0" smtClean="0"/>
              <a:t>تنصيب البرنامج + شرح البرنامج :</a:t>
            </a:r>
            <a:endParaRPr lang="en-US" sz="2800" dirty="0" smtClean="0"/>
          </a:p>
          <a:p>
            <a:pPr algn="r" rtl="1">
              <a:buNone/>
            </a:pPr>
            <a:r>
              <a:rPr lang="en-US" sz="2800" dirty="0" smtClean="0">
                <a:hlinkClick r:id="rId5"/>
              </a:rPr>
              <a:t>http://www.youtube.com/watch?v=tAHppJmSB2Q</a:t>
            </a:r>
            <a:endParaRPr lang="ar-SA" sz="2800" dirty="0" smtClean="0"/>
          </a:p>
          <a:p>
            <a:pPr algn="r" rtl="1">
              <a:buNone/>
            </a:pPr>
            <a:r>
              <a:rPr lang="ar-SA" sz="2800" dirty="0" smtClean="0"/>
              <a:t>شرح متكامل للبرنامج :</a:t>
            </a:r>
          </a:p>
          <a:p>
            <a:pPr algn="r" rtl="1">
              <a:buNone/>
            </a:pPr>
            <a:r>
              <a:rPr lang="en-US" sz="2400" dirty="0" smtClean="0">
                <a:hlinkClick r:id="rId6"/>
              </a:rPr>
              <a:t>http://www.youtube.com/watch?v=gGlRgIl8nN4&amp;feature=related</a:t>
            </a:r>
            <a:endParaRPr lang="en-US" sz="2800" dirty="0" smtClean="0"/>
          </a:p>
          <a:p>
            <a:pPr algn="r" rt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27FB1C35C84E49AD1DBEA62C36FCD6" ma:contentTypeVersion="0" ma:contentTypeDescription="Create a new document." ma:contentTypeScope="" ma:versionID="7a51ea421ebb7953b1210d64e857062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22E336-72BC-4F93-B82E-4F715CFF1039}"/>
</file>

<file path=customXml/itemProps2.xml><?xml version="1.0" encoding="utf-8"?>
<ds:datastoreItem xmlns:ds="http://schemas.openxmlformats.org/officeDocument/2006/customXml" ds:itemID="{7C80FBF0-3D1B-4E70-9A0B-623EA271628F}"/>
</file>

<file path=customXml/itemProps3.xml><?xml version="1.0" encoding="utf-8"?>
<ds:datastoreItem xmlns:ds="http://schemas.openxmlformats.org/officeDocument/2006/customXml" ds:itemID="{53ADC763-4576-4492-8EFC-47DA2D53F535}"/>
</file>

<file path=docProps/app.xml><?xml version="1.0" encoding="utf-8"?>
<Properties xmlns="http://schemas.openxmlformats.org/officeDocument/2006/extended-properties" xmlns:vt="http://schemas.openxmlformats.org/officeDocument/2006/docPropsVTypes">
  <Template>Flow</Template>
  <TotalTime>1683</TotalTime>
  <Words>703</Words>
  <Application>Microsoft Office PowerPoint</Application>
  <PresentationFormat>عرض على الشاشة (3:4)‏</PresentationFormat>
  <Paragraphs>144</Paragraphs>
  <Slides>26</Slides>
  <Notes>0</Notes>
  <HiddenSlides>0</HiddenSlides>
  <MMClips>0</MMClips>
  <ScaleCrop>false</ScaleCrop>
  <HeadingPairs>
    <vt:vector size="4" baseType="variant">
      <vt:variant>
        <vt:lpstr>سمة</vt:lpstr>
      </vt:variant>
      <vt:variant>
        <vt:i4>1</vt:i4>
      </vt:variant>
      <vt:variant>
        <vt:lpstr>عناوين الشرائح</vt:lpstr>
      </vt:variant>
      <vt:variant>
        <vt:i4>26</vt:i4>
      </vt:variant>
    </vt:vector>
  </HeadingPairs>
  <TitlesOfParts>
    <vt:vector size="27" baseType="lpstr">
      <vt:lpstr>Flow</vt:lpstr>
      <vt:lpstr>برامج تحرير الصوت</vt:lpstr>
      <vt:lpstr>Format Factory </vt:lpstr>
      <vt:lpstr>الشريحة 3</vt:lpstr>
      <vt:lpstr>الإصدارات ومتطلبات التشغيل</vt:lpstr>
      <vt:lpstr>خصائص البرنامج</vt:lpstr>
      <vt:lpstr> خصائص إضافية للبرنامج</vt:lpstr>
      <vt:lpstr>خصائص الصوت في البرنامج</vt:lpstr>
      <vt:lpstr>المراجع</vt:lpstr>
      <vt:lpstr>مصادر التعلم </vt:lpstr>
      <vt:lpstr>موارد صوتية للإستفادة منها في البرنامج</vt:lpstr>
      <vt:lpstr>Auda City</vt:lpstr>
      <vt:lpstr>تعريف البرنامج</vt:lpstr>
      <vt:lpstr>الإصدارات</vt:lpstr>
      <vt:lpstr>خصائص البرنامج</vt:lpstr>
      <vt:lpstr>جودة الصوت</vt:lpstr>
      <vt:lpstr>تحرير الصوت </vt:lpstr>
      <vt:lpstr>المراجع</vt:lpstr>
      <vt:lpstr>مصادر التعلم </vt:lpstr>
      <vt:lpstr>Nero Wave Editor</vt:lpstr>
      <vt:lpstr>تعريف البرنامج</vt:lpstr>
      <vt:lpstr>متطلبات النظام</vt:lpstr>
      <vt:lpstr>التنسيقات</vt:lpstr>
      <vt:lpstr>الإصدار الأخير</vt:lpstr>
      <vt:lpstr>المراجع</vt:lpstr>
      <vt:lpstr>مصادر التعلم </vt:lpstr>
      <vt:lpstr>الشريحة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Huroof</dc:creator>
  <cp:lastModifiedBy>USER</cp:lastModifiedBy>
  <cp:revision>146</cp:revision>
  <dcterms:created xsi:type="dcterms:W3CDTF">2012-10-23T09:53:41Z</dcterms:created>
  <dcterms:modified xsi:type="dcterms:W3CDTF">2012-11-10T21:13:13Z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0x0101004027FB1C35C84E49AD1DBEA62C36FCD6</vt:lpwstr>
  </property>
</Properties>
</file>