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88" r:id="rId1"/>
  </p:sldMasterIdLst>
  <p:sldIdLst>
    <p:sldId id="304" r:id="rId2"/>
    <p:sldId id="281" r:id="rId3"/>
    <p:sldId id="276" r:id="rId4"/>
    <p:sldId id="290" r:id="rId5"/>
    <p:sldId id="282" r:id="rId6"/>
    <p:sldId id="286" r:id="rId7"/>
    <p:sldId id="283" r:id="rId8"/>
    <p:sldId id="258" r:id="rId9"/>
    <p:sldId id="259" r:id="rId10"/>
    <p:sldId id="260" r:id="rId11"/>
    <p:sldId id="303" r:id="rId12"/>
    <p:sldId id="261" r:id="rId13"/>
    <p:sldId id="262" r:id="rId14"/>
    <p:sldId id="263" r:id="rId15"/>
    <p:sldId id="264" r:id="rId16"/>
    <p:sldId id="307" r:id="rId17"/>
    <p:sldId id="269" r:id="rId18"/>
    <p:sldId id="270" r:id="rId19"/>
    <p:sldId id="308" r:id="rId20"/>
    <p:sldId id="291" r:id="rId21"/>
    <p:sldId id="271" r:id="rId22"/>
    <p:sldId id="274" r:id="rId23"/>
    <p:sldId id="275" r:id="rId24"/>
    <p:sldId id="278" r:id="rId25"/>
    <p:sldId id="292" r:id="rId26"/>
    <p:sldId id="293" r:id="rId27"/>
    <p:sldId id="309" r:id="rId28"/>
    <p:sldId id="294" r:id="rId29"/>
    <p:sldId id="311" r:id="rId30"/>
    <p:sldId id="295" r:id="rId31"/>
    <p:sldId id="296" r:id="rId32"/>
    <p:sldId id="312" r:id="rId33"/>
    <p:sldId id="297" r:id="rId34"/>
    <p:sldId id="313" r:id="rId35"/>
    <p:sldId id="301" r:id="rId36"/>
    <p:sldId id="302" r:id="rId37"/>
    <p:sldId id="314" r:id="rId38"/>
    <p:sldId id="298" r:id="rId39"/>
    <p:sldId id="315" r:id="rId40"/>
    <p:sldId id="284" r:id="rId41"/>
    <p:sldId id="288" r:id="rId42"/>
    <p:sldId id="289" r:id="rId43"/>
    <p:sldId id="305" r:id="rId44"/>
    <p:sldId id="306" r:id="rId45"/>
    <p:sldId id="285" r:id="rId46"/>
  </p:sldIdLst>
  <p:sldSz cx="9144000" cy="6858000" type="screen4x3"/>
  <p:notesSz cx="6877050" cy="9653588"/>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0323" autoAdjust="0"/>
  </p:normalViewPr>
  <p:slideViewPr>
    <p:cSldViewPr>
      <p:cViewPr varScale="1">
        <p:scale>
          <a:sx n="66" d="100"/>
          <a:sy n="66" d="100"/>
        </p:scale>
        <p:origin x="-94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4B21B8DE-9CBE-4536-A6E0-6EDAA6D76E45}" type="datetimeFigureOut">
              <a:rPr lang="ar-SA" smtClean="0"/>
              <a:pPr/>
              <a:t>17/02/34</a:t>
            </a:fld>
            <a:endParaRPr lang="ar-SA"/>
          </a:p>
        </p:txBody>
      </p:sp>
      <p:sp>
        <p:nvSpPr>
          <p:cNvPr id="20" name="عنصر نائب للتذييل 19"/>
          <p:cNvSpPr>
            <a:spLocks noGrp="1"/>
          </p:cNvSpPr>
          <p:nvPr>
            <p:ph type="ftr" sz="quarter" idx="11"/>
          </p:nvPr>
        </p:nvSpPr>
        <p:spPr/>
        <p:txBody>
          <a:bodyPr/>
          <a:lstStyle>
            <a:extLst/>
          </a:lstStyle>
          <a:p>
            <a:endParaRPr lang="ar-SA"/>
          </a:p>
        </p:txBody>
      </p:sp>
      <p:sp>
        <p:nvSpPr>
          <p:cNvPr id="10" name="عنصر نائب لرقم الشريحة 9"/>
          <p:cNvSpPr>
            <a:spLocks noGrp="1"/>
          </p:cNvSpPr>
          <p:nvPr>
            <p:ph type="sldNum" sz="quarter" idx="12"/>
          </p:nvPr>
        </p:nvSpPr>
        <p:spPr/>
        <p:txBody>
          <a:bodyPr/>
          <a:lstStyle>
            <a:extLst/>
          </a:lstStyle>
          <a:p>
            <a:fld id="{CEC7A39B-69BC-45D9-92E8-3D94F26F20CE}" type="slidenum">
              <a:rPr lang="ar-SA" smtClean="0"/>
              <a:pPr/>
              <a:t>‹#›</a:t>
            </a:fld>
            <a:endParaRPr lang="ar-SA"/>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4B21B8DE-9CBE-4536-A6E0-6EDAA6D76E45}" type="datetimeFigureOut">
              <a:rPr lang="ar-SA" smtClean="0"/>
              <a:pPr/>
              <a:t>17/02/34</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CEC7A39B-69BC-45D9-92E8-3D94F26F20CE}"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4B21B8DE-9CBE-4536-A6E0-6EDAA6D76E45}" type="datetimeFigureOut">
              <a:rPr lang="ar-SA" smtClean="0"/>
              <a:pPr/>
              <a:t>17/02/34</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CEC7A39B-69BC-45D9-92E8-3D94F26F20CE}"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4B21B8DE-9CBE-4536-A6E0-6EDAA6D76E45}" type="datetimeFigureOut">
              <a:rPr lang="ar-SA" smtClean="0"/>
              <a:pPr/>
              <a:t>17/02/34</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CEC7A39B-69BC-45D9-92E8-3D94F26F20CE}"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4B21B8DE-9CBE-4536-A6E0-6EDAA6D76E45}" type="datetimeFigureOut">
              <a:rPr lang="ar-SA" smtClean="0"/>
              <a:pPr/>
              <a:t>17/02/34</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CEC7A39B-69BC-45D9-92E8-3D94F26F20CE}" type="slidenum">
              <a:rPr lang="ar-SA" smtClean="0"/>
              <a:pPr/>
              <a:t>‹#›</a:t>
            </a:fld>
            <a:endParaRPr lang="ar-SA"/>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4B21B8DE-9CBE-4536-A6E0-6EDAA6D76E45}" type="datetimeFigureOut">
              <a:rPr lang="ar-SA" smtClean="0"/>
              <a:pPr/>
              <a:t>17/02/34</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CEC7A39B-69BC-45D9-92E8-3D94F26F20CE}"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4B21B8DE-9CBE-4536-A6E0-6EDAA6D76E45}" type="datetimeFigureOut">
              <a:rPr lang="ar-SA" smtClean="0"/>
              <a:pPr/>
              <a:t>17/02/34</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CEC7A39B-69BC-45D9-92E8-3D94F26F20CE}"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4B21B8DE-9CBE-4536-A6E0-6EDAA6D76E45}" type="datetimeFigureOut">
              <a:rPr lang="ar-SA" smtClean="0"/>
              <a:pPr/>
              <a:t>17/02/34</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CEC7A39B-69BC-45D9-92E8-3D94F26F20CE}"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4B21B8DE-9CBE-4536-A6E0-6EDAA6D76E45}" type="datetimeFigureOut">
              <a:rPr lang="ar-SA" smtClean="0"/>
              <a:pPr/>
              <a:t>17/02/34</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CEC7A39B-69BC-45D9-92E8-3D94F26F20CE}" type="slidenum">
              <a:rPr lang="ar-SA" smtClean="0"/>
              <a:pPr/>
              <a:t>‹#›</a:t>
            </a:fld>
            <a:endParaRPr lang="ar-SA"/>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4B21B8DE-9CBE-4536-A6E0-6EDAA6D76E45}" type="datetimeFigureOut">
              <a:rPr lang="ar-SA" smtClean="0"/>
              <a:pPr/>
              <a:t>17/02/34</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CEC7A39B-69BC-45D9-92E8-3D94F26F20CE}"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4B21B8DE-9CBE-4536-A6E0-6EDAA6D76E45}" type="datetimeFigureOut">
              <a:rPr lang="ar-SA" smtClean="0"/>
              <a:pPr/>
              <a:t>17/02/34</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CEC7A39B-69BC-45D9-92E8-3D94F26F20CE}" type="slidenum">
              <a:rPr lang="ar-SA" smtClean="0"/>
              <a:pPr/>
              <a:t>‹#›</a:t>
            </a:fld>
            <a:endParaRPr lang="ar-SA"/>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الرمز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B21B8DE-9CBE-4536-A6E0-6EDAA6D76E45}" type="datetimeFigureOut">
              <a:rPr lang="ar-SA" smtClean="0"/>
              <a:pPr/>
              <a:t>17/02/34</a:t>
            </a:fld>
            <a:endParaRPr lang="ar-SA"/>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EC7A39B-69BC-45D9-92E8-3D94F26F20CE}" type="slidenum">
              <a:rPr lang="ar-SA" smtClean="0"/>
              <a:pPr/>
              <a:t>‹#›</a:t>
            </a:fld>
            <a:endParaRPr lang="ar-SA"/>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p center\Pictures\20120819_063451-1(1).jpg"/>
          <p:cNvPicPr>
            <a:picLocks noGrp="1" noChangeAspect="1" noChangeArrowheads="1"/>
          </p:cNvPicPr>
          <p:nvPr>
            <p:ph idx="1"/>
          </p:nvPr>
        </p:nvPicPr>
        <p:blipFill>
          <a:blip r:embed="rId2" cstate="print"/>
          <a:srcRect/>
          <a:stretch>
            <a:fillRect/>
          </a:stretch>
        </p:blipFill>
        <p:spPr bwMode="auto">
          <a:xfrm>
            <a:off x="0" y="0"/>
            <a:ext cx="5292080" cy="6858000"/>
          </a:xfrm>
          <a:prstGeom prst="rect">
            <a:avLst/>
          </a:prstGeom>
          <a:noFill/>
        </p:spPr>
      </p:pic>
      <p:sp>
        <p:nvSpPr>
          <p:cNvPr id="7" name="مربع نص 6"/>
          <p:cNvSpPr txBox="1"/>
          <p:nvPr/>
        </p:nvSpPr>
        <p:spPr>
          <a:xfrm flipH="1">
            <a:off x="5004048" y="0"/>
            <a:ext cx="4139952" cy="6740307"/>
          </a:xfrm>
          <a:prstGeom prst="rect">
            <a:avLst/>
          </a:prstGeom>
          <a:noFill/>
        </p:spPr>
        <p:txBody>
          <a:bodyPr wrap="square" rtlCol="1">
            <a:spAutoFit/>
          </a:bodyPr>
          <a:lstStyle/>
          <a:p>
            <a:r>
              <a:rPr lang="ar-SA" sz="3600" dirty="0" err="1" smtClean="0">
                <a:cs typeface="Old Antic Outline Shaded" pitchFamily="2" charset="-78"/>
              </a:rPr>
              <a:t>الإسم:</a:t>
            </a:r>
            <a:r>
              <a:rPr lang="ar-SA" sz="3600" dirty="0" smtClean="0">
                <a:cs typeface="Old Antic Outline Shaded" pitchFamily="2" charset="-78"/>
              </a:rPr>
              <a:t> </a:t>
            </a:r>
          </a:p>
          <a:p>
            <a:r>
              <a:rPr lang="ar-SA" sz="3600" dirty="0" smtClean="0"/>
              <a:t>إبراهيم عبد العزيز الناصر</a:t>
            </a:r>
          </a:p>
          <a:p>
            <a:r>
              <a:rPr lang="ar-SA" sz="3600" dirty="0" smtClean="0"/>
              <a:t>430320028</a:t>
            </a:r>
          </a:p>
          <a:p>
            <a:r>
              <a:rPr lang="ar-SA" sz="3600" dirty="0" smtClean="0">
                <a:cs typeface="Simple Indust Shaded" pitchFamily="2" charset="-78"/>
              </a:rPr>
              <a:t>مكان </a:t>
            </a:r>
            <a:r>
              <a:rPr lang="ar-SA" sz="3600" dirty="0" err="1" smtClean="0">
                <a:cs typeface="Simple Indust Shaded" pitchFamily="2" charset="-78"/>
              </a:rPr>
              <a:t>العمل:</a:t>
            </a:r>
            <a:r>
              <a:rPr lang="ar-SA" sz="3600" dirty="0" smtClean="0">
                <a:cs typeface="Simple Indust Shaded" pitchFamily="2" charset="-78"/>
              </a:rPr>
              <a:t> </a:t>
            </a:r>
          </a:p>
          <a:p>
            <a:r>
              <a:rPr lang="ar-SA" sz="3600" dirty="0" smtClean="0"/>
              <a:t>طالب في جامعة الملك سعود في كلية الآداب قسم </a:t>
            </a:r>
            <a:r>
              <a:rPr lang="ar-SA" sz="3600" dirty="0" err="1" smtClean="0"/>
              <a:t>الإعلام .</a:t>
            </a:r>
            <a:endParaRPr lang="ar-SA" sz="3600" dirty="0" smtClean="0"/>
          </a:p>
          <a:p>
            <a:endParaRPr lang="ar-SA" sz="3600" dirty="0" smtClean="0"/>
          </a:p>
          <a:p>
            <a:r>
              <a:rPr lang="ar-SA" sz="3600" dirty="0" smtClean="0">
                <a:cs typeface="Simple Bold Jut Out" pitchFamily="2" charset="-78"/>
              </a:rPr>
              <a:t>المدة الزمنية للتطبيق </a:t>
            </a:r>
            <a:r>
              <a:rPr lang="ar-SA" sz="3600" dirty="0" err="1" smtClean="0">
                <a:cs typeface="Simple Bold Jut Out" pitchFamily="2" charset="-78"/>
              </a:rPr>
              <a:t>العملي:</a:t>
            </a:r>
            <a:r>
              <a:rPr lang="ar-SA" sz="3600" dirty="0" smtClean="0">
                <a:cs typeface="Simple Bold Jut Out" pitchFamily="2" charset="-78"/>
              </a:rPr>
              <a:t> </a:t>
            </a:r>
          </a:p>
          <a:p>
            <a:r>
              <a:rPr lang="ar-SA" sz="3600" dirty="0" smtClean="0">
                <a:cs typeface="Simple Bold Jut Out" pitchFamily="2" charset="-78"/>
              </a:rPr>
              <a:t>من:</a:t>
            </a:r>
            <a:r>
              <a:rPr lang="ar-SA" sz="3600" dirty="0" smtClean="0"/>
              <a:t> </a:t>
            </a:r>
            <a:r>
              <a:rPr lang="ar-SA" sz="3600" dirty="0" smtClean="0">
                <a:cs typeface="Simple Bold Jut Out" pitchFamily="2" charset="-78"/>
              </a:rPr>
              <a:t>1433/10/21</a:t>
            </a:r>
          </a:p>
          <a:p>
            <a:r>
              <a:rPr lang="ar-SA" sz="3600" dirty="0" smtClean="0">
                <a:cs typeface="Simple Bold Jut Out" pitchFamily="2" charset="-78"/>
              </a:rPr>
              <a:t>إلـى:</a:t>
            </a:r>
            <a:r>
              <a:rPr lang="ar-SA" sz="3600" dirty="0" smtClean="0"/>
              <a:t> </a:t>
            </a:r>
            <a:r>
              <a:rPr lang="ar-SA" sz="3600" dirty="0" smtClean="0">
                <a:cs typeface="Simple Bold Jut Out" pitchFamily="2" charset="-78"/>
              </a:rPr>
              <a:t>1434/2/11</a:t>
            </a:r>
            <a:endParaRPr lang="ar-SA" sz="3600" dirty="0" smtClean="0">
              <a:cs typeface="Simple Bold Jut Out"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additive="base">
                                        <p:cTn id="1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0" presetClass="entr" presetSubtype="0" fill="hold" nodeType="clickEffect">
                                  <p:stCondLst>
                                    <p:cond delay="0"/>
                                  </p:stCondLst>
                                  <p:iterate type="lt">
                                    <p:tmPct val="10000"/>
                                  </p:iterate>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1000"/>
                                        <p:tgtEl>
                                          <p:spTgt spid="7">
                                            <p:txEl>
                                              <p:pRg st="1" end="1"/>
                                            </p:txEl>
                                          </p:spTgt>
                                        </p:tgtEl>
                                      </p:cBhvr>
                                    </p:animEffect>
                                    <p:anim calcmode="lin" valueType="num">
                                      <p:cBhvr>
                                        <p:cTn id="21" dur="1000" fill="hold"/>
                                        <p:tgtEl>
                                          <p:spTgt spid="7">
                                            <p:txEl>
                                              <p:pRg st="1" end="1"/>
                                            </p:txEl>
                                          </p:spTgt>
                                        </p:tgtEl>
                                        <p:attrNameLst>
                                          <p:attrName>ppt_x</p:attrName>
                                        </p:attrNameLst>
                                      </p:cBhvr>
                                      <p:tavLst>
                                        <p:tav tm="0">
                                          <p:val>
                                            <p:strVal val="#ppt_x-.1"/>
                                          </p:val>
                                        </p:tav>
                                        <p:tav tm="100000">
                                          <p:val>
                                            <p:strVal val="#ppt_x"/>
                                          </p:val>
                                        </p:tav>
                                      </p:tavLst>
                                    </p:anim>
                                    <p:anim calcmode="lin" valueType="num">
                                      <p:cBhvr>
                                        <p:cTn id="22" dur="10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0" presetClass="entr" presetSubtype="0" fill="hold" nodeType="clickEffect">
                                  <p:stCondLst>
                                    <p:cond delay="0"/>
                                  </p:stCondLst>
                                  <p:iterate type="lt">
                                    <p:tmPct val="10000"/>
                                  </p:iterate>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1000"/>
                                        <p:tgtEl>
                                          <p:spTgt spid="7">
                                            <p:txEl>
                                              <p:pRg st="2" end="2"/>
                                            </p:txEl>
                                          </p:spTgt>
                                        </p:tgtEl>
                                      </p:cBhvr>
                                    </p:animEffect>
                                    <p:anim calcmode="lin" valueType="num">
                                      <p:cBhvr>
                                        <p:cTn id="28" dur="1000" fill="hold"/>
                                        <p:tgtEl>
                                          <p:spTgt spid="7">
                                            <p:txEl>
                                              <p:pRg st="2" end="2"/>
                                            </p:txEl>
                                          </p:spTgt>
                                        </p:tgtEl>
                                        <p:attrNameLst>
                                          <p:attrName>ppt_x</p:attrName>
                                        </p:attrNameLst>
                                      </p:cBhvr>
                                      <p:tavLst>
                                        <p:tav tm="0">
                                          <p:val>
                                            <p:strVal val="#ppt_x-.1"/>
                                          </p:val>
                                        </p:tav>
                                        <p:tav tm="100000">
                                          <p:val>
                                            <p:strVal val="#ppt_x"/>
                                          </p:val>
                                        </p:tav>
                                      </p:tavLst>
                                    </p:anim>
                                    <p:anim calcmode="lin" valueType="num">
                                      <p:cBhvr>
                                        <p:cTn id="29" dur="10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 calcmode="lin" valueType="num">
                                      <p:cBhvr additive="base">
                                        <p:cTn id="3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5" dur="10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7" presetClass="entr" presetSubtype="4" fill="hold"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 calcmode="lin" valueType="num">
                                      <p:cBhvr additive="base">
                                        <p:cTn id="40" dur="30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1" dur="30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7">
                                            <p:txEl>
                                              <p:pRg st="6" end="6"/>
                                            </p:txEl>
                                          </p:spTgt>
                                        </p:tgtEl>
                                        <p:attrNameLst>
                                          <p:attrName>style.visibility</p:attrName>
                                        </p:attrNameLst>
                                      </p:cBhvr>
                                      <p:to>
                                        <p:strVal val="visible"/>
                                      </p:to>
                                    </p:set>
                                    <p:anim calcmode="lin" valueType="num">
                                      <p:cBhvr additive="base">
                                        <p:cTn id="46" dur="20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7" dur="20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nodeType="clickEffect">
                                  <p:stCondLst>
                                    <p:cond delay="0"/>
                                  </p:stCondLst>
                                  <p:childTnLst>
                                    <p:set>
                                      <p:cBhvr>
                                        <p:cTn id="51" dur="1" fill="hold">
                                          <p:stCondLst>
                                            <p:cond delay="0"/>
                                          </p:stCondLst>
                                        </p:cTn>
                                        <p:tgtEl>
                                          <p:spTgt spid="7">
                                            <p:txEl>
                                              <p:pRg st="7" end="7"/>
                                            </p:txEl>
                                          </p:spTgt>
                                        </p:tgtEl>
                                        <p:attrNameLst>
                                          <p:attrName>style.visibility</p:attrName>
                                        </p:attrNameLst>
                                      </p:cBhvr>
                                      <p:to>
                                        <p:strVal val="visible"/>
                                      </p:to>
                                    </p:set>
                                    <p:animEffect transition="in" filter="wipe(down)">
                                      <p:cBhvr>
                                        <p:cTn id="52" dur="580">
                                          <p:stCondLst>
                                            <p:cond delay="0"/>
                                          </p:stCondLst>
                                        </p:cTn>
                                        <p:tgtEl>
                                          <p:spTgt spid="7">
                                            <p:txEl>
                                              <p:pRg st="7" end="7"/>
                                            </p:txEl>
                                          </p:spTgt>
                                        </p:tgtEl>
                                      </p:cBhvr>
                                    </p:animEffect>
                                    <p:anim calcmode="lin" valueType="num">
                                      <p:cBhvr>
                                        <p:cTn id="53" dur="1822" tmFilter="0,0; 0.14,0.36; 0.43,0.73; 0.71,0.91; 1.0,1.0">
                                          <p:stCondLst>
                                            <p:cond delay="0"/>
                                          </p:stCondLst>
                                        </p:cTn>
                                        <p:tgtEl>
                                          <p:spTgt spid="7">
                                            <p:txEl>
                                              <p:pRg st="7" end="7"/>
                                            </p:txEl>
                                          </p:spTgt>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7">
                                            <p:txEl>
                                              <p:pRg st="7" end="7"/>
                                            </p:txEl>
                                          </p:spTgt>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7">
                                            <p:txEl>
                                              <p:pRg st="7" end="7"/>
                                            </p:txEl>
                                          </p:spTgt>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7">
                                            <p:txEl>
                                              <p:pRg st="7" end="7"/>
                                            </p:txEl>
                                          </p:spTgt>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7">
                                            <p:txEl>
                                              <p:pRg st="7" end="7"/>
                                            </p:txEl>
                                          </p:spTgt>
                                        </p:tgtEl>
                                        <p:attrNameLst>
                                          <p:attrName>ppt_y</p:attrName>
                                        </p:attrNameLst>
                                      </p:cBhvr>
                                      <p:tavLst>
                                        <p:tav tm="0" fmla="#ppt_y-sin(pi*$)/81">
                                          <p:val>
                                            <p:fltVal val="0"/>
                                          </p:val>
                                        </p:tav>
                                        <p:tav tm="100000">
                                          <p:val>
                                            <p:fltVal val="1"/>
                                          </p:val>
                                        </p:tav>
                                      </p:tavLst>
                                    </p:anim>
                                    <p:animScale>
                                      <p:cBhvr>
                                        <p:cTn id="58" dur="26">
                                          <p:stCondLst>
                                            <p:cond delay="650"/>
                                          </p:stCondLst>
                                        </p:cTn>
                                        <p:tgtEl>
                                          <p:spTgt spid="7">
                                            <p:txEl>
                                              <p:pRg st="7" end="7"/>
                                            </p:txEl>
                                          </p:spTgt>
                                        </p:tgtEl>
                                      </p:cBhvr>
                                      <p:to x="100000" y="60000"/>
                                    </p:animScale>
                                    <p:animScale>
                                      <p:cBhvr>
                                        <p:cTn id="59" dur="166" decel="50000">
                                          <p:stCondLst>
                                            <p:cond delay="676"/>
                                          </p:stCondLst>
                                        </p:cTn>
                                        <p:tgtEl>
                                          <p:spTgt spid="7">
                                            <p:txEl>
                                              <p:pRg st="7" end="7"/>
                                            </p:txEl>
                                          </p:spTgt>
                                        </p:tgtEl>
                                      </p:cBhvr>
                                      <p:to x="100000" y="100000"/>
                                    </p:animScale>
                                    <p:animScale>
                                      <p:cBhvr>
                                        <p:cTn id="60" dur="26">
                                          <p:stCondLst>
                                            <p:cond delay="1312"/>
                                          </p:stCondLst>
                                        </p:cTn>
                                        <p:tgtEl>
                                          <p:spTgt spid="7">
                                            <p:txEl>
                                              <p:pRg st="7" end="7"/>
                                            </p:txEl>
                                          </p:spTgt>
                                        </p:tgtEl>
                                      </p:cBhvr>
                                      <p:to x="100000" y="80000"/>
                                    </p:animScale>
                                    <p:animScale>
                                      <p:cBhvr>
                                        <p:cTn id="61" dur="166" decel="50000">
                                          <p:stCondLst>
                                            <p:cond delay="1338"/>
                                          </p:stCondLst>
                                        </p:cTn>
                                        <p:tgtEl>
                                          <p:spTgt spid="7">
                                            <p:txEl>
                                              <p:pRg st="7" end="7"/>
                                            </p:txEl>
                                          </p:spTgt>
                                        </p:tgtEl>
                                      </p:cBhvr>
                                      <p:to x="100000" y="100000"/>
                                    </p:animScale>
                                    <p:animScale>
                                      <p:cBhvr>
                                        <p:cTn id="62" dur="26">
                                          <p:stCondLst>
                                            <p:cond delay="1642"/>
                                          </p:stCondLst>
                                        </p:cTn>
                                        <p:tgtEl>
                                          <p:spTgt spid="7">
                                            <p:txEl>
                                              <p:pRg st="7" end="7"/>
                                            </p:txEl>
                                          </p:spTgt>
                                        </p:tgtEl>
                                      </p:cBhvr>
                                      <p:to x="100000" y="90000"/>
                                    </p:animScale>
                                    <p:animScale>
                                      <p:cBhvr>
                                        <p:cTn id="63" dur="166" decel="50000">
                                          <p:stCondLst>
                                            <p:cond delay="1668"/>
                                          </p:stCondLst>
                                        </p:cTn>
                                        <p:tgtEl>
                                          <p:spTgt spid="7">
                                            <p:txEl>
                                              <p:pRg st="7" end="7"/>
                                            </p:txEl>
                                          </p:spTgt>
                                        </p:tgtEl>
                                      </p:cBhvr>
                                      <p:to x="100000" y="100000"/>
                                    </p:animScale>
                                    <p:animScale>
                                      <p:cBhvr>
                                        <p:cTn id="64" dur="26">
                                          <p:stCondLst>
                                            <p:cond delay="1808"/>
                                          </p:stCondLst>
                                        </p:cTn>
                                        <p:tgtEl>
                                          <p:spTgt spid="7">
                                            <p:txEl>
                                              <p:pRg st="7" end="7"/>
                                            </p:txEl>
                                          </p:spTgt>
                                        </p:tgtEl>
                                      </p:cBhvr>
                                      <p:to x="100000" y="95000"/>
                                    </p:animScale>
                                    <p:animScale>
                                      <p:cBhvr>
                                        <p:cTn id="65" dur="166" decel="50000">
                                          <p:stCondLst>
                                            <p:cond delay="1834"/>
                                          </p:stCondLst>
                                        </p:cTn>
                                        <p:tgtEl>
                                          <p:spTgt spid="7">
                                            <p:txEl>
                                              <p:pRg st="7" end="7"/>
                                            </p:txEl>
                                          </p:spTgt>
                                        </p:tgtEl>
                                      </p:cBhvr>
                                      <p:to x="100000" y="100000"/>
                                    </p:animScale>
                                  </p:childTnLst>
                                </p:cTn>
                              </p:par>
                              <p:par>
                                <p:cTn id="66" presetID="26" presetClass="entr" presetSubtype="0" fill="hold" nodeType="withEffect">
                                  <p:stCondLst>
                                    <p:cond delay="0"/>
                                  </p:stCondLst>
                                  <p:childTnLst>
                                    <p:set>
                                      <p:cBhvr>
                                        <p:cTn id="67" dur="1" fill="hold">
                                          <p:stCondLst>
                                            <p:cond delay="0"/>
                                          </p:stCondLst>
                                        </p:cTn>
                                        <p:tgtEl>
                                          <p:spTgt spid="7">
                                            <p:txEl>
                                              <p:pRg st="8" end="8"/>
                                            </p:txEl>
                                          </p:spTgt>
                                        </p:tgtEl>
                                        <p:attrNameLst>
                                          <p:attrName>style.visibility</p:attrName>
                                        </p:attrNameLst>
                                      </p:cBhvr>
                                      <p:to>
                                        <p:strVal val="visible"/>
                                      </p:to>
                                    </p:set>
                                    <p:animEffect transition="in" filter="wipe(down)">
                                      <p:cBhvr>
                                        <p:cTn id="68" dur="580">
                                          <p:stCondLst>
                                            <p:cond delay="0"/>
                                          </p:stCondLst>
                                        </p:cTn>
                                        <p:tgtEl>
                                          <p:spTgt spid="7">
                                            <p:txEl>
                                              <p:pRg st="8" end="8"/>
                                            </p:txEl>
                                          </p:spTgt>
                                        </p:tgtEl>
                                      </p:cBhvr>
                                    </p:animEffect>
                                    <p:anim calcmode="lin" valueType="num">
                                      <p:cBhvr>
                                        <p:cTn id="69" dur="1822" tmFilter="0,0; 0.14,0.36; 0.43,0.73; 0.71,0.91; 1.0,1.0">
                                          <p:stCondLst>
                                            <p:cond delay="0"/>
                                          </p:stCondLst>
                                        </p:cTn>
                                        <p:tgtEl>
                                          <p:spTgt spid="7">
                                            <p:txEl>
                                              <p:pRg st="8" end="8"/>
                                            </p:txEl>
                                          </p:spTgt>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7">
                                            <p:txEl>
                                              <p:pRg st="8" end="8"/>
                                            </p:txEl>
                                          </p:spTgt>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7">
                                            <p:txEl>
                                              <p:pRg st="8" end="8"/>
                                            </p:txEl>
                                          </p:spTgt>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7">
                                            <p:txEl>
                                              <p:pRg st="8" end="8"/>
                                            </p:txEl>
                                          </p:spTgt>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7">
                                            <p:txEl>
                                              <p:pRg st="8" end="8"/>
                                            </p:txEl>
                                          </p:spTgt>
                                        </p:tgtEl>
                                        <p:attrNameLst>
                                          <p:attrName>ppt_y</p:attrName>
                                        </p:attrNameLst>
                                      </p:cBhvr>
                                      <p:tavLst>
                                        <p:tav tm="0" fmla="#ppt_y-sin(pi*$)/81">
                                          <p:val>
                                            <p:fltVal val="0"/>
                                          </p:val>
                                        </p:tav>
                                        <p:tav tm="100000">
                                          <p:val>
                                            <p:fltVal val="1"/>
                                          </p:val>
                                        </p:tav>
                                      </p:tavLst>
                                    </p:anim>
                                    <p:animScale>
                                      <p:cBhvr>
                                        <p:cTn id="74" dur="26">
                                          <p:stCondLst>
                                            <p:cond delay="650"/>
                                          </p:stCondLst>
                                        </p:cTn>
                                        <p:tgtEl>
                                          <p:spTgt spid="7">
                                            <p:txEl>
                                              <p:pRg st="8" end="8"/>
                                            </p:txEl>
                                          </p:spTgt>
                                        </p:tgtEl>
                                      </p:cBhvr>
                                      <p:to x="100000" y="60000"/>
                                    </p:animScale>
                                    <p:animScale>
                                      <p:cBhvr>
                                        <p:cTn id="75" dur="166" decel="50000">
                                          <p:stCondLst>
                                            <p:cond delay="676"/>
                                          </p:stCondLst>
                                        </p:cTn>
                                        <p:tgtEl>
                                          <p:spTgt spid="7">
                                            <p:txEl>
                                              <p:pRg st="8" end="8"/>
                                            </p:txEl>
                                          </p:spTgt>
                                        </p:tgtEl>
                                      </p:cBhvr>
                                      <p:to x="100000" y="100000"/>
                                    </p:animScale>
                                    <p:animScale>
                                      <p:cBhvr>
                                        <p:cTn id="76" dur="26">
                                          <p:stCondLst>
                                            <p:cond delay="1312"/>
                                          </p:stCondLst>
                                        </p:cTn>
                                        <p:tgtEl>
                                          <p:spTgt spid="7">
                                            <p:txEl>
                                              <p:pRg st="8" end="8"/>
                                            </p:txEl>
                                          </p:spTgt>
                                        </p:tgtEl>
                                      </p:cBhvr>
                                      <p:to x="100000" y="80000"/>
                                    </p:animScale>
                                    <p:animScale>
                                      <p:cBhvr>
                                        <p:cTn id="77" dur="166" decel="50000">
                                          <p:stCondLst>
                                            <p:cond delay="1338"/>
                                          </p:stCondLst>
                                        </p:cTn>
                                        <p:tgtEl>
                                          <p:spTgt spid="7">
                                            <p:txEl>
                                              <p:pRg st="8" end="8"/>
                                            </p:txEl>
                                          </p:spTgt>
                                        </p:tgtEl>
                                      </p:cBhvr>
                                      <p:to x="100000" y="100000"/>
                                    </p:animScale>
                                    <p:animScale>
                                      <p:cBhvr>
                                        <p:cTn id="78" dur="26">
                                          <p:stCondLst>
                                            <p:cond delay="1642"/>
                                          </p:stCondLst>
                                        </p:cTn>
                                        <p:tgtEl>
                                          <p:spTgt spid="7">
                                            <p:txEl>
                                              <p:pRg st="8" end="8"/>
                                            </p:txEl>
                                          </p:spTgt>
                                        </p:tgtEl>
                                      </p:cBhvr>
                                      <p:to x="100000" y="90000"/>
                                    </p:animScale>
                                    <p:animScale>
                                      <p:cBhvr>
                                        <p:cTn id="79" dur="166" decel="50000">
                                          <p:stCondLst>
                                            <p:cond delay="1668"/>
                                          </p:stCondLst>
                                        </p:cTn>
                                        <p:tgtEl>
                                          <p:spTgt spid="7">
                                            <p:txEl>
                                              <p:pRg st="8" end="8"/>
                                            </p:txEl>
                                          </p:spTgt>
                                        </p:tgtEl>
                                      </p:cBhvr>
                                      <p:to x="100000" y="100000"/>
                                    </p:animScale>
                                    <p:animScale>
                                      <p:cBhvr>
                                        <p:cTn id="80" dur="26">
                                          <p:stCondLst>
                                            <p:cond delay="1808"/>
                                          </p:stCondLst>
                                        </p:cTn>
                                        <p:tgtEl>
                                          <p:spTgt spid="7">
                                            <p:txEl>
                                              <p:pRg st="8" end="8"/>
                                            </p:txEl>
                                          </p:spTgt>
                                        </p:tgtEl>
                                      </p:cBhvr>
                                      <p:to x="100000" y="95000"/>
                                    </p:animScale>
                                    <p:animScale>
                                      <p:cBhvr>
                                        <p:cTn id="81" dur="166" decel="50000">
                                          <p:stCondLst>
                                            <p:cond delay="1834"/>
                                          </p:stCondLst>
                                        </p:cTn>
                                        <p:tgtEl>
                                          <p:spTgt spid="7">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a:spLocks noGrp="1"/>
          </p:cNvSpPr>
          <p:nvPr>
            <p:ph idx="1"/>
          </p:nvPr>
        </p:nvSpPr>
        <p:spPr>
          <a:xfrm>
            <a:off x="0" y="0"/>
            <a:ext cx="9144000" cy="6858000"/>
          </a:xfrm>
        </p:spPr>
        <p:txBody>
          <a:bodyPr/>
          <a:lstStyle/>
          <a:p>
            <a:r>
              <a:rPr lang="ar-SA" dirty="0" smtClean="0"/>
              <a:t>أما المجموعة الأخرى كانت  في داخل القاعة حيث كانت من مسئوليتهم توزيع الدروع على المشاركين في بداية المؤتمر وتوزيع  بعض الأوراق للضيوف لكتابة </a:t>
            </a:r>
            <a:r>
              <a:rPr lang="ar-SA" dirty="0" err="1" smtClean="0"/>
              <a:t>الأسئلة </a:t>
            </a:r>
            <a:r>
              <a:rPr lang="ar-SA" dirty="0" smtClean="0"/>
              <a:t>, والمشاركة في ترتيب المنصة وتوزيع </a:t>
            </a:r>
            <a:r>
              <a:rPr lang="ar-SA" dirty="0" err="1" smtClean="0"/>
              <a:t>البروشورات</a:t>
            </a:r>
            <a:r>
              <a:rPr lang="ar-SA" dirty="0" smtClean="0"/>
              <a:t> المتعلقة </a:t>
            </a:r>
            <a:r>
              <a:rPr lang="ar-SA" dirty="0" err="1" smtClean="0"/>
              <a:t>بالمؤتمر </a:t>
            </a:r>
            <a:r>
              <a:rPr lang="ar-SA" dirty="0" smtClean="0"/>
              <a:t>, وتقديم </a:t>
            </a:r>
            <a:r>
              <a:rPr lang="ar-SA" dirty="0" err="1" smtClean="0"/>
              <a:t>المايكرفونات</a:t>
            </a:r>
            <a:r>
              <a:rPr lang="ar-SA" dirty="0" smtClean="0"/>
              <a:t> للحضور, ووضع الورود على طاولة </a:t>
            </a:r>
            <a:r>
              <a:rPr lang="ar-SA" dirty="0" err="1" smtClean="0"/>
              <a:t>المحاضرين </a:t>
            </a:r>
            <a:r>
              <a:rPr lang="ar-SA" dirty="0" smtClean="0"/>
              <a:t>, وتركيب وتوصيل مكبرات </a:t>
            </a:r>
            <a:r>
              <a:rPr lang="ar-SA" dirty="0" err="1" smtClean="0"/>
              <a:t>الصوت </a:t>
            </a:r>
            <a:r>
              <a:rPr lang="ar-SA" dirty="0" smtClean="0"/>
              <a:t>, وتشغيل </a:t>
            </a:r>
            <a:r>
              <a:rPr lang="ar-SA" dirty="0" err="1" smtClean="0"/>
              <a:t>البروجكتر</a:t>
            </a:r>
            <a:r>
              <a:rPr lang="ar-SA" dirty="0" smtClean="0"/>
              <a:t> </a:t>
            </a:r>
            <a:r>
              <a:rPr lang="ar-SA" dirty="0" err="1" smtClean="0"/>
              <a:t>.</a:t>
            </a:r>
            <a:r>
              <a:rPr lang="ar-SA" dirty="0" smtClean="0"/>
              <a:t> </a:t>
            </a:r>
            <a:endParaRPr lang="en-US" dirty="0" smtClean="0"/>
          </a:p>
          <a:p>
            <a:r>
              <a:rPr lang="ar-SA" dirty="0" smtClean="0"/>
              <a:t>وشارك أحد الزملاء في تقديم النشرة الإخبارية الخاصة بالجامعة وتم </a:t>
            </a:r>
            <a:r>
              <a:rPr lang="ar-SA" dirty="0" err="1" smtClean="0"/>
              <a:t>توثيقها </a:t>
            </a:r>
            <a:r>
              <a:rPr lang="ar-SA" dirty="0" smtClean="0"/>
              <a:t>, وأثناء المؤتمر الذي تواجد </a:t>
            </a:r>
            <a:r>
              <a:rPr lang="ar-SA" dirty="0" err="1" smtClean="0"/>
              <a:t>به</a:t>
            </a:r>
            <a:r>
              <a:rPr lang="ar-SA" dirty="0" smtClean="0"/>
              <a:t> نخبة من خبراء المحاسبة والأعمال تم مناقشة مختلف المواضيع المهمة المتعلقة بمحاور المؤتمر الأساسية </a:t>
            </a:r>
            <a:endParaRPr lang="en-US" dirty="0" smtClean="0"/>
          </a:p>
          <a:p>
            <a:r>
              <a:rPr lang="ar-SA" dirty="0" smtClean="0"/>
              <a:t>وساعدنا كطلاب تدريب علاقات عامة بعد ذلك على تنظيم الخروج من القاعة للذهاب إلى بوفية </a:t>
            </a:r>
            <a:r>
              <a:rPr lang="ar-SA" dirty="0" err="1" smtClean="0"/>
              <a:t>الغداء .</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ox(in)">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r>
              <a:rPr lang="ar-SA" dirty="0" smtClean="0"/>
              <a:t>الايجابيات في </a:t>
            </a:r>
            <a:r>
              <a:rPr lang="ar-SA" dirty="0" err="1" smtClean="0"/>
              <a:t>المؤتمر:-</a:t>
            </a:r>
            <a:endParaRPr lang="ar-SA" dirty="0" smtClean="0"/>
          </a:p>
          <a:p>
            <a:r>
              <a:rPr lang="ar-SA" dirty="0" smtClean="0"/>
              <a:t>1- بدأ الحفل في الموعد </a:t>
            </a:r>
            <a:r>
              <a:rPr lang="ar-SA" dirty="0" err="1" smtClean="0"/>
              <a:t>الحدد</a:t>
            </a:r>
            <a:r>
              <a:rPr lang="ar-SA" dirty="0" smtClean="0"/>
              <a:t> </a:t>
            </a:r>
          </a:p>
          <a:p>
            <a:r>
              <a:rPr lang="ar-SA" dirty="0" smtClean="0"/>
              <a:t>2- الضيافة كانت ممتازة </a:t>
            </a:r>
          </a:p>
          <a:p>
            <a:endParaRPr lang="ar-SA" dirty="0" smtClean="0"/>
          </a:p>
          <a:p>
            <a:endParaRPr lang="ar-SA" dirty="0" smtClean="0"/>
          </a:p>
          <a:p>
            <a:r>
              <a:rPr lang="ar-SA" dirty="0" smtClean="0"/>
              <a:t>السلبيات في </a:t>
            </a:r>
            <a:r>
              <a:rPr lang="ar-SA" dirty="0" err="1" smtClean="0"/>
              <a:t>المؤتمر:-</a:t>
            </a:r>
            <a:r>
              <a:rPr lang="ar-SA" dirty="0" smtClean="0"/>
              <a:t> </a:t>
            </a:r>
          </a:p>
          <a:p>
            <a:r>
              <a:rPr lang="ar-SA" dirty="0" smtClean="0"/>
              <a:t>1- خلو مكان </a:t>
            </a:r>
            <a:r>
              <a:rPr lang="ar-SA" dirty="0" smtClean="0"/>
              <a:t>تسجيل البيانات إلا من قبلي وزميلي فارس ولم نستطع الإجابة على بعض التساؤلات التي تخص هيئة المحاسبة فوقعنا في موقف </a:t>
            </a:r>
            <a:r>
              <a:rPr lang="ar-SA" dirty="0" err="1" smtClean="0"/>
              <a:t>محرج .</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r>
              <a:rPr lang="ar-SA" dirty="0" smtClean="0"/>
              <a:t> تقرير: 2</a:t>
            </a:r>
          </a:p>
          <a:p>
            <a:r>
              <a:rPr lang="ar-SA" dirty="0" smtClean="0"/>
              <a:t>كنت في قسم الإعلام لمدة أسبوعين وقابلت الأستاذ محمد النافع بقسم الإعلام وشرح لي مهام قسم </a:t>
            </a:r>
            <a:r>
              <a:rPr lang="ar-SA" dirty="0" err="1" smtClean="0"/>
              <a:t>الإعلام </a:t>
            </a:r>
            <a:r>
              <a:rPr lang="ar-SA" dirty="0" smtClean="0"/>
              <a:t>, يتكون قسم الإعلام </a:t>
            </a:r>
            <a:r>
              <a:rPr lang="ar-SA" dirty="0" err="1" smtClean="0"/>
              <a:t>من :</a:t>
            </a:r>
            <a:endParaRPr lang="en-US" dirty="0" smtClean="0"/>
          </a:p>
          <a:p>
            <a:r>
              <a:rPr lang="ar-SA" dirty="0" smtClean="0"/>
              <a:t>1- وحدة الإعلام المرئي</a:t>
            </a:r>
          </a:p>
          <a:p>
            <a:r>
              <a:rPr lang="ar-SA" dirty="0" smtClean="0"/>
              <a:t>2- وحدة النشر</a:t>
            </a:r>
          </a:p>
          <a:p>
            <a:r>
              <a:rPr lang="ar-SA" dirty="0" smtClean="0"/>
              <a:t>3- وحدة الإعلام </a:t>
            </a:r>
            <a:r>
              <a:rPr lang="ar-SA" dirty="0" err="1" smtClean="0"/>
              <a:t>الإكتروني</a:t>
            </a:r>
            <a:r>
              <a:rPr lang="ar-SA" dirty="0" smtClean="0"/>
              <a:t> </a:t>
            </a:r>
            <a:endParaRPr lang="en-US" dirty="0" smtClean="0"/>
          </a:p>
          <a:p>
            <a:r>
              <a:rPr lang="ar-SA" dirty="0" smtClean="0"/>
              <a:t>4- وحدة الملف الصحي</a:t>
            </a:r>
          </a:p>
          <a:p>
            <a:r>
              <a:rPr lang="ar-SA" dirty="0" smtClean="0"/>
              <a:t> 5- وحدة التوثيق الإعلامي </a:t>
            </a:r>
          </a:p>
          <a:p>
            <a:r>
              <a:rPr lang="ar-SA" dirty="0" smtClean="0"/>
              <a:t>6- وحدة إعلانات الجامعة</a:t>
            </a:r>
            <a:endParaRPr lang="en-US" dirty="0" smtClean="0"/>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linds(horizontal)">
                                      <p:cBhvr>
                                        <p:cTn id="16" dur="500"/>
                                        <p:tgtEl>
                                          <p:spTgt spid="3">
                                            <p:txEl>
                                              <p:pRg st="5" end="5"/>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linds(horizontal)">
                                      <p:cBhvr>
                                        <p:cTn id="19" dur="500"/>
                                        <p:tgtEl>
                                          <p:spTgt spid="3">
                                            <p:txEl>
                                              <p:pRg st="6" end="6"/>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idx="1"/>
          </p:nvPr>
        </p:nvSpPr>
        <p:spPr>
          <a:xfrm>
            <a:off x="0" y="0"/>
            <a:ext cx="9144000" cy="6858000"/>
          </a:xfrm>
        </p:spPr>
        <p:txBody>
          <a:bodyPr>
            <a:normAutofit fontScale="92500"/>
          </a:bodyPr>
          <a:lstStyle/>
          <a:p>
            <a:r>
              <a:rPr lang="ar-SA" dirty="0" smtClean="0"/>
              <a:t>ومن مهام هذا </a:t>
            </a:r>
            <a:r>
              <a:rPr lang="ar-SA" dirty="0" err="1" smtClean="0"/>
              <a:t>القسم :-</a:t>
            </a:r>
            <a:endParaRPr lang="en-US" dirty="0" smtClean="0"/>
          </a:p>
          <a:p>
            <a:pPr lvl="0"/>
            <a:r>
              <a:rPr lang="ar-SA" dirty="0" smtClean="0"/>
              <a:t>إعداد ملف صحفي ومتابعة </a:t>
            </a:r>
            <a:r>
              <a:rPr lang="ar-SA" dirty="0" err="1" smtClean="0"/>
              <a:t>ماينشر</a:t>
            </a:r>
            <a:r>
              <a:rPr lang="ar-SA" dirty="0" smtClean="0"/>
              <a:t> عن الجامعة </a:t>
            </a:r>
            <a:endParaRPr lang="en-US" dirty="0" smtClean="0"/>
          </a:p>
          <a:p>
            <a:pPr lvl="0"/>
            <a:r>
              <a:rPr lang="ar-SA" dirty="0" smtClean="0"/>
              <a:t>مخاطبة وسائل الإعلام المرئية </a:t>
            </a:r>
            <a:r>
              <a:rPr lang="ar-SA" dirty="0" err="1" smtClean="0"/>
              <a:t>والمقروؤه</a:t>
            </a:r>
            <a:r>
              <a:rPr lang="ar-SA" dirty="0" smtClean="0"/>
              <a:t> لتغطية الأحداث والمناسبات بالجامعة </a:t>
            </a:r>
            <a:endParaRPr lang="en-US" dirty="0" smtClean="0"/>
          </a:p>
          <a:p>
            <a:pPr lvl="0"/>
            <a:r>
              <a:rPr lang="ar-SA" dirty="0" smtClean="0"/>
              <a:t>تحرير أخبار الجامعة </a:t>
            </a:r>
            <a:endParaRPr lang="en-US" dirty="0" smtClean="0"/>
          </a:p>
          <a:p>
            <a:pPr lvl="0"/>
            <a:r>
              <a:rPr lang="ar-SA" dirty="0" smtClean="0"/>
              <a:t>إرسال أخبار الجامعة إلى الصحف ووسائل الإعلام </a:t>
            </a:r>
            <a:endParaRPr lang="en-US" dirty="0" smtClean="0"/>
          </a:p>
          <a:p>
            <a:pPr lvl="0"/>
            <a:r>
              <a:rPr lang="ar-SA" dirty="0" smtClean="0"/>
              <a:t>التنسيق مع وسائل الإعلام لعمل اللقاءات مع </a:t>
            </a:r>
            <a:r>
              <a:rPr lang="ar-SA" dirty="0" err="1" smtClean="0"/>
              <a:t>المسؤولين</a:t>
            </a:r>
            <a:r>
              <a:rPr lang="ar-SA" dirty="0" smtClean="0"/>
              <a:t> بالجامعة </a:t>
            </a:r>
            <a:endParaRPr lang="en-US" dirty="0" smtClean="0"/>
          </a:p>
          <a:p>
            <a:pPr lvl="0"/>
            <a:r>
              <a:rPr lang="ar-SA" dirty="0" smtClean="0"/>
              <a:t>متابعة </a:t>
            </a:r>
            <a:r>
              <a:rPr lang="ar-SA" dirty="0" err="1" smtClean="0"/>
              <a:t>مايكتب</a:t>
            </a:r>
            <a:r>
              <a:rPr lang="ar-SA" dirty="0" smtClean="0"/>
              <a:t> عن الجامعة وإعداد الردود الصحفية حول </a:t>
            </a:r>
            <a:r>
              <a:rPr lang="ar-SA" dirty="0" err="1" smtClean="0"/>
              <a:t>ماتنشره</a:t>
            </a:r>
            <a:r>
              <a:rPr lang="ar-SA" dirty="0" smtClean="0"/>
              <a:t> وسائل الإعلام من اقتراحات أو شكاوي تتعلق بأنشطة الجامعة المختلفة بالتنسيق مع الإدارات المعنية بالجامعة </a:t>
            </a:r>
            <a:endParaRPr lang="en-US" dirty="0" smtClean="0"/>
          </a:p>
          <a:p>
            <a:pPr lvl="0"/>
            <a:r>
              <a:rPr lang="ar-SA" dirty="0" smtClean="0"/>
              <a:t>التنسيق والإعداد للمؤتمرات الصحفية والتلفزيونية في الجامعة </a:t>
            </a:r>
            <a:endParaRPr lang="en-US" dirty="0" smtClean="0"/>
          </a:p>
          <a:p>
            <a:pPr lvl="0"/>
            <a:r>
              <a:rPr lang="ar-SA" dirty="0" smtClean="0"/>
              <a:t>التنسيق مع وحدات الجامعة المختلفة لنشر أخبارها في وسائل الإعلام </a:t>
            </a:r>
            <a:endParaRPr lang="en-US" dirty="0" smtClean="0"/>
          </a:p>
          <a:p>
            <a:pPr lvl="0"/>
            <a:r>
              <a:rPr lang="ar-SA" dirty="0" smtClean="0"/>
              <a:t>التنسيق مع وحدات الجامعة لنشر الإعلانات الصحفية المدفوعة الثمن </a:t>
            </a:r>
            <a:endParaRPr lang="en-US" dirty="0" smtClean="0"/>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diamond(in)">
                                      <p:cBhvr>
                                        <p:cTn id="33" dur="500"/>
                                        <p:tgtEl>
                                          <p:spTgt spid="4">
                                            <p:txEl>
                                              <p:pRg st="6" end="6"/>
                                            </p:txEl>
                                          </p:spTgt>
                                        </p:tgtEl>
                                      </p:cBhvr>
                                    </p:animEffect>
                                  </p:childTnLst>
                                </p:cTn>
                              </p:par>
                              <p:par>
                                <p:cTn id="34" presetID="8" presetClass="entr" presetSubtype="16" fill="hold" nodeType="with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diamond(in)">
                                      <p:cBhvr>
                                        <p:cTn id="36" dur="500"/>
                                        <p:tgtEl>
                                          <p:spTgt spid="4">
                                            <p:txEl>
                                              <p:pRg st="7" end="7"/>
                                            </p:txEl>
                                          </p:spTgt>
                                        </p:tgtEl>
                                      </p:cBhvr>
                                    </p:animEffect>
                                  </p:childTnLst>
                                </p:cTn>
                              </p:par>
                              <p:par>
                                <p:cTn id="37" presetID="8" presetClass="entr" presetSubtype="16"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diamond(in)">
                                      <p:cBhvr>
                                        <p:cTn id="39" dur="500"/>
                                        <p:tgtEl>
                                          <p:spTgt spid="4">
                                            <p:txEl>
                                              <p:pRg st="8" end="8"/>
                                            </p:txEl>
                                          </p:spTgt>
                                        </p:tgtEl>
                                      </p:cBhvr>
                                    </p:animEffect>
                                  </p:childTnLst>
                                </p:cTn>
                              </p:par>
                              <p:par>
                                <p:cTn id="40" presetID="8" presetClass="entr" presetSubtype="16" fill="hold" nodeType="with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diamond(in)">
                                      <p:cBhvr>
                                        <p:cTn id="4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idx="1"/>
          </p:nvPr>
        </p:nvSpPr>
        <p:spPr>
          <a:xfrm>
            <a:off x="0" y="0"/>
            <a:ext cx="9144000" cy="6858000"/>
          </a:xfrm>
        </p:spPr>
        <p:txBody>
          <a:bodyPr>
            <a:normAutofit lnSpcReduction="10000"/>
          </a:bodyPr>
          <a:lstStyle/>
          <a:p>
            <a:pPr lvl="0"/>
            <a:r>
              <a:rPr lang="ar-SA" dirty="0" smtClean="0"/>
              <a:t>تزويد صحيفة رسالة الجامعة بالأخبار</a:t>
            </a:r>
            <a:endParaRPr lang="en-US" dirty="0" smtClean="0"/>
          </a:p>
          <a:p>
            <a:pPr lvl="0"/>
            <a:r>
              <a:rPr lang="ar-SA" dirty="0" smtClean="0"/>
              <a:t>نشر أخبار الجامعة في موقعها على شبكة الانترنت</a:t>
            </a:r>
            <a:endParaRPr lang="en-US" dirty="0" smtClean="0"/>
          </a:p>
          <a:p>
            <a:pPr lvl="0"/>
            <a:r>
              <a:rPr lang="ar-SA" dirty="0" smtClean="0"/>
              <a:t>إعداد خطاب لوزارة الإعلام للتغطية الإعلامية للمناسبات الكبرى في الجامعة </a:t>
            </a:r>
            <a:endParaRPr lang="en-US" dirty="0" smtClean="0"/>
          </a:p>
          <a:p>
            <a:pPr lvl="0"/>
            <a:r>
              <a:rPr lang="ar-SA" dirty="0" smtClean="0"/>
              <a:t>إصدار بطاقات تعريفية للإعلاميين في المناسبات </a:t>
            </a:r>
            <a:endParaRPr lang="en-US" dirty="0" smtClean="0"/>
          </a:p>
          <a:p>
            <a:pPr lvl="0"/>
            <a:r>
              <a:rPr lang="ar-SA" dirty="0" smtClean="0"/>
              <a:t>إعداد تقارير دورية بإنجازات القسم والاقتراحات لتطويرها ورفعها للإدارة العامة للعلاقات والإعلام </a:t>
            </a:r>
            <a:endParaRPr lang="en-US" dirty="0" smtClean="0"/>
          </a:p>
          <a:p>
            <a:pPr lvl="0"/>
            <a:r>
              <a:rPr lang="ar-SA" dirty="0" smtClean="0"/>
              <a:t>توثيق المناسبات والفعاليات فوتوغرافيا</a:t>
            </a:r>
            <a:endParaRPr lang="en-US" dirty="0" smtClean="0"/>
          </a:p>
          <a:p>
            <a:r>
              <a:rPr lang="ar-SA" dirty="0" smtClean="0"/>
              <a:t> </a:t>
            </a:r>
            <a:endParaRPr lang="en-US" dirty="0" smtClean="0"/>
          </a:p>
          <a:p>
            <a:r>
              <a:rPr lang="ar-SA" dirty="0" smtClean="0"/>
              <a:t>وقد كلفني الأستاذ محمد النافع بخبر جديد لم يتم نشرة  ومقال صحفي عن </a:t>
            </a:r>
            <a:r>
              <a:rPr lang="ar-SA" dirty="0" err="1" smtClean="0"/>
              <a:t>الجامعة </a:t>
            </a:r>
            <a:r>
              <a:rPr lang="ar-SA" dirty="0" smtClean="0"/>
              <a:t>, اما الخبر فقد ذهبت الى كلية الآداب في القسم </a:t>
            </a:r>
            <a:r>
              <a:rPr lang="ar-SA" dirty="0" err="1" smtClean="0"/>
              <a:t>المسؤول</a:t>
            </a:r>
            <a:r>
              <a:rPr lang="ar-SA" dirty="0" smtClean="0"/>
              <a:t> عن اصدار رسالة الجامعة وطلبت منهم مساعدتي في ايجاد خبر جديد لم يتم نشرة وقد زودوني مشكورين بخبر</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Horizontal)">
                                      <p:cBhvr>
                                        <p:cTn id="7" dur="500"/>
                                        <p:tgtEl>
                                          <p:spTgt spid="4">
                                            <p:txEl>
                                              <p:pRg st="0" end="0"/>
                                            </p:txEl>
                                          </p:spTgt>
                                        </p:tgtEl>
                                      </p:cBhvr>
                                    </p:animEffect>
                                  </p:childTnLst>
                                </p:cTn>
                              </p:par>
                              <p:par>
                                <p:cTn id="8" presetID="16" presetClass="entr" presetSubtype="2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Horizontal)">
                                      <p:cBhvr>
                                        <p:cTn id="10" dur="500"/>
                                        <p:tgtEl>
                                          <p:spTgt spid="4">
                                            <p:txEl>
                                              <p:pRg st="1" end="1"/>
                                            </p:txEl>
                                          </p:spTgt>
                                        </p:tgtEl>
                                      </p:cBhvr>
                                    </p:animEffect>
                                  </p:childTnLst>
                                </p:cTn>
                              </p:par>
                              <p:par>
                                <p:cTn id="11" presetID="16" presetClass="entr" presetSubtype="26"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Horizontal)">
                                      <p:cBhvr>
                                        <p:cTn id="13" dur="500"/>
                                        <p:tgtEl>
                                          <p:spTgt spid="4">
                                            <p:txEl>
                                              <p:pRg st="2" end="2"/>
                                            </p:txEl>
                                          </p:spTgt>
                                        </p:tgtEl>
                                      </p:cBhvr>
                                    </p:animEffect>
                                  </p:childTnLst>
                                </p:cTn>
                              </p:par>
                              <p:par>
                                <p:cTn id="14" presetID="16" presetClass="entr" presetSubtype="26"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Horizontal)">
                                      <p:cBhvr>
                                        <p:cTn id="16" dur="500"/>
                                        <p:tgtEl>
                                          <p:spTgt spid="4">
                                            <p:txEl>
                                              <p:pRg st="3" end="3"/>
                                            </p:txEl>
                                          </p:spTgt>
                                        </p:tgtEl>
                                      </p:cBhvr>
                                    </p:animEffect>
                                  </p:childTnLst>
                                </p:cTn>
                              </p:par>
                              <p:par>
                                <p:cTn id="17" presetID="16" presetClass="entr" presetSubtype="26"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Horizontal)">
                                      <p:cBhvr>
                                        <p:cTn id="19" dur="500"/>
                                        <p:tgtEl>
                                          <p:spTgt spid="4">
                                            <p:txEl>
                                              <p:pRg st="4" end="4"/>
                                            </p:txEl>
                                          </p:spTgt>
                                        </p:tgtEl>
                                      </p:cBhvr>
                                    </p:animEffect>
                                  </p:childTnLst>
                                </p:cTn>
                              </p:par>
                              <p:par>
                                <p:cTn id="20" presetID="16" presetClass="entr" presetSubtype="26"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Horizontal)">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box(in)">
                                      <p:cBhvr>
                                        <p:cTn id="2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lnSpcReduction="10000"/>
          </a:bodyPr>
          <a:lstStyle/>
          <a:p>
            <a:r>
              <a:rPr lang="ar-SA" dirty="0" err="1" smtClean="0"/>
              <a:t>للطالب </a:t>
            </a:r>
            <a:r>
              <a:rPr lang="ar-SA" dirty="0" smtClean="0"/>
              <a:t>/ سامي بن </a:t>
            </a:r>
            <a:r>
              <a:rPr lang="ar-SA" dirty="0" err="1" smtClean="0"/>
              <a:t>عبدالكريم</a:t>
            </a:r>
            <a:r>
              <a:rPr lang="ar-SA" dirty="0" smtClean="0"/>
              <a:t> </a:t>
            </a:r>
            <a:r>
              <a:rPr lang="ar-SA" dirty="0" err="1" smtClean="0"/>
              <a:t>البداح</a:t>
            </a:r>
            <a:r>
              <a:rPr lang="ar-SA" dirty="0" smtClean="0"/>
              <a:t> , في كلية الحقوق والعلوم الإنسانية  قسم العلوم السياسية وكانت بعنوان </a:t>
            </a:r>
            <a:endParaRPr lang="en-US" dirty="0" smtClean="0"/>
          </a:p>
          <a:p>
            <a:r>
              <a:rPr lang="ar-SA" dirty="0" err="1" smtClean="0"/>
              <a:t>(</a:t>
            </a:r>
            <a:r>
              <a:rPr lang="ar-SA" dirty="0" smtClean="0"/>
              <a:t>( انضمام اليمن إلى مجلس التعاون لدول الخليج </a:t>
            </a:r>
            <a:r>
              <a:rPr lang="ar-SA" dirty="0" err="1" smtClean="0"/>
              <a:t>العربية ))</a:t>
            </a:r>
            <a:endParaRPr lang="en-US" dirty="0" smtClean="0"/>
          </a:p>
          <a:p>
            <a:r>
              <a:rPr lang="ar-SA" dirty="0" smtClean="0"/>
              <a:t>وقد اعدت صياغته </a:t>
            </a:r>
            <a:r>
              <a:rPr lang="ar-SA" dirty="0" err="1" smtClean="0"/>
              <a:t>صياغه</a:t>
            </a:r>
            <a:r>
              <a:rPr lang="ar-SA" dirty="0" smtClean="0"/>
              <a:t> صحفية وقدمته الى الاستاذ محمد النافع بقسم الاعلام </a:t>
            </a:r>
            <a:r>
              <a:rPr lang="ar-SA" dirty="0" err="1" smtClean="0"/>
              <a:t>واعطاني</a:t>
            </a:r>
            <a:r>
              <a:rPr lang="ar-SA" dirty="0" smtClean="0"/>
              <a:t> له مجموعة من المرئيات في طريقة صياغته وقد اعدته بناء على توجيهاته ثم اعجب </a:t>
            </a:r>
            <a:r>
              <a:rPr lang="ar-SA" dirty="0" err="1" smtClean="0"/>
              <a:t>به</a:t>
            </a:r>
            <a:r>
              <a:rPr lang="ar-SA" dirty="0" smtClean="0"/>
              <a:t> مع بعض الملاحظة </a:t>
            </a:r>
            <a:r>
              <a:rPr lang="ar-SA" dirty="0" err="1" smtClean="0"/>
              <a:t>البسيطة .</a:t>
            </a:r>
            <a:endParaRPr lang="en-US" dirty="0" smtClean="0"/>
          </a:p>
          <a:p>
            <a:r>
              <a:rPr lang="ar-SA" dirty="0" smtClean="0"/>
              <a:t>اما المقال فقد اخترت موضوع معاناة طلاب جامعة الملك سعود</a:t>
            </a:r>
            <a:endParaRPr lang="en-US" dirty="0" smtClean="0"/>
          </a:p>
          <a:p>
            <a:r>
              <a:rPr lang="ar-SA" dirty="0" smtClean="0"/>
              <a:t>  متى تقر </a:t>
            </a:r>
            <a:r>
              <a:rPr lang="ar-SA" dirty="0" err="1" smtClean="0"/>
              <a:t>زيادتها..</a:t>
            </a:r>
            <a:r>
              <a:rPr lang="ar-SA" dirty="0" smtClean="0"/>
              <a:t> </a:t>
            </a:r>
            <a:endParaRPr lang="en-US" dirty="0" smtClean="0"/>
          </a:p>
          <a:p>
            <a:r>
              <a:rPr lang="ar-SA" dirty="0" smtClean="0"/>
              <a:t>         الغلاء طال كل شيء ومكافأة </a:t>
            </a:r>
            <a:r>
              <a:rPr lang="ar-SA" dirty="0" err="1" smtClean="0"/>
              <a:t>الطالب </a:t>
            </a:r>
            <a:r>
              <a:rPr lang="ar-SA" dirty="0" smtClean="0"/>
              <a:t>«محلك سر»</a:t>
            </a:r>
            <a:endParaRPr lang="en-US" dirty="0" smtClean="0"/>
          </a:p>
          <a:p>
            <a:r>
              <a:rPr lang="ar-SA" dirty="0" smtClean="0"/>
              <a:t>وقد نال اعجابه الشديد </a:t>
            </a:r>
            <a:r>
              <a:rPr lang="ar-SA" dirty="0" err="1" smtClean="0"/>
              <a:t>به</a:t>
            </a:r>
            <a:r>
              <a:rPr lang="ar-SA" dirty="0" smtClean="0"/>
              <a:t> وهذا من توفيق الله ثم من الجهد الذي بذلته في البحث عن المقال المناسب الذي يحكي معاناة طلاب جامعة الملك سعود   في هذا المقال حيث رأيت أن اختياري لموضوع هذا المقال مناسب جدا لما يعانيه كثير من الطلاب بهذا </a:t>
            </a:r>
            <a:r>
              <a:rPr lang="ar-SA" dirty="0" err="1" smtClean="0"/>
              <a:t>الخصوص  .</a:t>
            </a:r>
            <a:endParaRPr lang="en-US" dirty="0" smtClean="0"/>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Horizontal)">
                                      <p:cBhvr>
                                        <p:cTn id="21" dur="500"/>
                                        <p:tgtEl>
                                          <p:spTgt spid="3">
                                            <p:txEl>
                                              <p:pRg st="3" end="3"/>
                                            </p:txEl>
                                          </p:spTgt>
                                        </p:tgtEl>
                                      </p:cBhvr>
                                    </p:animEffect>
                                  </p:childTnLst>
                                </p:cTn>
                              </p:par>
                              <p:par>
                                <p:cTn id="22" presetID="16" presetClass="entr" presetSubtype="2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Horizontal)">
                                      <p:cBhvr>
                                        <p:cTn id="24" dur="500"/>
                                        <p:tgtEl>
                                          <p:spTgt spid="3">
                                            <p:txEl>
                                              <p:pRg st="4" end="4"/>
                                            </p:txEl>
                                          </p:spTgt>
                                        </p:tgtEl>
                                      </p:cBhvr>
                                    </p:animEffect>
                                  </p:childTnLst>
                                </p:cTn>
                              </p:par>
                              <p:par>
                                <p:cTn id="25" presetID="16" presetClass="entr" presetSubtype="2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Horizontal)">
                                      <p:cBhvr>
                                        <p:cTn id="27" dur="500"/>
                                        <p:tgtEl>
                                          <p:spTgt spid="3">
                                            <p:txEl>
                                              <p:pRg st="5" end="5"/>
                                            </p:txEl>
                                          </p:spTgt>
                                        </p:tgtEl>
                                      </p:cBhvr>
                                    </p:animEffect>
                                  </p:childTnLst>
                                </p:cTn>
                              </p:par>
                              <p:par>
                                <p:cTn id="28" presetID="16" presetClass="entr" presetSubtype="26"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arn(inHorizontal)">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43608" y="0"/>
            <a:ext cx="8100392" cy="4800600"/>
          </a:xfrm>
        </p:spPr>
        <p:txBody>
          <a:bodyPr>
            <a:normAutofit lnSpcReduction="10000"/>
          </a:bodyPr>
          <a:lstStyle/>
          <a:p>
            <a:r>
              <a:rPr lang="ar-SA" dirty="0" err="1" smtClean="0"/>
              <a:t>الإيجابيات:-</a:t>
            </a:r>
            <a:r>
              <a:rPr lang="ar-SA" dirty="0" smtClean="0"/>
              <a:t> </a:t>
            </a:r>
          </a:p>
          <a:p>
            <a:r>
              <a:rPr lang="ar-SA" dirty="0" smtClean="0"/>
              <a:t>1- التعرف على أقسام الإعلام </a:t>
            </a:r>
          </a:p>
          <a:p>
            <a:r>
              <a:rPr lang="ar-SA" dirty="0" smtClean="0"/>
              <a:t>2- وجود التواصل الاجتماعي مع الأستاذ محمد النافع</a:t>
            </a:r>
          </a:p>
          <a:p>
            <a:endParaRPr lang="ar-SA" dirty="0" smtClean="0"/>
          </a:p>
          <a:p>
            <a:endParaRPr lang="ar-SA" dirty="0" smtClean="0"/>
          </a:p>
          <a:p>
            <a:endParaRPr lang="ar-SA" dirty="0" smtClean="0"/>
          </a:p>
          <a:p>
            <a:r>
              <a:rPr lang="ar-SA" dirty="0" err="1" smtClean="0"/>
              <a:t>السلبيات:-</a:t>
            </a:r>
            <a:endParaRPr lang="ar-SA" dirty="0" smtClean="0"/>
          </a:p>
          <a:p>
            <a:r>
              <a:rPr lang="ar-SA" dirty="0" smtClean="0"/>
              <a:t>1-</a:t>
            </a:r>
            <a:r>
              <a:rPr lang="ar-SA" dirty="0" smtClean="0"/>
              <a:t> </a:t>
            </a:r>
            <a:r>
              <a:rPr lang="ar-SA" dirty="0" smtClean="0"/>
              <a:t>لقد تعرفت على أقسام الإعلام نظريا وكنت اتمنى أن يكون </a:t>
            </a:r>
            <a:r>
              <a:rPr lang="ar-SA" dirty="0" err="1" smtClean="0"/>
              <a:t>عمليا .</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92500" lnSpcReduction="10000"/>
          </a:bodyPr>
          <a:lstStyle/>
          <a:p>
            <a:r>
              <a:rPr lang="ar-SA" dirty="0" smtClean="0"/>
              <a:t>تقرير: 3</a:t>
            </a:r>
          </a:p>
          <a:p>
            <a:r>
              <a:rPr lang="ar-SA" dirty="0" smtClean="0"/>
              <a:t>في الاسبوع الثالث والرابع في قسم المراسم عند الاستاذ أحمد الحميدي  </a:t>
            </a:r>
            <a:endParaRPr lang="en-US" dirty="0" smtClean="0"/>
          </a:p>
          <a:p>
            <a:r>
              <a:rPr lang="ar-SA" dirty="0" smtClean="0"/>
              <a:t>وقد تمت المناقشة مع الاستاذ احمد عن وظائف المراسم التي تهتم بتنسيق المواعيد </a:t>
            </a:r>
            <a:r>
              <a:rPr lang="ar-SA" dirty="0" err="1" smtClean="0"/>
              <a:t>واعداد</a:t>
            </a:r>
            <a:r>
              <a:rPr lang="ar-SA" dirty="0" smtClean="0"/>
              <a:t> برنامج زيارة الذي يجب ان يحتوي على تحديد اسم الوفد والوقت والتاريخ والتخصصات او السيرة الذاتية وتحديد هدف الزيارة </a:t>
            </a:r>
            <a:r>
              <a:rPr lang="ar-SA" dirty="0" err="1" smtClean="0"/>
              <a:t>للجامعة .</a:t>
            </a:r>
            <a:endParaRPr lang="en-US" dirty="0" smtClean="0"/>
          </a:p>
          <a:p>
            <a:r>
              <a:rPr lang="ar-SA" dirty="0" smtClean="0"/>
              <a:t>ثم بعدها يتم التنسيق مع الوزارة على خطة برنامج الزيارة ومرائياتهم حول </a:t>
            </a:r>
            <a:r>
              <a:rPr lang="ar-SA" dirty="0" err="1" smtClean="0"/>
              <a:t>ذلك .</a:t>
            </a:r>
            <a:endParaRPr lang="en-US" dirty="0" smtClean="0"/>
          </a:p>
          <a:p>
            <a:r>
              <a:rPr lang="ar-SA" dirty="0" smtClean="0"/>
              <a:t>وبعد رسم جدول الزيارة يتم بعدها مخاطبة الجهات المعنية </a:t>
            </a:r>
            <a:r>
              <a:rPr lang="ar-SA" dirty="0" err="1" smtClean="0"/>
              <a:t>بذلك </a:t>
            </a:r>
            <a:r>
              <a:rPr lang="ar-SA" dirty="0" smtClean="0"/>
              <a:t>, </a:t>
            </a:r>
            <a:r>
              <a:rPr lang="ar-SA" dirty="0" err="1" smtClean="0"/>
              <a:t>وارسال</a:t>
            </a:r>
            <a:r>
              <a:rPr lang="ar-SA" dirty="0" smtClean="0"/>
              <a:t> لهم الخطابات لتأكيد </a:t>
            </a:r>
            <a:r>
              <a:rPr lang="ar-SA" dirty="0" err="1" smtClean="0"/>
              <a:t>الوقت .</a:t>
            </a:r>
            <a:r>
              <a:rPr lang="ar-SA" dirty="0" smtClean="0"/>
              <a:t> </a:t>
            </a:r>
            <a:endParaRPr lang="en-US" dirty="0" smtClean="0"/>
          </a:p>
          <a:p>
            <a:r>
              <a:rPr lang="ar-SA" dirty="0" smtClean="0"/>
              <a:t>بعد الانتهاء من ذلك يتم </a:t>
            </a:r>
            <a:r>
              <a:rPr lang="ar-SA" dirty="0" err="1" smtClean="0"/>
              <a:t>اخبار </a:t>
            </a:r>
            <a:r>
              <a:rPr lang="ar-SA" dirty="0" smtClean="0"/>
              <a:t>( رجال </a:t>
            </a:r>
            <a:r>
              <a:rPr lang="ar-SA" dirty="0" err="1" smtClean="0"/>
              <a:t>الامن </a:t>
            </a:r>
            <a:r>
              <a:rPr lang="ar-SA" dirty="0" smtClean="0"/>
              <a:t>) في الجامعة بما تم الموافقة </a:t>
            </a:r>
            <a:r>
              <a:rPr lang="ar-SA" dirty="0" err="1" smtClean="0"/>
              <a:t>عليه  </a:t>
            </a:r>
            <a:r>
              <a:rPr lang="ar-SA" dirty="0" smtClean="0"/>
              <a:t>, وعند بدأ برنامج الزيارة لابد من التواصل مع منسق الجامعة والجهات اثناء الزيارة وفي نهاية مراسم الحفل يتم توديع </a:t>
            </a:r>
            <a:r>
              <a:rPr lang="ar-SA" dirty="0" err="1" smtClean="0"/>
              <a:t>الضيوف .</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85000" lnSpcReduction="20000"/>
          </a:bodyPr>
          <a:lstStyle/>
          <a:p>
            <a:r>
              <a:rPr lang="ar-SA" dirty="0" smtClean="0"/>
              <a:t>تقرير: 4</a:t>
            </a:r>
          </a:p>
          <a:p>
            <a:r>
              <a:rPr lang="ar-SA" dirty="0" smtClean="0"/>
              <a:t>في يوم الثلاثاء الموافق </a:t>
            </a:r>
            <a:r>
              <a:rPr lang="ar-SA" dirty="0" err="1" smtClean="0"/>
              <a:t>28 </a:t>
            </a:r>
            <a:r>
              <a:rPr lang="ar-SA" dirty="0" smtClean="0"/>
              <a:t>/ 12 قمت مع الاستاذ أحمد الحميدي باستقبال </a:t>
            </a:r>
            <a:endParaRPr lang="en-US" dirty="0" smtClean="0"/>
          </a:p>
          <a:p>
            <a:r>
              <a:rPr lang="ar-SA" dirty="0" smtClean="0"/>
              <a:t>الممثل الاقتصادي والثقافي </a:t>
            </a:r>
            <a:r>
              <a:rPr lang="ar-SA" dirty="0" err="1" smtClean="0"/>
              <a:t>لتايبيه</a:t>
            </a:r>
            <a:r>
              <a:rPr lang="ar-SA" dirty="0" smtClean="0"/>
              <a:t>  </a:t>
            </a:r>
            <a:r>
              <a:rPr lang="ar-SA" dirty="0" err="1" smtClean="0"/>
              <a:t>الدكتور </a:t>
            </a:r>
            <a:r>
              <a:rPr lang="ar-SA" dirty="0" smtClean="0"/>
              <a:t>/ جين </a:t>
            </a:r>
            <a:r>
              <a:rPr lang="ar-SA" dirty="0" err="1" smtClean="0"/>
              <a:t>جونج</a:t>
            </a:r>
            <a:r>
              <a:rPr lang="ar-SA" dirty="0" smtClean="0"/>
              <a:t> لين </a:t>
            </a:r>
            <a:endParaRPr lang="en-US" dirty="0" smtClean="0"/>
          </a:p>
          <a:p>
            <a:r>
              <a:rPr lang="ar-SA" dirty="0" smtClean="0"/>
              <a:t>واستقبالهم بقاعة التشريفات  الساعة العاشرة </a:t>
            </a:r>
            <a:r>
              <a:rPr lang="ar-SA" dirty="0" err="1" smtClean="0"/>
              <a:t>صباحا </a:t>
            </a:r>
            <a:r>
              <a:rPr lang="ar-SA" dirty="0" smtClean="0"/>
              <a:t>, وقد قام الاستاذ احمد الحميدي بالتواصل مع منسق معهد اللغة العربية لأخباره بقرب وصول الضيوف  للاستعداد </a:t>
            </a:r>
            <a:r>
              <a:rPr lang="ar-SA" dirty="0" err="1" smtClean="0"/>
              <a:t>لاستقباله </a:t>
            </a:r>
            <a:r>
              <a:rPr lang="ar-SA" dirty="0" smtClean="0"/>
              <a:t>, ثم تم الذهاب لصالة سيارة القولف لنقلهم الى معهد اللغة العربية وقد تم وصول الضيوف الي مقر اللغة العربية الساعة العاشرة والربع وكان في استقبالهم عميد اللغة </a:t>
            </a:r>
            <a:r>
              <a:rPr lang="ar-SA" dirty="0" err="1" smtClean="0"/>
              <a:t>العربية </a:t>
            </a:r>
            <a:r>
              <a:rPr lang="ar-SA" dirty="0" smtClean="0"/>
              <a:t>, واجتمع مع الضيوف في مكتبة مع بعض الدكاترة  وقد تم تعريف الضيف بمرافق اللغة العربية وما تحتويه من اقسام هامة خاصة انه من خريجي  كلية اللغة العربية وتم زيارة مكتبة المعهد والقاعات والمركز الترفيهي لها وبقيه مرافق </a:t>
            </a:r>
            <a:r>
              <a:rPr lang="ar-SA" dirty="0" err="1" smtClean="0"/>
              <a:t>المبني </a:t>
            </a:r>
            <a:r>
              <a:rPr lang="ar-SA" dirty="0" smtClean="0"/>
              <a:t>, ثم أخذ صورة تذكارية في نهاية </a:t>
            </a:r>
            <a:r>
              <a:rPr lang="ar-SA" dirty="0" err="1" smtClean="0"/>
              <a:t>الزيارة .</a:t>
            </a:r>
            <a:endParaRPr lang="en-US" dirty="0" smtClean="0"/>
          </a:p>
          <a:p>
            <a:r>
              <a:rPr lang="ar-SA" dirty="0" smtClean="0"/>
              <a:t>وفي الساعة الحادية عشر قمنا بزيارة كلية الطب  وكان في استقبال الضيوف وكيل عميد كلية الطب الدكتور أحمد العمار</a:t>
            </a:r>
            <a:endParaRPr lang="en-US" dirty="0" smtClean="0"/>
          </a:p>
          <a:p>
            <a:r>
              <a:rPr lang="ar-SA" dirty="0" smtClean="0"/>
              <a:t>وتم التعريف بما تحويه من اقسام هامة وشرح مجالات تطور الطب </a:t>
            </a:r>
            <a:r>
              <a:rPr lang="ar-SA" dirty="0" err="1" smtClean="0"/>
              <a:t>السعودي </a:t>
            </a:r>
            <a:r>
              <a:rPr lang="ar-SA" dirty="0" smtClean="0"/>
              <a:t>, وتم ايضا تبادل الاحاديث حول الطب الصيني المتطور والدراسات العلمية حول الادوية الصينية ومميزات الطب الصيني حيث طلب التعاون بين البلدين في مجال </a:t>
            </a:r>
            <a:r>
              <a:rPr lang="ar-SA" dirty="0" err="1" smtClean="0"/>
              <a:t>الطب </a:t>
            </a:r>
            <a:r>
              <a:rPr lang="ar-SA" dirty="0" smtClean="0"/>
              <a:t>, وفي النهاية تم توديع الضيوف وتبادل </a:t>
            </a:r>
            <a:r>
              <a:rPr lang="ar-SA" dirty="0" err="1" smtClean="0"/>
              <a:t>الهدايا .</a:t>
            </a:r>
            <a:r>
              <a:rPr lang="ar-SA" dirty="0" smtClean="0"/>
              <a:t>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heckerboard(across)">
                                      <p:cBhvr>
                                        <p:cTn id="25" dur="500"/>
                                        <p:tgtEl>
                                          <p:spTgt spid="3">
                                            <p:txEl>
                                              <p:pRg st="4" end="4"/>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checkerboard(across)">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43608" y="0"/>
            <a:ext cx="8100392" cy="6858000"/>
          </a:xfrm>
        </p:spPr>
        <p:txBody>
          <a:bodyPr/>
          <a:lstStyle/>
          <a:p>
            <a:r>
              <a:rPr lang="ar-SA" dirty="0" err="1" smtClean="0"/>
              <a:t>الإيجابيات:-</a:t>
            </a:r>
            <a:r>
              <a:rPr lang="ar-SA" dirty="0" smtClean="0"/>
              <a:t> </a:t>
            </a:r>
          </a:p>
          <a:p>
            <a:r>
              <a:rPr lang="ar-SA" dirty="0" smtClean="0"/>
              <a:t>1- مارست عمل المراسم </a:t>
            </a:r>
            <a:r>
              <a:rPr lang="ar-SA" dirty="0" err="1" smtClean="0"/>
              <a:t>ميدانيا .</a:t>
            </a:r>
            <a:endParaRPr lang="ar-SA" dirty="0" smtClean="0"/>
          </a:p>
          <a:p>
            <a:r>
              <a:rPr lang="ar-SA" dirty="0" smtClean="0"/>
              <a:t>2-</a:t>
            </a:r>
            <a:r>
              <a:rPr lang="ar-SA" dirty="0" smtClean="0"/>
              <a:t> </a:t>
            </a:r>
            <a:r>
              <a:rPr lang="ar-SA" dirty="0" smtClean="0"/>
              <a:t>اكتساب </a:t>
            </a:r>
            <a:r>
              <a:rPr lang="ar-SA" dirty="0" smtClean="0"/>
              <a:t>الخبرة في كيفية استقبال وتوديع الوفود الزائرة</a:t>
            </a:r>
          </a:p>
          <a:p>
            <a:r>
              <a:rPr lang="ar-SA" dirty="0" smtClean="0"/>
              <a:t> في الندوات </a:t>
            </a:r>
            <a:r>
              <a:rPr lang="ar-SA" dirty="0" err="1" smtClean="0"/>
              <a:t>والمؤتمرات </a:t>
            </a:r>
            <a:r>
              <a:rPr lang="ar-SA" dirty="0" err="1" smtClean="0"/>
              <a:t>.</a:t>
            </a:r>
            <a:endParaRPr lang="ar-SA" dirty="0" smtClean="0"/>
          </a:p>
          <a:p>
            <a:r>
              <a:rPr lang="ar-SA" dirty="0" smtClean="0"/>
              <a:t>3- فن التعامل والتخاطب مع الوفود </a:t>
            </a:r>
            <a:r>
              <a:rPr lang="ar-SA" dirty="0" err="1" smtClean="0"/>
              <a:t>الزائرة .</a:t>
            </a:r>
            <a:endParaRPr lang="ar-SA" dirty="0" smtClean="0"/>
          </a:p>
          <a:p>
            <a:endParaRPr lang="ar-SA" dirty="0" smtClean="0"/>
          </a:p>
          <a:p>
            <a:r>
              <a:rPr lang="ar-SA" dirty="0" err="1" smtClean="0"/>
              <a:t>السلبيات:-</a:t>
            </a:r>
            <a:r>
              <a:rPr lang="ar-SA" dirty="0" smtClean="0"/>
              <a:t> </a:t>
            </a:r>
          </a:p>
          <a:p>
            <a:r>
              <a:rPr lang="ar-SA" dirty="0" smtClean="0"/>
              <a:t>1- تأخر سيارة القولف لنقل </a:t>
            </a:r>
            <a:r>
              <a:rPr lang="ar-SA" dirty="0" err="1" smtClean="0"/>
              <a:t>الوفد .</a:t>
            </a:r>
            <a:endParaRPr lang="ar-SA" dirty="0" smtClean="0"/>
          </a:p>
          <a:p>
            <a:endParaRPr lang="ar-SA"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2636912"/>
          </a:xfrm>
          <a:solidFill>
            <a:schemeClr val="accent5">
              <a:lumMod val="20000"/>
              <a:lumOff val="80000"/>
            </a:schemeClr>
          </a:solidFill>
        </p:spPr>
        <p:style>
          <a:lnRef idx="1">
            <a:schemeClr val="accent6"/>
          </a:lnRef>
          <a:fillRef idx="2">
            <a:schemeClr val="accent6"/>
          </a:fillRef>
          <a:effectRef idx="1">
            <a:schemeClr val="accent6"/>
          </a:effectRef>
          <a:fontRef idx="minor">
            <a:schemeClr val="dk1"/>
          </a:fontRef>
        </p:style>
        <p:txBody>
          <a:bodyPr>
            <a:normAutofit/>
          </a:bodyPr>
          <a:lstStyle/>
          <a:p>
            <a:r>
              <a:rPr lang="en-US" sz="3600" dirty="0"/>
              <a:t/>
            </a:r>
            <a:br>
              <a:rPr lang="en-US" sz="3600" dirty="0"/>
            </a:br>
            <a:r>
              <a:rPr lang="ar-SA" sz="3600" dirty="0" smtClean="0"/>
              <a:t>          البرنامج التدريبي                          لكلية الاداب                                         قسم الإعلام     </a:t>
            </a:r>
            <a:endParaRPr lang="ar-SA" sz="3600" dirty="0"/>
          </a:p>
        </p:txBody>
      </p:sp>
      <p:pic>
        <p:nvPicPr>
          <p:cNvPr id="4" name="عنصر نائب للمحتوى 3" descr="13.jpeg"/>
          <p:cNvPicPr>
            <a:picLocks noGrp="1" noChangeAspect="1"/>
          </p:cNvPicPr>
          <p:nvPr>
            <p:ph idx="1"/>
          </p:nvPr>
        </p:nvPicPr>
        <p:blipFill>
          <a:blip r:embed="rId2" cstate="print"/>
          <a:stretch>
            <a:fillRect/>
          </a:stretch>
        </p:blipFill>
        <p:spPr>
          <a:xfrm>
            <a:off x="0" y="2636912"/>
            <a:ext cx="9144000" cy="4221088"/>
          </a:xfrm>
        </p:spPr>
      </p:pic>
      <p:sp>
        <p:nvSpPr>
          <p:cNvPr id="6" name="مربع نص 5"/>
          <p:cNvSpPr txBox="1"/>
          <p:nvPr/>
        </p:nvSpPr>
        <p:spPr>
          <a:xfrm>
            <a:off x="899592" y="3140968"/>
            <a:ext cx="7848872" cy="830997"/>
          </a:xfrm>
          <a:prstGeom prst="rect">
            <a:avLst/>
          </a:prstGeom>
          <a:noFill/>
        </p:spPr>
        <p:txBody>
          <a:bodyPr wrap="square" rtlCol="1">
            <a:spAutoFit/>
          </a:bodyPr>
          <a:lstStyle/>
          <a:p>
            <a:r>
              <a:rPr lang="ar-SA" sz="4800" dirty="0" err="1" smtClean="0">
                <a:solidFill>
                  <a:schemeClr val="bg1"/>
                </a:solidFill>
              </a:rPr>
              <a:t>الطالب </a:t>
            </a:r>
            <a:r>
              <a:rPr lang="ar-SA" sz="4800" dirty="0" smtClean="0">
                <a:solidFill>
                  <a:schemeClr val="bg1"/>
                </a:solidFill>
              </a:rPr>
              <a:t>/  ابراهيم </a:t>
            </a:r>
            <a:r>
              <a:rPr lang="ar-SA" sz="4800" dirty="0" err="1" smtClean="0">
                <a:solidFill>
                  <a:schemeClr val="bg1"/>
                </a:solidFill>
              </a:rPr>
              <a:t>عبدالعزيز</a:t>
            </a:r>
            <a:r>
              <a:rPr lang="ar-SA" sz="4800" dirty="0" smtClean="0">
                <a:solidFill>
                  <a:schemeClr val="bg1"/>
                </a:solidFill>
              </a:rPr>
              <a:t> الناصر</a:t>
            </a:r>
            <a:endParaRPr lang="ar-SA" sz="4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47500" lnSpcReduction="20000"/>
          </a:bodyPr>
          <a:lstStyle/>
          <a:p>
            <a:r>
              <a:rPr lang="ar-SA" sz="4400" dirty="0" smtClean="0"/>
              <a:t>تقرير: 5</a:t>
            </a:r>
          </a:p>
          <a:p>
            <a:r>
              <a:rPr lang="ar-SA" sz="4400" dirty="0" smtClean="0"/>
              <a:t>في يوم الاحد الموافق  </a:t>
            </a:r>
            <a:r>
              <a:rPr lang="ar-SA" sz="4400" dirty="0" err="1" smtClean="0"/>
              <a:t>18 </a:t>
            </a:r>
            <a:r>
              <a:rPr lang="ar-SA" sz="4400" dirty="0" smtClean="0"/>
              <a:t>/1 حضرت مؤتمر الإعلام الجديد التحديات النظرية والتطبيقية المقام في فندق قصر الرياض لمدة ثلاثة ايام </a:t>
            </a:r>
            <a:endParaRPr lang="en-US" sz="4200" dirty="0" smtClean="0"/>
          </a:p>
          <a:p>
            <a:r>
              <a:rPr lang="ar-SA" sz="4200" dirty="0" smtClean="0"/>
              <a:t>وفي تمام الساعة التاسعة صباحا من يوم الاحد توجهت داخل القاعة المقام فيها المؤتمر الى تمام الساعة الرابعة عصرا</a:t>
            </a:r>
            <a:endParaRPr lang="en-US" sz="4200" dirty="0" smtClean="0"/>
          </a:p>
          <a:p>
            <a:r>
              <a:rPr lang="ar-SA" sz="4200" dirty="0" smtClean="0"/>
              <a:t> وقمت انا وزملائي </a:t>
            </a:r>
            <a:r>
              <a:rPr lang="ar-SA" sz="4200" dirty="0" err="1" smtClean="0"/>
              <a:t>بالامور</a:t>
            </a:r>
            <a:r>
              <a:rPr lang="ar-SA" sz="4200" dirty="0" smtClean="0"/>
              <a:t> </a:t>
            </a:r>
            <a:r>
              <a:rPr lang="ar-SA" sz="4200" dirty="0" err="1" smtClean="0"/>
              <a:t>التالية:-</a:t>
            </a:r>
            <a:endParaRPr lang="en-US" sz="4200" dirty="0" smtClean="0"/>
          </a:p>
          <a:p>
            <a:pPr lvl="0"/>
            <a:r>
              <a:rPr lang="ar-SA" sz="4200" dirty="0" smtClean="0"/>
              <a:t>استقبال الضيوف ومرافقتهم الى المكان المحدد لجلوسهم.</a:t>
            </a:r>
            <a:endParaRPr lang="en-US" sz="4200" dirty="0" smtClean="0"/>
          </a:p>
          <a:p>
            <a:pPr lvl="0"/>
            <a:r>
              <a:rPr lang="ar-SA" sz="4200" dirty="0" smtClean="0"/>
              <a:t>وضع اسماء الضيوف على المنصة </a:t>
            </a:r>
            <a:r>
              <a:rPr lang="ar-SA" sz="4200" dirty="0" err="1" smtClean="0"/>
              <a:t>الخاصه</a:t>
            </a:r>
            <a:r>
              <a:rPr lang="ar-SA" sz="4200" dirty="0" smtClean="0"/>
              <a:t> بالضيوف في كل </a:t>
            </a:r>
            <a:r>
              <a:rPr lang="ar-SA" sz="4200" dirty="0" err="1" smtClean="0"/>
              <a:t>جلسة .</a:t>
            </a:r>
            <a:endParaRPr lang="en-US" sz="4200" dirty="0" smtClean="0"/>
          </a:p>
          <a:p>
            <a:pPr lvl="0"/>
            <a:r>
              <a:rPr lang="ar-SA" sz="4200" dirty="0" smtClean="0"/>
              <a:t>تقريب </a:t>
            </a:r>
            <a:r>
              <a:rPr lang="ar-SA" sz="4200" dirty="0" err="1" smtClean="0"/>
              <a:t>المايك</a:t>
            </a:r>
            <a:r>
              <a:rPr lang="ar-SA" sz="4200" dirty="0" smtClean="0"/>
              <a:t> للضيوف عند المداخلة </a:t>
            </a:r>
            <a:r>
              <a:rPr lang="ar-SA" sz="4200" dirty="0" err="1" smtClean="0"/>
              <a:t>والتعليق .</a:t>
            </a:r>
            <a:endParaRPr lang="en-US" sz="4200" dirty="0" smtClean="0"/>
          </a:p>
          <a:p>
            <a:pPr lvl="0"/>
            <a:r>
              <a:rPr lang="ar-SA" sz="4200" dirty="0" smtClean="0"/>
              <a:t>توفير كراسي اضافية للضيوف </a:t>
            </a:r>
            <a:r>
              <a:rPr lang="ar-SA" sz="4200" dirty="0" err="1" smtClean="0"/>
              <a:t>واكمال</a:t>
            </a:r>
            <a:r>
              <a:rPr lang="ar-SA" sz="4200" dirty="0" smtClean="0"/>
              <a:t> ما يحتاجه الضيف من طلبات.</a:t>
            </a:r>
            <a:endParaRPr lang="en-US" sz="4200" dirty="0" smtClean="0"/>
          </a:p>
          <a:p>
            <a:r>
              <a:rPr lang="ar-SA" sz="4200" dirty="0" smtClean="0"/>
              <a:t> </a:t>
            </a:r>
            <a:endParaRPr lang="en-US" sz="4200" dirty="0" smtClean="0"/>
          </a:p>
          <a:p>
            <a:r>
              <a:rPr lang="ar-SA" sz="4200" dirty="0" smtClean="0"/>
              <a:t>وفي يوم الاثنين الموافق 1/19 </a:t>
            </a:r>
            <a:endParaRPr lang="en-US" sz="4200" dirty="0" smtClean="0"/>
          </a:p>
          <a:p>
            <a:r>
              <a:rPr lang="ar-SA" sz="4200" dirty="0" smtClean="0"/>
              <a:t>تم تقسمنا من قبل الاستاذ وليد السليم الى مجموعتين مجموعة تحضر من الساعة الثامنة  ومجموعة من الساعة العاشرة وقد كنت مع المجموعة الثانية</a:t>
            </a:r>
            <a:endParaRPr lang="en-US" sz="4200" dirty="0" smtClean="0"/>
          </a:p>
          <a:p>
            <a:r>
              <a:rPr lang="ar-SA" sz="4200" dirty="0" err="1" smtClean="0"/>
              <a:t>وفلعت</a:t>
            </a:r>
            <a:r>
              <a:rPr lang="ar-SA" sz="4200" dirty="0" smtClean="0"/>
              <a:t> الامور </a:t>
            </a:r>
            <a:r>
              <a:rPr lang="ar-SA" sz="4200" dirty="0" err="1" smtClean="0"/>
              <a:t>التالية :-</a:t>
            </a:r>
            <a:endParaRPr lang="en-US" sz="4200" dirty="0" smtClean="0"/>
          </a:p>
          <a:p>
            <a:pPr lvl="0"/>
            <a:r>
              <a:rPr lang="ar-SA" sz="4200" dirty="0" smtClean="0"/>
              <a:t>كنت في موقع استقبال الضيوف وزودتهم بملخصات اوراق المؤتمر وتسجيل اسمائهم </a:t>
            </a:r>
            <a:r>
              <a:rPr lang="ar-SA" sz="4200" dirty="0" err="1" smtClean="0"/>
              <a:t>وارشادهم</a:t>
            </a:r>
            <a:r>
              <a:rPr lang="ar-SA" sz="4200" dirty="0" smtClean="0"/>
              <a:t> الى </a:t>
            </a:r>
            <a:r>
              <a:rPr lang="ar-SA" sz="4200" dirty="0" err="1" smtClean="0"/>
              <a:t>القاعة .</a:t>
            </a:r>
            <a:endParaRPr lang="en-US" sz="4200" dirty="0" smtClean="0"/>
          </a:p>
          <a:p>
            <a:pPr lvl="0"/>
            <a:r>
              <a:rPr lang="ar-SA" sz="4200" dirty="0" smtClean="0"/>
              <a:t>وفي الساعة الثانية عشر ونصف رافقت الضيوف في </a:t>
            </a:r>
            <a:r>
              <a:rPr lang="ar-SA" sz="4200" dirty="0" err="1" smtClean="0"/>
              <a:t>الباص</a:t>
            </a:r>
            <a:r>
              <a:rPr lang="ar-SA" sz="4200" dirty="0" smtClean="0"/>
              <a:t> الى مقر الجامعة واستقبلهم </a:t>
            </a:r>
            <a:r>
              <a:rPr lang="ar-SA" sz="4200" dirty="0" err="1" smtClean="0"/>
              <a:t>مديرالجامعة</a:t>
            </a:r>
            <a:r>
              <a:rPr lang="ar-SA" sz="4200" dirty="0" smtClean="0"/>
              <a:t>.</a:t>
            </a:r>
            <a:endParaRPr lang="en-US" sz="4200" dirty="0" smtClean="0"/>
          </a:p>
          <a:p>
            <a:r>
              <a:rPr lang="ar-SA" sz="4000" dirty="0" smtClean="0"/>
              <a:t> </a:t>
            </a:r>
            <a:r>
              <a:rPr lang="ar-SA" sz="4200" dirty="0" smtClean="0"/>
              <a:t>وفي يوم الثلاثاء الموافق 1/20</a:t>
            </a:r>
            <a:endParaRPr lang="en-US" sz="4200" dirty="0" smtClean="0"/>
          </a:p>
          <a:p>
            <a:r>
              <a:rPr lang="ar-SA" sz="4200" dirty="0" smtClean="0"/>
              <a:t>حضرت من الساعة التاسعة للفندق وكنت في مقر الاستقبال وزودتهم بملخصات اوراق المؤتمر وتسجيل اسمائهم </a:t>
            </a:r>
            <a:r>
              <a:rPr lang="ar-SA" sz="4200" dirty="0" err="1" smtClean="0"/>
              <a:t>وارشادهم</a:t>
            </a:r>
            <a:r>
              <a:rPr lang="ar-SA" sz="4200" dirty="0" smtClean="0"/>
              <a:t> الى </a:t>
            </a:r>
            <a:r>
              <a:rPr lang="ar-SA" sz="4200" dirty="0" err="1" smtClean="0"/>
              <a:t>القاعة </a:t>
            </a:r>
            <a:r>
              <a:rPr lang="ar-SA" sz="4200" dirty="0" smtClean="0"/>
              <a:t>.وفي الساعة الحادية عشر تم تكليف بحجز تذكرة سفر </a:t>
            </a:r>
            <a:r>
              <a:rPr lang="ar-SA" sz="4200" dirty="0" err="1" smtClean="0"/>
              <a:t>لاحد</a:t>
            </a:r>
            <a:r>
              <a:rPr lang="ar-SA" sz="4200" dirty="0" smtClean="0"/>
              <a:t> الضيوف.</a:t>
            </a:r>
            <a:endParaRPr lang="en-US" sz="4200" dirty="0" smtClean="0"/>
          </a:p>
          <a:p>
            <a:r>
              <a:rPr lang="ar-SA" sz="4200" dirty="0" smtClean="0"/>
              <a:t>ثم عدت الى مقر المؤتمر </a:t>
            </a:r>
            <a:r>
              <a:rPr lang="ar-SA" sz="4200" dirty="0" err="1" smtClean="0"/>
              <a:t>لاكمال</a:t>
            </a:r>
            <a:r>
              <a:rPr lang="ar-SA" sz="4200" dirty="0" smtClean="0"/>
              <a:t> الاشراف على هناك وجلست حتى نهايته في الساعة الرابعة عصرا </a:t>
            </a:r>
            <a:endParaRPr lang="en-US" sz="4200" dirty="0" smtClean="0"/>
          </a:p>
          <a:p>
            <a:r>
              <a:rPr lang="ar-SA" sz="4200" dirty="0" smtClean="0"/>
              <a:t>وفي نهاية الحفل تم التقاط الصور التذكارية للحفل.</a:t>
            </a:r>
            <a:endParaRPr lang="en-US" sz="4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Horizont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Horizont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6"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barn(inHorizontal)">
                                      <p:cBhvr>
                                        <p:cTn id="53" dur="500"/>
                                        <p:tgtEl>
                                          <p:spTgt spid="3">
                                            <p:txEl>
                                              <p:pRg st="9" end="9"/>
                                            </p:txEl>
                                          </p:spTgt>
                                        </p:tgtEl>
                                      </p:cBhvr>
                                    </p:animEffect>
                                  </p:childTnLst>
                                </p:cTn>
                              </p:par>
                              <p:par>
                                <p:cTn id="54" presetID="16" presetClass="entr" presetSubtype="26" fill="hold" nodeType="with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barn(inHorizontal)">
                                      <p:cBhvr>
                                        <p:cTn id="56" dur="500"/>
                                        <p:tgtEl>
                                          <p:spTgt spid="3">
                                            <p:txEl>
                                              <p:pRg st="10" end="1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12" end="12"/>
                                            </p:txEl>
                                          </p:spTgt>
                                        </p:tgtEl>
                                        <p:attrNameLst>
                                          <p:attrName>style.visibility</p:attrName>
                                        </p:attrNameLst>
                                      </p:cBhvr>
                                      <p:to>
                                        <p:strVal val="visible"/>
                                      </p:to>
                                    </p:set>
                                    <p:anim calcmode="lin" valueType="num">
                                      <p:cBhvr additive="base">
                                        <p:cTn id="6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
                                            <p:txEl>
                                              <p:pRg st="13" end="13"/>
                                            </p:txEl>
                                          </p:spTgt>
                                        </p:tgtEl>
                                        <p:attrNameLst>
                                          <p:attrName>style.visibility</p:attrName>
                                        </p:attrNameLst>
                                      </p:cBhvr>
                                      <p:to>
                                        <p:strVal val="visible"/>
                                      </p:to>
                                    </p:set>
                                    <p:anim calcmode="lin" valueType="num">
                                      <p:cBhvr additive="base">
                                        <p:cTn id="6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3">
                                            <p:txEl>
                                              <p:pRg st="14" end="14"/>
                                            </p:txEl>
                                          </p:spTgt>
                                        </p:tgtEl>
                                        <p:attrNameLst>
                                          <p:attrName>style.visibility</p:attrName>
                                        </p:attrNameLst>
                                      </p:cBhvr>
                                      <p:to>
                                        <p:strVal val="visible"/>
                                      </p:to>
                                    </p:set>
                                    <p:anim calcmode="lin" valueType="num">
                                      <p:cBhvr additive="base">
                                        <p:cTn id="7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3">
                                            <p:txEl>
                                              <p:pRg st="15" end="15"/>
                                            </p:txEl>
                                          </p:spTgt>
                                        </p:tgtEl>
                                        <p:attrNameLst>
                                          <p:attrName>style.visibility</p:attrName>
                                        </p:attrNameLst>
                                      </p:cBhvr>
                                      <p:to>
                                        <p:strVal val="visible"/>
                                      </p:to>
                                    </p:set>
                                    <p:anim calcmode="lin" valueType="num">
                                      <p:cBhvr additive="base">
                                        <p:cTn id="8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3">
                                            <p:txEl>
                                              <p:pRg st="16" end="16"/>
                                            </p:txEl>
                                          </p:spTgt>
                                        </p:tgtEl>
                                        <p:attrNameLst>
                                          <p:attrName>style.visibility</p:attrName>
                                        </p:attrNameLst>
                                      </p:cBhvr>
                                      <p:to>
                                        <p:strVal val="visible"/>
                                      </p:to>
                                    </p:set>
                                    <p:anim calcmode="lin" valueType="num">
                                      <p:cBhvr additive="base">
                                        <p:cTn id="85"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3">
                                            <p:txEl>
                                              <p:pRg st="17" end="17"/>
                                            </p:txEl>
                                          </p:spTgt>
                                        </p:tgtEl>
                                        <p:attrNameLst>
                                          <p:attrName>style.visibility</p:attrName>
                                        </p:attrNameLst>
                                      </p:cBhvr>
                                      <p:to>
                                        <p:strVal val="visible"/>
                                      </p:to>
                                    </p:set>
                                    <p:anim calcmode="lin" valueType="num">
                                      <p:cBhvr additive="base">
                                        <p:cTn id="89"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1043608" y="6065912"/>
            <a:ext cx="8100392" cy="792088"/>
          </a:xfrm>
        </p:spPr>
        <p:txBody>
          <a:bodyPr/>
          <a:lstStyle/>
          <a:p>
            <a:r>
              <a:rPr lang="ar-SA" dirty="0" smtClean="0"/>
              <a:t>صورة داخل قاعة المؤتمر</a:t>
            </a:r>
            <a:endParaRPr lang="ar-SA" dirty="0"/>
          </a:p>
        </p:txBody>
      </p:sp>
      <p:pic>
        <p:nvPicPr>
          <p:cNvPr id="1026" name="Picture 2" descr="C:\Users\tp center\Pictures\IMG-20121202-00607.jpg"/>
          <p:cNvPicPr>
            <a:picLocks noChangeAspect="1" noChangeArrowheads="1"/>
          </p:cNvPicPr>
          <p:nvPr/>
        </p:nvPicPr>
        <p:blipFill>
          <a:blip r:embed="rId2" cstate="print"/>
          <a:srcRect/>
          <a:stretch>
            <a:fillRect/>
          </a:stretch>
        </p:blipFill>
        <p:spPr bwMode="auto">
          <a:xfrm>
            <a:off x="1043608" y="0"/>
            <a:ext cx="8100392" cy="60932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1645920" y="6093296"/>
            <a:ext cx="7498080" cy="764704"/>
          </a:xfrm>
        </p:spPr>
        <p:txBody>
          <a:bodyPr>
            <a:normAutofit fontScale="92500"/>
          </a:bodyPr>
          <a:lstStyle/>
          <a:p>
            <a:r>
              <a:rPr lang="ar-SA" dirty="0" smtClean="0"/>
              <a:t>صورة داخل </a:t>
            </a:r>
            <a:r>
              <a:rPr lang="ar-SA" dirty="0" err="1" smtClean="0"/>
              <a:t>الباص</a:t>
            </a:r>
            <a:r>
              <a:rPr lang="ar-SA" dirty="0" smtClean="0"/>
              <a:t> المتجه الى الجامعة برفقة الضيوف </a:t>
            </a:r>
            <a:endParaRPr lang="ar-SA" dirty="0"/>
          </a:p>
        </p:txBody>
      </p:sp>
      <p:pic>
        <p:nvPicPr>
          <p:cNvPr id="4098" name="Picture 2" descr="C:\Users\tp center\Pictures\IMG-20121203-00610.jpg"/>
          <p:cNvPicPr>
            <a:picLocks noChangeAspect="1" noChangeArrowheads="1"/>
          </p:cNvPicPr>
          <p:nvPr/>
        </p:nvPicPr>
        <p:blipFill>
          <a:blip r:embed="rId2" cstate="print"/>
          <a:srcRect/>
          <a:stretch>
            <a:fillRect/>
          </a:stretch>
        </p:blipFill>
        <p:spPr bwMode="auto">
          <a:xfrm>
            <a:off x="1043608" y="0"/>
            <a:ext cx="8100392" cy="61653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5122" name="Picture 2" descr="C:\Users\tp center\Pictures\IMG-20121203-00611.jpg"/>
          <p:cNvPicPr>
            <a:picLocks noChangeAspect="1" noChangeArrowheads="1"/>
          </p:cNvPicPr>
          <p:nvPr/>
        </p:nvPicPr>
        <p:blipFill>
          <a:blip r:embed="rId2" cstate="print"/>
          <a:srcRect/>
          <a:stretch>
            <a:fillRect/>
          </a:stretch>
        </p:blipFill>
        <p:spPr bwMode="auto">
          <a:xfrm>
            <a:off x="1043608" y="0"/>
            <a:ext cx="8100392" cy="6858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1435608" y="6093296"/>
            <a:ext cx="7708392" cy="764704"/>
          </a:xfrm>
        </p:spPr>
        <p:txBody>
          <a:bodyPr>
            <a:normAutofit/>
          </a:bodyPr>
          <a:lstStyle/>
          <a:p>
            <a:r>
              <a:rPr lang="ar-SA" dirty="0" smtClean="0"/>
              <a:t>صورة تذكارية في نهاية المؤتمر </a:t>
            </a:r>
            <a:endParaRPr lang="ar-SA" dirty="0"/>
          </a:p>
        </p:txBody>
      </p:sp>
      <p:pic>
        <p:nvPicPr>
          <p:cNvPr id="2050" name="Picture 2" descr="C:\Users\tp center\Pictures\IMG-20121204-00223.jpg"/>
          <p:cNvPicPr>
            <a:picLocks noChangeAspect="1" noChangeArrowheads="1"/>
          </p:cNvPicPr>
          <p:nvPr/>
        </p:nvPicPr>
        <p:blipFill>
          <a:blip r:embed="rId2" cstate="print"/>
          <a:srcRect/>
          <a:stretch>
            <a:fillRect/>
          </a:stretch>
        </p:blipFill>
        <p:spPr bwMode="auto">
          <a:xfrm>
            <a:off x="1043608" y="0"/>
            <a:ext cx="8100392" cy="609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77500" lnSpcReduction="20000"/>
          </a:bodyPr>
          <a:lstStyle/>
          <a:p>
            <a:r>
              <a:rPr lang="ar-SA" sz="3800" dirty="0" smtClean="0"/>
              <a:t>النقاط الايجابية في </a:t>
            </a:r>
            <a:r>
              <a:rPr lang="ar-SA" sz="3800" dirty="0" err="1" smtClean="0"/>
              <a:t>المؤتمر :</a:t>
            </a:r>
            <a:endParaRPr lang="en-US" sz="3800" dirty="0" smtClean="0"/>
          </a:p>
          <a:p>
            <a:r>
              <a:rPr lang="ar-SA" dirty="0" smtClean="0"/>
              <a:t>1- حسن استقبال الضيوف </a:t>
            </a:r>
            <a:endParaRPr lang="en-US" dirty="0" smtClean="0"/>
          </a:p>
          <a:p>
            <a:r>
              <a:rPr lang="ar-SA" dirty="0" smtClean="0"/>
              <a:t>2- حضور الضيوف في الموعد المحدد لجلساتهم العلمية </a:t>
            </a:r>
            <a:endParaRPr lang="en-US" dirty="0" smtClean="0"/>
          </a:p>
          <a:p>
            <a:r>
              <a:rPr lang="ar-SA" dirty="0" smtClean="0"/>
              <a:t>3- توفر النشرات التوضيحيه لخطة الحفل </a:t>
            </a:r>
            <a:endParaRPr lang="en-US" dirty="0" smtClean="0"/>
          </a:p>
          <a:p>
            <a:r>
              <a:rPr lang="ar-SA" dirty="0" smtClean="0"/>
              <a:t>4- المداخلات كانت بناءه وهادفة </a:t>
            </a:r>
            <a:endParaRPr lang="en-US" dirty="0" smtClean="0"/>
          </a:p>
          <a:p>
            <a:r>
              <a:rPr lang="ar-SA" dirty="0" smtClean="0"/>
              <a:t>5- مضمون المؤتمر كان يلامس الواقع </a:t>
            </a:r>
            <a:endParaRPr lang="en-US" dirty="0" smtClean="0"/>
          </a:p>
          <a:p>
            <a:r>
              <a:rPr lang="ar-SA" dirty="0" smtClean="0"/>
              <a:t>6- توفر أجهزة </a:t>
            </a:r>
            <a:r>
              <a:rPr lang="ar-SA" dirty="0" err="1" smtClean="0"/>
              <a:t>البروجكتر</a:t>
            </a:r>
            <a:r>
              <a:rPr lang="ar-SA" dirty="0" smtClean="0"/>
              <a:t> والجهاز المحمول لعرض المادة العلمية </a:t>
            </a:r>
            <a:endParaRPr lang="en-US" dirty="0" smtClean="0"/>
          </a:p>
          <a:p>
            <a:pPr lvl="0"/>
            <a:r>
              <a:rPr lang="ar-SA" sz="4100" dirty="0" smtClean="0"/>
              <a:t>النقاط السلبية في </a:t>
            </a:r>
            <a:r>
              <a:rPr lang="ar-SA" sz="4100" dirty="0" err="1" smtClean="0"/>
              <a:t>المؤتمر :-</a:t>
            </a:r>
            <a:endParaRPr lang="en-US" sz="4100" dirty="0" smtClean="0"/>
          </a:p>
          <a:p>
            <a:r>
              <a:rPr lang="ar-SA" dirty="0" smtClean="0"/>
              <a:t>1- عدم توفر المقاعد الكافية لعدد الضيوف</a:t>
            </a:r>
            <a:endParaRPr lang="en-US" dirty="0" smtClean="0"/>
          </a:p>
          <a:p>
            <a:r>
              <a:rPr lang="ar-SA" dirty="0" smtClean="0"/>
              <a:t>2- قلة أعداد الميكروفونات </a:t>
            </a:r>
            <a:endParaRPr lang="en-US" dirty="0" smtClean="0"/>
          </a:p>
          <a:p>
            <a:r>
              <a:rPr lang="ar-SA" dirty="0" smtClean="0"/>
              <a:t>3- الجلسات لم تكن بموعدها المحدد</a:t>
            </a:r>
            <a:endParaRPr lang="en-US" dirty="0" smtClean="0"/>
          </a:p>
          <a:p>
            <a:r>
              <a:rPr lang="ar-SA" dirty="0" smtClean="0"/>
              <a:t>4-  عدم توفر الجهاز المحمول بالقاعة النسائية </a:t>
            </a:r>
            <a:endParaRPr lang="en-US" dirty="0" smtClean="0"/>
          </a:p>
          <a:p>
            <a:r>
              <a:rPr lang="ar-SA" dirty="0" smtClean="0"/>
              <a:t>5- عدم توفر الغداء بيوم الثلاثاء </a:t>
            </a:r>
            <a:endParaRPr lang="en-US" dirty="0" smtClean="0"/>
          </a:p>
          <a:p>
            <a:r>
              <a:rPr lang="ar-SA" dirty="0" smtClean="0"/>
              <a:t>6- بعض الجلسات العلمية لم يكن لديهم وقت كافي لعرض مادتهم العلمية ومداخلات </a:t>
            </a:r>
            <a:r>
              <a:rPr lang="ar-SA" dirty="0" err="1" smtClean="0"/>
              <a:t>الضيوف .</a:t>
            </a:r>
            <a:endParaRPr lang="en-US" dirty="0" smtClean="0"/>
          </a:p>
          <a:p>
            <a:r>
              <a:rPr lang="ar-SA" err="1" smtClean="0"/>
              <a:t>7-</a:t>
            </a:r>
            <a:r>
              <a:rPr lang="ar-SA" smtClean="0"/>
              <a:t> التكييف كان ضعيف جدا</a:t>
            </a:r>
            <a:endParaRPr lang="en-US" dirty="0" smtClean="0"/>
          </a:p>
          <a:p>
            <a:r>
              <a:rPr lang="ar-SA" dirty="0" smtClean="0"/>
              <a:t> </a:t>
            </a:r>
            <a:endParaRPr lang="en-US" dirty="0" smtClean="0"/>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 calcmode="lin" valueType="num">
                                      <p:cBhvr additive="base">
                                        <p:cTn id="6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3" end="13"/>
                                            </p:txEl>
                                          </p:spTgt>
                                        </p:tgtEl>
                                        <p:attrNameLst>
                                          <p:attrName>style.visibility</p:attrName>
                                        </p:attrNameLst>
                                      </p:cBhvr>
                                      <p:to>
                                        <p:strVal val="visible"/>
                                      </p:to>
                                    </p:set>
                                    <p:anim calcmode="lin" valueType="num">
                                      <p:cBhvr additive="base">
                                        <p:cTn id="7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 calcmode="lin" valueType="num">
                                      <p:cBhvr additive="base">
                                        <p:cTn id="7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85000" lnSpcReduction="20000"/>
          </a:bodyPr>
          <a:lstStyle/>
          <a:p>
            <a:r>
              <a:rPr lang="ar-SA" dirty="0" smtClean="0"/>
              <a:t>تقرير: 6</a:t>
            </a:r>
          </a:p>
          <a:p>
            <a:r>
              <a:rPr lang="ar-SA" dirty="0" smtClean="0"/>
              <a:t>في يوم الاثنين الموافق </a:t>
            </a:r>
            <a:r>
              <a:rPr lang="ar-SA" dirty="0" err="1" smtClean="0"/>
              <a:t>4 </a:t>
            </a:r>
            <a:r>
              <a:rPr lang="ar-SA" dirty="0" smtClean="0"/>
              <a:t>/ 2/ 1434 هـ الساعة العاشرة صباحا  تم تكليفي بحضور وتنظيم برنامج لقاء معالي مدير الجامعة  الاستاذ </a:t>
            </a:r>
            <a:r>
              <a:rPr lang="ar-SA" dirty="0" err="1" smtClean="0"/>
              <a:t>الدكتور </a:t>
            </a:r>
            <a:r>
              <a:rPr lang="ar-SA" dirty="0" smtClean="0"/>
              <a:t>/ بدران </a:t>
            </a:r>
            <a:r>
              <a:rPr lang="ar-SA" dirty="0" err="1" smtClean="0"/>
              <a:t>عبدالرحمن</a:t>
            </a:r>
            <a:r>
              <a:rPr lang="ar-SA" dirty="0" smtClean="0"/>
              <a:t> عثمان العمر مع أعضاء وعضوات هيئة التدريس والموظفين والموظفات في جامعة الملك سعود </a:t>
            </a:r>
            <a:br>
              <a:rPr lang="ar-SA" dirty="0" smtClean="0"/>
            </a:br>
            <a:r>
              <a:rPr lang="ar-SA" dirty="0" err="1" smtClean="0"/>
              <a:t>للرجال </a:t>
            </a:r>
            <a:r>
              <a:rPr lang="ar-SA" dirty="0" smtClean="0"/>
              <a:t>: قاعة الشيخ حمد </a:t>
            </a:r>
            <a:r>
              <a:rPr lang="ar-SA" dirty="0" err="1" smtClean="0"/>
              <a:t>الجاسر</a:t>
            </a:r>
            <a:r>
              <a:rPr lang="ar-SA" dirty="0" smtClean="0"/>
              <a:t> - بالمدينة </a:t>
            </a:r>
            <a:r>
              <a:rPr lang="ar-SA" dirty="0" err="1" smtClean="0"/>
              <a:t>الجامعية </a:t>
            </a:r>
            <a:r>
              <a:rPr lang="ar-SA" dirty="0" smtClean="0"/>
              <a:t>– بهو الجامعة</a:t>
            </a:r>
            <a:br>
              <a:rPr lang="ar-SA" dirty="0" smtClean="0"/>
            </a:br>
            <a:r>
              <a:rPr lang="ar-SA" dirty="0" err="1" smtClean="0"/>
              <a:t>للنساء </a:t>
            </a:r>
            <a:r>
              <a:rPr lang="ar-SA" dirty="0" smtClean="0"/>
              <a:t>: عبر الدائرة التلفزيونية </a:t>
            </a:r>
            <a:r>
              <a:rPr lang="ar-SA" dirty="0" err="1" smtClean="0"/>
              <a:t>المغلقة </a:t>
            </a:r>
            <a:r>
              <a:rPr lang="ar-SA" dirty="0" smtClean="0"/>
              <a:t>: قاعة خديجة </a:t>
            </a:r>
            <a:r>
              <a:rPr lang="ar-SA" dirty="0" err="1" smtClean="0"/>
              <a:t>بعليشة</a:t>
            </a:r>
            <a:r>
              <a:rPr lang="ar-SA" dirty="0" smtClean="0"/>
              <a:t> ومسرح مبنى عشرين بمركز أقسام العلوم والدراسات الطبية </a:t>
            </a:r>
            <a:r>
              <a:rPr lang="ar-SA" dirty="0" err="1" smtClean="0"/>
              <a:t>بالملز</a:t>
            </a:r>
            <a:r>
              <a:rPr lang="ar-SA" dirty="0" smtClean="0"/>
              <a:t> , و المدرج الرئيسي لكلية </a:t>
            </a:r>
            <a:r>
              <a:rPr lang="ar-SA" dirty="0" err="1" smtClean="0"/>
              <a:t>الطب </a:t>
            </a:r>
            <a:r>
              <a:rPr lang="ar-SA" dirty="0" smtClean="0"/>
              <a:t>, ومسرح شرق الرياض</a:t>
            </a:r>
            <a:endParaRPr lang="en-US" dirty="0" smtClean="0"/>
          </a:p>
          <a:p>
            <a:r>
              <a:rPr lang="ar-SA" dirty="0" smtClean="0"/>
              <a:t>وقد تخلل البرنامج الفقرات </a:t>
            </a:r>
            <a:r>
              <a:rPr lang="ar-SA" dirty="0" err="1" smtClean="0"/>
              <a:t>التالية :-</a:t>
            </a:r>
            <a:endParaRPr lang="en-US" dirty="0" smtClean="0"/>
          </a:p>
          <a:p>
            <a:r>
              <a:rPr lang="ar-SA" dirty="0" smtClean="0"/>
              <a:t>1- مقدمة الحفل ثم تلاوة لبعض آيات القرآن الكريم </a:t>
            </a:r>
            <a:endParaRPr lang="en-US" dirty="0" smtClean="0"/>
          </a:p>
          <a:p>
            <a:r>
              <a:rPr lang="ar-SA" dirty="0" smtClean="0"/>
              <a:t>2-  كلمة معالي مدير الجامعة </a:t>
            </a:r>
            <a:endParaRPr lang="en-US" dirty="0" smtClean="0"/>
          </a:p>
          <a:p>
            <a:r>
              <a:rPr lang="ar-SA" dirty="0" smtClean="0"/>
              <a:t>3- بعد ذلك طرح المداخلات من موظفي الجامعة وأعضاء</a:t>
            </a:r>
            <a:endParaRPr lang="en-US" dirty="0" smtClean="0"/>
          </a:p>
          <a:p>
            <a:r>
              <a:rPr lang="ar-SA" dirty="0" smtClean="0"/>
              <a:t> هيئة التدريس </a:t>
            </a:r>
            <a:endParaRPr lang="en-US" dirty="0" smtClean="0"/>
          </a:p>
          <a:p>
            <a:r>
              <a:rPr lang="ar-SA" dirty="0" smtClean="0"/>
              <a:t>وكانت مهمتي في هذا اللقاء استقبال الضيوف وتوزيع النشرات الخاصة بالحفل وإرشادهم الي مقر الحفل </a:t>
            </a:r>
            <a:endParaRPr lang="en-US" dirty="0" smtClean="0"/>
          </a:p>
          <a:p>
            <a:r>
              <a:rPr lang="ar-SA" dirty="0" smtClean="0"/>
              <a:t>وفي الساعة الثانية عشر والنصف انتهى الحفل وقمنا بتوديع الضيوف.</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43608" y="0"/>
            <a:ext cx="8100392" cy="6858000"/>
          </a:xfrm>
        </p:spPr>
        <p:txBody>
          <a:bodyPr/>
          <a:lstStyle/>
          <a:p>
            <a:r>
              <a:rPr lang="ar-SA" dirty="0" err="1" smtClean="0"/>
              <a:t>الإيجابيات:-</a:t>
            </a:r>
            <a:endParaRPr lang="ar-SA" dirty="0" smtClean="0"/>
          </a:p>
          <a:p>
            <a:r>
              <a:rPr lang="ar-SA" dirty="0" smtClean="0"/>
              <a:t>1- كثافة الحضور </a:t>
            </a:r>
          </a:p>
          <a:p>
            <a:r>
              <a:rPr lang="ar-SA" dirty="0" smtClean="0"/>
              <a:t>2- دقة التنظيم</a:t>
            </a:r>
          </a:p>
          <a:p>
            <a:r>
              <a:rPr lang="ar-SA" dirty="0" smtClean="0"/>
              <a:t>3- المداخلات والاقتراحات كانت بناءه</a:t>
            </a:r>
          </a:p>
          <a:p>
            <a:endParaRPr lang="ar-SA" dirty="0" smtClean="0"/>
          </a:p>
          <a:p>
            <a:endParaRPr lang="ar-SA" dirty="0" smtClean="0"/>
          </a:p>
          <a:p>
            <a:r>
              <a:rPr lang="ar-SA" dirty="0" err="1" smtClean="0"/>
              <a:t>السلبيات:-</a:t>
            </a:r>
            <a:endParaRPr lang="ar-SA" dirty="0" smtClean="0"/>
          </a:p>
          <a:p>
            <a:r>
              <a:rPr lang="ar-SA" dirty="0" smtClean="0"/>
              <a:t>1- ضيق الوقت مما أدى إلى عدم عرض كافة المداخلات للمشاركين في المؤتمر.</a:t>
            </a:r>
          </a:p>
          <a:p>
            <a:r>
              <a:rPr lang="ar-SA" dirty="0" smtClean="0"/>
              <a:t>2- تأخر اللقاء نصف </a:t>
            </a:r>
            <a:r>
              <a:rPr lang="ar-SA" dirty="0" err="1" smtClean="0"/>
              <a:t>ساعة .</a:t>
            </a:r>
            <a:endParaRPr lang="ar-SA"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77500" lnSpcReduction="20000"/>
          </a:bodyPr>
          <a:lstStyle/>
          <a:p>
            <a:r>
              <a:rPr lang="ar-SA" dirty="0" smtClean="0"/>
              <a:t>تقرير: 7</a:t>
            </a:r>
          </a:p>
          <a:p>
            <a:r>
              <a:rPr lang="ar-SA" dirty="0" smtClean="0"/>
              <a:t>في الاسبوع الخامس كنت بقسم الندوات المؤتمرات وتم تعرفينا بهذا القسم الذي من </a:t>
            </a:r>
            <a:r>
              <a:rPr lang="ar-SA" dirty="0" err="1" smtClean="0"/>
              <a:t>مهامه :-</a:t>
            </a:r>
            <a:endParaRPr lang="en-US" dirty="0" smtClean="0"/>
          </a:p>
          <a:p>
            <a:pPr lvl="0"/>
            <a:r>
              <a:rPr lang="ar-SA" dirty="0" smtClean="0"/>
              <a:t>يتم الرفع لصاحب الصلاحية لطلب الموافقة على عقد الفعالية </a:t>
            </a:r>
            <a:endParaRPr lang="en-US" dirty="0" smtClean="0"/>
          </a:p>
          <a:p>
            <a:pPr lvl="0"/>
            <a:r>
              <a:rPr lang="ar-SA" dirty="0" smtClean="0"/>
              <a:t>متابعة الطلب من صاحب الصلاحية</a:t>
            </a:r>
            <a:endParaRPr lang="en-US" dirty="0" smtClean="0"/>
          </a:p>
          <a:p>
            <a:r>
              <a:rPr lang="ar-SA" dirty="0" smtClean="0"/>
              <a:t>وفي حال الموافقة يتم </a:t>
            </a:r>
            <a:r>
              <a:rPr lang="ar-SA" dirty="0" err="1" smtClean="0"/>
              <a:t>التالي :-</a:t>
            </a:r>
            <a:endParaRPr lang="en-US" dirty="0" smtClean="0"/>
          </a:p>
          <a:p>
            <a:pPr lvl="0"/>
            <a:r>
              <a:rPr lang="ar-SA" dirty="0" smtClean="0"/>
              <a:t>التنسيق مع قسم القاعات لحجز القاعة التي ستقام </a:t>
            </a:r>
            <a:r>
              <a:rPr lang="ar-SA" dirty="0" err="1" smtClean="0"/>
              <a:t>بها</a:t>
            </a:r>
            <a:r>
              <a:rPr lang="ar-SA" dirty="0" smtClean="0"/>
              <a:t> </a:t>
            </a:r>
            <a:r>
              <a:rPr lang="ar-SA" dirty="0" err="1" smtClean="0"/>
              <a:t>الفعالية .</a:t>
            </a:r>
            <a:endParaRPr lang="en-US" dirty="0" smtClean="0"/>
          </a:p>
          <a:p>
            <a:pPr lvl="0"/>
            <a:r>
              <a:rPr lang="ar-SA" dirty="0" smtClean="0"/>
              <a:t>إصدار التأشيرات الخاصة </a:t>
            </a:r>
            <a:r>
              <a:rPr lang="ar-SA" dirty="0" err="1" smtClean="0"/>
              <a:t>بالمشاركين .</a:t>
            </a:r>
            <a:endParaRPr lang="en-US" dirty="0" smtClean="0"/>
          </a:p>
          <a:p>
            <a:pPr lvl="0"/>
            <a:r>
              <a:rPr lang="ar-SA" dirty="0" smtClean="0"/>
              <a:t>إصدار التأشيرات والتذاكر الخاصة بالمتحدثين </a:t>
            </a:r>
            <a:endParaRPr lang="en-US" dirty="0" smtClean="0"/>
          </a:p>
          <a:p>
            <a:pPr lvl="0"/>
            <a:r>
              <a:rPr lang="ar-SA" dirty="0" smtClean="0"/>
              <a:t>حجز مقر السكن للمتحدثين </a:t>
            </a:r>
            <a:endParaRPr lang="en-US" dirty="0" smtClean="0"/>
          </a:p>
          <a:p>
            <a:pPr lvl="0"/>
            <a:r>
              <a:rPr lang="ar-SA" dirty="0" smtClean="0"/>
              <a:t>التنسيق مع قسم المعلومات لإعداد بطاقة دعوة حفل الافتتاح </a:t>
            </a:r>
            <a:endParaRPr lang="en-US" dirty="0" smtClean="0"/>
          </a:p>
          <a:p>
            <a:pPr lvl="0"/>
            <a:r>
              <a:rPr lang="ar-SA" dirty="0" smtClean="0"/>
              <a:t>التنسيق مع قسم المراسم للاستقبال والتوديع في المطار وتأمين المواصلات للمتحدثين لجميع </a:t>
            </a:r>
            <a:r>
              <a:rPr lang="ar-SA" dirty="0" err="1" smtClean="0"/>
              <a:t>تنقلاتهم .</a:t>
            </a:r>
            <a:endParaRPr lang="en-US" dirty="0" smtClean="0"/>
          </a:p>
          <a:p>
            <a:pPr lvl="0"/>
            <a:r>
              <a:rPr lang="ar-SA" dirty="0" smtClean="0"/>
              <a:t>الكتابة لعمادة شؤون أعضاء هيئة التدريس والموظفين بما تم تأمينه للمتحدثين بالفعالية.</a:t>
            </a:r>
            <a:endParaRPr lang="en-US" dirty="0" smtClean="0"/>
          </a:p>
          <a:p>
            <a:pPr lvl="0"/>
            <a:r>
              <a:rPr lang="ar-SA" dirty="0" smtClean="0"/>
              <a:t>يهتم كل ما يعقد بالجامعة </a:t>
            </a:r>
            <a:endParaRPr lang="en-US" dirty="0" smtClean="0"/>
          </a:p>
          <a:p>
            <a:pPr lvl="0"/>
            <a:r>
              <a:rPr lang="ar-SA" dirty="0" smtClean="0"/>
              <a:t>إرفاق بيانات خارج المملكة ورفع الجوازات </a:t>
            </a:r>
            <a:endParaRPr lang="en-US" dirty="0" smtClean="0"/>
          </a:p>
          <a:p>
            <a:pPr lvl="0"/>
            <a:r>
              <a:rPr lang="ar-SA" dirty="0" smtClean="0"/>
              <a:t>من مهامه توزيع المهام على اللجان الأخرى </a:t>
            </a:r>
            <a:endParaRPr lang="en-US" dirty="0" smtClean="0"/>
          </a:p>
          <a:p>
            <a:pPr lvl="0"/>
            <a:r>
              <a:rPr lang="ar-SA" dirty="0" smtClean="0"/>
              <a:t>لا يوجد عمل ميداني</a:t>
            </a:r>
            <a:endParaRPr lang="en-US" dirty="0" smtClean="0"/>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 calcmode="lin" valueType="num">
                                      <p:cBhvr additive="base">
                                        <p:cTn id="6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
                                            <p:txEl>
                                              <p:pRg st="13" end="13"/>
                                            </p:txEl>
                                          </p:spTgt>
                                        </p:tgtEl>
                                        <p:attrNameLst>
                                          <p:attrName>style.visibility</p:attrName>
                                        </p:attrNameLst>
                                      </p:cBhvr>
                                      <p:to>
                                        <p:strVal val="visible"/>
                                      </p:to>
                                    </p:set>
                                    <p:anim calcmode="lin" valueType="num">
                                      <p:cBhvr additive="base">
                                        <p:cTn id="7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
                                            <p:txEl>
                                              <p:pRg st="14" end="14"/>
                                            </p:txEl>
                                          </p:spTgt>
                                        </p:tgtEl>
                                        <p:attrNameLst>
                                          <p:attrName>style.visibility</p:attrName>
                                        </p:attrNameLst>
                                      </p:cBhvr>
                                      <p:to>
                                        <p:strVal val="visible"/>
                                      </p:to>
                                    </p:set>
                                    <p:anim calcmode="lin" valueType="num">
                                      <p:cBhvr additive="base">
                                        <p:cTn id="7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
                                            <p:txEl>
                                              <p:pRg st="15" end="15"/>
                                            </p:txEl>
                                          </p:spTgt>
                                        </p:tgtEl>
                                        <p:attrNameLst>
                                          <p:attrName>style.visibility</p:attrName>
                                        </p:attrNameLst>
                                      </p:cBhvr>
                                      <p:to>
                                        <p:strVal val="visible"/>
                                      </p:to>
                                    </p:set>
                                    <p:anim calcmode="lin" valueType="num">
                                      <p:cBhvr additive="base">
                                        <p:cTn id="7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43608" y="0"/>
            <a:ext cx="8100392" cy="6858000"/>
          </a:xfrm>
        </p:spPr>
        <p:txBody>
          <a:bodyPr/>
          <a:lstStyle/>
          <a:p>
            <a:r>
              <a:rPr lang="ar-SA" dirty="0" err="1" smtClean="0"/>
              <a:t>الإيجابيات:-</a:t>
            </a:r>
            <a:r>
              <a:rPr lang="ar-SA" dirty="0" smtClean="0"/>
              <a:t> </a:t>
            </a:r>
          </a:p>
          <a:p>
            <a:r>
              <a:rPr lang="ar-SA" dirty="0" smtClean="0"/>
              <a:t>1- تم تعريفي بمهام قسم الندوات والمؤتمرات والخطوات لاستقبال وتوديع الضيوف الزائرة </a:t>
            </a:r>
            <a:r>
              <a:rPr lang="ar-SA" dirty="0" err="1" smtClean="0"/>
              <a:t>ومايحتاجه</a:t>
            </a:r>
            <a:r>
              <a:rPr lang="ar-SA" dirty="0" smtClean="0"/>
              <a:t> </a:t>
            </a:r>
            <a:r>
              <a:rPr lang="ar-SA" dirty="0" smtClean="0"/>
              <a:t>كل </a:t>
            </a:r>
            <a:r>
              <a:rPr lang="ar-SA" dirty="0" err="1" smtClean="0"/>
              <a:t>زائر .</a:t>
            </a:r>
            <a:endParaRPr lang="ar-SA" dirty="0" smtClean="0"/>
          </a:p>
          <a:p>
            <a:endParaRPr lang="ar-SA" dirty="0" smtClean="0"/>
          </a:p>
          <a:p>
            <a:endParaRPr lang="ar-SA" dirty="0" smtClean="0"/>
          </a:p>
          <a:p>
            <a:pPr>
              <a:buNone/>
            </a:pPr>
            <a:r>
              <a:rPr lang="ar-SA" dirty="0" smtClean="0"/>
              <a:t> </a:t>
            </a:r>
          </a:p>
          <a:p>
            <a:pPr>
              <a:buNone/>
            </a:pPr>
            <a:r>
              <a:rPr lang="ar-SA" dirty="0" err="1" smtClean="0"/>
              <a:t>السلبيات:-</a:t>
            </a:r>
            <a:endParaRPr lang="ar-SA" dirty="0" smtClean="0"/>
          </a:p>
          <a:p>
            <a:pPr>
              <a:buNone/>
            </a:pPr>
            <a:r>
              <a:rPr lang="ar-SA" dirty="0" smtClean="0"/>
              <a:t>1- ازدحام الطلاب المتدربين داخل مكتب المؤتمرات والندوات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0" y="0"/>
            <a:ext cx="9144000" cy="6858000"/>
          </a:xfrm>
          <a:solidFill>
            <a:schemeClr val="accent6">
              <a:lumMod val="75000"/>
            </a:schemeClr>
          </a:solidFill>
        </p:spPr>
        <p:txBody>
          <a:bodyPr/>
          <a:lstStyle/>
          <a:p>
            <a:endParaRPr lang="ar-SA" dirty="0"/>
          </a:p>
        </p:txBody>
      </p:sp>
      <p:pic>
        <p:nvPicPr>
          <p:cNvPr id="6146" name="Picture 2" descr="C:\Users\tp center\Pictures\image.jpg"/>
          <p:cNvPicPr>
            <a:picLocks noChangeAspect="1" noChangeArrowheads="1"/>
          </p:cNvPicPr>
          <p:nvPr/>
        </p:nvPicPr>
        <p:blipFill>
          <a:blip r:embed="rId2" cstate="print"/>
          <a:srcRect/>
          <a:stretch>
            <a:fillRect/>
          </a:stretch>
        </p:blipFill>
        <p:spPr bwMode="auto">
          <a:xfrm>
            <a:off x="1187624" y="1556792"/>
            <a:ext cx="5832648" cy="374441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linds(horizontal)">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85000" lnSpcReduction="20000"/>
          </a:bodyPr>
          <a:lstStyle/>
          <a:p>
            <a:r>
              <a:rPr lang="ar-SA" dirty="0" smtClean="0"/>
              <a:t>تقرير: 8</a:t>
            </a:r>
          </a:p>
          <a:p>
            <a:r>
              <a:rPr lang="ar-SA" dirty="0" smtClean="0"/>
              <a:t>وفي الاسبوع السادس كنت بقسم الأساتذة الزائرين والتقينا مع الأستاذ محمد الغنام ووضح لنا خطوات الأساتذة الزائرين </a:t>
            </a:r>
            <a:r>
              <a:rPr lang="ar-SA" dirty="0" err="1" smtClean="0"/>
              <a:t>وهي :-</a:t>
            </a:r>
            <a:endParaRPr lang="en-US" dirty="0" smtClean="0"/>
          </a:p>
          <a:p>
            <a:r>
              <a:rPr lang="ar-SA" dirty="0" smtClean="0"/>
              <a:t>1- موافقة رئيس القسم ومجلس القسم على دعوة الأستاذ </a:t>
            </a:r>
            <a:r>
              <a:rPr lang="ar-SA" dirty="0" err="1" smtClean="0"/>
              <a:t>الزائر .</a:t>
            </a:r>
            <a:endParaRPr lang="en-US" dirty="0" smtClean="0"/>
          </a:p>
          <a:p>
            <a:r>
              <a:rPr lang="ar-SA" dirty="0" smtClean="0"/>
              <a:t>2- رفع خطاب من رئيس القسم الى عميد </a:t>
            </a:r>
            <a:r>
              <a:rPr lang="ar-SA" dirty="0" err="1" smtClean="0"/>
              <a:t>الكلية .</a:t>
            </a:r>
            <a:endParaRPr lang="en-US" dirty="0" smtClean="0"/>
          </a:p>
          <a:p>
            <a:r>
              <a:rPr lang="ar-SA" dirty="0" smtClean="0"/>
              <a:t>3- بعد موافقة عميد الكلية ومجلس الكلية يرفع العميد خطاب الى وكيل الجامعة للدراسات العليا والبحث </a:t>
            </a:r>
            <a:r>
              <a:rPr lang="ar-SA" dirty="0" err="1" smtClean="0"/>
              <a:t>العلمي .</a:t>
            </a:r>
            <a:endParaRPr lang="en-US" dirty="0" smtClean="0"/>
          </a:p>
          <a:p>
            <a:r>
              <a:rPr lang="ar-SA" dirty="0" smtClean="0"/>
              <a:t>4- بعد موافقة وكيل الجامعة على الاستضافة تحول المعاملة إلى مدير العلاقات </a:t>
            </a:r>
            <a:r>
              <a:rPr lang="ar-SA" dirty="0" err="1" smtClean="0"/>
              <a:t>العامة .</a:t>
            </a:r>
            <a:endParaRPr lang="en-US" dirty="0" smtClean="0"/>
          </a:p>
          <a:p>
            <a:r>
              <a:rPr lang="ar-SA" dirty="0" smtClean="0"/>
              <a:t>5- يتم تحويل المعاملة من مدير العلاقات الى قسم الأساتذة </a:t>
            </a:r>
            <a:r>
              <a:rPr lang="ar-SA" dirty="0" err="1" smtClean="0"/>
              <a:t>الزائرين .</a:t>
            </a:r>
            <a:endParaRPr lang="en-US" dirty="0" smtClean="0"/>
          </a:p>
          <a:p>
            <a:r>
              <a:rPr lang="ar-SA" dirty="0" err="1" smtClean="0"/>
              <a:t>__________________________</a:t>
            </a:r>
            <a:endParaRPr lang="en-US" dirty="0" smtClean="0"/>
          </a:p>
          <a:p>
            <a:r>
              <a:rPr lang="ar-SA" dirty="0" smtClean="0"/>
              <a:t>وقد وضح لنا اجراءات المعاملة بعد وصولها لقسم الأساتذة الزائرين </a:t>
            </a:r>
            <a:endParaRPr lang="en-US" dirty="0" smtClean="0"/>
          </a:p>
          <a:p>
            <a:pPr lvl="0"/>
            <a:r>
              <a:rPr lang="ar-SA" dirty="0" smtClean="0"/>
              <a:t>لابد من التشيك على المعاملة من عدة </a:t>
            </a:r>
            <a:r>
              <a:rPr lang="ar-SA" dirty="0" err="1" smtClean="0"/>
              <a:t>نواحي :-</a:t>
            </a:r>
            <a:endParaRPr lang="en-US" dirty="0" smtClean="0"/>
          </a:p>
          <a:p>
            <a:r>
              <a:rPr lang="ar-SA" dirty="0" smtClean="0"/>
              <a:t>1- الموافقة الصريحة من وكيل </a:t>
            </a:r>
            <a:r>
              <a:rPr lang="ar-SA" dirty="0" err="1" smtClean="0"/>
              <a:t>الجامعة .</a:t>
            </a:r>
            <a:endParaRPr lang="en-US" dirty="0" smtClean="0"/>
          </a:p>
          <a:p>
            <a:r>
              <a:rPr lang="ar-SA" dirty="0" smtClean="0"/>
              <a:t>2- صورة جواز </a:t>
            </a:r>
            <a:r>
              <a:rPr lang="ar-SA" dirty="0" err="1" smtClean="0"/>
              <a:t>الضيف .</a:t>
            </a:r>
            <a:endParaRPr lang="en-US" dirty="0" smtClean="0"/>
          </a:p>
          <a:p>
            <a:r>
              <a:rPr lang="ar-SA" dirty="0" smtClean="0"/>
              <a:t>3- نموذج طلب أستاذ زائر من موقع وزارة التعليم العالي نموذج </a:t>
            </a:r>
            <a:r>
              <a:rPr lang="ar-SA" dirty="0" err="1" smtClean="0"/>
              <a:t>رقم </a:t>
            </a:r>
            <a:r>
              <a:rPr lang="ar-SA" dirty="0" smtClean="0"/>
              <a:t>(4</a:t>
            </a:r>
            <a:r>
              <a:rPr lang="ar-SA" dirty="0" err="1" smtClean="0"/>
              <a:t>)</a:t>
            </a:r>
            <a:r>
              <a:rPr lang="ar-SA" dirty="0" smtClean="0"/>
              <a:t> </a:t>
            </a:r>
            <a:endParaRPr lang="en-US" dirty="0" smtClean="0"/>
          </a:p>
          <a:p>
            <a:r>
              <a:rPr lang="ar-SA" dirty="0" smtClean="0"/>
              <a:t>4- السيرة الذاتية المختصرة </a:t>
            </a:r>
            <a:r>
              <a:rPr lang="ar-SA" dirty="0" err="1" smtClean="0"/>
              <a:t>للضيف .</a:t>
            </a:r>
            <a:endParaRPr lang="en-US" dirty="0" smtClean="0"/>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anim calcmode="lin" valueType="num">
                                      <p:cBhvr additive="base">
                                        <p:cTn id="6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85000" lnSpcReduction="20000"/>
          </a:bodyPr>
          <a:lstStyle/>
          <a:p>
            <a:pPr lvl="0"/>
            <a:r>
              <a:rPr lang="ar-SA" dirty="0" smtClean="0"/>
              <a:t>ثم بين لنا خطوات تسجيل الضيف </a:t>
            </a:r>
            <a:endParaRPr lang="en-US" dirty="0" smtClean="0"/>
          </a:p>
          <a:p>
            <a:r>
              <a:rPr lang="ar-SA" dirty="0" smtClean="0"/>
              <a:t>1- تسجيل بيانات الضيف في موقع نظام الندوات والمؤتمرات التابع لوزارة التعليم العالي لأخذ موافقة وزير التعليم </a:t>
            </a:r>
            <a:r>
              <a:rPr lang="ar-SA" dirty="0" err="1" smtClean="0"/>
              <a:t>العالي .</a:t>
            </a:r>
            <a:endParaRPr lang="en-US" dirty="0" smtClean="0"/>
          </a:p>
          <a:p>
            <a:r>
              <a:rPr lang="ar-SA" dirty="0" smtClean="0"/>
              <a:t>2- بعد موافقة وزير التعليم العالي يتم تسجيل بيانات الضيف في موقع الخارجية تحت مسمى طلب زيارة </a:t>
            </a:r>
            <a:r>
              <a:rPr lang="ar-SA" dirty="0" err="1" smtClean="0"/>
              <a:t>حكومية .</a:t>
            </a:r>
            <a:endParaRPr lang="en-US" dirty="0" smtClean="0"/>
          </a:p>
          <a:p>
            <a:r>
              <a:rPr lang="ar-SA" dirty="0" smtClean="0"/>
              <a:t>3- تطبع موافقة وزير التعليم العالي ويطبع نموذج طلب زيارة حكومية مع صورة جواز الضيف ويتم رفعها الى مدير العلاقات العامة لشؤون الموظفين الأستاذ عبد العزيز العيد لأنه يمتلك اسم مستخدم ويوزر خاص لاستخراج التأشيرات وبعد استخراج التأشيرة ترسل </a:t>
            </a:r>
            <a:r>
              <a:rPr lang="ar-SA" dirty="0" err="1" smtClean="0"/>
              <a:t>للضيف .</a:t>
            </a:r>
            <a:endParaRPr lang="en-US" dirty="0" smtClean="0"/>
          </a:p>
          <a:p>
            <a:pPr>
              <a:buNone/>
            </a:pPr>
            <a:r>
              <a:rPr lang="ar-SA" dirty="0" err="1" smtClean="0"/>
              <a:t>__________________________</a:t>
            </a:r>
            <a:endParaRPr lang="en-US" dirty="0" smtClean="0"/>
          </a:p>
          <a:p>
            <a:r>
              <a:rPr lang="ar-SA" dirty="0" smtClean="0"/>
              <a:t> </a:t>
            </a:r>
            <a:endParaRPr lang="en-US" dirty="0" smtClean="0"/>
          </a:p>
          <a:p>
            <a:pPr lvl="0"/>
            <a:r>
              <a:rPr lang="ar-SA" dirty="0" smtClean="0"/>
              <a:t>ثم وضح لنا الخطوات النهائية للضيف </a:t>
            </a:r>
            <a:endParaRPr lang="en-US" dirty="0" smtClean="0"/>
          </a:p>
          <a:p>
            <a:r>
              <a:rPr lang="ar-SA" dirty="0" smtClean="0"/>
              <a:t>1- إصدار أمر اركاب للضيف إذا كان بروفسور درجة أولى ماعدا ذلك سياحي أو رجال الأعمال أو </a:t>
            </a:r>
            <a:r>
              <a:rPr lang="ar-SA" dirty="0" err="1" smtClean="0"/>
              <a:t>أفق .</a:t>
            </a:r>
            <a:endParaRPr lang="en-US" dirty="0" smtClean="0"/>
          </a:p>
          <a:p>
            <a:r>
              <a:rPr lang="ar-SA" dirty="0" smtClean="0"/>
              <a:t>2- حجز فندق </a:t>
            </a:r>
            <a:r>
              <a:rPr lang="ar-SA" dirty="0" err="1" smtClean="0"/>
              <a:t>للضيف .</a:t>
            </a:r>
            <a:endParaRPr lang="en-US" dirty="0" smtClean="0"/>
          </a:p>
          <a:p>
            <a:r>
              <a:rPr lang="ar-SA" dirty="0" smtClean="0"/>
              <a:t>3- تسجيل بيانات الضيف من رحلة وخطوط والتاريخ ووقت القدوم والمغادرة والتنسيق مع فريق المطار لاستقباله وتوديعه والاهتمام بتنقلاته داخل الجامعة </a:t>
            </a:r>
            <a:r>
              <a:rPr lang="ar-SA" dirty="0" err="1" smtClean="0"/>
              <a:t>وخارجها .</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71600" y="0"/>
            <a:ext cx="8172400" cy="6858000"/>
          </a:xfrm>
        </p:spPr>
        <p:txBody>
          <a:bodyPr/>
          <a:lstStyle/>
          <a:p>
            <a:r>
              <a:rPr lang="ar-SA" dirty="0" err="1" smtClean="0"/>
              <a:t>الإيجابيات:-</a:t>
            </a:r>
            <a:endParaRPr lang="ar-SA" dirty="0" smtClean="0"/>
          </a:p>
          <a:p>
            <a:r>
              <a:rPr lang="ar-SA" dirty="0" smtClean="0"/>
              <a:t>1- تعلمت خطوات دعوة الأستاذ الزائر.</a:t>
            </a:r>
          </a:p>
          <a:p>
            <a:r>
              <a:rPr lang="ar-SA" dirty="0" smtClean="0"/>
              <a:t>2- تعلمت إجراءات </a:t>
            </a:r>
            <a:r>
              <a:rPr lang="ar-SA" dirty="0" smtClean="0"/>
              <a:t>المعاملة بعد وصولها لقسم الأساتذة </a:t>
            </a:r>
            <a:r>
              <a:rPr lang="ar-SA" dirty="0" err="1" smtClean="0"/>
              <a:t>الزائرين </a:t>
            </a:r>
            <a:r>
              <a:rPr lang="ar-SA" dirty="0" err="1" smtClean="0"/>
              <a:t>.</a:t>
            </a:r>
            <a:endParaRPr lang="ar-SA" dirty="0" smtClean="0"/>
          </a:p>
          <a:p>
            <a:r>
              <a:rPr lang="ar-SA" dirty="0" smtClean="0"/>
              <a:t>3- تعلمت خطوات تسجيل الضيف والخطوات النهائية </a:t>
            </a:r>
            <a:r>
              <a:rPr lang="ar-SA" dirty="0" err="1" smtClean="0"/>
              <a:t>للضيف .</a:t>
            </a:r>
            <a:endParaRPr lang="ar-SA" dirty="0" smtClean="0"/>
          </a:p>
          <a:p>
            <a:endParaRPr lang="ar-SA" dirty="0" smtClean="0"/>
          </a:p>
          <a:p>
            <a:r>
              <a:rPr lang="ar-SA" dirty="0" err="1" smtClean="0"/>
              <a:t>السلبيات:-</a:t>
            </a:r>
            <a:endParaRPr lang="ar-SA" dirty="0" smtClean="0"/>
          </a:p>
          <a:p>
            <a:r>
              <a:rPr lang="ar-SA" dirty="0" smtClean="0"/>
              <a:t>1- لم يتم تدريبي ميدانا على خطوات دعوة الأستاذ الزائر وإجراءات المعاملة بعد وصولها لقسم الأساتذة الزائرين وخطوات تسجيل الضيف والخطوات النهائية</a:t>
            </a:r>
          </a:p>
          <a:p>
            <a:r>
              <a:rPr lang="ar-SA" dirty="0" smtClean="0"/>
              <a:t>2- لم أصافح الأستاذ الزائر في قسم الأساتذة </a:t>
            </a:r>
            <a:r>
              <a:rPr lang="ar-SA" dirty="0" err="1" smtClean="0"/>
              <a:t>الزائرين .</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77500" lnSpcReduction="20000"/>
          </a:bodyPr>
          <a:lstStyle/>
          <a:p>
            <a:r>
              <a:rPr lang="ar-SA" dirty="0" smtClean="0"/>
              <a:t>تقرير: 9</a:t>
            </a:r>
          </a:p>
          <a:p>
            <a:r>
              <a:rPr lang="ar-SA" dirty="0" smtClean="0"/>
              <a:t>وفي الاسبوع السابع والثامن كنت بقسم القاعات والتشريفات عند الأستاذ وليد السليم وقد اوضح لنا مهام قسم القاعات والتشريفات </a:t>
            </a:r>
            <a:r>
              <a:rPr lang="ar-SA" dirty="0" err="1" smtClean="0"/>
              <a:t>وهي :-</a:t>
            </a:r>
            <a:endParaRPr lang="en-US" dirty="0" smtClean="0"/>
          </a:p>
          <a:p>
            <a:pPr lvl="0"/>
            <a:r>
              <a:rPr lang="ar-SA" dirty="0" smtClean="0"/>
              <a:t>1- حجز القاعات لوحدات الجامعة لإقامة المؤتمرات والندوات واللقاءات والمحاضرات </a:t>
            </a:r>
          </a:p>
          <a:p>
            <a:pPr lvl="0"/>
            <a:r>
              <a:rPr lang="ar-SA" dirty="0" smtClean="0"/>
              <a:t>2- المخاطبة والتنسيق من الجهات المعنية بمثل تلك </a:t>
            </a:r>
            <a:r>
              <a:rPr lang="ar-SA" dirty="0" err="1" smtClean="0"/>
              <a:t>المناسبات </a:t>
            </a:r>
            <a:r>
              <a:rPr lang="ar-SA" dirty="0" smtClean="0"/>
              <a:t>: كمركز الإنتاج والبث التلفزيوني وإدارة المشاريع والصيانة وإدارة الأمن والسلامة و إدارة التشجير وإدارة المرافق والخدمات وعمادة شؤون </a:t>
            </a:r>
            <a:r>
              <a:rPr lang="ar-SA" dirty="0" err="1" smtClean="0"/>
              <a:t>الطلاب .</a:t>
            </a:r>
            <a:endParaRPr lang="en-US" dirty="0" smtClean="0"/>
          </a:p>
          <a:p>
            <a:r>
              <a:rPr lang="ar-SA" dirty="0" smtClean="0"/>
              <a:t> 3- تجهيز القاعات للمناسبات مثل النظافة والإشراف على العمالة ووضع المنصة وتجهيزها بالزهور والماء والمناديل والكراسي وأماكن الجلوس وأيضا تجهيز مقر الاستعلامات وتجهيز مقر للتسجيل والبطاقات التعريفية للمشاركين وأيضا تجهيز مركز إعلامي والتنسيق مع مقرئ ومقدم الحفل ووضع المطبوعات على المنصة ومقاعد القاعات وكتابة الأسماء على </a:t>
            </a:r>
            <a:r>
              <a:rPr lang="ar-SA" dirty="0" err="1" smtClean="0"/>
              <a:t>المنصة .</a:t>
            </a:r>
            <a:endParaRPr lang="en-US" dirty="0" smtClean="0"/>
          </a:p>
          <a:p>
            <a:r>
              <a:rPr lang="en-US" dirty="0" smtClean="0"/>
              <a:t> </a:t>
            </a:r>
            <a:r>
              <a:rPr lang="ar-SA" dirty="0" smtClean="0"/>
              <a:t>4- التنسيق مع مركز الدراسات الجامعية للبنات ومركز الإنتاج والبث التلفزيوني لنقل وقائع المناسبات عبر الدائرة التلفزيونية المغلقة إذا تطلب </a:t>
            </a:r>
            <a:r>
              <a:rPr lang="ar-SA" dirty="0" err="1" smtClean="0"/>
              <a:t>ذلك .</a:t>
            </a:r>
            <a:endParaRPr lang="en-US" dirty="0" smtClean="0"/>
          </a:p>
          <a:p>
            <a:pPr lvl="0"/>
            <a:r>
              <a:rPr lang="ar-SA" dirty="0" smtClean="0"/>
              <a:t>5- اعتماد وختم الملصقات الإعلامية التي ترد إلى الإدارة والتنسيق مع إدارة الخدمات لتوزيعها </a:t>
            </a:r>
            <a:r>
              <a:rPr lang="ar-SA" dirty="0" err="1" smtClean="0"/>
              <a:t>بالجامعة .</a:t>
            </a:r>
            <a:r>
              <a:rPr lang="ar-SA" dirty="0" smtClean="0"/>
              <a:t> </a:t>
            </a:r>
          </a:p>
          <a:p>
            <a:pPr lvl="0"/>
            <a:r>
              <a:rPr lang="ar-SA" dirty="0" smtClean="0"/>
              <a:t>6- إعداد الوحات </a:t>
            </a:r>
            <a:r>
              <a:rPr lang="ar-SA" dirty="0" err="1" smtClean="0"/>
              <a:t>الترحيبية</a:t>
            </a:r>
            <a:r>
              <a:rPr lang="ar-SA" dirty="0" smtClean="0"/>
              <a:t> </a:t>
            </a:r>
            <a:r>
              <a:rPr lang="ar-SA" dirty="0" err="1" smtClean="0"/>
              <a:t>وتشمل </a:t>
            </a:r>
            <a:r>
              <a:rPr lang="ar-SA" dirty="0" smtClean="0"/>
              <a:t>: لوحة إعلامية </a:t>
            </a:r>
            <a:r>
              <a:rPr lang="ar-SA" dirty="0" err="1" smtClean="0"/>
              <a:t>وترحيبية</a:t>
            </a:r>
            <a:r>
              <a:rPr lang="ar-SA" dirty="0" smtClean="0"/>
              <a:t> خلف منصة راعي المناسبة ولوحات إعلامية على أسوار الجامعة ولوحات إرشادية لمقر </a:t>
            </a:r>
            <a:r>
              <a:rPr lang="ar-SA" dirty="0" err="1" smtClean="0"/>
              <a:t>الحفل .</a:t>
            </a:r>
            <a:endParaRPr lang="en-US" dirty="0" smtClean="0"/>
          </a:p>
          <a:p>
            <a:r>
              <a:rPr lang="ar-SA" dirty="0" smtClean="0"/>
              <a:t> 7- يتولى القسم الحجز والتنسيق للمعارض المقامة في الجامعة وتقديم الخدمات </a:t>
            </a:r>
            <a:r>
              <a:rPr lang="ar-SA" dirty="0" err="1" smtClean="0"/>
              <a:t>لها.</a:t>
            </a:r>
            <a:r>
              <a:rPr lang="ar-SA" dirty="0" smtClean="0"/>
              <a:t>  </a:t>
            </a:r>
            <a:endParaRPr lang="en-US" dirty="0" smtClean="0"/>
          </a:p>
          <a:p>
            <a:pPr lvl="0"/>
            <a:endParaRPr lang="ar-SA" dirty="0" smtClean="0"/>
          </a:p>
          <a:p>
            <a:pPr lvl="0"/>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645920" y="0"/>
            <a:ext cx="7498080" cy="4800600"/>
          </a:xfrm>
        </p:spPr>
        <p:txBody>
          <a:bodyPr/>
          <a:lstStyle/>
          <a:p>
            <a:r>
              <a:rPr lang="ar-SA" dirty="0" err="1" smtClean="0"/>
              <a:t>الإيجابيات:-</a:t>
            </a:r>
            <a:endParaRPr lang="ar-SA" dirty="0" smtClean="0"/>
          </a:p>
          <a:p>
            <a:r>
              <a:rPr lang="ar-SA" dirty="0" smtClean="0"/>
              <a:t>1- تعلمت مهام</a:t>
            </a:r>
            <a:r>
              <a:rPr lang="ar-SA" dirty="0" smtClean="0"/>
              <a:t> قسم القاعات </a:t>
            </a:r>
            <a:r>
              <a:rPr lang="ar-SA" dirty="0" err="1" smtClean="0"/>
              <a:t>والتشريفات .</a:t>
            </a:r>
            <a:endParaRPr lang="ar-SA" dirty="0" smtClean="0"/>
          </a:p>
          <a:p>
            <a:endParaRPr lang="ar-SA" dirty="0" smtClean="0"/>
          </a:p>
          <a:p>
            <a:endParaRPr lang="ar-SA" dirty="0" smtClean="0"/>
          </a:p>
          <a:p>
            <a:r>
              <a:rPr lang="ar-SA" dirty="0" err="1" smtClean="0"/>
              <a:t>السلبيات:-</a:t>
            </a:r>
            <a:r>
              <a:rPr lang="ar-SA" dirty="0" smtClean="0"/>
              <a:t> </a:t>
            </a:r>
          </a:p>
          <a:p>
            <a:r>
              <a:rPr lang="ar-SA" dirty="0" smtClean="0"/>
              <a:t>1- لم أحضر الأسبوع الأول في قسم القاعات والتشريفات بسبب حضوري لمؤتمر الإعلام </a:t>
            </a:r>
            <a:r>
              <a:rPr lang="ar-SA" dirty="0" smtClean="0"/>
              <a:t>الجديد التحديات النظرية </a:t>
            </a:r>
            <a:r>
              <a:rPr lang="ar-SA" dirty="0" err="1" smtClean="0"/>
              <a:t>والتطبيقية </a:t>
            </a:r>
            <a:r>
              <a:rPr lang="ar-SA" dirty="0" err="1" smtClean="0"/>
              <a:t>.</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70000" lnSpcReduction="20000"/>
          </a:bodyPr>
          <a:lstStyle/>
          <a:p>
            <a:r>
              <a:rPr lang="ar-SA" dirty="0" smtClean="0"/>
              <a:t>تقرير: 10</a:t>
            </a:r>
          </a:p>
          <a:p>
            <a:r>
              <a:rPr lang="ar-SA" dirty="0" smtClean="0"/>
              <a:t>وفي الأسبوع التاسع كنت بقسم المعلومات وتم تعريفي بأهم نقاط قسم المعلومات </a:t>
            </a:r>
            <a:r>
              <a:rPr lang="ar-SA" dirty="0" err="1" smtClean="0"/>
              <a:t>وهي :-</a:t>
            </a:r>
            <a:r>
              <a:rPr lang="ar-SA" dirty="0" smtClean="0"/>
              <a:t> </a:t>
            </a:r>
            <a:endParaRPr lang="en-US" dirty="0" smtClean="0"/>
          </a:p>
          <a:p>
            <a:r>
              <a:rPr lang="ar-SA" dirty="0" smtClean="0"/>
              <a:t>1- إرسال وتلقي البريد الإلكتروني من وإلى منسوبي الجامعة المشتركين في البريد الكتروني الخاص </a:t>
            </a:r>
            <a:r>
              <a:rPr lang="ar-SA" dirty="0" err="1" smtClean="0"/>
              <a:t>بالجامعة </a:t>
            </a:r>
            <a:r>
              <a:rPr lang="ar-SA" dirty="0" smtClean="0"/>
              <a:t>( </a:t>
            </a:r>
            <a:r>
              <a:rPr lang="ar-SA" dirty="0" err="1" smtClean="0"/>
              <a:t>تعميم </a:t>
            </a:r>
            <a:r>
              <a:rPr lang="ar-SA" dirty="0" smtClean="0"/>
              <a:t>– </a:t>
            </a:r>
            <a:r>
              <a:rPr lang="ar-SA" dirty="0" err="1" smtClean="0"/>
              <a:t>خبر </a:t>
            </a:r>
            <a:r>
              <a:rPr lang="ar-SA" dirty="0" smtClean="0"/>
              <a:t>– دعوه </a:t>
            </a:r>
            <a:r>
              <a:rPr lang="ar-SA" dirty="0" err="1" smtClean="0"/>
              <a:t>تهنئة </a:t>
            </a:r>
            <a:r>
              <a:rPr lang="ar-SA" dirty="0" smtClean="0"/>
              <a:t>– </a:t>
            </a:r>
            <a:r>
              <a:rPr lang="ar-SA" dirty="0" err="1" smtClean="0"/>
              <a:t>استفسار )</a:t>
            </a:r>
            <a:endParaRPr lang="en-US" dirty="0" smtClean="0"/>
          </a:p>
          <a:p>
            <a:r>
              <a:rPr lang="ar-SA" dirty="0" smtClean="0"/>
              <a:t>2- إعداد قاعدة بيانات على الحاسب الآلي تتضمن أسماء </a:t>
            </a:r>
            <a:r>
              <a:rPr lang="ar-SA" dirty="0" err="1" smtClean="0"/>
              <a:t>مسؤولي</a:t>
            </a:r>
            <a:r>
              <a:rPr lang="ar-SA" dirty="0" smtClean="0"/>
              <a:t> الدولة والإدارات الحكومية ومنسوبي الجامعة ومتابعة </a:t>
            </a:r>
            <a:r>
              <a:rPr lang="ar-SA" dirty="0" err="1" smtClean="0"/>
              <a:t>تحديثها .</a:t>
            </a:r>
            <a:endParaRPr lang="en-US" dirty="0" smtClean="0"/>
          </a:p>
          <a:p>
            <a:r>
              <a:rPr lang="ar-SA" dirty="0" smtClean="0"/>
              <a:t>3- تبادل المعلومات مع إدارات العلاقات والإعلام في الجامعات السعودية والدوائر </a:t>
            </a:r>
            <a:r>
              <a:rPr lang="ar-SA" dirty="0" err="1" smtClean="0"/>
              <a:t>الحكومية .</a:t>
            </a:r>
            <a:endParaRPr lang="en-US" dirty="0" smtClean="0"/>
          </a:p>
          <a:p>
            <a:r>
              <a:rPr lang="ar-SA" dirty="0" smtClean="0"/>
              <a:t>4- الحصول على المعلومات لأعمال الجامعة والإدارة من مختلف المصادر والوسائل وأهمها شبكة الانترنت</a:t>
            </a:r>
            <a:endParaRPr lang="en-US" dirty="0" smtClean="0"/>
          </a:p>
          <a:p>
            <a:r>
              <a:rPr lang="ar-SA" dirty="0" smtClean="0"/>
              <a:t>5- الاجابة على أي استفسارات عن الجامعة ترد إلى القسم من الجامعة أو من خارجها </a:t>
            </a:r>
            <a:endParaRPr lang="en-US" dirty="0" smtClean="0"/>
          </a:p>
          <a:p>
            <a:r>
              <a:rPr lang="ar-SA" dirty="0" smtClean="0"/>
              <a:t>6- تزويد الجهات بالمطبوعات الإعلامية المتوفرة عن الجامعة بعد تأمينها من الإدارات ذات العلاقة </a:t>
            </a:r>
            <a:endParaRPr lang="en-US" dirty="0" smtClean="0"/>
          </a:p>
          <a:p>
            <a:r>
              <a:rPr lang="ar-SA" dirty="0" smtClean="0"/>
              <a:t>7- إعداد بطاقات الدعوة الخاصة بمعالي مدير الجامعة للمناسبات الكبرى المقامة بالجامعة والتنسيق مع المطابع لطباعتها </a:t>
            </a:r>
            <a:endParaRPr lang="en-US" dirty="0" smtClean="0"/>
          </a:p>
          <a:p>
            <a:r>
              <a:rPr lang="ar-SA" dirty="0" smtClean="0"/>
              <a:t>8- إعداد قوائم المدعوين وتجهيز بطاقات الدعوة الخاصة بمعالي مدير الجامعة والإشراف على إرسالها </a:t>
            </a:r>
            <a:endParaRPr lang="en-US" dirty="0" smtClean="0"/>
          </a:p>
          <a:p>
            <a:r>
              <a:rPr lang="ar-SA" dirty="0" smtClean="0"/>
              <a:t>9- إعداد خطابات وبرقيات التهاني والتعازي </a:t>
            </a:r>
            <a:r>
              <a:rPr lang="ar-SA" dirty="0" err="1" smtClean="0"/>
              <a:t>للمسؤولين</a:t>
            </a:r>
            <a:r>
              <a:rPr lang="ar-SA" dirty="0" smtClean="0"/>
              <a:t> </a:t>
            </a:r>
            <a:r>
              <a:rPr lang="ar-SA" dirty="0" err="1" smtClean="0"/>
              <a:t>بالدولة .</a:t>
            </a:r>
            <a:endParaRPr lang="en-US" dirty="0" smtClean="0"/>
          </a:p>
          <a:p>
            <a:r>
              <a:rPr lang="ar-SA" dirty="0" smtClean="0"/>
              <a:t>10- الإعداد والإشراف على مطبوعات الجامعة الإعلامية في المناسبات الكبرى كالملصقات والملفات والكتيبات والتنسيق لطباعتها في مطابع الجامعة </a:t>
            </a:r>
            <a:endParaRPr lang="en-US" dirty="0" smtClean="0"/>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r>
              <a:rPr lang="ar-SA" dirty="0" smtClean="0"/>
              <a:t>11- إعداد برنامج الحفل للمناسبات الكبرى ومتابعته لاعتماده من صاحب الصلاحية </a:t>
            </a:r>
            <a:endParaRPr lang="en-US" dirty="0" smtClean="0"/>
          </a:p>
          <a:p>
            <a:r>
              <a:rPr lang="ar-SA" dirty="0" smtClean="0"/>
              <a:t>12- تزويد قوائم أسماء </a:t>
            </a:r>
            <a:r>
              <a:rPr lang="ar-SA" dirty="0" err="1" smtClean="0"/>
              <a:t>المسؤولين</a:t>
            </a:r>
            <a:r>
              <a:rPr lang="ar-SA" dirty="0" smtClean="0"/>
              <a:t> في الجامعة إلى من يطلبها من الجهات المختلفة خارج </a:t>
            </a:r>
            <a:r>
              <a:rPr lang="ar-SA" dirty="0" err="1" smtClean="0"/>
              <a:t>الجامعة .</a:t>
            </a:r>
            <a:endParaRPr lang="en-US" dirty="0" smtClean="0"/>
          </a:p>
          <a:p>
            <a:r>
              <a:rPr lang="ar-SA" dirty="0" smtClean="0"/>
              <a:t>13- الإشراف على حفل المتقاعدين السنوي لمنسوبي الجامعة </a:t>
            </a:r>
            <a:endParaRPr lang="en-US" dirty="0" smtClean="0"/>
          </a:p>
          <a:p>
            <a:r>
              <a:rPr lang="ar-SA" dirty="0" smtClean="0"/>
              <a:t>14- التنسيق بين الأقسام لإنجاز مهام الإدارة في المناسبات التي تنظمها </a:t>
            </a:r>
            <a:r>
              <a:rPr lang="ar-SA" dirty="0" err="1" smtClean="0"/>
              <a:t>الجامعة .</a:t>
            </a:r>
            <a:endParaRPr lang="en-US" dirty="0" smtClean="0"/>
          </a:p>
          <a:p>
            <a:r>
              <a:rPr lang="ar-SA" dirty="0" smtClean="0"/>
              <a:t>15- إعداد استراتيجيات الإدارة وخطط لحل مشاكل العلاقات العامة </a:t>
            </a:r>
            <a:r>
              <a:rPr lang="ar-SA" dirty="0" err="1" smtClean="0"/>
              <a:t>والاتصال .</a:t>
            </a:r>
            <a:endParaRPr lang="en-US" dirty="0" smtClean="0"/>
          </a:p>
          <a:p>
            <a:r>
              <a:rPr lang="ar-SA" dirty="0" smtClean="0"/>
              <a:t>16- الإشراف على محتوى الإدارة على موقع الجامعة في شبكة الانترنت والتنسيق مع الجهات ذات العلاقة في هذا </a:t>
            </a:r>
            <a:r>
              <a:rPr lang="ar-SA" dirty="0" err="1" smtClean="0"/>
              <a:t>الشأن .</a:t>
            </a:r>
            <a:endParaRPr lang="en-US" dirty="0" smtClean="0"/>
          </a:p>
          <a:p>
            <a:r>
              <a:rPr lang="ar-SA" dirty="0" smtClean="0"/>
              <a:t>17- إعداد التقرير السنوي </a:t>
            </a:r>
            <a:r>
              <a:rPr lang="ar-SA" dirty="0" err="1" smtClean="0"/>
              <a:t>للإدارة .</a:t>
            </a:r>
            <a:r>
              <a:rPr lang="ar-SA" dirty="0" smtClean="0"/>
              <a:t> </a:t>
            </a:r>
            <a:endParaRPr lang="en-US" dirty="0" smtClean="0"/>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43608" y="0"/>
            <a:ext cx="8100392" cy="6858000"/>
          </a:xfrm>
        </p:spPr>
        <p:txBody>
          <a:bodyPr/>
          <a:lstStyle/>
          <a:p>
            <a:r>
              <a:rPr lang="ar-SA" dirty="0" err="1" smtClean="0"/>
              <a:t>الإيجابيات:-</a:t>
            </a:r>
            <a:endParaRPr lang="ar-SA" dirty="0" smtClean="0"/>
          </a:p>
          <a:p>
            <a:r>
              <a:rPr lang="ar-SA" dirty="0" smtClean="0"/>
              <a:t>1- تعلمت وظائف قسم </a:t>
            </a:r>
            <a:r>
              <a:rPr lang="ar-SA" dirty="0" err="1" smtClean="0"/>
              <a:t>المعلومات .</a:t>
            </a:r>
            <a:endParaRPr lang="ar-SA" dirty="0" smtClean="0"/>
          </a:p>
          <a:p>
            <a:r>
              <a:rPr lang="ar-SA" dirty="0" smtClean="0"/>
              <a:t>2- تم تزويدي بمعلومات قيمة وهامة وكثيرة في قسم </a:t>
            </a:r>
            <a:r>
              <a:rPr lang="ar-SA" dirty="0" err="1" smtClean="0"/>
              <a:t>المعلومات .</a:t>
            </a:r>
            <a:endParaRPr lang="ar-SA" dirty="0" smtClean="0"/>
          </a:p>
          <a:p>
            <a:endParaRPr lang="ar-SA" dirty="0" smtClean="0"/>
          </a:p>
          <a:p>
            <a:endParaRPr lang="ar-SA" dirty="0" smtClean="0"/>
          </a:p>
          <a:p>
            <a:pPr>
              <a:buNone/>
            </a:pPr>
            <a:r>
              <a:rPr lang="ar-SA" dirty="0" smtClean="0"/>
              <a:t> </a:t>
            </a:r>
            <a:r>
              <a:rPr lang="ar-SA" dirty="0" err="1" smtClean="0"/>
              <a:t>السلبيات:-</a:t>
            </a:r>
            <a:endParaRPr lang="ar-SA" dirty="0" smtClean="0"/>
          </a:p>
          <a:p>
            <a:pPr>
              <a:buNone/>
            </a:pPr>
            <a:r>
              <a:rPr lang="ar-SA" dirty="0" smtClean="0"/>
              <a:t>1- عدم تواجد الموظف </a:t>
            </a:r>
            <a:r>
              <a:rPr lang="ar-SA" dirty="0" err="1" smtClean="0"/>
              <a:t>المسؤول</a:t>
            </a:r>
            <a:r>
              <a:rPr lang="ar-SA" dirty="0" smtClean="0"/>
              <a:t> في قسم المعلومات في الأسبوع </a:t>
            </a:r>
            <a:r>
              <a:rPr lang="ar-SA" dirty="0" err="1" smtClean="0"/>
              <a:t>التاسع </a:t>
            </a:r>
            <a:r>
              <a:rPr lang="ar-SA" dirty="0" smtClean="0"/>
              <a:t>(ا </a:t>
            </a:r>
            <a:r>
              <a:rPr lang="ar-SA" dirty="0" err="1" smtClean="0"/>
              <a:t>لأحد </a:t>
            </a:r>
            <a:r>
              <a:rPr lang="ar-SA" dirty="0" smtClean="0"/>
              <a:t>– </a:t>
            </a:r>
            <a:r>
              <a:rPr lang="ar-SA" dirty="0" err="1" smtClean="0"/>
              <a:t>الثلاثاء </a:t>
            </a:r>
            <a:r>
              <a:rPr lang="ar-SA" dirty="0" smtClean="0"/>
              <a:t>) مما أدى إلى تأخر </a:t>
            </a:r>
            <a:r>
              <a:rPr lang="ar-SA" dirty="0" err="1" smtClean="0"/>
              <a:t>تقريري .</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idx="1"/>
          </p:nvPr>
        </p:nvSpPr>
        <p:spPr>
          <a:xfrm>
            <a:off x="0" y="0"/>
            <a:ext cx="9144000" cy="6858000"/>
          </a:xfrm>
        </p:spPr>
        <p:txBody>
          <a:bodyPr>
            <a:normAutofit/>
          </a:bodyPr>
          <a:lstStyle/>
          <a:p>
            <a:r>
              <a:rPr lang="ar-SA" dirty="0" smtClean="0"/>
              <a:t>تقرير: 11 والأخير</a:t>
            </a:r>
          </a:p>
          <a:p>
            <a:r>
              <a:rPr lang="ar-SA" dirty="0" smtClean="0"/>
              <a:t>وفي الأسبوع العاشر والأخير كنت بقسم السكرتارية عند الأستاذ </a:t>
            </a:r>
            <a:r>
              <a:rPr lang="ar-SA" u="sng" dirty="0" smtClean="0"/>
              <a:t>وليد السليم </a:t>
            </a:r>
            <a:r>
              <a:rPr lang="ar-SA" dirty="0" smtClean="0"/>
              <a:t>وأوضح لنا أهم النقاط الخاصة </a:t>
            </a:r>
            <a:r>
              <a:rPr lang="ar-SA" dirty="0" err="1" smtClean="0"/>
              <a:t>بالسكرتارية :</a:t>
            </a:r>
            <a:endParaRPr lang="ar-SA" dirty="0" smtClean="0"/>
          </a:p>
          <a:p>
            <a:endParaRPr lang="en-US" dirty="0" smtClean="0"/>
          </a:p>
          <a:p>
            <a:pPr lvl="0"/>
            <a:r>
              <a:rPr lang="ar-SA" dirty="0" smtClean="0"/>
              <a:t>أن السكرتارية هم أول من يعلم </a:t>
            </a:r>
            <a:r>
              <a:rPr lang="ar-SA" dirty="0" err="1" smtClean="0"/>
              <a:t>بالمعلومة .</a:t>
            </a:r>
            <a:endParaRPr lang="en-US" dirty="0" smtClean="0"/>
          </a:p>
          <a:p>
            <a:r>
              <a:rPr lang="en-US" dirty="0" smtClean="0"/>
              <a:t> </a:t>
            </a:r>
            <a:r>
              <a:rPr lang="ar-SA" dirty="0" smtClean="0"/>
              <a:t>من مزايا </a:t>
            </a:r>
            <a:r>
              <a:rPr lang="ar-SA" dirty="0" err="1" smtClean="0"/>
              <a:t>السكرتارية </a:t>
            </a:r>
            <a:r>
              <a:rPr lang="ar-SA" dirty="0" smtClean="0"/>
              <a:t>( </a:t>
            </a:r>
            <a:r>
              <a:rPr lang="ar-SA" dirty="0" err="1" smtClean="0"/>
              <a:t>قوة </a:t>
            </a:r>
            <a:r>
              <a:rPr lang="ar-SA" dirty="0" smtClean="0"/>
              <a:t>– </a:t>
            </a:r>
            <a:r>
              <a:rPr lang="ar-SA" dirty="0" err="1" smtClean="0"/>
              <a:t>سلطة </a:t>
            </a:r>
            <a:r>
              <a:rPr lang="ar-SA" dirty="0" smtClean="0"/>
              <a:t>– </a:t>
            </a:r>
            <a:r>
              <a:rPr lang="ar-SA" dirty="0" err="1" smtClean="0"/>
              <a:t>تنفيذ </a:t>
            </a:r>
            <a:r>
              <a:rPr lang="ar-SA" dirty="0" smtClean="0"/>
              <a:t>) وأيضا من بعض المزايا سرعة حل المشاكل دون الرجوع الى </a:t>
            </a:r>
            <a:r>
              <a:rPr lang="ar-SA" dirty="0" err="1" smtClean="0"/>
              <a:t>الرئيس .</a:t>
            </a:r>
            <a:endParaRPr lang="en-US" dirty="0" smtClean="0"/>
          </a:p>
          <a:p>
            <a:r>
              <a:rPr lang="ar-SA" dirty="0" smtClean="0"/>
              <a:t> يجب أن يكون بقسم السكرتارية أحدث الأجهزة وأحدث الاتصالات من مكالمات ورسائل </a:t>
            </a:r>
            <a:r>
              <a:rPr lang="en-US" dirty="0" err="1" smtClean="0"/>
              <a:t>sms</a:t>
            </a:r>
            <a:r>
              <a:rPr lang="ar-SA" dirty="0" smtClean="0"/>
              <a:t> </a:t>
            </a:r>
            <a:r>
              <a:rPr lang="ar-SA" dirty="0" err="1" smtClean="0"/>
              <a:t>.</a:t>
            </a:r>
            <a:endParaRPr lang="en-US" dirty="0" smtClean="0"/>
          </a:p>
          <a:p>
            <a:r>
              <a:rPr lang="en-US" dirty="0" smtClean="0"/>
              <a:t> </a:t>
            </a:r>
            <a:r>
              <a:rPr lang="ar-SA" dirty="0" smtClean="0"/>
              <a:t>ومن مهامه التبليغ بموعد المؤتمر أو </a:t>
            </a:r>
            <a:r>
              <a:rPr lang="ar-SA" dirty="0" err="1" smtClean="0"/>
              <a:t>الملتقى .</a:t>
            </a:r>
            <a:endParaRPr lang="en-US" dirty="0" smtClean="0"/>
          </a:p>
          <a:p>
            <a:pPr>
              <a:buNone/>
            </a:pPr>
            <a:r>
              <a:rPr lang="ar-SA" dirty="0" smtClean="0"/>
              <a:t> </a:t>
            </a:r>
            <a:endParaRPr lang="en-US" dirty="0" smtClean="0"/>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r>
              <a:rPr lang="ar-SA" dirty="0" err="1" smtClean="0"/>
              <a:t>الإيجابيات:-</a:t>
            </a:r>
            <a:endParaRPr lang="ar-SA" dirty="0" smtClean="0"/>
          </a:p>
          <a:p>
            <a:r>
              <a:rPr lang="ar-SA" dirty="0" smtClean="0"/>
              <a:t>1- تعاون المشرف الأستاذ وليد السليم في توضيح قسم السكرتارية </a:t>
            </a:r>
          </a:p>
          <a:p>
            <a:pPr>
              <a:buNone/>
            </a:pPr>
            <a:endParaRPr lang="ar-SA" dirty="0" smtClean="0"/>
          </a:p>
          <a:p>
            <a:pPr>
              <a:buNone/>
            </a:pPr>
            <a:endParaRPr lang="ar-SA" dirty="0" smtClean="0"/>
          </a:p>
          <a:p>
            <a:r>
              <a:rPr lang="ar-SA" dirty="0" err="1" smtClean="0"/>
              <a:t>السلبيات:-</a:t>
            </a:r>
            <a:endParaRPr lang="ar-SA" dirty="0" smtClean="0"/>
          </a:p>
          <a:p>
            <a:r>
              <a:rPr lang="ar-SA" dirty="0" smtClean="0"/>
              <a:t>1- عدم تواجد الموظف </a:t>
            </a:r>
            <a:r>
              <a:rPr lang="ar-SA" dirty="0" err="1" smtClean="0"/>
              <a:t>المسؤول</a:t>
            </a:r>
            <a:r>
              <a:rPr lang="ar-SA" dirty="0" smtClean="0"/>
              <a:t> في قسم السكرتارية مما أدى إلى تعاون مشرفنا الأستاذ وليد السليم بالشرح المختصر لمهام السكرتارية </a:t>
            </a:r>
          </a:p>
          <a:p>
            <a:r>
              <a:rPr lang="ar-SA" dirty="0" smtClean="0"/>
              <a:t>2- عدم كفاية المعلومات التي تعلمتها من قسم السكرتارية </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r>
              <a:rPr lang="ar-SA" dirty="0" smtClean="0"/>
              <a:t>الحمد </a:t>
            </a:r>
            <a:r>
              <a:rPr lang="ar-SA" dirty="0" smtClean="0"/>
              <a:t>لله وحده والصلاة والسلام على من لا نبي بعده </a:t>
            </a:r>
            <a:r>
              <a:rPr lang="ar-SA" dirty="0" smtClean="0"/>
              <a:t>أما </a:t>
            </a:r>
            <a:r>
              <a:rPr lang="ar-SA" dirty="0" err="1" smtClean="0"/>
              <a:t>بعد ,</a:t>
            </a:r>
            <a:r>
              <a:rPr lang="ar-SA" dirty="0" smtClean="0"/>
              <a:t> </a:t>
            </a:r>
            <a:endParaRPr lang="ar-SA" dirty="0" smtClean="0"/>
          </a:p>
          <a:p>
            <a:r>
              <a:rPr lang="ar-SA" dirty="0" smtClean="0"/>
              <a:t>في </a:t>
            </a:r>
            <a:r>
              <a:rPr lang="ar-SA" dirty="0" smtClean="0"/>
              <a:t>بداية التدريب اجتمعنا مع المشرف </a:t>
            </a:r>
            <a:r>
              <a:rPr lang="ar-SA" dirty="0" err="1" smtClean="0"/>
              <a:t>الأستاذ </a:t>
            </a:r>
            <a:r>
              <a:rPr lang="ar-SA" dirty="0" smtClean="0"/>
              <a:t>/ وليد السليم في مقر تدريب العلاقات العامة </a:t>
            </a:r>
            <a:r>
              <a:rPr lang="ar-SA" dirty="0" err="1" smtClean="0"/>
              <a:t>والإعلام </a:t>
            </a:r>
            <a:r>
              <a:rPr lang="ar-SA" dirty="0" smtClean="0"/>
              <a:t>, وقسمنا إلى ستة مجموعات على أقسام العلاقات العامة</a:t>
            </a:r>
          </a:p>
          <a:p>
            <a:r>
              <a:rPr lang="ar-SA" dirty="0" smtClean="0"/>
              <a:t>* في الأسبوع الأول والثاني كنت بقسم الإعلام </a:t>
            </a:r>
            <a:endParaRPr lang="en-US" dirty="0" smtClean="0"/>
          </a:p>
          <a:p>
            <a:r>
              <a:rPr lang="ar-SA" dirty="0" smtClean="0"/>
              <a:t>* وفي الاسبوع الثالث والرابع في قسم المراسم</a:t>
            </a:r>
          </a:p>
          <a:p>
            <a:r>
              <a:rPr lang="ar-SA" dirty="0" smtClean="0"/>
              <a:t>* وفي الاسبوع الخامس كنت بقسم الندوات والمؤتمرات </a:t>
            </a:r>
          </a:p>
          <a:p>
            <a:r>
              <a:rPr lang="ar-SA" dirty="0" smtClean="0"/>
              <a:t>* وفي الاسبوع السادس كنت بقسم الأساتذة الزائرين </a:t>
            </a:r>
          </a:p>
          <a:p>
            <a:r>
              <a:rPr lang="ar-SA" dirty="0" smtClean="0"/>
              <a:t>* وفي الاسبوع السابع والثامن كنت بقسم القاعات والتشريفات </a:t>
            </a:r>
          </a:p>
          <a:p>
            <a:r>
              <a:rPr lang="ar-SA" dirty="0" smtClean="0"/>
              <a:t>* وفي الأسبوع التاسع كنت بقسم المعلومات </a:t>
            </a:r>
          </a:p>
          <a:p>
            <a:r>
              <a:rPr lang="ar-SA" dirty="0" smtClean="0"/>
              <a:t>* وفي الأسبوع العاشر والأخير كنت بقسم السكرتارية</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p:cTn id="4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9" dur="500"/>
                                        <p:tgtEl>
                                          <p:spTgt spid="3">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p:cTn id="5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6" dur="500"/>
                                        <p:tgtEl>
                                          <p:spTgt spid="3">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p:cTn id="61"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2492896"/>
          </a:xfrm>
          <a:solidFill>
            <a:schemeClr val="bg2">
              <a:lumMod val="90000"/>
            </a:schemeClr>
          </a:solidFill>
        </p:spPr>
        <p:txBody>
          <a:bodyPr>
            <a:normAutofit/>
          </a:bodyPr>
          <a:lstStyle/>
          <a:p>
            <a:pPr algn="ctr"/>
            <a:r>
              <a:rPr lang="ar-SA" sz="4000" dirty="0" smtClean="0"/>
              <a:t>السلبيات </a:t>
            </a:r>
            <a:r>
              <a:rPr lang="ar-SA" sz="4000" dirty="0" smtClean="0"/>
              <a:t>والايجابيات في التدريب الميداني </a:t>
            </a:r>
            <a:endParaRPr lang="ar-SA" sz="4000" dirty="0"/>
          </a:p>
        </p:txBody>
      </p:sp>
      <p:pic>
        <p:nvPicPr>
          <p:cNvPr id="5" name="عنصر نائب للمحتوى 4" descr="5.jpeg"/>
          <p:cNvPicPr>
            <a:picLocks noGrp="1" noChangeAspect="1"/>
          </p:cNvPicPr>
          <p:nvPr>
            <p:ph idx="1"/>
          </p:nvPr>
        </p:nvPicPr>
        <p:blipFill>
          <a:blip r:embed="rId2" cstate="print"/>
          <a:stretch>
            <a:fillRect/>
          </a:stretch>
        </p:blipFill>
        <p:spPr>
          <a:xfrm>
            <a:off x="0" y="2492896"/>
            <a:ext cx="9144000" cy="4365104"/>
          </a:xfrm>
        </p:spPr>
      </p:pic>
      <p:sp>
        <p:nvSpPr>
          <p:cNvPr id="6" name="مربع نص 5"/>
          <p:cNvSpPr txBox="1"/>
          <p:nvPr/>
        </p:nvSpPr>
        <p:spPr>
          <a:xfrm>
            <a:off x="395536" y="0"/>
            <a:ext cx="8352927" cy="769441"/>
          </a:xfrm>
          <a:prstGeom prst="rect">
            <a:avLst/>
          </a:prstGeom>
          <a:noFill/>
        </p:spPr>
        <p:txBody>
          <a:bodyPr wrap="square" rtlCol="1">
            <a:spAutoFit/>
          </a:bodyPr>
          <a:lstStyle/>
          <a:p>
            <a:r>
              <a:rPr lang="ar-SA" sz="4400" dirty="0" smtClean="0">
                <a:solidFill>
                  <a:schemeClr val="bg1"/>
                </a:solidFill>
              </a:rPr>
              <a:t> </a:t>
            </a:r>
            <a:endParaRPr lang="ar-SA" sz="4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70000" lnSpcReduction="20000"/>
          </a:bodyPr>
          <a:lstStyle/>
          <a:p>
            <a:r>
              <a:rPr lang="ar-SA" sz="5700" dirty="0" err="1" smtClean="0"/>
              <a:t>الإيجابيات :-</a:t>
            </a:r>
            <a:endParaRPr lang="ar-SA" sz="5700" dirty="0" smtClean="0"/>
          </a:p>
          <a:p>
            <a:r>
              <a:rPr lang="ar-SA" sz="3600" dirty="0" smtClean="0"/>
              <a:t>1- ممارسة عمل العلاقات </a:t>
            </a:r>
            <a:r>
              <a:rPr lang="ar-SA" sz="3600" dirty="0" err="1" smtClean="0"/>
              <a:t>العامة </a:t>
            </a:r>
            <a:r>
              <a:rPr lang="ar-SA" sz="3600" dirty="0" smtClean="0"/>
              <a:t>(ميداني</a:t>
            </a:r>
            <a:r>
              <a:rPr lang="ar-SA" sz="3600" dirty="0" err="1" smtClean="0"/>
              <a:t>)</a:t>
            </a:r>
            <a:endParaRPr lang="ar-SA" sz="3600" dirty="0" smtClean="0"/>
          </a:p>
          <a:p>
            <a:r>
              <a:rPr lang="ar-SA" sz="3600" dirty="0" smtClean="0"/>
              <a:t>2- التعرف على أقسام العلاقات العامة </a:t>
            </a:r>
          </a:p>
          <a:p>
            <a:r>
              <a:rPr lang="ar-SA" sz="3600" dirty="0" smtClean="0"/>
              <a:t>3- حضور المؤتمرات والندوات والعمل فيها </a:t>
            </a:r>
          </a:p>
          <a:p>
            <a:r>
              <a:rPr lang="ar-SA" sz="3600" dirty="0" smtClean="0"/>
              <a:t>4- اكتساب الخبرة في مجال العلاقات العامة </a:t>
            </a:r>
          </a:p>
          <a:p>
            <a:r>
              <a:rPr lang="ar-SA" sz="3600" dirty="0" smtClean="0"/>
              <a:t>5- اكتساب الخبرة في كيفية استقبال وتوديع الوفود الزائرة</a:t>
            </a:r>
          </a:p>
          <a:p>
            <a:r>
              <a:rPr lang="ar-SA" sz="3600" dirty="0" smtClean="0"/>
              <a:t> في الندوات والمؤتمرات </a:t>
            </a:r>
          </a:p>
          <a:p>
            <a:r>
              <a:rPr lang="ar-SA" sz="3600" dirty="0" smtClean="0"/>
              <a:t>6- معرفة الأساسيات الواجبة في قاعة المؤتمر المقام قبل وصول الضيوف والمشاركين</a:t>
            </a:r>
          </a:p>
          <a:p>
            <a:r>
              <a:rPr lang="ar-SA" sz="3600" dirty="0" smtClean="0"/>
              <a:t>7- زيادة فن التعامل والتخاطب مع الوفود الزائرة</a:t>
            </a:r>
          </a:p>
          <a:p>
            <a:r>
              <a:rPr lang="ar-SA" sz="3600" dirty="0" smtClean="0"/>
              <a:t>8- زيادة معرفة تنسيق الضيافة من الشاي والقهوة والمرطبات ووضع باقات الورود في مكانها المخصص ووضع أسماء الضيوف على </a:t>
            </a:r>
            <a:r>
              <a:rPr lang="ar-SA" sz="3600" dirty="0" err="1" smtClean="0"/>
              <a:t>المنصه</a:t>
            </a:r>
            <a:r>
              <a:rPr lang="ar-SA" sz="3600" dirty="0" smtClean="0"/>
              <a:t> </a:t>
            </a:r>
          </a:p>
          <a:p>
            <a:r>
              <a:rPr lang="ar-SA" sz="3600" dirty="0" smtClean="0"/>
              <a:t>9- تعرفت على طريقة إعداد برنامج الزيارة للضيوف والوفود </a:t>
            </a:r>
          </a:p>
          <a:p>
            <a:r>
              <a:rPr lang="ar-SA" sz="3600" dirty="0" smtClean="0"/>
              <a:t>10- تعلمت حسن التصرف في الظروف الطارئة فيما يحتاجه الضيوف </a:t>
            </a:r>
          </a:p>
          <a:p>
            <a:r>
              <a:rPr lang="ar-SA" sz="3600" dirty="0" smtClean="0"/>
              <a:t>11- مارست شيئا من المجال الصحفي كتابة مقال وأعددت صياغة خبر </a:t>
            </a:r>
          </a:p>
          <a:p>
            <a:r>
              <a:rPr lang="ar-SA" sz="3600" dirty="0" smtClean="0"/>
              <a:t>12- وثقت بعض المناسبات بالصور </a:t>
            </a:r>
          </a:p>
          <a:p>
            <a:r>
              <a:rPr lang="ar-SA" sz="3600" dirty="0" smtClean="0"/>
              <a:t>13- رافقت الضيوف في حافلة </a:t>
            </a:r>
            <a:r>
              <a:rPr lang="ar-SA" sz="3600" dirty="0" err="1" smtClean="0"/>
              <a:t>الباص</a:t>
            </a:r>
            <a:r>
              <a:rPr lang="ar-SA" sz="3600" dirty="0" smtClean="0"/>
              <a:t> واستفدت من طريقة رجل العلاقات العامة الذي يقوم بالتعريف بمرافق الجامعة وأهم معالم مدينة الرياض </a:t>
            </a:r>
          </a:p>
          <a:p>
            <a:endParaRPr lang="ar-SA" sz="3600" dirty="0" smtClean="0"/>
          </a:p>
          <a:p>
            <a:endParaRPr lang="ar-SA"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Horizontal)">
                                      <p:cBhvr>
                                        <p:cTn id="13" dur="500"/>
                                        <p:tgtEl>
                                          <p:spTgt spid="3">
                                            <p:txEl>
                                              <p:pRg st="0" end="0"/>
                                            </p:txEl>
                                          </p:spTgt>
                                        </p:tgtEl>
                                      </p:cBhvr>
                                    </p:animEffect>
                                  </p:childTnLst>
                                </p:cTn>
                              </p:par>
                              <p:par>
                                <p:cTn id="14" presetID="16" presetClass="entr" presetSubtype="26"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Horizontal)">
                                      <p:cBhvr>
                                        <p:cTn id="16" dur="500"/>
                                        <p:tgtEl>
                                          <p:spTgt spid="3">
                                            <p:txEl>
                                              <p:pRg st="1" end="1"/>
                                            </p:txEl>
                                          </p:spTgt>
                                        </p:tgtEl>
                                      </p:cBhvr>
                                    </p:animEffect>
                                  </p:childTnLst>
                                </p:cTn>
                              </p:par>
                              <p:par>
                                <p:cTn id="17" presetID="16" presetClass="entr" presetSubtype="26"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Horizontal)">
                                      <p:cBhvr>
                                        <p:cTn id="19" dur="500"/>
                                        <p:tgtEl>
                                          <p:spTgt spid="3">
                                            <p:txEl>
                                              <p:pRg st="2" end="2"/>
                                            </p:txEl>
                                          </p:spTgt>
                                        </p:tgtEl>
                                      </p:cBhvr>
                                    </p:animEffect>
                                  </p:childTnLst>
                                </p:cTn>
                              </p:par>
                              <p:par>
                                <p:cTn id="20" presetID="16" presetClass="entr" presetSubtype="2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Horizontal)">
                                      <p:cBhvr>
                                        <p:cTn id="27" dur="500"/>
                                        <p:tgtEl>
                                          <p:spTgt spid="3">
                                            <p:txEl>
                                              <p:pRg st="4" end="4"/>
                                            </p:txEl>
                                          </p:spTgt>
                                        </p:tgtEl>
                                      </p:cBhvr>
                                    </p:animEffect>
                                  </p:childTnLst>
                                </p:cTn>
                              </p:par>
                              <p:par>
                                <p:cTn id="28" presetID="16" presetClass="entr" presetSubtype="26"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Horizontal)">
                                      <p:cBhvr>
                                        <p:cTn id="30" dur="500"/>
                                        <p:tgtEl>
                                          <p:spTgt spid="3">
                                            <p:txEl>
                                              <p:pRg st="5" end="5"/>
                                            </p:txEl>
                                          </p:spTgt>
                                        </p:tgtEl>
                                      </p:cBhvr>
                                    </p:animEffect>
                                  </p:childTnLst>
                                </p:cTn>
                              </p:par>
                              <p:par>
                                <p:cTn id="31" presetID="16" presetClass="entr" presetSubtype="26"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arn(inHorizontal)">
                                      <p:cBhvr>
                                        <p:cTn id="33" dur="500"/>
                                        <p:tgtEl>
                                          <p:spTgt spid="3">
                                            <p:txEl>
                                              <p:pRg st="6" end="6"/>
                                            </p:txEl>
                                          </p:spTgt>
                                        </p:tgtEl>
                                      </p:cBhvr>
                                    </p:animEffect>
                                  </p:childTnLst>
                                </p:cTn>
                              </p:par>
                              <p:par>
                                <p:cTn id="34" presetID="16" presetClass="entr" presetSubtype="26"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barn(inHorizontal)">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blinds(horizontal)">
                                      <p:cBhvr>
                                        <p:cTn id="41" dur="500"/>
                                        <p:tgtEl>
                                          <p:spTgt spid="3">
                                            <p:txEl>
                                              <p:pRg st="8" end="8"/>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blinds(horizontal)">
                                      <p:cBhvr>
                                        <p:cTn id="44" dur="500"/>
                                        <p:tgtEl>
                                          <p:spTgt spid="3">
                                            <p:txEl>
                                              <p:pRg st="9" end="9"/>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blinds(horizontal)">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 calcmode="lin" valueType="num">
                                      <p:cBhvr additive="base">
                                        <p:cTn id="52"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3">
                                            <p:txEl>
                                              <p:pRg st="12" end="12"/>
                                            </p:txEl>
                                          </p:spTgt>
                                        </p:tgtEl>
                                        <p:attrNameLst>
                                          <p:attrName>style.visibility</p:attrName>
                                        </p:attrNameLst>
                                      </p:cBhvr>
                                      <p:to>
                                        <p:strVal val="visible"/>
                                      </p:to>
                                    </p:set>
                                    <p:anim calcmode="lin" valueType="num">
                                      <p:cBhvr additive="base">
                                        <p:cTn id="56"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3">
                                            <p:txEl>
                                              <p:pRg st="13" end="13"/>
                                            </p:txEl>
                                          </p:spTgt>
                                        </p:tgtEl>
                                        <p:attrNameLst>
                                          <p:attrName>style.visibility</p:attrName>
                                        </p:attrNameLst>
                                      </p:cBhvr>
                                      <p:to>
                                        <p:strVal val="visible"/>
                                      </p:to>
                                    </p:set>
                                    <p:anim calcmode="lin" valueType="num">
                                      <p:cBhvr additive="base">
                                        <p:cTn id="60"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3">
                                            <p:txEl>
                                              <p:pRg st="14" end="14"/>
                                            </p:txEl>
                                          </p:spTgt>
                                        </p:tgtEl>
                                        <p:attrNameLst>
                                          <p:attrName>style.visibility</p:attrName>
                                        </p:attrNameLst>
                                      </p:cBhvr>
                                      <p:to>
                                        <p:strVal val="visible"/>
                                      </p:to>
                                    </p:set>
                                    <p:anim calcmode="lin" valueType="num">
                                      <p:cBhvr additive="base">
                                        <p:cTn id="64"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r>
              <a:rPr lang="ar-SA" sz="4000" dirty="0" err="1" smtClean="0"/>
              <a:t>السلبيات :-</a:t>
            </a:r>
            <a:r>
              <a:rPr lang="ar-SA" sz="4000" dirty="0" smtClean="0"/>
              <a:t> </a:t>
            </a:r>
          </a:p>
          <a:p>
            <a:r>
              <a:rPr lang="ar-SA" dirty="0" smtClean="0"/>
              <a:t>1- عدم تواجد بعض الموظفين أحيانا في أقسام العلاقات العامة التي أحتاجها في إضافة بعض المعلومات عن القسم الذي </a:t>
            </a:r>
            <a:r>
              <a:rPr lang="ar-SA" dirty="0" err="1" smtClean="0"/>
              <a:t>أحتاجه .</a:t>
            </a:r>
            <a:endParaRPr lang="ar-SA" dirty="0" smtClean="0"/>
          </a:p>
          <a:p>
            <a:r>
              <a:rPr lang="ar-SA" dirty="0" smtClean="0"/>
              <a:t>2- عدم دقة الوقت في تنفيذ برنامج </a:t>
            </a:r>
            <a:r>
              <a:rPr lang="ar-SA" dirty="0" err="1" smtClean="0"/>
              <a:t>الحفل .</a:t>
            </a:r>
            <a:endParaRPr lang="ar-SA" dirty="0" smtClean="0"/>
          </a:p>
          <a:p>
            <a:r>
              <a:rPr lang="ar-SA" dirty="0" smtClean="0"/>
              <a:t>3- في المؤتمر السعودي للمحاسبة والمراجعة التي نظمته هيئة المحاسبة </a:t>
            </a:r>
            <a:r>
              <a:rPr lang="ar-SA" dirty="0" err="1" smtClean="0"/>
              <a:t>تفاجئت</a:t>
            </a:r>
            <a:r>
              <a:rPr lang="ar-SA" dirty="0" smtClean="0"/>
              <a:t> بخلو مكان تسجيل البيانات إلا من قبلي وزميلي فارس ولم نستطع الإجابة على بعض التساؤلات التي تخص هيئة المحاسبة فوقعنا في موقف </a:t>
            </a:r>
            <a:r>
              <a:rPr lang="ar-SA" dirty="0" err="1" smtClean="0"/>
              <a:t>محرج .</a:t>
            </a:r>
            <a:endParaRPr lang="ar-SA" dirty="0" smtClean="0"/>
          </a:p>
          <a:p>
            <a:r>
              <a:rPr lang="ar-SA" dirty="0" smtClean="0"/>
              <a:t>4- بعض أقسام العلاقات العامة أخذنا التدريب نظريا ولم نمارسه ميدانيا </a:t>
            </a:r>
          </a:p>
          <a:p>
            <a:r>
              <a:rPr lang="ar-SA" dirty="0" smtClean="0"/>
              <a:t>5- لم يأخذ رأينا عند تقسيم </a:t>
            </a:r>
            <a:r>
              <a:rPr lang="ar-SA" dirty="0" err="1" smtClean="0"/>
              <a:t>المجموعات .</a:t>
            </a:r>
            <a:endParaRPr lang="ar-SA" dirty="0" smtClean="0"/>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03648" y="0"/>
            <a:ext cx="7498080" cy="1143000"/>
          </a:xfrm>
        </p:spPr>
        <p:txBody>
          <a:bodyPr/>
          <a:lstStyle/>
          <a:p>
            <a:pPr algn="ctr"/>
            <a:r>
              <a:rPr lang="ar-SA" dirty="0" smtClean="0"/>
              <a:t>الفوائد التي اكتسبتها من التطبيق العملي</a:t>
            </a:r>
            <a:endParaRPr lang="ar-SA" dirty="0"/>
          </a:p>
        </p:txBody>
      </p:sp>
      <p:sp>
        <p:nvSpPr>
          <p:cNvPr id="3" name="عنصر نائب للمحتوى 2"/>
          <p:cNvSpPr>
            <a:spLocks noGrp="1"/>
          </p:cNvSpPr>
          <p:nvPr>
            <p:ph idx="1"/>
          </p:nvPr>
        </p:nvSpPr>
        <p:spPr>
          <a:xfrm>
            <a:off x="1043608" y="1052736"/>
            <a:ext cx="8100392" cy="5805264"/>
          </a:xfrm>
        </p:spPr>
        <p:txBody>
          <a:bodyPr>
            <a:normAutofit fontScale="85000" lnSpcReduction="10000"/>
          </a:bodyPr>
          <a:lstStyle/>
          <a:p>
            <a:r>
              <a:rPr lang="ar-SA" dirty="0" smtClean="0"/>
              <a:t>1- ممارسة عمل العلاقات </a:t>
            </a:r>
            <a:r>
              <a:rPr lang="ar-SA" dirty="0" err="1" smtClean="0"/>
              <a:t>العامة </a:t>
            </a:r>
            <a:r>
              <a:rPr lang="ar-SA" dirty="0" smtClean="0"/>
              <a:t>(ميداني</a:t>
            </a:r>
            <a:r>
              <a:rPr lang="ar-SA" dirty="0" smtClean="0"/>
              <a:t>) و</a:t>
            </a:r>
            <a:r>
              <a:rPr lang="ar-SA" dirty="0" smtClean="0"/>
              <a:t> اكتساب الخبرة في مجال العلاقات </a:t>
            </a:r>
            <a:r>
              <a:rPr lang="ar-SA" dirty="0" err="1" smtClean="0"/>
              <a:t>العامة </a:t>
            </a:r>
            <a:r>
              <a:rPr lang="ar-SA" dirty="0" err="1" smtClean="0"/>
              <a:t>.</a:t>
            </a:r>
            <a:endParaRPr lang="ar-SA" dirty="0" smtClean="0"/>
          </a:p>
          <a:p>
            <a:r>
              <a:rPr lang="ar-SA" dirty="0" smtClean="0"/>
              <a:t>2- التعرف على أقسام العلاقات العامة </a:t>
            </a:r>
            <a:r>
              <a:rPr lang="ar-SA" dirty="0" smtClean="0"/>
              <a:t>وحضور </a:t>
            </a:r>
            <a:r>
              <a:rPr lang="ar-SA" dirty="0" smtClean="0"/>
              <a:t>المؤتمرات والندوات والعمل </a:t>
            </a:r>
            <a:r>
              <a:rPr lang="ar-SA" dirty="0" err="1" smtClean="0"/>
              <a:t>فيها </a:t>
            </a:r>
            <a:r>
              <a:rPr lang="ar-SA" dirty="0" err="1" smtClean="0"/>
              <a:t>.</a:t>
            </a:r>
            <a:endParaRPr lang="ar-SA" dirty="0" smtClean="0"/>
          </a:p>
          <a:p>
            <a:r>
              <a:rPr lang="ar-SA" dirty="0" smtClean="0"/>
              <a:t>3- </a:t>
            </a:r>
            <a:r>
              <a:rPr lang="ar-SA" dirty="0" smtClean="0"/>
              <a:t>معرفة الأساسيات الواجبة في قاعة المؤتمر المقام قبل وصول الضيوف </a:t>
            </a:r>
            <a:r>
              <a:rPr lang="ar-SA" dirty="0" err="1" smtClean="0"/>
              <a:t>والمشاركين .</a:t>
            </a:r>
            <a:endParaRPr lang="ar-SA" dirty="0" smtClean="0"/>
          </a:p>
          <a:p>
            <a:r>
              <a:rPr lang="ar-SA" dirty="0" smtClean="0"/>
              <a:t>4- </a:t>
            </a:r>
            <a:r>
              <a:rPr lang="ar-SA" dirty="0" smtClean="0"/>
              <a:t>زيادة فن التعامل والتخاطب مع الوفود </a:t>
            </a:r>
            <a:r>
              <a:rPr lang="ar-SA" dirty="0" err="1" smtClean="0"/>
              <a:t>الزائرة .</a:t>
            </a:r>
            <a:endParaRPr lang="ar-SA" dirty="0" smtClean="0"/>
          </a:p>
          <a:p>
            <a:r>
              <a:rPr lang="ar-SA" dirty="0" smtClean="0"/>
              <a:t>5- تعلمت على </a:t>
            </a:r>
            <a:r>
              <a:rPr lang="ar-SA" dirty="0" smtClean="0"/>
              <a:t>طريقة إعداد برنامج الزيارة للضيوف </a:t>
            </a:r>
            <a:r>
              <a:rPr lang="ar-SA" dirty="0" err="1" smtClean="0"/>
              <a:t>والوفود .</a:t>
            </a:r>
            <a:endParaRPr lang="ar-SA" dirty="0" smtClean="0"/>
          </a:p>
          <a:p>
            <a:pPr>
              <a:buNone/>
            </a:pPr>
            <a:r>
              <a:rPr lang="ar-SA" dirty="0" smtClean="0"/>
              <a:t>   6- </a:t>
            </a:r>
            <a:r>
              <a:rPr lang="ar-SA" dirty="0" smtClean="0"/>
              <a:t>تعلمت حسن التصرف في الظروف الطارئة فيما يحتاجه الضيوف </a:t>
            </a:r>
          </a:p>
          <a:p>
            <a:r>
              <a:rPr lang="ar-SA" dirty="0" smtClean="0"/>
              <a:t>7- </a:t>
            </a:r>
            <a:r>
              <a:rPr lang="ar-SA" dirty="0" smtClean="0"/>
              <a:t>مارست شيئا من المجال الصحفي كتابة مقال وأعددت صياغة خبر </a:t>
            </a:r>
          </a:p>
          <a:p>
            <a:r>
              <a:rPr lang="ar-SA" dirty="0" smtClean="0"/>
              <a:t>8- </a:t>
            </a:r>
            <a:r>
              <a:rPr lang="ar-SA" dirty="0" smtClean="0"/>
              <a:t>رافقت الضيوف في حافلة </a:t>
            </a:r>
            <a:r>
              <a:rPr lang="ar-SA" dirty="0" err="1" smtClean="0"/>
              <a:t>الباص</a:t>
            </a:r>
            <a:r>
              <a:rPr lang="ar-SA" dirty="0" smtClean="0"/>
              <a:t> واستفدت من طريقة رجل العلاقات العامة الذي يقوم بالتعريف بمرافق الجامعة وأهم معالم مدينة </a:t>
            </a:r>
            <a:r>
              <a:rPr lang="ar-SA" dirty="0" err="1" smtClean="0"/>
              <a:t>الرياض </a:t>
            </a:r>
            <a:r>
              <a:rPr lang="ar-SA" dirty="0" err="1" smtClean="0"/>
              <a:t>.</a:t>
            </a:r>
            <a:endParaRPr lang="ar-SA" dirty="0" smtClean="0"/>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ar-SA" dirty="0" smtClean="0"/>
              <a:t>اقتراحاتي في تطوير برنامج العمل الميداني</a:t>
            </a:r>
            <a:endParaRPr lang="ar-SA" dirty="0"/>
          </a:p>
        </p:txBody>
      </p:sp>
      <p:sp>
        <p:nvSpPr>
          <p:cNvPr id="3" name="عنصر نائب للمحتوى 2"/>
          <p:cNvSpPr>
            <a:spLocks noGrp="1"/>
          </p:cNvSpPr>
          <p:nvPr>
            <p:ph idx="1"/>
          </p:nvPr>
        </p:nvSpPr>
        <p:spPr>
          <a:xfrm>
            <a:off x="1043608" y="1268760"/>
            <a:ext cx="8100392" cy="5589240"/>
          </a:xfrm>
        </p:spPr>
        <p:txBody>
          <a:bodyPr>
            <a:normAutofit fontScale="92500" lnSpcReduction="20000"/>
          </a:bodyPr>
          <a:lstStyle/>
          <a:p>
            <a:r>
              <a:rPr lang="ar-SA" dirty="0" smtClean="0"/>
              <a:t>عقد حلقة تنشيطية لطلاب البرنامج التدريبي وتوضيح المهام المطلوبة منهم كاملة قبل كل مؤتمر أو ندوه أو لقاء  لكي يعرف المطلوب منه </a:t>
            </a:r>
            <a:r>
              <a:rPr lang="ar-SA" dirty="0" err="1" smtClean="0"/>
              <a:t>كاملا .</a:t>
            </a:r>
            <a:endParaRPr lang="ar-SA" dirty="0" smtClean="0"/>
          </a:p>
          <a:p>
            <a:r>
              <a:rPr lang="ar-SA" dirty="0" smtClean="0"/>
              <a:t>عند تقسيم المجموعات لابد أن يراعى الطلاب الراغبين في أن ينضموا لمجموعة واحدة لكي يزداد تفاعلهم في إتقان تنفيذ البرنامج </a:t>
            </a:r>
            <a:r>
              <a:rPr lang="ar-SA" dirty="0" err="1" smtClean="0"/>
              <a:t>التدريبي </a:t>
            </a:r>
            <a:r>
              <a:rPr lang="ar-SA" dirty="0" smtClean="0"/>
              <a:t>، ولا يكون التقسيم للمجموعات عشوائي كما هو </a:t>
            </a:r>
            <a:r>
              <a:rPr lang="ar-SA" dirty="0" err="1" smtClean="0"/>
              <a:t>الحاصل .</a:t>
            </a:r>
            <a:endParaRPr lang="ar-SA" dirty="0" smtClean="0"/>
          </a:p>
          <a:p>
            <a:r>
              <a:rPr lang="ar-SA" dirty="0" smtClean="0"/>
              <a:t>اقترح أن لا يكون البرنامج التدريبي كاملا داخل جامعة الملك سعود بل أتمنى أن يكون جزء من التدريب في إحدى الوزارات أو الدوائر الحكومية </a:t>
            </a:r>
            <a:r>
              <a:rPr lang="ar-SA" dirty="0" err="1" smtClean="0"/>
              <a:t>الأخرى .</a:t>
            </a:r>
            <a:endParaRPr lang="ar-SA" dirty="0" smtClean="0"/>
          </a:p>
          <a:p>
            <a:r>
              <a:rPr lang="ar-SA" dirty="0" smtClean="0"/>
              <a:t>اقترح وجود مقر مصغر للمتدربين يحوي جهاز كمبيوتر وطابعة لكي يعد فيه التقارير ويتعلم كيف يعد الخطابات المتعلقة بالبرنامج </a:t>
            </a:r>
            <a:r>
              <a:rPr lang="ar-SA" dirty="0" err="1" smtClean="0"/>
              <a:t>التدريبي .</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2780928"/>
          </a:xfrm>
          <a:solidFill>
            <a:schemeClr val="accent6">
              <a:lumMod val="20000"/>
              <a:lumOff val="80000"/>
            </a:schemeClr>
          </a:solidFill>
        </p:spPr>
        <p:txBody>
          <a:bodyPr>
            <a:normAutofit/>
          </a:bodyPr>
          <a:lstStyle/>
          <a:p>
            <a:pPr algn="r"/>
            <a:r>
              <a:rPr lang="ar-SA" sz="4000" dirty="0" smtClean="0"/>
              <a:t>وفي الختام ارجو ان أكون وفقت في عرض ما اعددته </a:t>
            </a:r>
            <a:br>
              <a:rPr lang="ar-SA" sz="4000" dirty="0" smtClean="0"/>
            </a:br>
            <a:r>
              <a:rPr lang="ar-SA" sz="4000" dirty="0" smtClean="0"/>
              <a:t>شاكرا لكم حسن </a:t>
            </a:r>
            <a:r>
              <a:rPr lang="ar-SA" sz="4000" dirty="0" smtClean="0"/>
              <a:t>المتابعة والله الموفق</a:t>
            </a:r>
            <a:r>
              <a:rPr lang="ar-SA" sz="4000" dirty="0" smtClean="0"/>
              <a:t/>
            </a:r>
            <a:br>
              <a:rPr lang="ar-SA" sz="4000" dirty="0" smtClean="0"/>
            </a:br>
            <a:endParaRPr lang="ar-SA" sz="4000" dirty="0"/>
          </a:p>
        </p:txBody>
      </p:sp>
      <p:pic>
        <p:nvPicPr>
          <p:cNvPr id="4" name="عنصر نائب للمحتوى 3" descr="2.jpeg"/>
          <p:cNvPicPr>
            <a:picLocks noGrp="1" noChangeAspect="1"/>
          </p:cNvPicPr>
          <p:nvPr>
            <p:ph idx="1"/>
          </p:nvPr>
        </p:nvPicPr>
        <p:blipFill>
          <a:blip r:embed="rId2" cstate="print"/>
          <a:stretch>
            <a:fillRect/>
          </a:stretch>
        </p:blipFill>
        <p:spPr>
          <a:xfrm>
            <a:off x="0" y="2780928"/>
            <a:ext cx="9144000" cy="4077072"/>
          </a:xfrm>
        </p:spPr>
      </p:pic>
      <p:sp>
        <p:nvSpPr>
          <p:cNvPr id="5" name="مربع نص 4"/>
          <p:cNvSpPr txBox="1"/>
          <p:nvPr/>
        </p:nvSpPr>
        <p:spPr>
          <a:xfrm>
            <a:off x="467544" y="332656"/>
            <a:ext cx="8280919" cy="769441"/>
          </a:xfrm>
          <a:prstGeom prst="rect">
            <a:avLst/>
          </a:prstGeom>
          <a:noFill/>
        </p:spPr>
        <p:txBody>
          <a:bodyPr wrap="square" rtlCol="1">
            <a:spAutoFit/>
          </a:bodyPr>
          <a:lstStyle/>
          <a:p>
            <a:r>
              <a:rPr lang="ar-SA" sz="4400" dirty="0" smtClean="0">
                <a:solidFill>
                  <a:schemeClr val="bg1"/>
                </a:solidFill>
              </a:rPr>
              <a:t> </a:t>
            </a:r>
            <a:endParaRPr lang="ar-SA" sz="44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638"/>
            <a:ext cx="7498080" cy="994122"/>
          </a:xfrm>
        </p:spPr>
        <p:txBody>
          <a:bodyPr>
            <a:normAutofit fontScale="90000"/>
          </a:bodyPr>
          <a:lstStyle/>
          <a:p>
            <a:pPr algn="r"/>
            <a:r>
              <a:rPr lang="ar-SA" dirty="0" smtClean="0"/>
              <a:t>قسم العلاقات العامة </a:t>
            </a:r>
            <a:br>
              <a:rPr lang="ar-SA" dirty="0" smtClean="0"/>
            </a:br>
            <a:r>
              <a:rPr lang="ar-SA" sz="2700" dirty="0" smtClean="0"/>
              <a:t>يتكون من وحدة المراسم والتشريفات وحدة الزيارات </a:t>
            </a:r>
            <a:br>
              <a:rPr lang="ar-SA" sz="2700" dirty="0" smtClean="0"/>
            </a:br>
            <a:endParaRPr lang="ar-SA" sz="2700" dirty="0"/>
          </a:p>
        </p:txBody>
      </p:sp>
      <p:sp>
        <p:nvSpPr>
          <p:cNvPr id="3" name="عنصر نائب للمحتوى 2"/>
          <p:cNvSpPr>
            <a:spLocks noGrp="1"/>
          </p:cNvSpPr>
          <p:nvPr>
            <p:ph idx="1"/>
          </p:nvPr>
        </p:nvSpPr>
        <p:spPr>
          <a:xfrm>
            <a:off x="179512" y="1340768"/>
            <a:ext cx="8754176" cy="5328592"/>
          </a:xfrm>
        </p:spPr>
        <p:txBody>
          <a:bodyPr>
            <a:normAutofit/>
          </a:bodyPr>
          <a:lstStyle/>
          <a:p>
            <a:r>
              <a:rPr lang="ar-SA" sz="2400" dirty="0" smtClean="0"/>
              <a:t>مهام </a:t>
            </a:r>
            <a:r>
              <a:rPr lang="ar-SA" sz="2400" dirty="0" err="1" smtClean="0"/>
              <a:t>القسم :-</a:t>
            </a:r>
            <a:endParaRPr lang="ar-SA" sz="2400" dirty="0" smtClean="0"/>
          </a:p>
          <a:p>
            <a:r>
              <a:rPr lang="ar-SA" sz="2400" dirty="0" smtClean="0"/>
              <a:t>1- استقبال وتوديع الأساتذة الزائرين والممتحنين الخارجيين والمتعاقدين وضيوف الجامعة في المطار وتوفير السكن والمواصلات لهم </a:t>
            </a:r>
          </a:p>
          <a:p>
            <a:r>
              <a:rPr lang="ar-SA" sz="2400" dirty="0" smtClean="0"/>
              <a:t>2- تولي مهام استقبال </a:t>
            </a:r>
            <a:r>
              <a:rPr lang="ar-SA" sz="2400" dirty="0" err="1" smtClean="0"/>
              <a:t>وتجليس</a:t>
            </a:r>
            <a:r>
              <a:rPr lang="ar-SA" sz="2400" dirty="0" smtClean="0"/>
              <a:t> المدعوين لحضور المناسبات التي تقام في الجامعة </a:t>
            </a:r>
          </a:p>
          <a:p>
            <a:r>
              <a:rPr lang="ar-SA" sz="2400" dirty="0" smtClean="0"/>
              <a:t>3- اعداد برنامج الزيارات الرسمية للضيوف والوفود الزائرة للجامعة من </a:t>
            </a:r>
            <a:r>
              <a:rPr lang="ar-SA" sz="2400" dirty="0" err="1" smtClean="0"/>
              <a:t>خلال :-</a:t>
            </a:r>
            <a:endParaRPr lang="ar-SA" sz="2400" dirty="0" smtClean="0"/>
          </a:p>
          <a:p>
            <a:r>
              <a:rPr lang="ar-SA" sz="2400" dirty="0" smtClean="0"/>
              <a:t>- إرسال خطاب من الجهة المستضيفة للوفد بطلب الزيارة</a:t>
            </a:r>
          </a:p>
          <a:p>
            <a:r>
              <a:rPr lang="ar-SA" sz="2400" dirty="0" smtClean="0"/>
              <a:t>- موافقة صاحب الصلاحية على زيارة الوفد</a:t>
            </a:r>
          </a:p>
          <a:p>
            <a:r>
              <a:rPr lang="ar-SA" sz="2400" dirty="0" smtClean="0"/>
              <a:t>- طلب السيرة الذاتية الخاصة بالوفد والهدف من الزيارة</a:t>
            </a:r>
          </a:p>
          <a:p>
            <a:r>
              <a:rPr lang="ar-SA" sz="2400" dirty="0" smtClean="0"/>
              <a:t>- تحديد الموظف المرافق للوفد</a:t>
            </a:r>
          </a:p>
          <a:p>
            <a:r>
              <a:rPr lang="ar-SA" sz="2400" dirty="0" smtClean="0"/>
              <a:t>إعداد برنامج الزيارة </a:t>
            </a:r>
          </a:p>
          <a:p>
            <a:r>
              <a:rPr lang="ar-SA" sz="2400" dirty="0" smtClean="0"/>
              <a:t>- ترجمة برنامج الوفد إن تطلب ذلك</a:t>
            </a:r>
          </a:p>
          <a:p>
            <a:r>
              <a:rPr lang="ar-SA" sz="2400" dirty="0" smtClean="0"/>
              <a:t>- مخاطبة الجهات المراد زيارتها داخل الجامعة </a:t>
            </a:r>
          </a:p>
          <a:p>
            <a:endParaRPr lang="ar-S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 calcmode="lin" valueType="num">
                                      <p:cBhvr additive="base">
                                        <p:cTn id="4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 calcmode="lin" valueType="num">
                                      <p:cBhvr additive="base">
                                        <p:cTn id="5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 calcmode="lin" valueType="num">
                                      <p:cBhvr additive="base">
                                        <p:cTn id="54"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251520" y="260648"/>
            <a:ext cx="8682168" cy="6336704"/>
          </a:xfrm>
        </p:spPr>
        <p:txBody>
          <a:bodyPr>
            <a:normAutofit/>
          </a:bodyPr>
          <a:lstStyle/>
          <a:p>
            <a:r>
              <a:rPr lang="ar-SA" sz="2400" dirty="0" smtClean="0"/>
              <a:t>- مخاطبة صاحب الصلاحية للموافقة على إقامة حفل غداء او عشاء ان تطلب ذلك </a:t>
            </a:r>
          </a:p>
          <a:p>
            <a:pPr>
              <a:buNone/>
            </a:pPr>
            <a:r>
              <a:rPr lang="ar-SA" sz="2400" dirty="0" smtClean="0"/>
              <a:t>ومن ثم مخاطبة إدارة التغذية بعمادة شؤون الطلاب بذلك </a:t>
            </a:r>
          </a:p>
          <a:p>
            <a:pPr>
              <a:buFontTx/>
              <a:buChar char="-"/>
            </a:pPr>
            <a:r>
              <a:rPr lang="ar-SA" sz="2400" dirty="0" smtClean="0"/>
              <a:t>تحديد ومعرفة سيارات الوفد</a:t>
            </a:r>
          </a:p>
          <a:p>
            <a:pPr>
              <a:buFontTx/>
              <a:buChar char="-"/>
            </a:pPr>
            <a:r>
              <a:rPr lang="ar-SA" sz="2400" dirty="0" smtClean="0"/>
              <a:t>- مخاطبة مركز الإنتاج والبث التلفزيوني للتوثيق </a:t>
            </a:r>
          </a:p>
          <a:p>
            <a:pPr>
              <a:buFontTx/>
              <a:buChar char="-"/>
            </a:pPr>
            <a:r>
              <a:rPr lang="ar-SA" sz="2400" dirty="0" smtClean="0"/>
              <a:t>- مخاطبة إدارة السلامة والأمن الجامعي </a:t>
            </a:r>
          </a:p>
          <a:p>
            <a:pPr>
              <a:buFontTx/>
              <a:buChar char="-"/>
            </a:pPr>
            <a:r>
              <a:rPr lang="ar-SA" sz="2400" dirty="0" smtClean="0"/>
              <a:t>- مخاطبة إدارة التشجير </a:t>
            </a:r>
          </a:p>
          <a:p>
            <a:pPr>
              <a:buFontTx/>
              <a:buChar char="-"/>
            </a:pPr>
            <a:r>
              <a:rPr lang="ar-SA" sz="2400" dirty="0" smtClean="0"/>
              <a:t>- مخاطبة صحيفة رسالة الجامعة ووسائل الإعلام للتغطية الإعلامية </a:t>
            </a:r>
          </a:p>
          <a:p>
            <a:pPr>
              <a:buFontTx/>
              <a:buChar char="-"/>
            </a:pPr>
            <a:r>
              <a:rPr lang="ar-SA" sz="2400" dirty="0" smtClean="0"/>
              <a:t>- مخاطبة وكالة الجامعة للدراسات والتطوير والمتابعة للتوثيق </a:t>
            </a:r>
          </a:p>
          <a:p>
            <a:pPr>
              <a:buFontTx/>
              <a:buChar char="-"/>
            </a:pPr>
            <a:r>
              <a:rPr lang="ar-SA" sz="2400" dirty="0" smtClean="0"/>
              <a:t>- تزويد قسم الإعلام بالإدارة بصورة من البرنامج للتغطية الاعلامية </a:t>
            </a:r>
          </a:p>
          <a:p>
            <a:pPr>
              <a:buFontTx/>
              <a:buChar char="-"/>
            </a:pPr>
            <a:r>
              <a:rPr lang="ar-SA" sz="2400" dirty="0" smtClean="0"/>
              <a:t>- إعداد هدية للوفد الزائر إن تطلب ذلك </a:t>
            </a:r>
          </a:p>
          <a:p>
            <a:pPr>
              <a:buFontTx/>
              <a:buChar char="-"/>
            </a:pPr>
            <a:r>
              <a:rPr lang="ar-SA" sz="2400" dirty="0" smtClean="0"/>
              <a:t>- تنسيق الضيافة</a:t>
            </a:r>
          </a:p>
          <a:p>
            <a:pPr>
              <a:buFontTx/>
              <a:buChar char="-"/>
            </a:pPr>
            <a:r>
              <a:rPr lang="ar-SA" sz="2400" dirty="0" smtClean="0"/>
              <a:t>- تجهيز عدد من مطبوعات الجامعة </a:t>
            </a:r>
          </a:p>
          <a:p>
            <a:pPr>
              <a:buFontTx/>
              <a:buChar char="-"/>
            </a:pPr>
            <a:r>
              <a:rPr lang="ar-SA" sz="2400" dirty="0" smtClean="0"/>
              <a:t>- التأكد من </a:t>
            </a:r>
            <a:r>
              <a:rPr lang="ar-SA" sz="2400" dirty="0" err="1" smtClean="0"/>
              <a:t>جاهزية</a:t>
            </a:r>
            <a:r>
              <a:rPr lang="ar-SA" sz="2400" dirty="0" smtClean="0"/>
              <a:t> قاعة التشريفات </a:t>
            </a:r>
            <a:endParaRPr lang="ar-S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 calcmode="lin" valueType="num">
                                      <p:cBhvr additive="base">
                                        <p:cTn id="5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3068960"/>
          </a:xfrm>
          <a:solidFill>
            <a:schemeClr val="accent6">
              <a:lumMod val="20000"/>
              <a:lumOff val="80000"/>
            </a:schemeClr>
          </a:solidFill>
        </p:spPr>
        <p:txBody>
          <a:bodyPr>
            <a:normAutofit/>
          </a:bodyPr>
          <a:lstStyle/>
          <a:p>
            <a:pPr algn="ctr"/>
            <a:r>
              <a:rPr lang="ar-SA" dirty="0" smtClean="0"/>
              <a:t>استعراض التقارير التي أعددتها </a:t>
            </a:r>
            <a:endParaRPr lang="ar-SA" dirty="0"/>
          </a:p>
        </p:txBody>
      </p:sp>
      <p:pic>
        <p:nvPicPr>
          <p:cNvPr id="6" name="عنصر نائب للمحتوى 5" descr="18.jpeg"/>
          <p:cNvPicPr>
            <a:picLocks noGrp="1" noChangeAspect="1"/>
          </p:cNvPicPr>
          <p:nvPr>
            <p:ph idx="1"/>
          </p:nvPr>
        </p:nvPicPr>
        <p:blipFill>
          <a:blip r:embed="rId2" cstate="print"/>
          <a:stretch>
            <a:fillRect/>
          </a:stretch>
        </p:blipFill>
        <p:spPr>
          <a:xfrm>
            <a:off x="0" y="3068960"/>
            <a:ext cx="9144000" cy="378904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a:spLocks noGrp="1"/>
          </p:cNvSpPr>
          <p:nvPr>
            <p:ph idx="1"/>
          </p:nvPr>
        </p:nvSpPr>
        <p:spPr>
          <a:xfrm>
            <a:off x="0" y="0"/>
            <a:ext cx="9144000" cy="6858000"/>
          </a:xfrm>
        </p:spPr>
        <p:txBody>
          <a:bodyPr>
            <a:normAutofit lnSpcReduction="10000"/>
          </a:bodyPr>
          <a:lstStyle/>
          <a:p>
            <a:r>
              <a:rPr lang="ar-SA" dirty="0" smtClean="0"/>
              <a:t>                    بسم الله الرحمن الرحيم </a:t>
            </a:r>
          </a:p>
          <a:p>
            <a:pPr>
              <a:buNone/>
            </a:pPr>
            <a:r>
              <a:rPr lang="ar-SA" dirty="0" smtClean="0"/>
              <a:t>تقرير: 1</a:t>
            </a:r>
            <a:endParaRPr lang="en-US" dirty="0" smtClean="0"/>
          </a:p>
          <a:p>
            <a:r>
              <a:rPr lang="ar-SA" dirty="0" smtClean="0"/>
              <a:t>في يوم الثلاثاء </a:t>
            </a:r>
            <a:endParaRPr lang="en-US" dirty="0" smtClean="0"/>
          </a:p>
          <a:p>
            <a:r>
              <a:rPr lang="ar-SA" dirty="0" err="1" smtClean="0"/>
              <a:t>تاريخ </a:t>
            </a:r>
            <a:r>
              <a:rPr lang="ar-SA" dirty="0" smtClean="0"/>
              <a:t>:- </a:t>
            </a:r>
            <a:r>
              <a:rPr lang="ar-SA" dirty="0" err="1" smtClean="0"/>
              <a:t>16 </a:t>
            </a:r>
            <a:r>
              <a:rPr lang="ar-SA" dirty="0" smtClean="0"/>
              <a:t>/ </a:t>
            </a:r>
            <a:r>
              <a:rPr lang="ar-SA" dirty="0" err="1" smtClean="0"/>
              <a:t>11 </a:t>
            </a:r>
            <a:r>
              <a:rPr lang="ar-SA" dirty="0" smtClean="0"/>
              <a:t>/ 1433</a:t>
            </a:r>
            <a:endParaRPr lang="en-US" dirty="0" smtClean="0"/>
          </a:p>
          <a:p>
            <a:r>
              <a:rPr lang="ar-SA" dirty="0" smtClean="0"/>
              <a:t>أقيم المؤتمر السعودي للمحاسبة والمراجعة بتنظيم هيئة المحاسبة</a:t>
            </a:r>
            <a:endParaRPr lang="en-US" dirty="0" smtClean="0"/>
          </a:p>
          <a:p>
            <a:r>
              <a:rPr lang="ar-SA" dirty="0" smtClean="0"/>
              <a:t>من الساعة الثامنة صباحا حتى الثالثة عصرا بحضور معالي وزير التجارة والصناعة  د/ توفيق بن فوزان </a:t>
            </a:r>
            <a:r>
              <a:rPr lang="ar-SA" dirty="0" err="1" smtClean="0"/>
              <a:t>الربيعة</a:t>
            </a:r>
            <a:endParaRPr lang="en-US" dirty="0" smtClean="0"/>
          </a:p>
          <a:p>
            <a:r>
              <a:rPr lang="ar-SA" dirty="0" smtClean="0"/>
              <a:t>ومعالي </a:t>
            </a:r>
            <a:r>
              <a:rPr lang="ar-SA" dirty="0" err="1" smtClean="0"/>
              <a:t>أ </a:t>
            </a:r>
            <a:r>
              <a:rPr lang="ar-SA" dirty="0" smtClean="0"/>
              <a:t>.د/ بدران بن </a:t>
            </a:r>
            <a:r>
              <a:rPr lang="ar-SA" dirty="0" err="1" smtClean="0"/>
              <a:t>عبدالرحمن</a:t>
            </a:r>
            <a:r>
              <a:rPr lang="ar-SA" dirty="0" smtClean="0"/>
              <a:t> العمر  مدير جامعة الملك سعود</a:t>
            </a:r>
            <a:endParaRPr lang="en-US" dirty="0" smtClean="0"/>
          </a:p>
          <a:p>
            <a:r>
              <a:rPr lang="ar-SA" dirty="0" smtClean="0"/>
              <a:t> </a:t>
            </a:r>
            <a:endParaRPr lang="en-US" dirty="0" smtClean="0"/>
          </a:p>
          <a:p>
            <a:r>
              <a:rPr lang="ar-SA" dirty="0" smtClean="0"/>
              <a:t>في البداية اجتمعنا مع المشرف </a:t>
            </a:r>
            <a:r>
              <a:rPr lang="ar-SA" dirty="0" err="1" smtClean="0"/>
              <a:t>الأستاذ </a:t>
            </a:r>
            <a:r>
              <a:rPr lang="ar-SA" dirty="0" smtClean="0"/>
              <a:t>/ وليد السليم في مقر تدريب العلاقات العامة </a:t>
            </a:r>
            <a:r>
              <a:rPr lang="ar-SA" dirty="0" err="1" smtClean="0"/>
              <a:t>والإعلام </a:t>
            </a:r>
            <a:r>
              <a:rPr lang="ar-SA" dirty="0" smtClean="0"/>
              <a:t>, وقسمنا إلى مجموعات بعد أن عين طالب مسئول عن المجموعات وأرسلهم إلى مقر المؤتمر في قاعة حمد </a:t>
            </a:r>
            <a:r>
              <a:rPr lang="ar-SA" dirty="0" err="1" smtClean="0"/>
              <a:t>الجاسر.</a:t>
            </a:r>
            <a:r>
              <a:rPr lang="ar-SA" dirty="0" smtClean="0"/>
              <a:t> ووزع الطالب المسئول عن الطلاب إلى اربع </a:t>
            </a:r>
            <a:r>
              <a:rPr lang="ar-SA" dirty="0" err="1" smtClean="0"/>
              <a:t>مجموعات,</a:t>
            </a:r>
            <a:r>
              <a:rPr lang="ar-SA" dirty="0" smtClean="0"/>
              <a:t> </a:t>
            </a:r>
            <a:endParaRPr lang="en-US" dirty="0" smtClean="0"/>
          </a:p>
          <a:p>
            <a:pPr>
              <a:buNone/>
            </a:pP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checkerboard(across)">
                                      <p:cBhvr>
                                        <p:cTn id="15" dur="500"/>
                                        <p:tgtEl>
                                          <p:spTgt spid="5">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checkerboard(across)">
                                      <p:cBhvr>
                                        <p:cTn id="18" dur="500"/>
                                        <p:tgtEl>
                                          <p:spTgt spid="5">
                                            <p:txEl>
                                              <p:pRg st="3" end="3"/>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checkerboard(across)">
                                      <p:cBhvr>
                                        <p:cTn id="21" dur="500"/>
                                        <p:tgtEl>
                                          <p:spTgt spid="5">
                                            <p:txEl>
                                              <p:pRg st="4" end="4"/>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checkerboard(across)">
                                      <p:cBhvr>
                                        <p:cTn id="24" dur="500"/>
                                        <p:tgtEl>
                                          <p:spTgt spid="5">
                                            <p:txEl>
                                              <p:pRg st="5" end="5"/>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checkerboard(across)">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box(in)">
                                      <p:cBhvr>
                                        <p:cTn id="3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r>
              <a:rPr lang="ar-SA" dirty="0" smtClean="0"/>
              <a:t>المجموعة الأولى فقد وزعت الى ثلاث جهات  الأولى استقبال الضيوف عند مدخل باب </a:t>
            </a:r>
            <a:r>
              <a:rPr lang="ar-SA" dirty="0" err="1" smtClean="0"/>
              <a:t>المؤتمر .</a:t>
            </a:r>
            <a:endParaRPr lang="en-US" dirty="0" smtClean="0"/>
          </a:p>
          <a:p>
            <a:r>
              <a:rPr lang="ar-SA" dirty="0" smtClean="0"/>
              <a:t> والثانية توجهت إلى  </a:t>
            </a:r>
            <a:r>
              <a:rPr lang="ar-SA" dirty="0" err="1" smtClean="0"/>
              <a:t>الكاونتر</a:t>
            </a:r>
            <a:r>
              <a:rPr lang="ar-SA" dirty="0" smtClean="0"/>
              <a:t> الخاص بالعلاقات العامة لاستقبال الضيوف وتوجيههم إلى القاعة والإجابة على تساؤلاتهم وتوزيع الكتيبات والمنشورات المتعلقة </a:t>
            </a:r>
            <a:r>
              <a:rPr lang="ar-SA" dirty="0" err="1" smtClean="0"/>
              <a:t>بالمؤتمر .</a:t>
            </a:r>
            <a:endParaRPr lang="en-US" dirty="0" smtClean="0"/>
          </a:p>
          <a:p>
            <a:r>
              <a:rPr lang="ar-SA" dirty="0" smtClean="0"/>
              <a:t> والثالثة التي كنت مسئول عنها وقد  أخذت مكان طلاب المحاسبة  </a:t>
            </a:r>
            <a:r>
              <a:rPr lang="ar-SA" dirty="0" err="1" smtClean="0"/>
              <a:t>لانه</a:t>
            </a:r>
            <a:r>
              <a:rPr lang="ar-SA" dirty="0" smtClean="0"/>
              <a:t> كان فارغ في ذلك الوقت و قمت بتسجيل أسماء الضيوف  الكرام لاستخراج شهادات حضور </a:t>
            </a:r>
            <a:r>
              <a:rPr lang="ar-SA" dirty="0" err="1" smtClean="0"/>
              <a:t>المؤتمر .</a:t>
            </a:r>
            <a:endParaRPr lang="en-US" dirty="0" smtClean="0"/>
          </a:p>
          <a:p>
            <a:r>
              <a:rPr lang="ar-SA" dirty="0" err="1" smtClean="0"/>
              <a:t>وايضا</a:t>
            </a:r>
            <a:r>
              <a:rPr lang="ar-SA" dirty="0" smtClean="0"/>
              <a:t> أخذ الاستمارات من الدكاترة وتسليمها </a:t>
            </a:r>
            <a:r>
              <a:rPr lang="ar-SA" dirty="0" err="1" smtClean="0"/>
              <a:t>للدكتور </a:t>
            </a:r>
            <a:r>
              <a:rPr lang="ar-SA" dirty="0" smtClean="0"/>
              <a:t>/ عمر الصفدي</a:t>
            </a:r>
            <a:endParaRPr lang="en-US" dirty="0" smtClean="0"/>
          </a:p>
          <a:p>
            <a:r>
              <a:rPr lang="ar-SA" dirty="0" smtClean="0"/>
              <a:t>والإجابة على تساؤلات الضيوف ومرافقتهم لمكان المؤتمر.</a:t>
            </a:r>
            <a:endParaRPr lang="en-US" dirty="0" smtClean="0"/>
          </a:p>
          <a:p>
            <a:endParaRPr lang="ar-SA"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Horizontal)">
                                      <p:cBhvr>
                                        <p:cTn id="23" dur="500"/>
                                        <p:tgtEl>
                                          <p:spTgt spid="3">
                                            <p:txEl>
                                              <p:pRg st="3" end="3"/>
                                            </p:txEl>
                                          </p:spTgt>
                                        </p:tgtEl>
                                      </p:cBhvr>
                                    </p:animEffect>
                                  </p:childTnLst>
                                </p:cTn>
                              </p:par>
                              <p:par>
                                <p:cTn id="24" presetID="16" presetClass="entr" presetSubtype="26"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Horizontal)">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839</TotalTime>
  <Words>2897</Words>
  <Application>Microsoft Office PowerPoint</Application>
  <PresentationFormat>عرض على الشاشة (3:4)‏</PresentationFormat>
  <Paragraphs>336</Paragraphs>
  <Slides>45</Slides>
  <Notes>0</Notes>
  <HiddenSlides>0</HiddenSlides>
  <MMClips>0</MMClips>
  <ScaleCrop>false</ScaleCrop>
  <HeadingPairs>
    <vt:vector size="4" baseType="variant">
      <vt:variant>
        <vt:lpstr>سمة</vt:lpstr>
      </vt:variant>
      <vt:variant>
        <vt:i4>1</vt:i4>
      </vt:variant>
      <vt:variant>
        <vt:lpstr>عناوين الشرائح</vt:lpstr>
      </vt:variant>
      <vt:variant>
        <vt:i4>45</vt:i4>
      </vt:variant>
    </vt:vector>
  </HeadingPairs>
  <TitlesOfParts>
    <vt:vector size="46" baseType="lpstr">
      <vt:lpstr>انقلاب</vt:lpstr>
      <vt:lpstr>الشريحة 1</vt:lpstr>
      <vt:lpstr>           البرنامج التدريبي                          لكلية الاداب                                         قسم الإعلام     </vt:lpstr>
      <vt:lpstr>الشريحة 3</vt:lpstr>
      <vt:lpstr>الشريحة 4</vt:lpstr>
      <vt:lpstr>قسم العلاقات العامة  يتكون من وحدة المراسم والتشريفات وحدة الزيارات  </vt:lpstr>
      <vt:lpstr>الشريحة 6</vt:lpstr>
      <vt:lpstr>استعراض التقارير التي أعددتها </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السلبيات والايجابيات في التدريب الميداني </vt:lpstr>
      <vt:lpstr>الشريحة 41</vt:lpstr>
      <vt:lpstr>الشريحة 42</vt:lpstr>
      <vt:lpstr>الفوائد التي اكتسبتها من التطبيق العملي</vt:lpstr>
      <vt:lpstr>اقتراحاتي في تطوير برنامج العمل الميداني</vt:lpstr>
      <vt:lpstr>وفي الختام ارجو ان أكون وفقت في عرض ما اعددته  شاكرا لكم حسن المتابعة والله الموفق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tp center</dc:creator>
  <cp:lastModifiedBy>tp center</cp:lastModifiedBy>
  <cp:revision>103</cp:revision>
  <dcterms:created xsi:type="dcterms:W3CDTF">2012-12-24T15:02:58Z</dcterms:created>
  <dcterms:modified xsi:type="dcterms:W3CDTF">2012-12-30T21:46:27Z</dcterms:modified>
</cp:coreProperties>
</file>