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1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76"/>
    <p:restoredTop sz="94685"/>
  </p:normalViewPr>
  <p:slideViewPr>
    <p:cSldViewPr>
      <p:cViewPr varScale="1">
        <p:scale>
          <a:sx n="89" d="100"/>
          <a:sy n="89" d="100"/>
        </p:scale>
        <p:origin x="125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BD1074-48F8-4A68-B7AA-BFBF66A6DFA2}" type="datetimeFigureOut">
              <a:rPr lang="en-US" smtClean="0"/>
              <a:t>2/3/4294967233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04FE0-C539-430F-812B-277E279D3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65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528C-EB75-48F4-971E-564D52CFF601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93D3-BF5B-4AB3-AEE8-30F09D99CF48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F6D1A-4458-429B-9C35-C2997BA68ACB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64B2-C738-4971-BC9F-864E0187067F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AF4D-8D9F-4446-A2EF-54A8DCA17359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6AF3-B424-403D-A93E-A3D7C8444729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5C00-0838-474D-8582-812B9C015361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ECF-D7A1-4E24-9062-BC606F602854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2D8F3-F382-4561-BD24-4D3D8CEF0C0D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E049-528A-42C4-9E30-68D89FC08C9E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6155-AE87-46F9-BF29-42D43C310E0D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6444E-7F47-4070-8070-2F2C0DA7112C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Boolean Algebra</a:t>
            </a:r>
            <a:endParaRPr lang="ar-SA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 </a:t>
            </a:r>
            <a:r>
              <a:rPr lang="en-US" dirty="0" err="1" smtClean="0"/>
              <a:t>Towaileb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rtl="0"/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Boolean Expressions</a:t>
            </a:r>
            <a:endParaRPr lang="ar-SA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/>
              <a:t>Boolean functions can be represented using expressions made up from variables and Boolean operations (., +, </a:t>
            </a:r>
            <a:r>
              <a:rPr lang="ar-SA" b="1" baseline="30000" dirty="0" smtClean="0">
                <a:solidFill>
                  <a:srgbClr val="00B050"/>
                </a:solidFill>
              </a:rPr>
              <a:t>ــــــــ</a:t>
            </a:r>
            <a:r>
              <a:rPr lang="en-US" dirty="0" smtClean="0"/>
              <a:t> ). </a:t>
            </a:r>
          </a:p>
          <a:p>
            <a:pPr algn="l" rtl="0">
              <a:buNone/>
            </a:pPr>
            <a:r>
              <a:rPr lang="en-US" dirty="0" smtClean="0"/>
              <a:t>The Boolean expressions in the variables x</a:t>
            </a:r>
            <a:r>
              <a:rPr lang="en-US" baseline="-25000" dirty="0" smtClean="0"/>
              <a:t>1</a:t>
            </a:r>
            <a:r>
              <a:rPr lang="en-US" dirty="0" smtClean="0"/>
              <a:t> , x</a:t>
            </a:r>
            <a:r>
              <a:rPr lang="en-US" baseline="-25000" dirty="0" smtClean="0"/>
              <a:t>2</a:t>
            </a:r>
            <a:r>
              <a:rPr lang="en-US" dirty="0" smtClean="0"/>
              <a:t> , • • • 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are defined recursively as</a:t>
            </a:r>
          </a:p>
          <a:p>
            <a:pPr algn="l" rtl="0"/>
            <a:r>
              <a:rPr lang="en-US" dirty="0" smtClean="0"/>
              <a:t>0, 1 , x</a:t>
            </a:r>
            <a:r>
              <a:rPr lang="en-US" baseline="-25000" dirty="0" smtClean="0"/>
              <a:t>1</a:t>
            </a:r>
            <a:r>
              <a:rPr lang="en-US" dirty="0" smtClean="0"/>
              <a:t> , x</a:t>
            </a:r>
            <a:r>
              <a:rPr lang="en-US" baseline="-25000" dirty="0" smtClean="0"/>
              <a:t>2</a:t>
            </a:r>
            <a:r>
              <a:rPr lang="en-US" dirty="0" smtClean="0"/>
              <a:t> , • • • 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are Boolean expressions;</a:t>
            </a:r>
          </a:p>
          <a:p>
            <a:pPr algn="l" rtl="0"/>
            <a:r>
              <a:rPr lang="en-US" dirty="0" smtClean="0"/>
              <a:t>if E</a:t>
            </a:r>
            <a:r>
              <a:rPr lang="en-US" baseline="-25000" dirty="0" smtClean="0"/>
              <a:t>1</a:t>
            </a:r>
            <a:r>
              <a:rPr lang="en-US" dirty="0" smtClean="0"/>
              <a:t> and E</a:t>
            </a:r>
            <a:r>
              <a:rPr lang="en-US" baseline="-25000" dirty="0" smtClean="0"/>
              <a:t>2</a:t>
            </a:r>
            <a:r>
              <a:rPr lang="en-US" dirty="0" smtClean="0"/>
              <a:t> are Boolean expressions, then        , (E</a:t>
            </a:r>
            <a:r>
              <a:rPr lang="en-US" baseline="-25000" dirty="0" smtClean="0"/>
              <a:t>1</a:t>
            </a:r>
            <a:r>
              <a:rPr lang="en-US" dirty="0" smtClean="0"/>
              <a:t>.E</a:t>
            </a:r>
            <a:r>
              <a:rPr lang="en-US" baseline="-25000" dirty="0" smtClean="0"/>
              <a:t>2</a:t>
            </a:r>
            <a:r>
              <a:rPr lang="en-US" dirty="0" smtClean="0"/>
              <a:t>), and (E</a:t>
            </a:r>
            <a:r>
              <a:rPr lang="en-US" baseline="-25000" dirty="0" smtClean="0"/>
              <a:t>1</a:t>
            </a:r>
            <a:r>
              <a:rPr lang="en-US" dirty="0" smtClean="0"/>
              <a:t>+E</a:t>
            </a:r>
            <a:r>
              <a:rPr lang="en-US" baseline="-25000" dirty="0" smtClean="0"/>
              <a:t>2</a:t>
            </a:r>
            <a:r>
              <a:rPr lang="en-US" dirty="0" smtClean="0"/>
              <a:t>) are Boolean expressions.</a:t>
            </a:r>
            <a:endParaRPr lang="ar-SA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84368" y="4725144"/>
            <a:ext cx="358899" cy="478532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algn="l" rtl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EXAMPLE 5</a:t>
            </a:r>
          </a:p>
          <a:p>
            <a:pPr algn="l" rtl="0">
              <a:buNone/>
            </a:pPr>
            <a:r>
              <a:rPr lang="en-US" dirty="0" smtClean="0"/>
              <a:t>Find the values of the </a:t>
            </a:r>
            <a:r>
              <a:rPr lang="en-US" smtClean="0"/>
              <a:t>Boolean function </a:t>
            </a:r>
            <a:r>
              <a:rPr lang="en-US" dirty="0" smtClean="0"/>
              <a:t>represented by </a:t>
            </a:r>
          </a:p>
          <a:p>
            <a:pPr algn="l" rtl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Solution:</a:t>
            </a:r>
          </a:p>
          <a:p>
            <a:pPr algn="l" rtl="0">
              <a:buNone/>
            </a:pPr>
            <a:r>
              <a:rPr lang="en-US" sz="2800" dirty="0" smtClean="0"/>
              <a:t>The values of this function are displayed in Table 2.</a:t>
            </a:r>
            <a:endParaRPr lang="ar-SA" sz="2800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1412776"/>
            <a:ext cx="2527481" cy="432048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996952"/>
            <a:ext cx="6408712" cy="360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11</a:t>
            </a:fld>
            <a:endParaRPr lang="ar-S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Equality of Boolean </a:t>
            </a:r>
            <a:r>
              <a:rPr lang="en-US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Functios</a:t>
            </a:r>
            <a:endParaRPr lang="ar-SA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8"/>
            <a:ext cx="896448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i="1" u="sng" dirty="0" smtClean="0">
                <a:solidFill>
                  <a:srgbClr val="FF0000"/>
                </a:solidFill>
              </a:rPr>
              <a:t>EXAMPLE 7 </a:t>
            </a:r>
          </a:p>
          <a:p>
            <a:pPr algn="l" rtl="0">
              <a:buNone/>
            </a:pPr>
            <a:r>
              <a:rPr lang="en-US" dirty="0" smtClean="0"/>
              <a:t>How many different Boolean functions of degree n are there?</a:t>
            </a:r>
          </a:p>
          <a:p>
            <a:pPr algn="l" rtl="0">
              <a:buNone/>
            </a:pPr>
            <a:r>
              <a:rPr lang="en-US" b="1" i="1" u="sng" dirty="0" smtClean="0">
                <a:solidFill>
                  <a:srgbClr val="FF0000"/>
                </a:solidFill>
              </a:rPr>
              <a:t>Solution: </a:t>
            </a:r>
            <a:r>
              <a:rPr lang="en-US" dirty="0" smtClean="0"/>
              <a:t>From the product rule for counting, it follows that there are 2</a:t>
            </a:r>
            <a:r>
              <a:rPr lang="en-US" baseline="30000" dirty="0" smtClean="0"/>
              <a:t>n</a:t>
            </a:r>
            <a:r>
              <a:rPr lang="en-US" dirty="0" smtClean="0"/>
              <a:t> different n-</a:t>
            </a:r>
            <a:r>
              <a:rPr lang="en-US" dirty="0" err="1" smtClean="0"/>
              <a:t>tuples</a:t>
            </a:r>
            <a:r>
              <a:rPr lang="en-US" dirty="0" smtClean="0"/>
              <a:t> of</a:t>
            </a:r>
          </a:p>
          <a:p>
            <a:pPr algn="l" rtl="0">
              <a:buNone/>
            </a:pPr>
            <a:r>
              <a:rPr lang="en-US" dirty="0" smtClean="0"/>
              <a:t>Os and 1 s. </a:t>
            </a:r>
          </a:p>
          <a:p>
            <a:pPr algn="l" rtl="0">
              <a:buNone/>
            </a:pPr>
            <a:r>
              <a:rPr lang="en-US" dirty="0" smtClean="0"/>
              <a:t>Because a Boolean function is an assignment of 0 or 1 to each of these 2</a:t>
            </a:r>
            <a:r>
              <a:rPr lang="en-US" baseline="30000" dirty="0" smtClean="0"/>
              <a:t>n</a:t>
            </a:r>
            <a:r>
              <a:rPr lang="en-US" dirty="0" smtClean="0"/>
              <a:t> different n-</a:t>
            </a:r>
            <a:r>
              <a:rPr lang="en-US" dirty="0" err="1" smtClean="0"/>
              <a:t>tuples</a:t>
            </a:r>
            <a:r>
              <a:rPr lang="en-US" dirty="0" smtClean="0"/>
              <a:t>, the product rule shows that there are different Boolean functions of degree n.</a:t>
            </a:r>
            <a:endParaRPr lang="ar-SA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6296" y="5225387"/>
            <a:ext cx="416049" cy="435861"/>
          </a:xfrm>
          <a:prstGeom prst="rect">
            <a:avLst/>
          </a:prstGeom>
          <a:noFill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rtl="0"/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Identities of </a:t>
            </a:r>
            <a:r>
              <a:rPr lang="en-US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Boolean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Algebra</a:t>
            </a:r>
            <a:endParaRPr lang="ar-SA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800" b="1" u="sng" dirty="0" smtClean="0">
                <a:solidFill>
                  <a:srgbClr val="C00000"/>
                </a:solidFill>
              </a:rPr>
              <a:t>EXAMPLE 8 </a:t>
            </a:r>
          </a:p>
          <a:p>
            <a:pPr algn="l" rtl="0">
              <a:buNone/>
            </a:pPr>
            <a:r>
              <a:rPr lang="en-US" sz="2800" dirty="0" smtClean="0"/>
              <a:t>Show that the distributive law </a:t>
            </a:r>
            <a:r>
              <a:rPr lang="en-US" sz="2800" b="1" dirty="0" smtClean="0">
                <a:solidFill>
                  <a:srgbClr val="00B050"/>
                </a:solidFill>
              </a:rPr>
              <a:t>x(</a:t>
            </a:r>
            <a:r>
              <a:rPr lang="en-US" sz="2800" b="1" dirty="0" err="1" smtClean="0">
                <a:solidFill>
                  <a:srgbClr val="00B050"/>
                </a:solidFill>
              </a:rPr>
              <a:t>y+z</a:t>
            </a:r>
            <a:r>
              <a:rPr lang="en-US" sz="2800" b="1" dirty="0" smtClean="0">
                <a:solidFill>
                  <a:srgbClr val="00B050"/>
                </a:solidFill>
              </a:rPr>
              <a:t>)=</a:t>
            </a:r>
            <a:r>
              <a:rPr lang="en-US" sz="2800" b="1" dirty="0" err="1" smtClean="0">
                <a:solidFill>
                  <a:srgbClr val="00B050"/>
                </a:solidFill>
              </a:rPr>
              <a:t>xy+xz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/>
              <a:t>is valid.</a:t>
            </a:r>
          </a:p>
          <a:p>
            <a:pPr algn="l" rtl="0">
              <a:buNone/>
            </a:pPr>
            <a:r>
              <a:rPr lang="en-US" sz="2800" b="1" u="sng" dirty="0" smtClean="0">
                <a:solidFill>
                  <a:srgbClr val="C00000"/>
                </a:solidFill>
              </a:rPr>
              <a:t>Solution</a:t>
            </a:r>
            <a:r>
              <a:rPr lang="en-US" sz="2800" b="1" u="sng" dirty="0" smtClean="0">
                <a:solidFill>
                  <a:srgbClr val="C00000"/>
                </a:solidFill>
              </a:rPr>
              <a:t>:</a:t>
            </a:r>
            <a:r>
              <a:rPr lang="en-US" sz="2800" dirty="0" smtClean="0"/>
              <a:t>. </a:t>
            </a:r>
            <a:r>
              <a:rPr lang="en-US" sz="2800" dirty="0" smtClean="0"/>
              <a:t>The identity holds because the last two columns of the table agree.</a:t>
            </a:r>
            <a:endParaRPr lang="ar-SA" sz="2800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222625"/>
            <a:ext cx="631507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14</a:t>
            </a:fld>
            <a:endParaRPr lang="ar-SA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0"/>
            <a:ext cx="7128792" cy="616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15</a:t>
            </a:fld>
            <a:endParaRPr lang="ar-SA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16632"/>
            <a:ext cx="4244280" cy="6669360"/>
          </a:xfrm>
        </p:spPr>
        <p:txBody>
          <a:bodyPr/>
          <a:lstStyle/>
          <a:p>
            <a:pPr algn="l" rtl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EXAMPLE 9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r>
              <a:rPr lang="en-US" sz="2800" dirty="0" smtClean="0"/>
              <a:t>Translate the distributive law </a:t>
            </a:r>
            <a:r>
              <a:rPr lang="en-US" sz="2800" b="1" dirty="0" err="1" smtClean="0">
                <a:solidFill>
                  <a:srgbClr val="00B050"/>
                </a:solidFill>
              </a:rPr>
              <a:t>x+yz</a:t>
            </a:r>
            <a:r>
              <a:rPr lang="en-US" sz="2800" b="1" dirty="0" smtClean="0">
                <a:solidFill>
                  <a:srgbClr val="00B050"/>
                </a:solidFill>
              </a:rPr>
              <a:t>=(</a:t>
            </a:r>
            <a:r>
              <a:rPr lang="en-US" sz="2800" b="1" dirty="0" err="1" smtClean="0">
                <a:solidFill>
                  <a:srgbClr val="00B050"/>
                </a:solidFill>
              </a:rPr>
              <a:t>x+y</a:t>
            </a:r>
            <a:r>
              <a:rPr lang="en-US" sz="2800" b="1" dirty="0" smtClean="0">
                <a:solidFill>
                  <a:srgbClr val="00B050"/>
                </a:solidFill>
              </a:rPr>
              <a:t>)(</a:t>
            </a:r>
            <a:r>
              <a:rPr lang="en-US" sz="2800" b="1" dirty="0" err="1" smtClean="0">
                <a:solidFill>
                  <a:srgbClr val="00B050"/>
                </a:solidFill>
              </a:rPr>
              <a:t>x+z</a:t>
            </a:r>
            <a:r>
              <a:rPr lang="en-US" sz="2800" b="1" dirty="0" smtClean="0">
                <a:solidFill>
                  <a:srgbClr val="00B050"/>
                </a:solidFill>
              </a:rPr>
              <a:t>) </a:t>
            </a:r>
            <a:r>
              <a:rPr lang="en-US" sz="2800" dirty="0" smtClean="0"/>
              <a:t>in Table 5 into a logical equivalence.</a:t>
            </a:r>
          </a:p>
          <a:p>
            <a:pPr algn="l" rtl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Solution:</a:t>
            </a:r>
          </a:p>
          <a:p>
            <a:pPr algn="l" rtl="0">
              <a:buNone/>
            </a:pPr>
            <a:r>
              <a:rPr lang="en-US" sz="2800" dirty="0" smtClean="0"/>
              <a:t>Put </a:t>
            </a:r>
            <a:r>
              <a:rPr lang="en-US" sz="2800" b="1" dirty="0" err="1" smtClean="0">
                <a:solidFill>
                  <a:srgbClr val="00B050"/>
                </a:solidFill>
              </a:rPr>
              <a:t>x</a:t>
            </a:r>
            <a:r>
              <a:rPr lang="en-US" b="1" dirty="0" err="1" smtClean="0">
                <a:solidFill>
                  <a:srgbClr val="00B050"/>
                </a:solidFill>
              </a:rPr>
              <a:t>≡p</a:t>
            </a:r>
            <a:r>
              <a:rPr lang="en-US" b="1" dirty="0" smtClean="0">
                <a:solidFill>
                  <a:srgbClr val="00B050"/>
                </a:solidFill>
              </a:rPr>
              <a:t>, </a:t>
            </a:r>
            <a:r>
              <a:rPr lang="en-US" b="1" dirty="0" err="1" smtClean="0">
                <a:solidFill>
                  <a:srgbClr val="00B050"/>
                </a:solidFill>
              </a:rPr>
              <a:t>y≡q</a:t>
            </a:r>
            <a:r>
              <a:rPr lang="en-US" b="1" dirty="0" smtClean="0">
                <a:solidFill>
                  <a:srgbClr val="00B050"/>
                </a:solidFill>
              </a:rPr>
              <a:t>, &amp; </a:t>
            </a:r>
            <a:r>
              <a:rPr lang="en-US" b="1" dirty="0" err="1" smtClean="0">
                <a:solidFill>
                  <a:srgbClr val="00B050"/>
                </a:solidFill>
              </a:rPr>
              <a:t>z≡r</a:t>
            </a:r>
            <a:r>
              <a:rPr lang="en-US" b="1" dirty="0" smtClean="0">
                <a:solidFill>
                  <a:srgbClr val="00B050"/>
                </a:solidFill>
              </a:rPr>
              <a:t>, and use </a:t>
            </a:r>
            <a:r>
              <a:rPr lang="en-US" dirty="0" smtClean="0"/>
              <a:t>the translation of Boolean operations </a:t>
            </a:r>
            <a:endParaRPr lang="ar-SA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332656"/>
            <a:ext cx="4038600" cy="6192688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/>
              <a:t>This transforms the Boolean identity into the logical equivalence</a:t>
            </a:r>
          </a:p>
          <a:p>
            <a:pPr algn="l" rtl="0">
              <a:buNone/>
            </a:pPr>
            <a:r>
              <a:rPr lang="pt-BR" b="1" dirty="0" smtClean="0">
                <a:solidFill>
                  <a:srgbClr val="7030A0"/>
                </a:solidFill>
              </a:rPr>
              <a:t>pV(q</a:t>
            </a:r>
            <a:r>
              <a:rPr lang="el-GR" b="1" dirty="0" smtClean="0">
                <a:solidFill>
                  <a:srgbClr val="7030A0"/>
                </a:solidFill>
              </a:rPr>
              <a:t>Λ</a:t>
            </a:r>
            <a:r>
              <a:rPr lang="pt-BR" b="1" dirty="0" smtClean="0">
                <a:solidFill>
                  <a:srgbClr val="7030A0"/>
                </a:solidFill>
              </a:rPr>
              <a:t>r)≡(pVq)</a:t>
            </a:r>
            <a:r>
              <a:rPr lang="el-GR" b="1" dirty="0" smtClean="0">
                <a:solidFill>
                  <a:srgbClr val="7030A0"/>
                </a:solidFill>
              </a:rPr>
              <a:t>Λ</a:t>
            </a:r>
            <a:r>
              <a:rPr lang="pt-BR" b="1" dirty="0" smtClean="0">
                <a:solidFill>
                  <a:srgbClr val="7030A0"/>
                </a:solidFill>
              </a:rPr>
              <a:t>(p Vr).</a:t>
            </a:r>
            <a:endParaRPr lang="ar-SA" b="1" dirty="0">
              <a:solidFill>
                <a:srgbClr val="7030A0"/>
              </a:solidFill>
            </a:endParaRPr>
          </a:p>
        </p:txBody>
      </p:sp>
      <p:sp>
        <p:nvSpPr>
          <p:cNvPr id="7" name="Content Placeholder 7"/>
          <p:cNvSpPr txBox="1">
            <a:spLocks/>
          </p:cNvSpPr>
          <p:nvPr/>
        </p:nvSpPr>
        <p:spPr>
          <a:xfrm>
            <a:off x="1547664" y="4365104"/>
            <a:ext cx="1368152" cy="2304256"/>
          </a:xfrm>
          <a:prstGeom prst="rect">
            <a:avLst/>
          </a:prstGeom>
          <a:ln w="38100" cap="flat" cmpd="thickThin" algn="ctr">
            <a:solidFill>
              <a:srgbClr val="7030A0"/>
            </a:solidFill>
            <a:prstDash val="solid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 ≡ F,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 ≡ T 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 ≡ </a:t>
            </a: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Λ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≡ V,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SA" sz="24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ــــــــ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≡ ¬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SA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499992" y="836712"/>
            <a:ext cx="72008" cy="5256584"/>
          </a:xfrm>
          <a:prstGeom prst="line">
            <a:avLst/>
          </a:prstGeom>
          <a:ln w="41275" cmpd="sng"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16</a:t>
            </a:fld>
            <a:endParaRPr lang="ar-SA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264696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EXAMPLE 10</a:t>
            </a:r>
          </a:p>
          <a:p>
            <a:pPr algn="l" rtl="0">
              <a:buNone/>
            </a:pPr>
            <a:r>
              <a:rPr lang="en-US" dirty="0" smtClean="0"/>
              <a:t>Prove the absorption law </a:t>
            </a:r>
            <a:r>
              <a:rPr lang="en-US" b="1" dirty="0" smtClean="0">
                <a:solidFill>
                  <a:srgbClr val="00B050"/>
                </a:solidFill>
              </a:rPr>
              <a:t>x(</a:t>
            </a:r>
            <a:r>
              <a:rPr lang="en-US" b="1" dirty="0" err="1" smtClean="0">
                <a:solidFill>
                  <a:srgbClr val="00B050"/>
                </a:solidFill>
              </a:rPr>
              <a:t>x+y</a:t>
            </a:r>
            <a:r>
              <a:rPr lang="en-US" b="1" dirty="0" smtClean="0">
                <a:solidFill>
                  <a:srgbClr val="00B050"/>
                </a:solidFill>
              </a:rPr>
              <a:t>)=x </a:t>
            </a:r>
            <a:r>
              <a:rPr lang="en-US" b="1" i="1" u="sng" dirty="0" smtClean="0"/>
              <a:t>using the other identities of Boolean algebra </a:t>
            </a:r>
            <a:r>
              <a:rPr lang="en-US" dirty="0" smtClean="0"/>
              <a:t>shown in</a:t>
            </a:r>
          </a:p>
          <a:p>
            <a:pPr algn="l" rtl="0">
              <a:buNone/>
            </a:pPr>
            <a:r>
              <a:rPr lang="en-US" dirty="0" smtClean="0"/>
              <a:t>Table 5</a:t>
            </a:r>
          </a:p>
          <a:p>
            <a:pPr algn="l" rtl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Solution:</a:t>
            </a:r>
          </a:p>
          <a:p>
            <a:pPr algn="l" rtl="0">
              <a:buNone/>
            </a:pPr>
            <a:r>
              <a:rPr lang="en-US" sz="2600" b="1" dirty="0" smtClean="0">
                <a:solidFill>
                  <a:srgbClr val="00B0F0"/>
                </a:solidFill>
              </a:rPr>
              <a:t>The steps used to derive this identity and the law used in each step follow:</a:t>
            </a:r>
          </a:p>
          <a:p>
            <a:pPr algn="l" rtl="0">
              <a:buNone/>
            </a:pPr>
            <a:r>
              <a:rPr lang="en-US" sz="2600" dirty="0" smtClean="0"/>
              <a:t>x(</a:t>
            </a:r>
            <a:r>
              <a:rPr lang="en-US" sz="2600" dirty="0" err="1" smtClean="0"/>
              <a:t>x+y</a:t>
            </a:r>
            <a:r>
              <a:rPr lang="en-US" sz="2600" dirty="0" smtClean="0"/>
              <a:t>)=(x+0)(</a:t>
            </a:r>
            <a:r>
              <a:rPr lang="en-US" sz="2600" dirty="0" err="1" smtClean="0"/>
              <a:t>x+y</a:t>
            </a:r>
            <a:r>
              <a:rPr lang="en-US" sz="2600" dirty="0" smtClean="0"/>
              <a:t>)    </a:t>
            </a:r>
            <a:r>
              <a:rPr lang="en-US" sz="2600" dirty="0" smtClean="0">
                <a:solidFill>
                  <a:srgbClr val="DF116E"/>
                </a:solidFill>
              </a:rPr>
              <a:t>Identity law for the Boolean sum</a:t>
            </a:r>
          </a:p>
          <a:p>
            <a:pPr algn="l" rtl="0">
              <a:buNone/>
            </a:pPr>
            <a:r>
              <a:rPr lang="en-US" dirty="0" smtClean="0"/>
              <a:t>         </a:t>
            </a:r>
            <a:r>
              <a:rPr lang="en-US" sz="2600" dirty="0" smtClean="0"/>
              <a:t>= x+0.y            </a:t>
            </a:r>
            <a:r>
              <a:rPr lang="en-US" sz="2200" dirty="0" smtClean="0">
                <a:solidFill>
                  <a:srgbClr val="DF116E"/>
                </a:solidFill>
              </a:rPr>
              <a:t>Distributive law of the Boolean sum over the</a:t>
            </a:r>
          </a:p>
          <a:p>
            <a:pPr algn="l" rtl="0">
              <a:buNone/>
            </a:pPr>
            <a:r>
              <a:rPr lang="en-US" sz="2200" dirty="0" smtClean="0">
                <a:solidFill>
                  <a:srgbClr val="DF116E"/>
                </a:solidFill>
              </a:rPr>
              <a:t>                                          Boolean product</a:t>
            </a:r>
          </a:p>
          <a:p>
            <a:pPr algn="l" rtl="0">
              <a:buNone/>
            </a:pPr>
            <a:r>
              <a:rPr lang="en-US" sz="2600" dirty="0" smtClean="0"/>
              <a:t>           = x +Y.0           </a:t>
            </a:r>
            <a:r>
              <a:rPr lang="en-US" sz="2600" dirty="0" smtClean="0">
                <a:solidFill>
                  <a:srgbClr val="DF116E"/>
                </a:solidFill>
              </a:rPr>
              <a:t>Commutative law for the Boolean product</a:t>
            </a:r>
          </a:p>
          <a:p>
            <a:pPr algn="l" rtl="0">
              <a:buNone/>
            </a:pPr>
            <a:r>
              <a:rPr lang="en-US" dirty="0" smtClean="0"/>
              <a:t>         </a:t>
            </a:r>
            <a:r>
              <a:rPr lang="en-US" sz="2600" dirty="0" smtClean="0"/>
              <a:t>=x+0                </a:t>
            </a:r>
            <a:r>
              <a:rPr lang="en-US" sz="2600" dirty="0" smtClean="0">
                <a:solidFill>
                  <a:srgbClr val="DF116E"/>
                </a:solidFill>
              </a:rPr>
              <a:t>Domination law for the Boolean product</a:t>
            </a:r>
          </a:p>
          <a:p>
            <a:pPr algn="l" rtl="0">
              <a:buNone/>
            </a:pPr>
            <a:r>
              <a:rPr lang="en-US" dirty="0" smtClean="0"/>
              <a:t>         </a:t>
            </a:r>
            <a:r>
              <a:rPr lang="en-US" sz="2600" dirty="0" smtClean="0"/>
              <a:t>= x                    </a:t>
            </a:r>
            <a:r>
              <a:rPr lang="en-US" sz="2600" dirty="0" smtClean="0">
                <a:solidFill>
                  <a:srgbClr val="DF116E"/>
                </a:solidFill>
              </a:rPr>
              <a:t>Identity law for the Boolean sum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17</a:t>
            </a:fld>
            <a:endParaRPr lang="ar-SA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rtl="0"/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Duality</a:t>
            </a:r>
            <a:endParaRPr lang="ar-SA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pPr algn="l" rtl="0"/>
            <a:r>
              <a:rPr lang="en-US" sz="3000" dirty="0" smtClean="0"/>
              <a:t>The dual of a Boolean expression is obtained by interchanging Boolean sums and Boolean products and interchanging Os and 1 s.</a:t>
            </a:r>
          </a:p>
          <a:p>
            <a:pPr algn="l" rtl="0"/>
            <a:r>
              <a:rPr lang="en-US" sz="3000" dirty="0" smtClean="0"/>
              <a:t>Duality of a Boolean function </a:t>
            </a:r>
            <a:r>
              <a:rPr lang="en-US" sz="3000" dirty="0" smtClean="0">
                <a:solidFill>
                  <a:srgbClr val="FF0000"/>
                </a:solidFill>
              </a:rPr>
              <a:t>F</a:t>
            </a:r>
            <a:r>
              <a:rPr lang="en-US" sz="3000" dirty="0" smtClean="0"/>
              <a:t> is denoted by </a:t>
            </a:r>
            <a:r>
              <a:rPr lang="en-US" sz="3000" dirty="0" err="1" smtClean="0">
                <a:solidFill>
                  <a:srgbClr val="FF0000"/>
                </a:solidFill>
              </a:rPr>
              <a:t>F</a:t>
            </a:r>
            <a:r>
              <a:rPr lang="en-US" sz="3000" baseline="30000" dirty="0" err="1" smtClean="0">
                <a:solidFill>
                  <a:srgbClr val="FF0000"/>
                </a:solidFill>
              </a:rPr>
              <a:t>d</a:t>
            </a:r>
            <a:endParaRPr lang="en-US" sz="3000" baseline="30000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ar-SA" dirty="0"/>
          </a:p>
        </p:txBody>
      </p:sp>
      <p:grpSp>
        <p:nvGrpSpPr>
          <p:cNvPr id="6" name="Group 5"/>
          <p:cNvGrpSpPr/>
          <p:nvPr/>
        </p:nvGrpSpPr>
        <p:grpSpPr>
          <a:xfrm>
            <a:off x="2807804" y="2996952"/>
            <a:ext cx="3528392" cy="3024336"/>
            <a:chOff x="1619672" y="3501008"/>
            <a:chExt cx="3528392" cy="3024336"/>
          </a:xfrm>
          <a:scene3d>
            <a:camera prst="obliqueTopLeft"/>
            <a:lightRig rig="threePt" dir="t"/>
          </a:scene3d>
        </p:grpSpPr>
        <p:sp>
          <p:nvSpPr>
            <p:cNvPr id="4" name="Content Placeholder 7"/>
            <p:cNvSpPr txBox="1">
              <a:spLocks/>
            </p:cNvSpPr>
            <p:nvPr/>
          </p:nvSpPr>
          <p:spPr>
            <a:xfrm>
              <a:off x="1619672" y="3501008"/>
              <a:ext cx="3528392" cy="2808312"/>
            </a:xfrm>
            <a:prstGeom prst="rect">
              <a:avLst/>
            </a:prstGeom>
            <a:ln w="38100" cap="flat" cmpd="thickThin" algn="ctr">
              <a:solidFill>
                <a:srgbClr val="7030A0"/>
              </a:solidFill>
              <a:prstDash val="solid"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lIns="91440" tIns="45720" rIns="91440" bIns="45720" rtlCol="1">
              <a:normAutofit/>
            </a:bodyPr>
            <a:lstStyle/>
            <a:p>
              <a:pPr marL="342900" lvl="0" indent="-342900" algn="ctr" rtl="0">
                <a:spcBef>
                  <a:spcPct val="20000"/>
                </a:spcBef>
              </a:pPr>
              <a:r>
                <a:rPr lang="en-US" sz="2400" b="1" i="1" u="sng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Duality</a:t>
              </a:r>
              <a:endParaRPr kumimoji="0" lang="ar-SA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" name="Content Placeholder 7"/>
            <p:cNvSpPr txBox="1">
              <a:spLocks/>
            </p:cNvSpPr>
            <p:nvPr/>
          </p:nvSpPr>
          <p:spPr>
            <a:xfrm>
              <a:off x="1619672" y="4221088"/>
              <a:ext cx="3528392" cy="2304256"/>
            </a:xfrm>
            <a:prstGeom prst="rect">
              <a:avLst/>
            </a:prstGeom>
            <a:ln w="38100" cap="flat" cmpd="thickThin" algn="ctr">
              <a:solidFill>
                <a:srgbClr val="7030A0"/>
              </a:solidFill>
              <a:prstDash val="solid"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lIns="91440" tIns="45720" rIns="91440" bIns="45720" rtlCol="1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0</a:t>
              </a: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interchanged to </a:t>
              </a: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</a:t>
              </a: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,</a:t>
              </a:r>
            </a:p>
            <a:p>
              <a:pPr marL="342900" lvl="0" indent="-342900" algn="l" rtl="0">
                <a:spcBef>
                  <a:spcPct val="20000"/>
                </a:spcBef>
                <a:buFont typeface="Arial" pitchFamily="34" charset="0"/>
                <a:buChar char="•"/>
                <a:defRPr/>
              </a:pPr>
              <a:r>
                <a:rPr lang="en-US" sz="2400" b="1" dirty="0" smtClean="0">
                  <a:solidFill>
                    <a:srgbClr val="FF0000"/>
                  </a:solidFill>
                </a:rPr>
                <a:t>1</a:t>
              </a:r>
              <a:r>
                <a:rPr lang="en-US" sz="2400" b="1" dirty="0" smtClean="0">
                  <a:solidFill>
                    <a:srgbClr val="00B050"/>
                  </a:solidFill>
                </a:rPr>
                <a:t> interchanged to 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0</a:t>
              </a:r>
              <a:r>
                <a:rPr lang="en-US" sz="2400" b="1" dirty="0" smtClean="0">
                  <a:solidFill>
                    <a:srgbClr val="00B050"/>
                  </a:solidFill>
                </a:rPr>
                <a:t>,</a:t>
              </a:r>
            </a:p>
            <a:p>
              <a:pPr marL="342900" lvl="0" indent="-342900" algn="l" rtl="0">
                <a:spcBef>
                  <a:spcPct val="20000"/>
                </a:spcBef>
                <a:buFont typeface="Arial" pitchFamily="34" charset="0"/>
                <a:buChar char="•"/>
                <a:defRPr/>
              </a:pPr>
              <a:r>
                <a:rPr lang="en-US" sz="2400" b="1" dirty="0" smtClean="0">
                  <a:solidFill>
                    <a:srgbClr val="FF0000"/>
                  </a:solidFill>
                </a:rPr>
                <a:t>+</a:t>
              </a:r>
              <a:r>
                <a:rPr lang="en-US" sz="2400" b="1" dirty="0" smtClean="0">
                  <a:solidFill>
                    <a:srgbClr val="00B050"/>
                  </a:solidFill>
                </a:rPr>
                <a:t> interchanged to 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.</a:t>
              </a:r>
              <a:r>
                <a:rPr lang="en-US" sz="2400" b="1" dirty="0" smtClean="0">
                  <a:solidFill>
                    <a:srgbClr val="00B050"/>
                  </a:solidFill>
                </a:rPr>
                <a:t> ,</a:t>
              </a:r>
            </a:p>
            <a:p>
              <a:pPr marL="342900" lvl="0" indent="-342900" algn="l" rtl="0">
                <a:spcBef>
                  <a:spcPct val="20000"/>
                </a:spcBef>
                <a:buFont typeface="Arial" pitchFamily="34" charset="0"/>
                <a:buChar char="•"/>
                <a:defRPr/>
              </a:pPr>
              <a:r>
                <a:rPr lang="en-US" sz="2400" b="1" dirty="0" smtClean="0">
                  <a:solidFill>
                    <a:srgbClr val="FF0000"/>
                  </a:solidFill>
                </a:rPr>
                <a:t>.</a:t>
              </a:r>
              <a:r>
                <a:rPr lang="en-US" sz="2400" b="1" dirty="0" smtClean="0">
                  <a:solidFill>
                    <a:srgbClr val="00B050"/>
                  </a:solidFill>
                </a:rPr>
                <a:t> interchanged to 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+</a:t>
              </a:r>
              <a:endParaRPr lang="en-US" sz="2400" b="1" dirty="0" smtClean="0">
                <a:solidFill>
                  <a:srgbClr val="00B050"/>
                </a:solidFill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ar-SA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800" b="1" u="sng" dirty="0" smtClean="0">
                <a:solidFill>
                  <a:srgbClr val="FF0000"/>
                </a:solidFill>
              </a:rPr>
              <a:t>EXAMPLE 11 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sz="2800" b="1" u="sng" dirty="0" smtClean="0">
                <a:solidFill>
                  <a:srgbClr val="FF0000"/>
                </a:solidFill>
              </a:rPr>
              <a:t>Solution:</a:t>
            </a:r>
          </a:p>
          <a:p>
            <a:pPr algn="l" rtl="0">
              <a:buNone/>
            </a:pPr>
            <a:endParaRPr lang="en-US" sz="2800" b="1" u="sng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en-US" sz="2800" b="1" u="sng" dirty="0" smtClean="0">
              <a:solidFill>
                <a:srgbClr val="FF0000"/>
              </a:solidFill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grpSp>
        <p:nvGrpSpPr>
          <p:cNvPr id="6" name="Group 5"/>
          <p:cNvGrpSpPr/>
          <p:nvPr/>
        </p:nvGrpSpPr>
        <p:grpSpPr>
          <a:xfrm>
            <a:off x="5652120" y="1484784"/>
            <a:ext cx="3240360" cy="3096344"/>
            <a:chOff x="1619672" y="3501008"/>
            <a:chExt cx="3528392" cy="3024336"/>
          </a:xfrm>
          <a:scene3d>
            <a:camera prst="obliqueTopLeft"/>
            <a:lightRig rig="threePt" dir="t"/>
          </a:scene3d>
        </p:grpSpPr>
        <p:sp>
          <p:nvSpPr>
            <p:cNvPr id="7" name="Content Placeholder 7"/>
            <p:cNvSpPr txBox="1">
              <a:spLocks/>
            </p:cNvSpPr>
            <p:nvPr/>
          </p:nvSpPr>
          <p:spPr>
            <a:xfrm>
              <a:off x="1619672" y="3501008"/>
              <a:ext cx="3528392" cy="2808312"/>
            </a:xfrm>
            <a:prstGeom prst="rect">
              <a:avLst/>
            </a:prstGeom>
            <a:ln w="38100" cap="flat" cmpd="thickThin" algn="ctr">
              <a:solidFill>
                <a:srgbClr val="7030A0"/>
              </a:solidFill>
              <a:prstDash val="solid"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lIns="91440" tIns="45720" rIns="91440" bIns="45720" rtlCol="1">
              <a:normAutofit/>
            </a:bodyPr>
            <a:lstStyle/>
            <a:p>
              <a:pPr marL="342900" lvl="0" indent="-342900" algn="ctr" rtl="0">
                <a:spcBef>
                  <a:spcPct val="20000"/>
                </a:spcBef>
              </a:pPr>
              <a:r>
                <a:rPr lang="en-US" sz="2400" b="1" i="1" u="sng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Duality</a:t>
              </a:r>
              <a:endParaRPr kumimoji="0" lang="ar-SA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Content Placeholder 7"/>
            <p:cNvSpPr txBox="1">
              <a:spLocks/>
            </p:cNvSpPr>
            <p:nvPr/>
          </p:nvSpPr>
          <p:spPr>
            <a:xfrm>
              <a:off x="1619672" y="4221088"/>
              <a:ext cx="3528392" cy="2304256"/>
            </a:xfrm>
            <a:prstGeom prst="rect">
              <a:avLst/>
            </a:prstGeom>
            <a:ln w="38100" cap="flat" cmpd="thickThin" algn="ctr">
              <a:solidFill>
                <a:srgbClr val="7030A0"/>
              </a:solidFill>
              <a:prstDash val="solid"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lIns="91440" tIns="45720" rIns="91440" bIns="45720" rtlCol="1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0</a:t>
              </a: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interchanged to </a:t>
              </a: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</a:t>
              </a: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,</a:t>
              </a:r>
            </a:p>
            <a:p>
              <a:pPr marL="342900" lvl="0" indent="-342900" algn="l" rtl="0">
                <a:spcBef>
                  <a:spcPct val="20000"/>
                </a:spcBef>
                <a:buFont typeface="Arial" pitchFamily="34" charset="0"/>
                <a:buChar char="•"/>
                <a:defRPr/>
              </a:pPr>
              <a:r>
                <a:rPr lang="en-US" sz="2400" b="1" dirty="0" smtClean="0">
                  <a:solidFill>
                    <a:srgbClr val="FF0000"/>
                  </a:solidFill>
                </a:rPr>
                <a:t>1</a:t>
              </a:r>
              <a:r>
                <a:rPr lang="en-US" sz="2400" b="1" dirty="0" smtClean="0">
                  <a:solidFill>
                    <a:srgbClr val="00B050"/>
                  </a:solidFill>
                </a:rPr>
                <a:t> interchanged to 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0</a:t>
              </a:r>
              <a:r>
                <a:rPr lang="en-US" sz="2400" b="1" dirty="0" smtClean="0">
                  <a:solidFill>
                    <a:srgbClr val="00B050"/>
                  </a:solidFill>
                </a:rPr>
                <a:t>,</a:t>
              </a:r>
            </a:p>
            <a:p>
              <a:pPr marL="342900" lvl="0" indent="-342900" algn="l" rtl="0">
                <a:spcBef>
                  <a:spcPct val="20000"/>
                </a:spcBef>
                <a:buFont typeface="Arial" pitchFamily="34" charset="0"/>
                <a:buChar char="•"/>
                <a:defRPr/>
              </a:pPr>
              <a:r>
                <a:rPr lang="en-US" sz="2400" b="1" dirty="0" smtClean="0">
                  <a:solidFill>
                    <a:srgbClr val="FF0000"/>
                  </a:solidFill>
                </a:rPr>
                <a:t>+</a:t>
              </a:r>
              <a:r>
                <a:rPr lang="en-US" sz="2400" b="1" dirty="0" smtClean="0">
                  <a:solidFill>
                    <a:srgbClr val="00B050"/>
                  </a:solidFill>
                </a:rPr>
                <a:t> interchanged to 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.</a:t>
              </a:r>
              <a:r>
                <a:rPr lang="en-US" sz="2400" b="1" dirty="0" smtClean="0">
                  <a:solidFill>
                    <a:srgbClr val="00B050"/>
                  </a:solidFill>
                </a:rPr>
                <a:t> ,</a:t>
              </a:r>
            </a:p>
            <a:p>
              <a:pPr marL="342900" lvl="0" indent="-342900" algn="l" rtl="0">
                <a:spcBef>
                  <a:spcPct val="20000"/>
                </a:spcBef>
                <a:buFont typeface="Arial" pitchFamily="34" charset="0"/>
                <a:buChar char="•"/>
                <a:defRPr/>
              </a:pPr>
              <a:r>
                <a:rPr lang="en-US" sz="2400" b="1" dirty="0" smtClean="0">
                  <a:solidFill>
                    <a:srgbClr val="FF0000"/>
                  </a:solidFill>
                </a:rPr>
                <a:t>.</a:t>
              </a:r>
              <a:r>
                <a:rPr lang="en-US" sz="2400" b="1" dirty="0" smtClean="0">
                  <a:solidFill>
                    <a:srgbClr val="00B050"/>
                  </a:solidFill>
                </a:rPr>
                <a:t> interchanged to 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+</a:t>
              </a:r>
              <a:endParaRPr lang="en-US" sz="2400" b="1" dirty="0" smtClean="0">
                <a:solidFill>
                  <a:srgbClr val="00B050"/>
                </a:solidFill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ar-SA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908720"/>
            <a:ext cx="7535637" cy="504056"/>
          </a:xfrm>
          <a:prstGeom prst="rect">
            <a:avLst/>
          </a:prstGeom>
          <a:noFill/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2564904"/>
            <a:ext cx="4738126" cy="504056"/>
          </a:xfrm>
          <a:prstGeom prst="rect">
            <a:avLst/>
          </a:prstGeom>
          <a:noFill/>
        </p:spPr>
      </p:pic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19</a:t>
            </a:fld>
            <a:endParaRPr lang="ar-S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Boolean Functions</a:t>
            </a:r>
            <a:r>
              <a:rPr lang="ar-SA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A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/>
              <a:t>In Boolean algebra we work with the </a:t>
            </a:r>
            <a:r>
              <a:rPr lang="en-US" b="1" u="sng" dirty="0" smtClean="0">
                <a:solidFill>
                  <a:srgbClr val="00B050"/>
                </a:solidFill>
              </a:rPr>
              <a:t>set {0,1}</a:t>
            </a:r>
            <a:r>
              <a:rPr lang="en-US" b="1" dirty="0" smtClean="0">
                <a:solidFill>
                  <a:srgbClr val="00B050"/>
                </a:solidFill>
              </a:rPr>
              <a:t>, </a:t>
            </a:r>
            <a:r>
              <a:rPr lang="en-US" b="1" dirty="0" smtClean="0"/>
              <a:t>where:</a:t>
            </a:r>
          </a:p>
          <a:p>
            <a:pPr algn="l" rtl="0"/>
            <a:r>
              <a:rPr lang="en-US" b="1" dirty="0" smtClean="0">
                <a:solidFill>
                  <a:srgbClr val="00B050"/>
                </a:solidFill>
              </a:rPr>
              <a:t>0 ≡ F  </a:t>
            </a:r>
            <a:r>
              <a:rPr lang="en-US" b="1" dirty="0" smtClean="0"/>
              <a:t>(False) &amp; </a:t>
            </a:r>
            <a:r>
              <a:rPr lang="en-US" b="1" dirty="0" smtClean="0">
                <a:solidFill>
                  <a:srgbClr val="00B050"/>
                </a:solidFill>
              </a:rPr>
              <a:t>1 ≡ T </a:t>
            </a:r>
            <a:r>
              <a:rPr lang="en-US" b="1" dirty="0" smtClean="0"/>
              <a:t>(True).</a:t>
            </a:r>
          </a:p>
          <a:p>
            <a:pPr algn="l" rtl="0"/>
            <a:r>
              <a:rPr lang="en-US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3 Operations used in Boolean Algebra are: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b="1" dirty="0" smtClean="0"/>
              <a:t>Complementation ( </a:t>
            </a:r>
            <a:r>
              <a:rPr lang="en-US" b="1" baseline="30000" dirty="0" smtClean="0">
                <a:solidFill>
                  <a:srgbClr val="00B050"/>
                </a:solidFill>
              </a:rPr>
              <a:t>-</a:t>
            </a:r>
            <a:r>
              <a:rPr lang="ar-SA" b="1" baseline="30000" dirty="0" smtClean="0">
                <a:solidFill>
                  <a:srgbClr val="00B050"/>
                </a:solidFill>
              </a:rPr>
              <a:t>ــــــــ</a:t>
            </a:r>
            <a:r>
              <a:rPr lang="en-US" b="1" baseline="30000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B050"/>
                </a:solidFill>
              </a:rPr>
              <a:t>¬)</a:t>
            </a:r>
            <a:r>
              <a:rPr lang="en-US" b="1" baseline="30000" dirty="0" smtClean="0"/>
              <a:t>.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b="1" dirty="0" smtClean="0"/>
              <a:t>Boolean sum (</a:t>
            </a:r>
            <a:r>
              <a:rPr lang="en-US" b="1" dirty="0" smtClean="0">
                <a:solidFill>
                  <a:srgbClr val="00B050"/>
                </a:solidFill>
              </a:rPr>
              <a:t>+</a:t>
            </a:r>
            <a:r>
              <a:rPr lang="en-US" b="1" dirty="0" smtClean="0"/>
              <a:t>; </a:t>
            </a:r>
            <a:r>
              <a:rPr lang="en-US" b="1" i="1" dirty="0" smtClean="0">
                <a:solidFill>
                  <a:srgbClr val="00B050"/>
                </a:solidFill>
              </a:rPr>
              <a:t>OR, </a:t>
            </a:r>
            <a:r>
              <a:rPr lang="en-US" b="1" dirty="0" smtClean="0">
                <a:solidFill>
                  <a:srgbClr val="00B050"/>
                </a:solidFill>
              </a:rPr>
              <a:t>V</a:t>
            </a:r>
            <a:r>
              <a:rPr lang="en-US" b="1" dirty="0" smtClean="0"/>
              <a:t>).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b="1" dirty="0" smtClean="0"/>
              <a:t>Boolean product(</a:t>
            </a:r>
            <a:r>
              <a:rPr lang="en-US" b="1" dirty="0" smtClean="0">
                <a:solidFill>
                  <a:srgbClr val="00B050"/>
                </a:solidFill>
              </a:rPr>
              <a:t>.</a:t>
            </a:r>
            <a:r>
              <a:rPr lang="en-US" b="1" dirty="0" smtClean="0"/>
              <a:t> ; </a:t>
            </a:r>
            <a:r>
              <a:rPr lang="en-US" b="1" i="1" dirty="0" smtClean="0">
                <a:solidFill>
                  <a:srgbClr val="00B050"/>
                </a:solidFill>
              </a:rPr>
              <a:t>AND, </a:t>
            </a:r>
            <a:r>
              <a:rPr lang="el-GR" b="1" dirty="0" smtClean="0">
                <a:solidFill>
                  <a:srgbClr val="00B050"/>
                </a:solidFill>
              </a:rPr>
              <a:t>Λ</a:t>
            </a:r>
            <a:r>
              <a:rPr lang="en-US" b="1" dirty="0" smtClean="0"/>
              <a:t>).</a:t>
            </a:r>
          </a:p>
          <a:p>
            <a:pPr marL="514350" indent="-514350" algn="l" rtl="0"/>
            <a:r>
              <a:rPr lang="en-US" b="1" dirty="0" smtClean="0"/>
              <a:t>Where (</a:t>
            </a:r>
            <a:r>
              <a:rPr lang="en-US" b="1" dirty="0" smtClean="0">
                <a:solidFill>
                  <a:srgbClr val="00B050"/>
                </a:solidFill>
              </a:rPr>
              <a:t>¬, V</a:t>
            </a:r>
            <a:r>
              <a:rPr lang="en-US" b="1" i="1" dirty="0" smtClean="0">
                <a:solidFill>
                  <a:srgbClr val="00B050"/>
                </a:solidFill>
              </a:rPr>
              <a:t>, </a:t>
            </a:r>
            <a:r>
              <a:rPr lang="el-GR" b="1" dirty="0" smtClean="0">
                <a:solidFill>
                  <a:srgbClr val="00B050"/>
                </a:solidFill>
              </a:rPr>
              <a:t>Λ</a:t>
            </a:r>
            <a:r>
              <a:rPr lang="en-US" b="1" dirty="0" smtClean="0"/>
              <a:t>) are the </a:t>
            </a:r>
            <a:r>
              <a:rPr lang="en-US" b="1" i="1" u="sng" dirty="0" smtClean="0">
                <a:solidFill>
                  <a:srgbClr val="00B050"/>
                </a:solidFill>
              </a:rPr>
              <a:t>Logical Operations. </a:t>
            </a:r>
            <a:endParaRPr lang="ar-SA" b="1" i="1" u="sng" dirty="0" smtClean="0"/>
          </a:p>
          <a:p>
            <a:pPr algn="l" rtl="0">
              <a:buNone/>
            </a:pPr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Duality Principle</a:t>
            </a:r>
            <a:endParaRPr lang="ar-SA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/>
              <a:t>An identity between functions represented</a:t>
            </a:r>
          </a:p>
          <a:p>
            <a:pPr algn="l" rtl="0">
              <a:buNone/>
            </a:pPr>
            <a:r>
              <a:rPr lang="en-US" dirty="0" smtClean="0"/>
              <a:t>by Boolean expressions remains valid when the duals of both sides of the identity are taken.</a:t>
            </a:r>
          </a:p>
          <a:p>
            <a:pPr algn="l" rtl="0">
              <a:buNone/>
            </a:pPr>
            <a:r>
              <a:rPr lang="en-US" dirty="0" smtClean="0"/>
              <a:t>This result, called </a:t>
            </a:r>
            <a:r>
              <a:rPr lang="en-US" b="1" i="1" u="sng" dirty="0" smtClean="0">
                <a:solidFill>
                  <a:srgbClr val="00B050"/>
                </a:solidFill>
              </a:rPr>
              <a:t>the duality principle</a:t>
            </a:r>
            <a:r>
              <a:rPr lang="en-US" dirty="0" smtClean="0"/>
              <a:t>, is useful</a:t>
            </a:r>
          </a:p>
          <a:p>
            <a:pPr algn="l" rtl="0">
              <a:buNone/>
            </a:pPr>
            <a:r>
              <a:rPr lang="en-US" dirty="0" smtClean="0"/>
              <a:t>for obtaining new identities.</a:t>
            </a:r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20</a:t>
            </a:fld>
            <a:endParaRPr lang="ar-SA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5482952" cy="5865515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EXAMPLE 12 </a:t>
            </a:r>
          </a:p>
          <a:p>
            <a:pPr algn="l" rtl="0">
              <a:buNone/>
            </a:pPr>
            <a:r>
              <a:rPr lang="en-US" dirty="0" smtClean="0"/>
              <a:t>Construct an identity from the absorption law x(</a:t>
            </a:r>
            <a:r>
              <a:rPr lang="en-US" dirty="0" err="1" smtClean="0"/>
              <a:t>x+y</a:t>
            </a:r>
            <a:r>
              <a:rPr lang="en-US" dirty="0" smtClean="0"/>
              <a:t>)=x </a:t>
            </a:r>
            <a:r>
              <a:rPr lang="en-US" b="1" i="1" u="sng" dirty="0" smtClean="0">
                <a:solidFill>
                  <a:srgbClr val="00B050"/>
                </a:solidFill>
              </a:rPr>
              <a:t>by taking duals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Solution: </a:t>
            </a:r>
          </a:p>
          <a:p>
            <a:pPr algn="l" rtl="0">
              <a:buNone/>
            </a:pPr>
            <a:r>
              <a:rPr lang="en-US" b="1" i="1" u="sng" dirty="0" smtClean="0">
                <a:solidFill>
                  <a:srgbClr val="00B050"/>
                </a:solidFill>
              </a:rPr>
              <a:t>Taking the duals of both sides </a:t>
            </a:r>
            <a:r>
              <a:rPr lang="en-US" dirty="0" smtClean="0"/>
              <a:t>of this identity produces the identity </a:t>
            </a:r>
            <a:r>
              <a:rPr lang="en-US" b="1" dirty="0" err="1" smtClean="0">
                <a:solidFill>
                  <a:srgbClr val="0070C0"/>
                </a:solidFill>
              </a:rPr>
              <a:t>x+xy</a:t>
            </a:r>
            <a:r>
              <a:rPr lang="en-US" b="1" dirty="0" smtClean="0">
                <a:solidFill>
                  <a:srgbClr val="0070C0"/>
                </a:solidFill>
              </a:rPr>
              <a:t> = x, </a:t>
            </a:r>
            <a:r>
              <a:rPr lang="en-US" dirty="0" smtClean="0"/>
              <a:t>which</a:t>
            </a:r>
          </a:p>
          <a:p>
            <a:pPr algn="l" rtl="0">
              <a:buNone/>
            </a:pPr>
            <a:r>
              <a:rPr lang="en-US" dirty="0" smtClean="0"/>
              <a:t>is also called an absorption law and is shown in Table 5 .</a:t>
            </a:r>
            <a:endParaRPr lang="ar-SA" dirty="0" smtClean="0"/>
          </a:p>
          <a:p>
            <a:pPr>
              <a:buNone/>
            </a:pPr>
            <a:endParaRPr lang="ar-SA" dirty="0"/>
          </a:p>
        </p:txBody>
      </p:sp>
      <p:grpSp>
        <p:nvGrpSpPr>
          <p:cNvPr id="4" name="Group 3"/>
          <p:cNvGrpSpPr/>
          <p:nvPr/>
        </p:nvGrpSpPr>
        <p:grpSpPr>
          <a:xfrm>
            <a:off x="6300192" y="692696"/>
            <a:ext cx="2592288" cy="2592288"/>
            <a:chOff x="1619672" y="3501008"/>
            <a:chExt cx="3528392" cy="3024336"/>
          </a:xfrm>
          <a:scene3d>
            <a:camera prst="obliqueTopLeft"/>
            <a:lightRig rig="threePt" dir="t"/>
          </a:scene3d>
        </p:grpSpPr>
        <p:sp>
          <p:nvSpPr>
            <p:cNvPr id="5" name="Content Placeholder 7"/>
            <p:cNvSpPr txBox="1">
              <a:spLocks/>
            </p:cNvSpPr>
            <p:nvPr/>
          </p:nvSpPr>
          <p:spPr>
            <a:xfrm>
              <a:off x="1619672" y="3501008"/>
              <a:ext cx="3528392" cy="2808312"/>
            </a:xfrm>
            <a:prstGeom prst="rect">
              <a:avLst/>
            </a:prstGeom>
            <a:ln w="38100" cap="flat" cmpd="thickThin" algn="ctr">
              <a:solidFill>
                <a:srgbClr val="7030A0"/>
              </a:solidFill>
              <a:prstDash val="solid"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lIns="91440" tIns="45720" rIns="91440" bIns="45720" rtlCol="1">
              <a:normAutofit/>
            </a:bodyPr>
            <a:lstStyle/>
            <a:p>
              <a:pPr marL="342900" lvl="0" indent="-342900" algn="ctr" rtl="0">
                <a:spcBef>
                  <a:spcPct val="20000"/>
                </a:spcBef>
              </a:pPr>
              <a:r>
                <a:rPr lang="en-US" sz="2400" b="1" i="1" u="sng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Duality</a:t>
              </a:r>
              <a:endParaRPr kumimoji="0" lang="ar-SA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Content Placeholder 7"/>
            <p:cNvSpPr txBox="1">
              <a:spLocks/>
            </p:cNvSpPr>
            <p:nvPr/>
          </p:nvSpPr>
          <p:spPr>
            <a:xfrm>
              <a:off x="1619672" y="4221088"/>
              <a:ext cx="3528392" cy="2304256"/>
            </a:xfrm>
            <a:prstGeom prst="rect">
              <a:avLst/>
            </a:prstGeom>
            <a:ln w="38100" cap="flat" cmpd="thickThin" algn="ctr">
              <a:solidFill>
                <a:srgbClr val="7030A0"/>
              </a:solidFill>
              <a:prstDash val="solid"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lIns="91440" tIns="45720" rIns="91440" bIns="45720" rtlCol="1">
              <a:normAutofit fontScale="77500" lnSpcReduction="20000"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0</a:t>
              </a: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interchanged to </a:t>
              </a: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</a:t>
              </a: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,</a:t>
              </a:r>
            </a:p>
            <a:p>
              <a:pPr marL="342900" lvl="0" indent="-342900" algn="l" rtl="0">
                <a:spcBef>
                  <a:spcPct val="20000"/>
                </a:spcBef>
                <a:buFont typeface="Arial" pitchFamily="34" charset="0"/>
                <a:buChar char="•"/>
                <a:defRPr/>
              </a:pPr>
              <a:r>
                <a:rPr lang="en-US" sz="2400" b="1" dirty="0" smtClean="0">
                  <a:solidFill>
                    <a:srgbClr val="FF0000"/>
                  </a:solidFill>
                </a:rPr>
                <a:t>1</a:t>
              </a:r>
              <a:r>
                <a:rPr lang="en-US" sz="2400" b="1" dirty="0" smtClean="0">
                  <a:solidFill>
                    <a:srgbClr val="00B050"/>
                  </a:solidFill>
                </a:rPr>
                <a:t> interchanged to 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0</a:t>
              </a:r>
              <a:r>
                <a:rPr lang="en-US" sz="2400" b="1" dirty="0" smtClean="0">
                  <a:solidFill>
                    <a:srgbClr val="00B050"/>
                  </a:solidFill>
                </a:rPr>
                <a:t>,</a:t>
              </a:r>
            </a:p>
            <a:p>
              <a:pPr marL="342900" lvl="0" indent="-342900" algn="l" rtl="0">
                <a:spcBef>
                  <a:spcPct val="20000"/>
                </a:spcBef>
                <a:buFont typeface="Arial" pitchFamily="34" charset="0"/>
                <a:buChar char="•"/>
                <a:defRPr/>
              </a:pPr>
              <a:r>
                <a:rPr lang="en-US" sz="2400" b="1" dirty="0" smtClean="0">
                  <a:solidFill>
                    <a:srgbClr val="FF0000"/>
                  </a:solidFill>
                </a:rPr>
                <a:t>+</a:t>
              </a:r>
              <a:r>
                <a:rPr lang="en-US" sz="2400" b="1" dirty="0" smtClean="0">
                  <a:solidFill>
                    <a:srgbClr val="00B050"/>
                  </a:solidFill>
                </a:rPr>
                <a:t> interchanged to 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.</a:t>
              </a:r>
              <a:r>
                <a:rPr lang="en-US" sz="2400" b="1" dirty="0" smtClean="0">
                  <a:solidFill>
                    <a:srgbClr val="00B050"/>
                  </a:solidFill>
                </a:rPr>
                <a:t> ,</a:t>
              </a:r>
            </a:p>
            <a:p>
              <a:pPr marL="342900" lvl="0" indent="-342900" algn="l" rtl="0">
                <a:spcBef>
                  <a:spcPct val="20000"/>
                </a:spcBef>
                <a:buFont typeface="Arial" pitchFamily="34" charset="0"/>
                <a:buChar char="•"/>
                <a:defRPr/>
              </a:pPr>
              <a:r>
                <a:rPr lang="en-US" sz="2400" b="1" dirty="0" smtClean="0">
                  <a:solidFill>
                    <a:srgbClr val="FF0000"/>
                  </a:solidFill>
                </a:rPr>
                <a:t>.</a:t>
              </a:r>
              <a:r>
                <a:rPr lang="en-US" sz="2400" b="1" dirty="0" smtClean="0">
                  <a:solidFill>
                    <a:srgbClr val="00B050"/>
                  </a:solidFill>
                </a:rPr>
                <a:t> interchanged to 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+</a:t>
              </a:r>
              <a:endParaRPr lang="en-US" sz="2400" b="1" dirty="0" smtClean="0">
                <a:solidFill>
                  <a:srgbClr val="00B050"/>
                </a:solidFill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ar-SA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21</a:t>
            </a:fld>
            <a:endParaRPr lang="ar-SA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endParaRPr lang="ar-SA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l" rtl="0">
              <a:buNone/>
            </a:pPr>
            <a:r>
              <a:rPr lang="en-US" u="sng" dirty="0" smtClean="0">
                <a:solidFill>
                  <a:srgbClr val="7030A0"/>
                </a:solidFill>
              </a:rPr>
              <a:t>Page 756</a:t>
            </a:r>
          </a:p>
          <a:p>
            <a:pPr algn="l" rtl="0"/>
            <a:r>
              <a:rPr lang="en-US" dirty="0" smtClean="0"/>
              <a:t>1(a),</a:t>
            </a:r>
          </a:p>
          <a:p>
            <a:pPr algn="l" rtl="0"/>
            <a:r>
              <a:rPr lang="en-US" dirty="0" smtClean="0"/>
              <a:t>4(</a:t>
            </a:r>
            <a:r>
              <a:rPr lang="en-US" dirty="0" err="1" smtClean="0"/>
              <a:t>a,b</a:t>
            </a:r>
            <a:r>
              <a:rPr lang="en-US" dirty="0" smtClean="0"/>
              <a:t>),</a:t>
            </a:r>
          </a:p>
          <a:p>
            <a:pPr algn="l" rtl="0"/>
            <a:r>
              <a:rPr lang="en-US" dirty="0" smtClean="0"/>
              <a:t>5(a),</a:t>
            </a:r>
          </a:p>
          <a:p>
            <a:pPr algn="l" rtl="0"/>
            <a:r>
              <a:rPr lang="en-US" dirty="0" smtClean="0"/>
              <a:t>11,</a:t>
            </a:r>
          </a:p>
          <a:p>
            <a:pPr algn="l" rtl="0"/>
            <a:r>
              <a:rPr lang="en-US" dirty="0" smtClean="0"/>
              <a:t>28(</a:t>
            </a:r>
            <a:r>
              <a:rPr lang="en-US" dirty="0" err="1" smtClean="0"/>
              <a:t>a,d</a:t>
            </a:r>
            <a:r>
              <a:rPr lang="en-US" smtClean="0"/>
              <a:t>).</a:t>
            </a:r>
            <a:endParaRPr lang="en-US" dirty="0" smtClean="0"/>
          </a:p>
          <a:p>
            <a:pPr algn="l" rtl="0"/>
            <a:endParaRPr lang="ar-SA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22</a:t>
            </a:fld>
            <a:endParaRPr lang="ar-S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u="sng" dirty="0" smtClean="0">
                <a:solidFill>
                  <a:srgbClr val="FF0000"/>
                </a:solidFill>
              </a:rPr>
              <a:t>The Operations In Boolean Algebra</a:t>
            </a:r>
            <a:r>
              <a:rPr lang="en-US" b="1" baseline="30000" dirty="0" smtClean="0"/>
              <a:t/>
            </a:r>
            <a:br>
              <a:rPr lang="en-US" b="1" baseline="30000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514350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The complementation of an element, denoted with a bar </a:t>
            </a:r>
            <a:r>
              <a:rPr lang="en-US" b="1" dirty="0" smtClean="0">
                <a:solidFill>
                  <a:srgbClr val="FF0000"/>
                </a:solidFill>
              </a:rPr>
              <a:t>“</a:t>
            </a:r>
            <a:r>
              <a:rPr lang="en-US" b="1" baseline="30000" dirty="0" smtClean="0">
                <a:solidFill>
                  <a:srgbClr val="00B050"/>
                </a:solidFill>
              </a:rPr>
              <a:t>-</a:t>
            </a:r>
            <a:r>
              <a:rPr lang="ar-SA" b="1" baseline="30000" dirty="0" smtClean="0">
                <a:solidFill>
                  <a:srgbClr val="00B050"/>
                </a:solidFill>
              </a:rPr>
              <a:t>ــــــــ</a:t>
            </a:r>
            <a:r>
              <a:rPr lang="en-US" b="1" dirty="0" smtClean="0">
                <a:solidFill>
                  <a:srgbClr val="FF0000"/>
                </a:solidFill>
              </a:rPr>
              <a:t>” </a:t>
            </a:r>
            <a:r>
              <a:rPr lang="en-US" b="1" dirty="0" smtClean="0">
                <a:solidFill>
                  <a:srgbClr val="0070C0"/>
                </a:solidFill>
              </a:rPr>
              <a:t>is defined by:</a:t>
            </a:r>
          </a:p>
          <a:p>
            <a:pPr marL="514350" indent="-514350" algn="l" rtl="0">
              <a:buFont typeface="+mj-lt"/>
              <a:buAutoNum type="arabicPeriod"/>
            </a:pPr>
            <a:endParaRPr lang="en-US" b="1" dirty="0" smtClean="0">
              <a:solidFill>
                <a:srgbClr val="0070C0"/>
              </a:solidFill>
            </a:endParaRPr>
          </a:p>
          <a:p>
            <a:pPr marL="514350" indent="-514350" algn="l" rtl="0">
              <a:buFont typeface="+mj-lt"/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The sum </a:t>
            </a:r>
            <a:r>
              <a:rPr lang="en-US" b="1" dirty="0" smtClean="0"/>
              <a:t>(</a:t>
            </a:r>
            <a:r>
              <a:rPr lang="en-US" b="1" dirty="0" smtClean="0">
                <a:solidFill>
                  <a:srgbClr val="00B050"/>
                </a:solidFill>
              </a:rPr>
              <a:t>+</a:t>
            </a:r>
            <a:r>
              <a:rPr lang="en-US" b="1" dirty="0" smtClean="0"/>
              <a:t>; </a:t>
            </a:r>
            <a:r>
              <a:rPr lang="en-US" b="1" i="1" dirty="0" smtClean="0">
                <a:solidFill>
                  <a:srgbClr val="00B050"/>
                </a:solidFill>
              </a:rPr>
              <a:t>OR</a:t>
            </a:r>
            <a:r>
              <a:rPr lang="en-US" b="1" dirty="0" smtClean="0"/>
              <a:t>):</a:t>
            </a:r>
          </a:p>
          <a:p>
            <a:pPr marL="514350" indent="-514350" algn="l" rtl="0">
              <a:buNone/>
            </a:pPr>
            <a:r>
              <a:rPr lang="en-US" b="1" dirty="0" smtClean="0"/>
              <a:t>1+1=1;  1+0=1;   0+1=1;   0+0=0.</a:t>
            </a:r>
          </a:p>
          <a:p>
            <a:pPr marL="514350" indent="-514350" algn="l" rtl="0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marL="514350" indent="-514350" algn="l" rtl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3. Boolean product</a:t>
            </a:r>
            <a:r>
              <a:rPr lang="en-US" b="1" dirty="0" smtClean="0"/>
              <a:t>(</a:t>
            </a:r>
            <a:r>
              <a:rPr lang="en-US" b="1" dirty="0" smtClean="0">
                <a:solidFill>
                  <a:srgbClr val="00B050"/>
                </a:solidFill>
              </a:rPr>
              <a:t>.</a:t>
            </a:r>
            <a:r>
              <a:rPr lang="en-US" b="1" dirty="0" smtClean="0"/>
              <a:t> ; </a:t>
            </a:r>
            <a:r>
              <a:rPr lang="en-US" b="1" i="1" dirty="0" smtClean="0">
                <a:solidFill>
                  <a:srgbClr val="00B050"/>
                </a:solidFill>
              </a:rPr>
              <a:t>AND</a:t>
            </a:r>
            <a:r>
              <a:rPr lang="en-US" b="1" dirty="0" smtClean="0"/>
              <a:t>).</a:t>
            </a:r>
            <a:endParaRPr lang="ar-SA" b="1" dirty="0" smtClean="0"/>
          </a:p>
          <a:p>
            <a:pPr marL="514350" indent="-514350" algn="l" rtl="0">
              <a:buNone/>
            </a:pPr>
            <a:r>
              <a:rPr lang="en-US" b="1" dirty="0" smtClean="0"/>
              <a:t>1.1=1,  1.0=0,  0.1=0,  0.0=0</a:t>
            </a:r>
          </a:p>
          <a:p>
            <a:pPr marL="514350" indent="-514350" algn="l" rtl="0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marL="514350" indent="-514350" algn="l" rtl="0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algn="l" rtl="0"/>
            <a:endParaRPr lang="en-US" b="1" dirty="0" smtClean="0">
              <a:solidFill>
                <a:srgbClr val="0070C0"/>
              </a:solidFill>
            </a:endParaRPr>
          </a:p>
          <a:p>
            <a:pPr marL="514350" indent="-514350" algn="l" rtl="0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algn="l" rtl="0">
              <a:buNone/>
            </a:pPr>
            <a:endParaRPr lang="ar-S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2420888"/>
            <a:ext cx="907301" cy="465282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2492896"/>
            <a:ext cx="792088" cy="452622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l" rtl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Example1:</a:t>
            </a:r>
          </a:p>
          <a:p>
            <a:pPr algn="l" rtl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Find the value of 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Solution:</a:t>
            </a:r>
          </a:p>
          <a:p>
            <a:pPr algn="l" rtl="0">
              <a:buNone/>
            </a:pPr>
            <a:r>
              <a:rPr lang="en-US" dirty="0" smtClean="0"/>
              <a:t>Using the definition of operations in Boolean algebra, it follows that:</a:t>
            </a:r>
          </a:p>
          <a:p>
            <a:pPr algn="l" rtl="0">
              <a:buNone/>
            </a:pPr>
            <a:endParaRPr lang="ar-SA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491880" y="1268760"/>
            <a:ext cx="1857806" cy="432048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203848" y="4149080"/>
            <a:ext cx="2448272" cy="1680187"/>
            <a:chOff x="3347864" y="4437112"/>
            <a:chExt cx="1323975" cy="581526"/>
          </a:xfrm>
        </p:grpSpPr>
        <p:pic>
          <p:nvPicPr>
            <p:cNvPr id="16390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47864" y="4437112"/>
              <a:ext cx="1285875" cy="190500"/>
            </a:xfrm>
            <a:prstGeom prst="rect">
              <a:avLst/>
            </a:prstGeom>
            <a:noFill/>
          </p:spPr>
        </p:pic>
        <p:pic>
          <p:nvPicPr>
            <p:cNvPr id="16389" name="Picture 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47864" y="4627612"/>
              <a:ext cx="1323975" cy="190500"/>
            </a:xfrm>
            <a:prstGeom prst="rect">
              <a:avLst/>
            </a:prstGeom>
            <a:noFill/>
          </p:spPr>
        </p:pic>
        <p:pic>
          <p:nvPicPr>
            <p:cNvPr id="16388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96109" y="4828138"/>
              <a:ext cx="866775" cy="190500"/>
            </a:xfrm>
            <a:prstGeom prst="rect">
              <a:avLst/>
            </a:prstGeom>
            <a:noFill/>
          </p:spPr>
        </p:pic>
      </p:grp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Translation into a Logical Equivalence </a:t>
            </a:r>
            <a:endParaRPr lang="ar-SA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>
                <a:solidFill>
                  <a:srgbClr val="00B050"/>
                </a:solidFill>
              </a:rPr>
              <a:t>0 ≡ F,</a:t>
            </a:r>
          </a:p>
          <a:p>
            <a:pPr algn="l" rtl="0"/>
            <a:r>
              <a:rPr lang="en-US" b="1" dirty="0" smtClean="0">
                <a:solidFill>
                  <a:srgbClr val="00B050"/>
                </a:solidFill>
              </a:rPr>
              <a:t> 1 ≡ T ,</a:t>
            </a:r>
          </a:p>
          <a:p>
            <a:pPr algn="l" rtl="0"/>
            <a:r>
              <a:rPr lang="en-US" b="1" dirty="0" smtClean="0">
                <a:solidFill>
                  <a:srgbClr val="00B050"/>
                </a:solidFill>
              </a:rPr>
              <a:t> . ≡ </a:t>
            </a:r>
            <a:r>
              <a:rPr lang="el-GR" b="1" dirty="0" smtClean="0">
                <a:solidFill>
                  <a:srgbClr val="00B050"/>
                </a:solidFill>
              </a:rPr>
              <a:t>Λ</a:t>
            </a:r>
            <a:r>
              <a:rPr lang="en-US" b="1" dirty="0" smtClean="0">
                <a:solidFill>
                  <a:srgbClr val="00B050"/>
                </a:solidFill>
              </a:rPr>
              <a:t>,</a:t>
            </a:r>
          </a:p>
          <a:p>
            <a:pPr algn="l" rtl="0"/>
            <a:r>
              <a:rPr lang="en-US" b="1" dirty="0" smtClean="0">
                <a:solidFill>
                  <a:srgbClr val="00B050"/>
                </a:solidFill>
              </a:rPr>
              <a:t>+ ≡ V,</a:t>
            </a:r>
          </a:p>
          <a:p>
            <a:pPr algn="l" rtl="0"/>
            <a:r>
              <a:rPr lang="ar-SA" b="1" dirty="0" smtClean="0">
                <a:solidFill>
                  <a:srgbClr val="00B050"/>
                </a:solidFill>
              </a:rPr>
              <a:t> </a:t>
            </a:r>
            <a:r>
              <a:rPr lang="ar-SA" b="1" baseline="30000" dirty="0" smtClean="0">
                <a:solidFill>
                  <a:srgbClr val="00B050"/>
                </a:solidFill>
              </a:rPr>
              <a:t>ــــــــ </a:t>
            </a:r>
            <a:r>
              <a:rPr lang="en-US" b="1" dirty="0" smtClean="0">
                <a:solidFill>
                  <a:srgbClr val="00B050"/>
                </a:solidFill>
              </a:rPr>
              <a:t>≡ ¬</a:t>
            </a:r>
          </a:p>
          <a:p>
            <a:pPr algn="l" rtl="0"/>
            <a:endParaRPr lang="en-US" b="1" u="sng" dirty="0" smtClean="0">
              <a:solidFill>
                <a:srgbClr val="FF0000"/>
              </a:solidFill>
            </a:endParaRPr>
          </a:p>
          <a:p>
            <a:pPr algn="l" rtl="0"/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32656"/>
            <a:ext cx="4038600" cy="5793507"/>
          </a:xfrm>
        </p:spPr>
        <p:txBody>
          <a:bodyPr/>
          <a:lstStyle/>
          <a:p>
            <a:pPr algn="l" rtl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Example 2:</a:t>
            </a:r>
          </a:p>
          <a:p>
            <a:pPr algn="l" rtl="0">
              <a:buNone/>
            </a:pPr>
            <a:endParaRPr lang="en-US" b="1" u="sng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Solution:</a:t>
            </a:r>
          </a:p>
          <a:p>
            <a:pPr algn="l" rtl="0">
              <a:buNone/>
            </a:pPr>
            <a:endParaRPr lang="en-US" b="1" u="sng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ar-SA" b="1" u="sng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6948264" y="1484784"/>
            <a:ext cx="1872208" cy="4248471"/>
          </a:xfrm>
          <a:ln w="38100" cmpd="thickThin">
            <a:solidFill>
              <a:srgbClr val="7030A0"/>
            </a:solidFill>
            <a:prstDash val="soli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l" rtl="0"/>
            <a:r>
              <a:rPr lang="en-US" b="1" dirty="0" smtClean="0">
                <a:solidFill>
                  <a:srgbClr val="00B050"/>
                </a:solidFill>
              </a:rPr>
              <a:t>0 ≡ F,</a:t>
            </a:r>
          </a:p>
          <a:p>
            <a:pPr algn="l" rtl="0"/>
            <a:r>
              <a:rPr lang="en-US" b="1" dirty="0" smtClean="0">
                <a:solidFill>
                  <a:srgbClr val="00B050"/>
                </a:solidFill>
              </a:rPr>
              <a:t> 1 ≡ T ,</a:t>
            </a:r>
          </a:p>
          <a:p>
            <a:pPr algn="l" rtl="0"/>
            <a:r>
              <a:rPr lang="en-US" b="1" dirty="0" smtClean="0">
                <a:solidFill>
                  <a:srgbClr val="00B050"/>
                </a:solidFill>
              </a:rPr>
              <a:t> . ≡ </a:t>
            </a:r>
            <a:r>
              <a:rPr lang="el-GR" b="1" dirty="0" smtClean="0">
                <a:solidFill>
                  <a:srgbClr val="00B050"/>
                </a:solidFill>
              </a:rPr>
              <a:t>Λ</a:t>
            </a:r>
            <a:r>
              <a:rPr lang="en-US" b="1" dirty="0" smtClean="0">
                <a:solidFill>
                  <a:srgbClr val="00B050"/>
                </a:solidFill>
              </a:rPr>
              <a:t>,</a:t>
            </a:r>
          </a:p>
          <a:p>
            <a:pPr algn="l" rtl="0"/>
            <a:r>
              <a:rPr lang="en-US" b="1" dirty="0" smtClean="0">
                <a:solidFill>
                  <a:srgbClr val="00B050"/>
                </a:solidFill>
              </a:rPr>
              <a:t>+ ≡ V,</a:t>
            </a:r>
          </a:p>
          <a:p>
            <a:pPr algn="l" rtl="0"/>
            <a:r>
              <a:rPr lang="ar-SA" b="1" dirty="0" smtClean="0">
                <a:solidFill>
                  <a:srgbClr val="00B050"/>
                </a:solidFill>
              </a:rPr>
              <a:t> </a:t>
            </a:r>
            <a:r>
              <a:rPr lang="ar-SA" b="1" baseline="30000" dirty="0" smtClean="0">
                <a:solidFill>
                  <a:srgbClr val="00B050"/>
                </a:solidFill>
              </a:rPr>
              <a:t>ــــــــ </a:t>
            </a:r>
            <a:r>
              <a:rPr lang="en-US" b="1" dirty="0" smtClean="0">
                <a:solidFill>
                  <a:srgbClr val="00B050"/>
                </a:solidFill>
              </a:rPr>
              <a:t>≡ ¬</a:t>
            </a:r>
          </a:p>
          <a:p>
            <a:pPr algn="l" rtl="0">
              <a:buNone/>
            </a:pPr>
            <a:endParaRPr lang="ar-SA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8651761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204864"/>
            <a:ext cx="392893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764704"/>
            <a:ext cx="914399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4038600" cy="5865515"/>
          </a:xfrm>
        </p:spPr>
        <p:txBody>
          <a:bodyPr/>
          <a:lstStyle/>
          <a:p>
            <a:pPr algn="l" rtl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Example 3:</a:t>
            </a:r>
          </a:p>
          <a:p>
            <a:pPr algn="l" rtl="0">
              <a:buNone/>
            </a:pPr>
            <a:endParaRPr lang="en-US" b="1" u="sng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en-US" b="1" u="sng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Solution:</a:t>
            </a:r>
          </a:p>
          <a:p>
            <a:pPr algn="l" rtl="0">
              <a:buNone/>
            </a:pPr>
            <a:endParaRPr lang="en-US" b="1" u="sng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en-US" b="1" u="sng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ar-SA" dirty="0"/>
          </a:p>
        </p:txBody>
      </p:sp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7092280" y="1700808"/>
            <a:ext cx="1872208" cy="4248471"/>
          </a:xfrm>
          <a:ln w="38100" cmpd="thickThin">
            <a:solidFill>
              <a:srgbClr val="7030A0"/>
            </a:solidFill>
            <a:prstDash val="soli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l" rtl="0"/>
            <a:r>
              <a:rPr lang="en-US" b="1" dirty="0" smtClean="0">
                <a:solidFill>
                  <a:srgbClr val="00B050"/>
                </a:solidFill>
              </a:rPr>
              <a:t>0 ≡ F,</a:t>
            </a:r>
          </a:p>
          <a:p>
            <a:pPr algn="l" rtl="0"/>
            <a:r>
              <a:rPr lang="en-US" b="1" dirty="0" smtClean="0">
                <a:solidFill>
                  <a:srgbClr val="00B050"/>
                </a:solidFill>
              </a:rPr>
              <a:t> 1 ≡ T ,</a:t>
            </a:r>
          </a:p>
          <a:p>
            <a:pPr algn="l" rtl="0"/>
            <a:r>
              <a:rPr lang="en-US" b="1" dirty="0" smtClean="0">
                <a:solidFill>
                  <a:srgbClr val="00B050"/>
                </a:solidFill>
              </a:rPr>
              <a:t> . ≡ </a:t>
            </a:r>
            <a:r>
              <a:rPr lang="el-GR" b="1" dirty="0" smtClean="0">
                <a:solidFill>
                  <a:srgbClr val="00B050"/>
                </a:solidFill>
              </a:rPr>
              <a:t>Λ</a:t>
            </a:r>
            <a:r>
              <a:rPr lang="en-US" b="1" dirty="0" smtClean="0">
                <a:solidFill>
                  <a:srgbClr val="00B050"/>
                </a:solidFill>
              </a:rPr>
              <a:t>,</a:t>
            </a:r>
          </a:p>
          <a:p>
            <a:pPr algn="l" rtl="0"/>
            <a:r>
              <a:rPr lang="en-US" b="1" dirty="0" smtClean="0">
                <a:solidFill>
                  <a:srgbClr val="00B050"/>
                </a:solidFill>
              </a:rPr>
              <a:t>+ ≡ V,</a:t>
            </a:r>
          </a:p>
          <a:p>
            <a:pPr algn="l" rtl="0"/>
            <a:r>
              <a:rPr lang="ar-SA" b="1" dirty="0" smtClean="0">
                <a:solidFill>
                  <a:srgbClr val="00B050"/>
                </a:solidFill>
              </a:rPr>
              <a:t> </a:t>
            </a:r>
            <a:r>
              <a:rPr lang="ar-SA" b="1" baseline="30000" dirty="0" smtClean="0">
                <a:solidFill>
                  <a:srgbClr val="00B050"/>
                </a:solidFill>
              </a:rPr>
              <a:t>ــــــــ </a:t>
            </a:r>
            <a:r>
              <a:rPr lang="en-US" b="1" dirty="0" smtClean="0">
                <a:solidFill>
                  <a:srgbClr val="00B050"/>
                </a:solidFill>
              </a:rPr>
              <a:t>≡ ¬</a:t>
            </a:r>
          </a:p>
          <a:p>
            <a:pPr algn="l" rtl="0">
              <a:buNone/>
            </a:pPr>
            <a:endParaRPr lang="ar-SA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276872"/>
            <a:ext cx="288644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Boolean Expressions and Boolean Functions</a:t>
            </a:r>
            <a:endParaRPr lang="ar-SA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/>
              <a:t>Let B= {0,1} . Then 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smtClean="0"/>
              <a:t>={(x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 , • • • 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)/x</a:t>
            </a:r>
            <a:r>
              <a:rPr lang="en-US" baseline="-25000" dirty="0" smtClean="0"/>
              <a:t>i</a:t>
            </a:r>
            <a:r>
              <a:rPr lang="el-GR" dirty="0" smtClean="0"/>
              <a:t>ϵ</a:t>
            </a:r>
            <a:r>
              <a:rPr lang="en-US" dirty="0" smtClean="0"/>
              <a:t>B for 1 ≤ </a:t>
            </a:r>
            <a:r>
              <a:rPr lang="en-US" dirty="0" err="1" smtClean="0"/>
              <a:t>i</a:t>
            </a:r>
            <a:r>
              <a:rPr lang="en-US" dirty="0" smtClean="0"/>
              <a:t> ≤n} is the set of all possible n -</a:t>
            </a:r>
            <a:r>
              <a:rPr lang="en-US" dirty="0" err="1" smtClean="0"/>
              <a:t>tuples</a:t>
            </a:r>
            <a:r>
              <a:rPr lang="en-US" dirty="0" smtClean="0"/>
              <a:t> of Os and 1s. The variable x is called a Boolean variable if it assumes values only from B , that is, if its only possible values are 0 and 1 . A function from 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smtClean="0"/>
              <a:t> to B is called a </a:t>
            </a:r>
            <a:r>
              <a:rPr lang="en-US" b="1" i="1" u="sng" dirty="0" smtClean="0">
                <a:solidFill>
                  <a:srgbClr val="00B050"/>
                </a:solidFill>
              </a:rPr>
              <a:t>Boolean</a:t>
            </a:r>
          </a:p>
          <a:p>
            <a:pPr algn="l" rtl="0">
              <a:buNone/>
            </a:pPr>
            <a:r>
              <a:rPr lang="en-US" b="1" i="1" u="sng" dirty="0" smtClean="0">
                <a:solidFill>
                  <a:srgbClr val="00B050"/>
                </a:solidFill>
              </a:rPr>
              <a:t>function of degree n</a:t>
            </a:r>
            <a:r>
              <a:rPr lang="en-US" dirty="0" smtClean="0"/>
              <a:t>.</a:t>
            </a:r>
            <a:endParaRPr lang="ar-SA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88640"/>
            <a:ext cx="4038600" cy="6336704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EXAMPLE 4</a:t>
            </a:r>
          </a:p>
          <a:p>
            <a:pPr algn="l" rtl="0">
              <a:buNone/>
            </a:pPr>
            <a:r>
              <a:rPr lang="en-US" dirty="0" smtClean="0"/>
              <a:t> The function                  from the set of ordered pairs of Boolean variables to the set {0,1}</a:t>
            </a:r>
          </a:p>
          <a:p>
            <a:pPr algn="l" rtl="0">
              <a:buNone/>
            </a:pPr>
            <a:r>
              <a:rPr lang="en-US" dirty="0" smtClean="0"/>
              <a:t>is a </a:t>
            </a:r>
            <a:r>
              <a:rPr lang="en-US" b="1" i="1" dirty="0" smtClean="0">
                <a:solidFill>
                  <a:srgbClr val="00B050"/>
                </a:solidFill>
              </a:rPr>
              <a:t>Boolean function of degree 2 </a:t>
            </a:r>
            <a:r>
              <a:rPr lang="en-US" dirty="0" smtClean="0"/>
              <a:t>with</a:t>
            </a:r>
          </a:p>
          <a:p>
            <a:pPr algn="l" rtl="0">
              <a:buNone/>
            </a:pPr>
            <a:r>
              <a:rPr lang="en-US" dirty="0" smtClean="0"/>
              <a:t> F ( 1,1)=0, F (1,0) = 1 , F (0,1) = 0, and F(0, 0) = 0.</a:t>
            </a:r>
          </a:p>
          <a:p>
            <a:pPr algn="l" rtl="0">
              <a:buNone/>
            </a:pPr>
            <a:r>
              <a:rPr lang="en-US" dirty="0" smtClean="0"/>
              <a:t>We display these values of F in Table 1 .</a:t>
            </a:r>
            <a:endParaRPr lang="ar-SA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836712"/>
            <a:ext cx="1512168" cy="378042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5580112" y="332656"/>
            <a:ext cx="1368152" cy="2304256"/>
          </a:xfrm>
          <a:prstGeom prst="rect">
            <a:avLst/>
          </a:prstGeom>
          <a:ln w="38100" cap="flat" cmpd="thickThin" algn="ctr">
            <a:solidFill>
              <a:srgbClr val="7030A0"/>
            </a:solidFill>
            <a:prstDash val="solid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 ≡ F,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 ≡ T 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 ≡ </a:t>
            </a: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Λ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≡ V,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SA" sz="24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ــــــــ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≡ ¬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SA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708920"/>
            <a:ext cx="2676897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 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1097</Words>
  <Application>Microsoft Macintosh PowerPoint</Application>
  <PresentationFormat>On-screen Show (4:3)</PresentationFormat>
  <Paragraphs>186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سمة Office</vt:lpstr>
      <vt:lpstr>Boolean Algebra</vt:lpstr>
      <vt:lpstr>Boolean Functions </vt:lpstr>
      <vt:lpstr>The Operations In Boolean Algebra </vt:lpstr>
      <vt:lpstr>PowerPoint Presentation</vt:lpstr>
      <vt:lpstr>Translation into a Logical Equivalence </vt:lpstr>
      <vt:lpstr>PowerPoint Presentation</vt:lpstr>
      <vt:lpstr>PowerPoint Presentation</vt:lpstr>
      <vt:lpstr>Boolean Expressions and Boolean Functions</vt:lpstr>
      <vt:lpstr>PowerPoint Presentation</vt:lpstr>
      <vt:lpstr>Boolean Expressions</vt:lpstr>
      <vt:lpstr>PowerPoint Presentation</vt:lpstr>
      <vt:lpstr>Equality of Boolean Functios</vt:lpstr>
      <vt:lpstr>PowerPoint Presentation</vt:lpstr>
      <vt:lpstr>Identities of Boolean Algebra</vt:lpstr>
      <vt:lpstr>PowerPoint Presentation</vt:lpstr>
      <vt:lpstr>PowerPoint Presentation</vt:lpstr>
      <vt:lpstr>PowerPoint Presentation</vt:lpstr>
      <vt:lpstr>Duality</vt:lpstr>
      <vt:lpstr>PowerPoint Presentation</vt:lpstr>
      <vt:lpstr>Duality Principle</vt:lpstr>
      <vt:lpstr>PowerPoint Presentation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Boolean Algebra</dc:title>
  <dc:creator>Zainab</dc:creator>
  <cp:lastModifiedBy>Microsoft Office User</cp:lastModifiedBy>
  <cp:revision>64</cp:revision>
  <dcterms:created xsi:type="dcterms:W3CDTF">2013-02-24T16:52:21Z</dcterms:created>
  <dcterms:modified xsi:type="dcterms:W3CDTF">2015-11-15T16:26:15Z</dcterms:modified>
</cp:coreProperties>
</file>