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CF31A-0620-4EFB-8A18-2FBAC5FF810A}" v="2" dt="2018-11-11T21:25:34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رام العمري" userId="4b75b16303ba61f7" providerId="LiveId" clId="{3F4CF31A-0620-4EFB-8A18-2FBAC5FF810A}"/>
    <pc:docChg chg="modSld">
      <pc:chgData name="مرام العمري" userId="4b75b16303ba61f7" providerId="LiveId" clId="{3F4CF31A-0620-4EFB-8A18-2FBAC5FF810A}" dt="2018-11-11T21:25:34.493" v="1" actId="20577"/>
      <pc:docMkLst>
        <pc:docMk/>
      </pc:docMkLst>
      <pc:sldChg chg="modSp">
        <pc:chgData name="مرام العمري" userId="4b75b16303ba61f7" providerId="LiveId" clId="{3F4CF31A-0620-4EFB-8A18-2FBAC5FF810A}" dt="2018-11-11T21:25:29.028" v="0" actId="20577"/>
        <pc:sldMkLst>
          <pc:docMk/>
          <pc:sldMk cId="1099946578" sldId="266"/>
        </pc:sldMkLst>
        <pc:spChg chg="mod">
          <ac:chgData name="مرام العمري" userId="4b75b16303ba61f7" providerId="LiveId" clId="{3F4CF31A-0620-4EFB-8A18-2FBAC5FF810A}" dt="2018-11-11T21:25:29.028" v="0" actId="20577"/>
          <ac:spMkLst>
            <pc:docMk/>
            <pc:sldMk cId="1099946578" sldId="266"/>
            <ac:spMk id="3" creationId="{3756F3DF-1727-4661-BF0D-A6996A5D7087}"/>
          </ac:spMkLst>
        </pc:spChg>
      </pc:sldChg>
      <pc:sldChg chg="modSp">
        <pc:chgData name="مرام العمري" userId="4b75b16303ba61f7" providerId="LiveId" clId="{3F4CF31A-0620-4EFB-8A18-2FBAC5FF810A}" dt="2018-11-11T21:25:34.493" v="1" actId="20577"/>
        <pc:sldMkLst>
          <pc:docMk/>
          <pc:sldMk cId="4204110806" sldId="267"/>
        </pc:sldMkLst>
        <pc:spChg chg="mod">
          <ac:chgData name="مرام العمري" userId="4b75b16303ba61f7" providerId="LiveId" clId="{3F4CF31A-0620-4EFB-8A18-2FBAC5FF810A}" dt="2018-11-11T21:25:34.493" v="1" actId="20577"/>
          <ac:spMkLst>
            <pc:docMk/>
            <pc:sldMk cId="4204110806" sldId="267"/>
            <ac:spMk id="3" creationId="{3756F3DF-1727-4661-BF0D-A6996A5D70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F91B-7762-465D-BA7C-1515A4147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786" y="1913467"/>
            <a:ext cx="7100427" cy="151553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Bonds</a:t>
            </a:r>
            <a:br>
              <a:rPr lang="en-US" dirty="0"/>
            </a:br>
            <a:r>
              <a:rPr lang="en-US" sz="3200" dirty="0"/>
              <a:t>Premium/Discount + Amortization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F5122-91CD-4B5C-90A8-6189C0F13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5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8319-C495-4F24-ACBA-A6279CFC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Bonds – Amortization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6F3DF-1727-4661-BF0D-A6996A5D7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2"/>
                <a:ext cx="9761289" cy="331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𝑭𝒐𝒖𝒓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𝒑𝒂𝒓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𝒃𝒐𝒏𝒅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𝒓𝒆𝒅𝒆𝒆𝒎𝒂𝒃𝒍𝒆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𝟏𝟎𝟓𝟎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% ,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𝟏𝟎𝟒𝟐</m:t>
                      </m:r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dirty="0"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6F3DF-1727-4661-BF0D-A6996A5D7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2"/>
                <a:ext cx="9761289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78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8319-C495-4F24-ACBA-A6279CFC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Bonds – Amortization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6F3DF-1727-4661-BF0D-A6996A5D7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2"/>
                <a:ext cx="9761289" cy="331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𝑭𝒐𝒖𝒓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𝒑𝒂𝒓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𝒃𝒐𝒏𝒅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𝒓𝒆𝒅𝒆𝒆𝒎𝒂𝒃𝒍𝒆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𝟏𝟎𝟓𝟎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% ,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dirty="0" smtClean="0">
                          <a:latin typeface="Cambria Math" panose="02040503050406030204" pitchFamily="18" charset="0"/>
                        </a:rPr>
                        <m:t>𝟏𝟎𝟒𝟐</m:t>
                      </m:r>
                      <m:r>
                        <a:rPr lang="en-US" sz="1800" b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dirty="0" smtClean="0"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1050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1046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227811</m:t>
                      </m:r>
                      <m:r>
                        <a:rPr lang="en-US" sz="1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Prospective</m:t>
                          </m:r>
                          <m:r>
                            <a:rPr lang="en-US" sz="1800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Method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1042</m:t>
                          </m:r>
                          <m:r>
                            <a:rPr lang="en-US" sz="1800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d>
                      <m:sSup>
                        <m:sSupPr>
                          <m:ctrlPr>
                            <a:rPr lang="en-US" sz="1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04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SA" sz="1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sz="1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1046</m:t>
                      </m:r>
                      <m:r>
                        <a:rPr lang="en-US" sz="1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227811</m:t>
                      </m:r>
                      <m:r>
                        <a:rPr lang="en-US" sz="1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Retr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ospective</m:t>
                          </m:r>
                          <m:r>
                            <a:rPr lang="en-US" sz="18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Method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1046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227811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)∙(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04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84911244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84911244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8491144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6F3DF-1727-4661-BF0D-A6996A5D7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2"/>
                <a:ext cx="9761289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4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8319-C495-4F24-ACBA-A6279CFC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Bonds – Amortization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6F3DF-1727-4661-BF0D-A6996A5D7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2"/>
                <a:ext cx="9761289" cy="331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𝑭𝒐𝒖𝒓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𝒑𝒂𝒓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𝒃𝒐𝒏𝒅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𝒓𝒆𝒅𝒆𝒆𝒎𝒂𝒃𝒍𝒆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𝟏𝟎𝟓𝟎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% ,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dirty="0" smtClean="0">
                          <a:latin typeface="Cambria Math" panose="02040503050406030204" pitchFamily="18" charset="0"/>
                        </a:rPr>
                        <m:t>𝟏𝟎𝟒𝟐</m:t>
                      </m:r>
                      <m:r>
                        <a:rPr lang="en-US" sz="1800" b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dirty="0" smtClean="0"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Prospective</m:t>
                          </m:r>
                          <m:r>
                            <a:rPr lang="en-US" sz="1800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Method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1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ar-SA" sz="1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sz="1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sz="1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Retr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ospective</m:t>
                          </m:r>
                          <m:r>
                            <a:rPr lang="en-US" sz="18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Method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                    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6F3DF-1727-4661-BF0D-A6996A5D7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2"/>
                <a:ext cx="9761289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11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1499-E373-4AD9-AAFE-49078CA9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accent3">
                    <a:lumMod val="50000"/>
                  </a:schemeClr>
                </a:solidFill>
              </a:rPr>
              <a:t>Bonds</a:t>
            </a:r>
            <a:br>
              <a:rPr lang="en-US" dirty="0"/>
            </a:br>
            <a:r>
              <a:rPr lang="en-US" sz="4000" dirty="0"/>
              <a:t>Premium/Discount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4A20EF-2BA1-4C58-AA88-96441A78EAC0}"/>
                  </a:ext>
                </a:extLst>
              </p:cNvPr>
              <p:cNvSpPr txBox="1"/>
              <p:nvPr/>
            </p:nvSpPr>
            <p:spPr>
              <a:xfrm>
                <a:off x="1619076" y="3340898"/>
                <a:ext cx="15771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𝑪𝒊</m:t>
                      </m:r>
                    </m:oMath>
                  </m:oMathPara>
                </a14:m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4A20EF-2BA1-4C58-AA88-96441A78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76" y="3340898"/>
                <a:ext cx="157712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F6FF82-9B07-4D83-87B2-A03A9B13D797}"/>
                  </a:ext>
                </a:extLst>
              </p:cNvPr>
              <p:cNvSpPr txBox="1"/>
              <p:nvPr/>
            </p:nvSpPr>
            <p:spPr>
              <a:xfrm>
                <a:off x="4844640" y="3340896"/>
                <a:ext cx="24859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F6FF82-9B07-4D83-87B2-A03A9B13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40" y="3340896"/>
                <a:ext cx="248593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626E0-4B9E-4BD0-BDA3-B354AFC95735}"/>
                  </a:ext>
                </a:extLst>
              </p:cNvPr>
              <p:cNvSpPr txBox="1"/>
              <p:nvPr/>
            </p:nvSpPr>
            <p:spPr>
              <a:xfrm>
                <a:off x="8979016" y="3340896"/>
                <a:ext cx="15771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𝑪𝒊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626E0-4B9E-4BD0-BDA3-B354AFC95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016" y="3340896"/>
                <a:ext cx="1577129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06B777-D190-4387-9C06-87C4527A8453}"/>
              </a:ext>
            </a:extLst>
          </p:cNvPr>
          <p:cNvSpPr txBox="1"/>
          <p:nvPr/>
        </p:nvSpPr>
        <p:spPr>
          <a:xfrm>
            <a:off x="1619076" y="4310391"/>
            <a:ext cx="1577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Bought at</a:t>
            </a:r>
          </a:p>
          <a:p>
            <a:pPr algn="ctr"/>
            <a:r>
              <a:rPr lang="en-US" sz="2800" b="1" dirty="0">
                <a:solidFill>
                  <a:schemeClr val="accent4"/>
                </a:solidFill>
              </a:rPr>
              <a:t>Discount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5BD4F-5743-43E3-A774-FBFB2F921BAA}"/>
              </a:ext>
            </a:extLst>
          </p:cNvPr>
          <p:cNvSpPr txBox="1"/>
          <p:nvPr/>
        </p:nvSpPr>
        <p:spPr>
          <a:xfrm>
            <a:off x="8995797" y="4310392"/>
            <a:ext cx="1658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Bought at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Premium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1BB07-9E18-4DDF-8797-F767EEB80EB0}"/>
              </a:ext>
            </a:extLst>
          </p:cNvPr>
          <p:cNvSpPr txBox="1"/>
          <p:nvPr/>
        </p:nvSpPr>
        <p:spPr>
          <a:xfrm>
            <a:off x="4920141" y="4048782"/>
            <a:ext cx="233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Priced at Par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45A348-B791-457B-8752-F2FBC54DA1D2}"/>
                  </a:ext>
                </a:extLst>
              </p:cNvPr>
              <p:cNvSpPr txBox="1"/>
              <p:nvPr/>
            </p:nvSpPr>
            <p:spPr>
              <a:xfrm>
                <a:off x="1245764" y="5101374"/>
                <a:ext cx="232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𝑫𝒊𝒔𝒄𝒐𝒖𝒏𝒕</m:t>
                      </m:r>
                      <m:r>
                        <a:rPr lang="en-US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45A348-B791-457B-8752-F2FBC54D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64" y="5101374"/>
                <a:ext cx="23237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DF6FC4-8789-4EC8-8A1B-B13FEE57295A}"/>
                  </a:ext>
                </a:extLst>
              </p:cNvPr>
              <p:cNvSpPr txBox="1"/>
              <p:nvPr/>
            </p:nvSpPr>
            <p:spPr>
              <a:xfrm>
                <a:off x="8663034" y="5101374"/>
                <a:ext cx="232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𝑷𝒓𝒆𝒎𝒊𝒖𝒎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DF6FC4-8789-4EC8-8A1B-B13FEE572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034" y="5101374"/>
                <a:ext cx="23237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25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D762-8CDD-4457-9436-8B0B24C9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7981BB-8DC5-4310-9AA2-B1B181552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661620"/>
              </p:ext>
            </p:extLst>
          </p:nvPr>
        </p:nvGraphicFramePr>
        <p:xfrm>
          <a:off x="1409351" y="3088642"/>
          <a:ext cx="9076889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319">
                  <a:extLst>
                    <a:ext uri="{9D8B030D-6E8A-4147-A177-3AD203B41FA5}">
                      <a16:colId xmlns:a16="http://schemas.microsoft.com/office/drawing/2014/main" val="3285042770"/>
                    </a:ext>
                  </a:extLst>
                </a:gridCol>
                <a:gridCol w="1787057">
                  <a:extLst>
                    <a:ext uri="{9D8B030D-6E8A-4147-A177-3AD203B41FA5}">
                      <a16:colId xmlns:a16="http://schemas.microsoft.com/office/drawing/2014/main" val="2070492526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1664491704"/>
                    </a:ext>
                  </a:extLst>
                </a:gridCol>
                <a:gridCol w="788565">
                  <a:extLst>
                    <a:ext uri="{9D8B030D-6E8A-4147-A177-3AD203B41FA5}">
                      <a16:colId xmlns:a16="http://schemas.microsoft.com/office/drawing/2014/main" val="2120664606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2495920898"/>
                    </a:ext>
                  </a:extLst>
                </a:gridCol>
                <a:gridCol w="3095539">
                  <a:extLst>
                    <a:ext uri="{9D8B030D-6E8A-4147-A177-3AD203B41FA5}">
                      <a16:colId xmlns:a16="http://schemas.microsoft.com/office/drawing/2014/main" val="2977498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Coupon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Yield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Amount of Discount/Premium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50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82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26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08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342F4-49B0-4E3F-8A3A-572EF324C88C}"/>
                  </a:ext>
                </a:extLst>
              </p:cNvPr>
              <p:cNvSpPr txBox="1"/>
              <p:nvPr/>
            </p:nvSpPr>
            <p:spPr>
              <a:xfrm>
                <a:off x="4126336" y="2561377"/>
                <a:ext cx="3939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𝑓𝑜𝑢𝑟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342F4-49B0-4E3F-8A3A-572EF324C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336" y="2561377"/>
                <a:ext cx="3939328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19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D762-8CDD-4457-9436-8B0B24C9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7981BB-8DC5-4310-9AA2-B1B181552130}"/>
              </a:ext>
            </a:extLst>
          </p:cNvPr>
          <p:cNvGraphicFramePr>
            <a:graphicFrameLocks noGrp="1"/>
          </p:cNvGraphicFramePr>
          <p:nvPr/>
        </p:nvGraphicFramePr>
        <p:xfrm>
          <a:off x="1409351" y="3088642"/>
          <a:ext cx="9076889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319">
                  <a:extLst>
                    <a:ext uri="{9D8B030D-6E8A-4147-A177-3AD203B41FA5}">
                      <a16:colId xmlns:a16="http://schemas.microsoft.com/office/drawing/2014/main" val="3285042770"/>
                    </a:ext>
                  </a:extLst>
                </a:gridCol>
                <a:gridCol w="1787057">
                  <a:extLst>
                    <a:ext uri="{9D8B030D-6E8A-4147-A177-3AD203B41FA5}">
                      <a16:colId xmlns:a16="http://schemas.microsoft.com/office/drawing/2014/main" val="2070492526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1664491704"/>
                    </a:ext>
                  </a:extLst>
                </a:gridCol>
                <a:gridCol w="788565">
                  <a:extLst>
                    <a:ext uri="{9D8B030D-6E8A-4147-A177-3AD203B41FA5}">
                      <a16:colId xmlns:a16="http://schemas.microsoft.com/office/drawing/2014/main" val="2120664606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2495920898"/>
                    </a:ext>
                  </a:extLst>
                </a:gridCol>
                <a:gridCol w="3095539">
                  <a:extLst>
                    <a:ext uri="{9D8B030D-6E8A-4147-A177-3AD203B41FA5}">
                      <a16:colId xmlns:a16="http://schemas.microsoft.com/office/drawing/2014/main" val="2977498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Coupon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Yield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Amount of Discount/Premium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50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Priced at 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82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1036.30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36.3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26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945.55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54.45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08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342F4-49B0-4E3F-8A3A-572EF324C88C}"/>
                  </a:ext>
                </a:extLst>
              </p:cNvPr>
              <p:cNvSpPr txBox="1"/>
              <p:nvPr/>
            </p:nvSpPr>
            <p:spPr>
              <a:xfrm>
                <a:off x="4126336" y="2561377"/>
                <a:ext cx="3939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𝑓𝑜𝑢𝑟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342F4-49B0-4E3F-8A3A-572EF324C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336" y="2561377"/>
                <a:ext cx="3939328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8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385D-8BB3-4555-8257-CBC3EEFA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Bonds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Amortization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089FB-E1B7-4AEB-B600-5C95B725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346" y="2850546"/>
            <a:ext cx="3092041" cy="260229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Loans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Outstanding Balance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Loan Payment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Principal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5BFD42-70BE-4F35-981C-4695356C410E}"/>
              </a:ext>
            </a:extLst>
          </p:cNvPr>
          <p:cNvSpPr txBox="1">
            <a:spLocks/>
          </p:cNvSpPr>
          <p:nvPr/>
        </p:nvSpPr>
        <p:spPr>
          <a:xfrm>
            <a:off x="6096000" y="2850546"/>
            <a:ext cx="3092041" cy="2602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Bonds</a:t>
            </a:r>
          </a:p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Book Value</a:t>
            </a:r>
          </a:p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Coupon</a:t>
            </a:r>
          </a:p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Write (Up/Down)</a:t>
            </a: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1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E0BC-3267-4CD9-803A-E09042B2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Bonds</a:t>
            </a:r>
            <a:r>
              <a:rPr lang="en-US" dirty="0"/>
              <a:t> – Amortization</a:t>
            </a:r>
            <a:br>
              <a:rPr lang="en-US" dirty="0"/>
            </a:br>
            <a:r>
              <a:rPr lang="en-US" dirty="0"/>
              <a:t>Write-Down</a:t>
            </a:r>
            <a:r>
              <a:rPr lang="en-US" b="1" dirty="0"/>
              <a:t> </a:t>
            </a:r>
            <a:r>
              <a:rPr lang="en-US" dirty="0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6404CB-D814-412B-AA8F-AC22C157D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60785"/>
              </p:ext>
            </p:extLst>
          </p:nvPr>
        </p:nvGraphicFramePr>
        <p:xfrm>
          <a:off x="2032000" y="3261599"/>
          <a:ext cx="8128000" cy="234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26128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2040704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626932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977803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60739769"/>
                    </a:ext>
                  </a:extLst>
                </a:gridCol>
              </a:tblGrid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Write-Down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91071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1036.30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44764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42882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15788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097316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683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5F8AB-6C1E-4FAE-BF79-50A88E68F733}"/>
                  </a:ext>
                </a:extLst>
              </p:cNvPr>
              <p:cNvSpPr txBox="1"/>
              <p:nvPr/>
            </p:nvSpPr>
            <p:spPr>
              <a:xfrm>
                <a:off x="2197916" y="2583809"/>
                <a:ext cx="75417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𝑭𝒐𝒖𝒓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𝒑𝒂𝒓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𝒃𝒐𝒏𝒅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 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/>
                        <m:t>1036</m:t>
                      </m:r>
                      <m:r>
                        <m:rPr>
                          <m:nor/>
                        </m:rPr>
                        <a:rPr lang="en-US" b="1" dirty="0"/>
                        <m:t>.</m:t>
                      </m:r>
                      <m:r>
                        <m:rPr>
                          <m:nor/>
                        </m:rPr>
                        <a:rPr lang="en-US" b="1" dirty="0"/>
                        <m:t>30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5F8AB-6C1E-4FAE-BF79-50A88E68F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916" y="2583809"/>
                <a:ext cx="754170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65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E0BC-3267-4CD9-803A-E09042B2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Bonds</a:t>
            </a:r>
            <a:r>
              <a:rPr lang="en-US" dirty="0"/>
              <a:t> – Amortization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6404CB-D814-412B-AA8F-AC22C157D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48634"/>
              </p:ext>
            </p:extLst>
          </p:nvPr>
        </p:nvGraphicFramePr>
        <p:xfrm>
          <a:off x="2032000" y="3261599"/>
          <a:ext cx="8128000" cy="234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26128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2040704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626932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977803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60739769"/>
                    </a:ext>
                  </a:extLst>
                </a:gridCol>
              </a:tblGrid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Write-Down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91071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1036.30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44764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41.45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8.55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1027.75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42882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41.11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1018.86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15788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40.75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9.25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1009.61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097316"/>
                  </a:ext>
                </a:extLst>
              </a:tr>
              <a:tr h="391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40.39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9.61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683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5F8AB-6C1E-4FAE-BF79-50A88E68F733}"/>
                  </a:ext>
                </a:extLst>
              </p:cNvPr>
              <p:cNvSpPr txBox="1"/>
              <p:nvPr/>
            </p:nvSpPr>
            <p:spPr>
              <a:xfrm>
                <a:off x="2197916" y="2583809"/>
                <a:ext cx="75417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𝑭𝒐𝒖𝒓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𝒑𝒂𝒓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𝒃𝒐𝒏𝒅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 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/>
                        <m:t>1036</m:t>
                      </m:r>
                      <m:r>
                        <m:rPr>
                          <m:nor/>
                        </m:rPr>
                        <a:rPr lang="en-US" b="1" dirty="0"/>
                        <m:t>.</m:t>
                      </m:r>
                      <m:r>
                        <m:rPr>
                          <m:nor/>
                        </m:rPr>
                        <a:rPr lang="en-US" b="1" dirty="0"/>
                        <m:t>30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5F8AB-6C1E-4FAE-BF79-50A88E68F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916" y="2583809"/>
                <a:ext cx="754170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89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E0BC-3267-4CD9-803A-E09042B2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Bonds</a:t>
            </a:r>
            <a:r>
              <a:rPr lang="en-US" dirty="0"/>
              <a:t> – Amortization</a:t>
            </a:r>
            <a:br>
              <a:rPr lang="en-US" dirty="0"/>
            </a:br>
            <a:r>
              <a:rPr lang="en-US" dirty="0"/>
              <a:t>Write-Up</a:t>
            </a:r>
            <a:r>
              <a:rPr lang="en-US" b="1" dirty="0"/>
              <a:t> </a:t>
            </a:r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C6404CB-D814-412B-AA8F-AC22C157D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076158"/>
                  </p:ext>
                </p:extLst>
              </p:nvPr>
            </p:nvGraphicFramePr>
            <p:xfrm>
              <a:off x="2032000" y="3261599"/>
              <a:ext cx="8128000" cy="2349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6261287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22040704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56269328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79778037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360739769"/>
                        </a:ext>
                      </a:extLst>
                    </a:gridCol>
                  </a:tblGrid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Coupon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Interest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Write-Up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291071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𝟏𝟎𝟒𝟐</m:t>
                                </m:r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0" dirty="0" smtClean="0">
                                    <a:latin typeface="Cambria Math" panose="02040503050406030204" pitchFamily="18" charset="0"/>
                                  </a:rPr>
                                  <m:t>𝟕𝟒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4244764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2142882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5515788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097316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1050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6368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C6404CB-D814-412B-AA8F-AC22C157D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076158"/>
                  </p:ext>
                </p:extLst>
              </p:nvPr>
            </p:nvGraphicFramePr>
            <p:xfrm>
              <a:off x="2032000" y="3261599"/>
              <a:ext cx="8128000" cy="2349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6261287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22040704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56269328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79778037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360739769"/>
                        </a:ext>
                      </a:extLst>
                    </a:gridCol>
                  </a:tblGrid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Coupon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Interest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Write-Up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291071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106154" r="-749" b="-4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244764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2142882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5515788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097316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1050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63683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5F8AB-6C1E-4FAE-BF79-50A88E68F733}"/>
                  </a:ext>
                </a:extLst>
              </p:cNvPr>
              <p:cNvSpPr txBox="1"/>
              <p:nvPr/>
            </p:nvSpPr>
            <p:spPr>
              <a:xfrm>
                <a:off x="1295402" y="2615268"/>
                <a:ext cx="9697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𝑭𝒐𝒖𝒓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𝒑𝒂𝒓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𝒃𝒐𝒏𝒅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𝒓𝒆𝒅𝒆𝒆𝒎𝒂𝒃𝒍𝒆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𝟏𝟎𝟓𝟎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 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𝟏𝟎𝟒𝟐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5F8AB-6C1E-4FAE-BF79-50A88E68F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615268"/>
                <a:ext cx="969767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49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E0BC-3267-4CD9-803A-E09042B2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Bonds</a:t>
            </a:r>
            <a:r>
              <a:rPr lang="en-US" dirty="0"/>
              <a:t> – Amortization</a:t>
            </a:r>
            <a:br>
              <a:rPr lang="en-US" dirty="0"/>
            </a:br>
            <a:r>
              <a:rPr lang="en-US" dirty="0"/>
              <a:t>Write-Up</a:t>
            </a:r>
            <a:r>
              <a:rPr lang="en-US" b="1" dirty="0"/>
              <a:t> </a:t>
            </a:r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C6404CB-D814-412B-AA8F-AC22C157D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6476"/>
                  </p:ext>
                </p:extLst>
              </p:nvPr>
            </p:nvGraphicFramePr>
            <p:xfrm>
              <a:off x="2032000" y="3261599"/>
              <a:ext cx="8128000" cy="2349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6261287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22040704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56269328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79778037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360739769"/>
                        </a:ext>
                      </a:extLst>
                    </a:gridCol>
                  </a:tblGrid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Coupon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Interest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Write-Up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291071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1042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4244764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41.71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1044.45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2142882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41.78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1046.23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5515788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41.85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1048.08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097316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41.92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1.92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1050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6368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C6404CB-D814-412B-AA8F-AC22C157D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6476"/>
                  </p:ext>
                </p:extLst>
              </p:nvPr>
            </p:nvGraphicFramePr>
            <p:xfrm>
              <a:off x="2032000" y="3261599"/>
              <a:ext cx="8128000" cy="2349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6261287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22040704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56269328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79778037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360739769"/>
                        </a:ext>
                      </a:extLst>
                    </a:gridCol>
                  </a:tblGrid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Coupon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Interest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Write-Up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291071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106154" r="-749" b="-4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244764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41.71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1044.45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2142882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41.78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1046.23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5515788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41.85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1048.08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097316"/>
                      </a:ext>
                    </a:extLst>
                  </a:tr>
                  <a:tr h="391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41.92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1.92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1050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63683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5F8AB-6C1E-4FAE-BF79-50A88E68F733}"/>
                  </a:ext>
                </a:extLst>
              </p:cNvPr>
              <p:cNvSpPr txBox="1"/>
              <p:nvPr/>
            </p:nvSpPr>
            <p:spPr>
              <a:xfrm>
                <a:off x="1295402" y="2615268"/>
                <a:ext cx="9697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𝑭𝒐𝒖𝒓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𝒑𝒂𝒓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𝒃𝒐𝒏𝒅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𝒓𝒆𝒅𝒆𝒆𝒎𝒂𝒃𝒍𝒆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𝟏𝟎𝟓𝟎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 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𝟏𝟎𝟒𝟐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5F8AB-6C1E-4FAE-BF79-50A88E68F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615268"/>
                <a:ext cx="969767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864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483</Words>
  <Application>Microsoft Office PowerPoint</Application>
  <PresentationFormat>Widescreen</PresentationFormat>
  <Paragraphs>174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Garamond</vt:lpstr>
      <vt:lpstr>Times New Roman</vt:lpstr>
      <vt:lpstr>Organic</vt:lpstr>
      <vt:lpstr>Bonds Premium/Discount + Amortization</vt:lpstr>
      <vt:lpstr>Bonds Premium/Discount</vt:lpstr>
      <vt:lpstr>Example</vt:lpstr>
      <vt:lpstr>Example</vt:lpstr>
      <vt:lpstr>Bonds  Amortization</vt:lpstr>
      <vt:lpstr>Bonds – Amortization Write-Down Example</vt:lpstr>
      <vt:lpstr>Bonds – Amortization Example</vt:lpstr>
      <vt:lpstr>Bonds – Amortization Write-Up Example</vt:lpstr>
      <vt:lpstr>Bonds – Amortization Write-Up Example</vt:lpstr>
      <vt:lpstr>Bonds – Amortization Formulas</vt:lpstr>
      <vt:lpstr>Bonds – Amortization Formulas</vt:lpstr>
      <vt:lpstr>Bonds – Amortization Formulas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Bonds Amortization</dc:title>
  <dc:creator>مرام العمري</dc:creator>
  <cp:lastModifiedBy>مرام العمري</cp:lastModifiedBy>
  <cp:revision>13</cp:revision>
  <dcterms:created xsi:type="dcterms:W3CDTF">2018-11-10T19:06:00Z</dcterms:created>
  <dcterms:modified xsi:type="dcterms:W3CDTF">2018-11-11T21:25:39Z</dcterms:modified>
</cp:coreProperties>
</file>