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60"/>
  </p:notesMasterIdLst>
  <p:sldIdLst>
    <p:sldId id="259" r:id="rId14"/>
    <p:sldId id="258" r:id="rId15"/>
    <p:sldId id="257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9" r:id="rId24"/>
    <p:sldId id="273" r:id="rId25"/>
    <p:sldId id="270" r:id="rId26"/>
    <p:sldId id="274" r:id="rId27"/>
    <p:sldId id="271" r:id="rId28"/>
    <p:sldId id="272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9" r:id="rId48"/>
    <p:sldId id="300" r:id="rId49"/>
    <p:sldId id="298" r:id="rId50"/>
    <p:sldId id="301" r:id="rId51"/>
    <p:sldId id="302" r:id="rId52"/>
    <p:sldId id="303" r:id="rId53"/>
    <p:sldId id="282" r:id="rId54"/>
    <p:sldId id="283" r:id="rId55"/>
    <p:sldId id="284" r:id="rId56"/>
    <p:sldId id="285" r:id="rId57"/>
    <p:sldId id="286" r:id="rId58"/>
    <p:sldId id="304" r:id="rId5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FF99"/>
    <a:srgbClr val="00FF00"/>
    <a:srgbClr val="FF0066"/>
    <a:srgbClr val="FFCC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1" d="100"/>
          <a:sy n="111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799F17-641E-4785-BB8C-B747177FD2B8}" type="datetimeFigureOut">
              <a:rPr lang="ar-EG" smtClean="0"/>
              <a:pPr/>
              <a:t>22/03/1441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DCDB29C-A152-400A-B1C8-0A07FF973FC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97963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>
                <a:solidFill>
                  <a:prstClr val="black"/>
                </a:solidFill>
              </a:rPr>
              <a:pPr/>
              <a:t>25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>
                <a:solidFill>
                  <a:prstClr val="black"/>
                </a:solidFill>
              </a:rPr>
              <a:pPr/>
              <a:t>37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>
                <a:solidFill>
                  <a:prstClr val="black"/>
                </a:solidFill>
              </a:rPr>
              <a:pPr/>
              <a:t>38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>
                <a:solidFill>
                  <a:prstClr val="black"/>
                </a:solidFill>
              </a:rPr>
              <a:pPr/>
              <a:t>39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>
                <a:solidFill>
                  <a:prstClr val="black"/>
                </a:solidFill>
              </a:rPr>
              <a:pPr/>
              <a:t>40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/>
              <a:pPr/>
              <a:t>45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>
                <a:solidFill>
                  <a:prstClr val="black"/>
                </a:solidFill>
              </a:rPr>
              <a:pPr/>
              <a:t>26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>
                <a:solidFill>
                  <a:prstClr val="black"/>
                </a:solidFill>
              </a:rPr>
              <a:pPr/>
              <a:t>27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>
                <a:solidFill>
                  <a:prstClr val="black"/>
                </a:solidFill>
              </a:rPr>
              <a:pPr/>
              <a:t>29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>
                <a:solidFill>
                  <a:prstClr val="black"/>
                </a:solidFill>
              </a:rPr>
              <a:pPr/>
              <a:t>30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>
                <a:solidFill>
                  <a:prstClr val="black"/>
                </a:solidFill>
              </a:rPr>
              <a:pPr/>
              <a:t>33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>
                <a:solidFill>
                  <a:prstClr val="black"/>
                </a:solidFill>
              </a:rPr>
              <a:pPr/>
              <a:t>34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>
                <a:solidFill>
                  <a:prstClr val="black"/>
                </a:solidFill>
              </a:rPr>
              <a:pPr/>
              <a:t>35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DB29C-A152-400A-B1C8-0A07FF973FCA}" type="slidenum">
              <a:rPr lang="ar-EG" smtClean="0">
                <a:solidFill>
                  <a:prstClr val="black"/>
                </a:solidFill>
              </a:rPr>
              <a:pPr/>
              <a:t>36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7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5253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5174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2599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3824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6883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198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5489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8738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0841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66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7173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1826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8824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0585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5643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8519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1065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585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7245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153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/>
              <a:pPr/>
              <a:t>22/03/41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100369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9876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4202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6448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0621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62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2722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3170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941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7845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24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B13F9A"/>
                </a:solidFill>
              </a:rPr>
              <a:pPr/>
              <a:t>22/03/41</a:t>
            </a:fld>
            <a:endParaRPr lang="ar-SA">
              <a:solidFill>
                <a:srgbClr val="B13F9A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B13F9A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B13F9A"/>
                </a:solidFill>
              </a:rPr>
              <a:pPr/>
              <a:t>‹#›</a:t>
            </a:fld>
            <a:endParaRPr lang="ar-SA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7155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802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8340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8585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6423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842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5645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630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6119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22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88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>
                <a:solidFill>
                  <a:srgbClr val="B13F9A"/>
                </a:solidFill>
              </a:rPr>
              <a:pPr/>
              <a:t>22/03/41</a:t>
            </a:fld>
            <a:endParaRPr lang="ar-SA">
              <a:solidFill>
                <a:srgbClr val="B13F9A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>
              <a:solidFill>
                <a:srgbClr val="B13F9A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B13F9A"/>
                </a:solidFill>
              </a:rPr>
              <a:pPr/>
              <a:t>‹#›</a:t>
            </a:fld>
            <a:endParaRPr lang="ar-SA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64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3196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1020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026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35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B13F9A"/>
                </a:solidFill>
              </a:rPr>
              <a:pPr/>
              <a:t>22/03/41</a:t>
            </a:fld>
            <a:endParaRPr lang="ar-SA">
              <a:solidFill>
                <a:srgbClr val="B13F9A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B13F9A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B13F9A"/>
                </a:solidFill>
              </a:rPr>
              <a:pPr/>
              <a:t>‹#›</a:t>
            </a:fld>
            <a:endParaRPr lang="ar-SA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92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B13F9A"/>
                </a:solidFill>
              </a:rPr>
              <a:pPr/>
              <a:t>22/03/41</a:t>
            </a:fld>
            <a:endParaRPr lang="ar-SA">
              <a:solidFill>
                <a:srgbClr val="B13F9A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B13F9A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B13F9A"/>
                </a:solidFill>
              </a:rPr>
              <a:pPr/>
              <a:t>‹#›</a:t>
            </a:fld>
            <a:endParaRPr lang="ar-SA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24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B13F9A"/>
                </a:solidFill>
              </a:rPr>
              <a:pPr/>
              <a:t>22/03/41</a:t>
            </a:fld>
            <a:endParaRPr lang="ar-SA">
              <a:solidFill>
                <a:srgbClr val="B13F9A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B13F9A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B13F9A"/>
                </a:solidFill>
              </a:rPr>
              <a:pPr/>
              <a:t>‹#›</a:t>
            </a:fld>
            <a:endParaRPr lang="ar-SA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988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>
                <a:solidFill>
                  <a:srgbClr val="B13F9A"/>
                </a:solidFill>
              </a:rPr>
              <a:pPr/>
              <a:t>22/03/41</a:t>
            </a:fld>
            <a:endParaRPr lang="ar-SA">
              <a:solidFill>
                <a:srgbClr val="B13F9A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>
              <a:solidFill>
                <a:srgbClr val="B13F9A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B13F9A"/>
                </a:solidFill>
              </a:rPr>
              <a:pPr/>
              <a:t>‹#›</a:t>
            </a:fld>
            <a:endParaRPr lang="ar-SA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048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B13F9A"/>
                </a:solidFill>
              </a:rPr>
              <a:pPr/>
              <a:t>22/03/41</a:t>
            </a:fld>
            <a:endParaRPr lang="ar-SA">
              <a:solidFill>
                <a:srgbClr val="B13F9A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B13F9A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B13F9A"/>
                </a:solidFill>
              </a:rPr>
              <a:pPr/>
              <a:t>‹#›</a:t>
            </a:fld>
            <a:endParaRPr lang="ar-SA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39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F4E7ED"/>
                </a:solidFill>
              </a:rPr>
              <a:pPr/>
              <a:t>22/03/41</a:t>
            </a:fld>
            <a:endParaRPr lang="ar-SA">
              <a:solidFill>
                <a:srgbClr val="F4E7ED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F4E7ED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F4E7ED"/>
                </a:solidFill>
              </a:rPr>
              <a:pPr/>
              <a:t>‹#›</a:t>
            </a:fld>
            <a:endParaRPr lang="ar-SA">
              <a:solidFill>
                <a:srgbClr val="F4E7ED"/>
              </a:solidFill>
            </a:endParaRPr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648902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B13F9A"/>
                </a:solidFill>
              </a:rPr>
              <a:pPr/>
              <a:t>22/03/41</a:t>
            </a:fld>
            <a:endParaRPr lang="ar-SA">
              <a:solidFill>
                <a:srgbClr val="B13F9A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>
              <a:solidFill>
                <a:srgbClr val="B13F9A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>
                <a:solidFill>
                  <a:srgbClr val="B13F9A"/>
                </a:solidFill>
              </a:rPr>
              <a:pPr/>
              <a:t>‹#›</a:t>
            </a:fld>
            <a:endParaRPr lang="ar-SA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201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>
                <a:solidFill>
                  <a:srgbClr val="B13F9A"/>
                </a:solidFill>
              </a:rPr>
              <a:pPr/>
              <a:t>22/03/41</a:t>
            </a:fld>
            <a:endParaRPr lang="ar-SA">
              <a:solidFill>
                <a:srgbClr val="B13F9A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>
              <a:solidFill>
                <a:srgbClr val="B13F9A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>
                <a:solidFill>
                  <a:srgbClr val="B13F9A"/>
                </a:solidFill>
              </a:rPr>
              <a:pPr/>
              <a:t>‹#›</a:t>
            </a:fld>
            <a:endParaRPr lang="ar-SA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77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728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827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480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81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485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856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36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067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52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102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87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335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6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015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215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783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90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484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653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698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981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417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92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2048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646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303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62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22/03/41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95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74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9639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9921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003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83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031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888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215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93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22/03/41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3040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4353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243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0067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137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8872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382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391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9653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77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22/03/41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0277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8800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1457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891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245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9935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0703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9793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524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33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0930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3587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2839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199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9343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4532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3997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7711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0647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21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22/03/41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8413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4726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9305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4417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5904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8572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3390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8027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8253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25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22/03/41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60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39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64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>
                <a:solidFill>
                  <a:srgbClr val="B13F9A"/>
                </a:solidFill>
              </a:rPr>
              <a:pPr/>
              <a:t>22/03/41</a:t>
            </a:fld>
            <a:endParaRPr lang="ar-SA">
              <a:solidFill>
                <a:srgbClr val="B13F9A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>
              <a:solidFill>
                <a:srgbClr val="B13F9A"/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>
                <a:solidFill>
                  <a:srgbClr val="B13F9A"/>
                </a:solidFill>
              </a:rPr>
              <a:pPr/>
              <a:t>‹#›</a:t>
            </a:fld>
            <a:endParaRPr lang="ar-SA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08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26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11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42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5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97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71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22/03/41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23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81" y="4725144"/>
            <a:ext cx="79930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5302"/>
            <a:ext cx="7848872" cy="389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436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59832" y="100690"/>
            <a:ext cx="2952327" cy="889909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GIT</a:t>
            </a:r>
            <a:endParaRPr lang="ar-EG" sz="54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402100" y="2534852"/>
            <a:ext cx="2150177" cy="877003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Glucose</a:t>
            </a:r>
            <a:endParaRPr lang="ar-EG" sz="4000" b="1" dirty="0">
              <a:solidFill>
                <a:srgbClr val="7030A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084877" y="1027500"/>
            <a:ext cx="7314243" cy="1368152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Maximum rate of glucose </a:t>
            </a:r>
            <a:r>
              <a:rPr lang="en-US" sz="2400" b="1" dirty="0">
                <a:solidFill>
                  <a:srgbClr val="FF0066"/>
                </a:solidFill>
              </a:rPr>
              <a:t>absorption </a:t>
            </a:r>
            <a:r>
              <a:rPr lang="en-US" sz="2400" b="1" dirty="0" smtClean="0">
                <a:solidFill>
                  <a:srgbClr val="FF0066"/>
                </a:solidFill>
              </a:rPr>
              <a:t>is 1 </a:t>
            </a:r>
            <a:r>
              <a:rPr lang="en-US" sz="2400" b="1" dirty="0" err="1" smtClean="0">
                <a:solidFill>
                  <a:srgbClr val="FF0066"/>
                </a:solidFill>
              </a:rPr>
              <a:t>gm</a:t>
            </a:r>
            <a:r>
              <a:rPr lang="en-US" sz="2400" b="1" dirty="0" smtClean="0">
                <a:solidFill>
                  <a:srgbClr val="FF0066"/>
                </a:solidFill>
              </a:rPr>
              <a:t> glucose/Kg </a:t>
            </a:r>
            <a:r>
              <a:rPr lang="en-US" sz="2400" b="1" dirty="0">
                <a:solidFill>
                  <a:srgbClr val="FF0066"/>
                </a:solidFill>
              </a:rPr>
              <a:t>body weight / hour </a:t>
            </a:r>
            <a:r>
              <a:rPr lang="en-US" sz="2400" b="1" dirty="0" smtClean="0">
                <a:solidFill>
                  <a:srgbClr val="FF0066"/>
                </a:solidFill>
              </a:rPr>
              <a:t>→ prevents </a:t>
            </a:r>
            <a:r>
              <a:rPr lang="en-US" sz="2400" b="1" dirty="0">
                <a:solidFill>
                  <a:srgbClr val="FF0066"/>
                </a:solidFill>
              </a:rPr>
              <a:t>sudden hyperglycemia after meal.</a:t>
            </a:r>
          </a:p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8074" y="5629222"/>
            <a:ext cx="3436840" cy="958552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400" b="1" dirty="0" smtClean="0">
                <a:solidFill>
                  <a:srgbClr val="FF0066"/>
                </a:solidFill>
              </a:rPr>
              <a:t>- - - </a:t>
            </a:r>
            <a:r>
              <a:rPr lang="en-US" sz="2400" b="1" dirty="0">
                <a:solidFill>
                  <a:srgbClr val="FF0066"/>
                </a:solidFill>
              </a:rPr>
              <a:t>gastric   </a:t>
            </a:r>
            <a:r>
              <a:rPr lang="en-US" sz="2400" b="1" dirty="0" smtClean="0">
                <a:solidFill>
                  <a:srgbClr val="FF0066"/>
                </a:solidFill>
              </a:rPr>
              <a:t>evacuation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074571" y="3748617"/>
            <a:ext cx="3445525" cy="1368152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↑intestinal factors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" y="3784557"/>
            <a:ext cx="3736328" cy="1368152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↑ </a:t>
            </a:r>
            <a:r>
              <a:rPr lang="en-US" sz="2400" b="1" dirty="0" err="1">
                <a:solidFill>
                  <a:srgbClr val="FF0066"/>
                </a:solidFill>
              </a:rPr>
              <a:t>enterogastrone</a:t>
            </a:r>
            <a:r>
              <a:rPr lang="en-US" sz="2400" b="1" dirty="0">
                <a:solidFill>
                  <a:srgbClr val="FF0066"/>
                </a:solidFill>
              </a:rPr>
              <a:t> hormone from </a:t>
            </a:r>
            <a:r>
              <a:rPr lang="en-US" sz="2400" b="1" dirty="0" smtClean="0">
                <a:solidFill>
                  <a:srgbClr val="FF0066"/>
                </a:solidFill>
              </a:rPr>
              <a:t>duodenum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932040" y="5598789"/>
            <a:ext cx="3935248" cy="958552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400" b="1" dirty="0">
                <a:solidFill>
                  <a:srgbClr val="FF0066"/>
                </a:solidFill>
              </a:rPr>
              <a:t>stimulate insulin secretion from </a:t>
            </a:r>
            <a:r>
              <a:rPr lang="en-US" sz="2400" b="1" dirty="0" smtClean="0">
                <a:solidFill>
                  <a:srgbClr val="FF0066"/>
                </a:solidFill>
              </a:rPr>
              <a:t>pancreas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1" name="سهم للأسفل 10"/>
          <p:cNvSpPr/>
          <p:nvPr/>
        </p:nvSpPr>
        <p:spPr>
          <a:xfrm>
            <a:off x="5089448" y="3453236"/>
            <a:ext cx="462829" cy="362575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2" name="سهم للأسفل 11"/>
          <p:cNvSpPr/>
          <p:nvPr/>
        </p:nvSpPr>
        <p:spPr>
          <a:xfrm>
            <a:off x="3402100" y="3413019"/>
            <a:ext cx="462829" cy="362575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\/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3" name="سهم للأسفل 12"/>
          <p:cNvSpPr/>
          <p:nvPr/>
        </p:nvSpPr>
        <p:spPr>
          <a:xfrm>
            <a:off x="2032064" y="5225178"/>
            <a:ext cx="462829" cy="362575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4" name="سهم للأسفل 13"/>
          <p:cNvSpPr/>
          <p:nvPr/>
        </p:nvSpPr>
        <p:spPr>
          <a:xfrm>
            <a:off x="6565918" y="5179896"/>
            <a:ext cx="462829" cy="362575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60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6565918" y="1273922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Uptake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001023" y="189134"/>
            <a:ext cx="2952327" cy="1511674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Liver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(Blood </a:t>
            </a:r>
            <a:r>
              <a:rPr lang="en-US" sz="2800" b="1" dirty="0" err="1" smtClean="0">
                <a:solidFill>
                  <a:srgbClr val="FF0000"/>
                </a:solidFill>
              </a:rPr>
              <a:t>glucostat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435320" y="2172277"/>
            <a:ext cx="2150177" cy="877003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Glucose</a:t>
            </a:r>
            <a:endParaRPr lang="ar-EG" sz="4000" b="1" dirty="0">
              <a:solidFill>
                <a:srgbClr val="7030A0"/>
              </a:solidFill>
            </a:endParaRPr>
          </a:p>
        </p:txBody>
      </p:sp>
      <p:sp>
        <p:nvSpPr>
          <p:cNvPr id="11" name="سهم للأسفل 10"/>
          <p:cNvSpPr/>
          <p:nvPr/>
        </p:nvSpPr>
        <p:spPr>
          <a:xfrm rot="14729391">
            <a:off x="5857095" y="1410394"/>
            <a:ext cx="347939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4" name="سهم للأسفل 13"/>
          <p:cNvSpPr/>
          <p:nvPr/>
        </p:nvSpPr>
        <p:spPr>
          <a:xfrm>
            <a:off x="6353944" y="4734577"/>
            <a:ext cx="2383133" cy="1765537"/>
          </a:xfrm>
          <a:prstGeom prst="downArrow">
            <a:avLst/>
          </a:prstGeom>
          <a:solidFill>
            <a:srgbClr val="00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Blood glucose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1925" y="2132896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Oxidation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6645394" y="3857399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LIPOGENESIS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645394" y="2898385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Glycogenesis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9" name="سهم للأسفل 18"/>
          <p:cNvSpPr/>
          <p:nvPr/>
        </p:nvSpPr>
        <p:spPr>
          <a:xfrm rot="18584665">
            <a:off x="6028743" y="2760446"/>
            <a:ext cx="210544" cy="1352283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0" name="سهم للأسفل 19"/>
          <p:cNvSpPr/>
          <p:nvPr/>
        </p:nvSpPr>
        <p:spPr>
          <a:xfrm rot="17803087">
            <a:off x="5959903" y="2371910"/>
            <a:ext cx="326299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1" name="سهم للأسفل 20"/>
          <p:cNvSpPr/>
          <p:nvPr/>
        </p:nvSpPr>
        <p:spPr>
          <a:xfrm rot="15931011">
            <a:off x="5993557" y="1930230"/>
            <a:ext cx="284880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2" name="سهم للأسفل 21"/>
          <p:cNvSpPr/>
          <p:nvPr/>
        </p:nvSpPr>
        <p:spPr>
          <a:xfrm rot="14089699">
            <a:off x="3075242" y="2711433"/>
            <a:ext cx="256273" cy="67569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3" name="سهم للأسفل 22"/>
          <p:cNvSpPr/>
          <p:nvPr/>
        </p:nvSpPr>
        <p:spPr>
          <a:xfrm rot="18073354">
            <a:off x="3026472" y="1853974"/>
            <a:ext cx="205200" cy="768977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52629" y="2923342"/>
            <a:ext cx="2448393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Gluconeogenesis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552629" y="1582767"/>
            <a:ext cx="2194461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err="1" smtClean="0">
                <a:solidFill>
                  <a:srgbClr val="FF0066"/>
                </a:solidFill>
              </a:rPr>
              <a:t>Glycogenolysis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135997" y="225647"/>
            <a:ext cx="2952328" cy="864096"/>
          </a:xfrm>
          <a:prstGeom prst="rect">
            <a:avLst/>
          </a:prstGeom>
          <a:solidFill>
            <a:srgbClr val="FF66FF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After CHO diet</a:t>
            </a:r>
            <a:endParaRPr lang="ar-EG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227753" y="390117"/>
            <a:ext cx="2494892" cy="864096"/>
          </a:xfrm>
          <a:prstGeom prst="rect">
            <a:avLst/>
          </a:prstGeom>
          <a:solidFill>
            <a:srgbClr val="FF66FF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Fasting</a:t>
            </a:r>
            <a:endParaRPr lang="ar-EG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سهم لأعلى 3"/>
          <p:cNvSpPr/>
          <p:nvPr/>
        </p:nvSpPr>
        <p:spPr>
          <a:xfrm>
            <a:off x="384260" y="4481511"/>
            <a:ext cx="2397312" cy="1875857"/>
          </a:xfrm>
          <a:prstGeom prst="upArrow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Blood glucose</a:t>
            </a: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xmlns="" val="69917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6565918" y="1273922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Uptake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001023" y="189134"/>
            <a:ext cx="2952327" cy="1511674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Muscle &amp;Adipose tissue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435320" y="2172277"/>
            <a:ext cx="2150177" cy="877003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Glucose</a:t>
            </a:r>
            <a:endParaRPr lang="ar-EG" sz="4000" b="1" dirty="0">
              <a:solidFill>
                <a:srgbClr val="7030A0"/>
              </a:solidFill>
            </a:endParaRPr>
          </a:p>
        </p:txBody>
      </p:sp>
      <p:sp>
        <p:nvSpPr>
          <p:cNvPr id="11" name="سهم للأسفل 10"/>
          <p:cNvSpPr/>
          <p:nvPr/>
        </p:nvSpPr>
        <p:spPr>
          <a:xfrm rot="14729391">
            <a:off x="5857095" y="1410394"/>
            <a:ext cx="347939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4" name="سهم للأسفل 13"/>
          <p:cNvSpPr/>
          <p:nvPr/>
        </p:nvSpPr>
        <p:spPr>
          <a:xfrm>
            <a:off x="6353944" y="5092463"/>
            <a:ext cx="2383133" cy="1765537"/>
          </a:xfrm>
          <a:prstGeom prst="downArrow">
            <a:avLst/>
          </a:prstGeom>
          <a:solidFill>
            <a:srgbClr val="00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Blood glucose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1925" y="2132896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Oxidation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6645394" y="3857398"/>
            <a:ext cx="2075152" cy="1011761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err="1" smtClean="0">
                <a:solidFill>
                  <a:srgbClr val="FF0066"/>
                </a:solidFill>
              </a:rPr>
              <a:t>Lipogenesis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7030A0"/>
                </a:solidFill>
              </a:rPr>
              <a:t>In adipose tissue</a:t>
            </a:r>
            <a:endParaRPr lang="ar-EG" sz="2400" b="1" dirty="0">
              <a:solidFill>
                <a:srgbClr val="7030A0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645394" y="2898384"/>
            <a:ext cx="2075152" cy="746639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Glycogenesis </a:t>
            </a:r>
            <a:r>
              <a:rPr lang="en-US" sz="2400" b="1" dirty="0" smtClean="0">
                <a:solidFill>
                  <a:srgbClr val="7030A0"/>
                </a:solidFill>
              </a:rPr>
              <a:t>in muscle</a:t>
            </a:r>
            <a:endParaRPr lang="ar-EG" sz="2400" b="1" dirty="0">
              <a:solidFill>
                <a:srgbClr val="7030A0"/>
              </a:solidFill>
            </a:endParaRPr>
          </a:p>
        </p:txBody>
      </p:sp>
      <p:sp>
        <p:nvSpPr>
          <p:cNvPr id="19" name="سهم للأسفل 18"/>
          <p:cNvSpPr/>
          <p:nvPr/>
        </p:nvSpPr>
        <p:spPr>
          <a:xfrm rot="18584665">
            <a:off x="6028743" y="2760446"/>
            <a:ext cx="210544" cy="1352283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0" name="سهم للأسفل 19"/>
          <p:cNvSpPr/>
          <p:nvPr/>
        </p:nvSpPr>
        <p:spPr>
          <a:xfrm rot="17803087">
            <a:off x="5959903" y="2371910"/>
            <a:ext cx="326299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1" name="سهم للأسفل 20"/>
          <p:cNvSpPr/>
          <p:nvPr/>
        </p:nvSpPr>
        <p:spPr>
          <a:xfrm rot="15931011">
            <a:off x="5993557" y="1930230"/>
            <a:ext cx="284880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2" name="سهم للأسفل 21"/>
          <p:cNvSpPr/>
          <p:nvPr/>
        </p:nvSpPr>
        <p:spPr>
          <a:xfrm rot="16200000">
            <a:off x="2866872" y="2366622"/>
            <a:ext cx="403832" cy="673363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1" y="1863432"/>
            <a:ext cx="2688060" cy="2618079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500" b="1" u="sng" dirty="0" smtClean="0">
                <a:solidFill>
                  <a:srgbClr val="FF0066"/>
                </a:solidFill>
              </a:rPr>
              <a:t>Gluconeogenesis</a:t>
            </a:r>
          </a:p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7030A0"/>
                </a:solidFill>
              </a:rPr>
              <a:t>Muscle: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Release alanine to liver</a:t>
            </a:r>
          </a:p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7030A0"/>
                </a:solidFill>
              </a:rPr>
              <a:t>Adipose </a:t>
            </a:r>
            <a:r>
              <a:rPr lang="en-US" sz="2400" b="1" dirty="0" err="1" smtClean="0">
                <a:solidFill>
                  <a:srgbClr val="00B050"/>
                </a:solidFill>
              </a:rPr>
              <a:t>tissue:by</a:t>
            </a:r>
            <a:r>
              <a:rPr lang="en-US" sz="2400" b="1" dirty="0" smtClean="0">
                <a:solidFill>
                  <a:srgbClr val="00B050"/>
                </a:solidFill>
              </a:rPr>
              <a:t> lipolysis release glycerol and f.as</a:t>
            </a:r>
            <a:endParaRPr lang="ar-EG" sz="2400" b="1" dirty="0">
              <a:solidFill>
                <a:srgbClr val="00B05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135997" y="225647"/>
            <a:ext cx="2952328" cy="864096"/>
          </a:xfrm>
          <a:prstGeom prst="rect">
            <a:avLst/>
          </a:prstGeom>
          <a:solidFill>
            <a:srgbClr val="FF66FF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After CHO diet</a:t>
            </a:r>
            <a:endParaRPr lang="ar-EG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227753" y="390117"/>
            <a:ext cx="2494892" cy="864096"/>
          </a:xfrm>
          <a:prstGeom prst="rect">
            <a:avLst/>
          </a:prstGeom>
          <a:solidFill>
            <a:srgbClr val="FF66FF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Fasting</a:t>
            </a:r>
            <a:endParaRPr lang="ar-EG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سهم لأعلى 3"/>
          <p:cNvSpPr/>
          <p:nvPr/>
        </p:nvSpPr>
        <p:spPr>
          <a:xfrm>
            <a:off x="384260" y="4481511"/>
            <a:ext cx="2397312" cy="1875857"/>
          </a:xfrm>
          <a:prstGeom prst="upArrow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Blood glucose</a:t>
            </a: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9532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01023" y="189134"/>
            <a:ext cx="2952327" cy="889909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Kidneys</a:t>
            </a:r>
            <a:endParaRPr lang="ar-EG" sz="54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19672" y="2172277"/>
            <a:ext cx="5976664" cy="2408851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Renal threshold for glucose is 180 mg/dl</a:t>
            </a:r>
            <a:endParaRPr lang="ar-EG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60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131840" y="2348880"/>
            <a:ext cx="2880320" cy="144016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</a:rPr>
              <a:t>Hormones</a:t>
            </a:r>
            <a:endParaRPr lang="ar-EG" sz="4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60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6444208" y="189134"/>
            <a:ext cx="2276338" cy="1762284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Uptake </a:t>
            </a:r>
            <a:r>
              <a:rPr lang="en-US" sz="2400" b="1" dirty="0" smtClean="0">
                <a:solidFill>
                  <a:srgbClr val="7030A0"/>
                </a:solidFill>
              </a:rPr>
              <a:t>(except brain, </a:t>
            </a:r>
            <a:r>
              <a:rPr lang="en-US" sz="2400" b="1" dirty="0" err="1" smtClean="0">
                <a:solidFill>
                  <a:srgbClr val="7030A0"/>
                </a:solidFill>
              </a:rPr>
              <a:t>liver,RBCs</a:t>
            </a:r>
            <a:r>
              <a:rPr lang="en-US" sz="2400" b="1" dirty="0" smtClean="0">
                <a:solidFill>
                  <a:srgbClr val="7030A0"/>
                </a:solidFill>
              </a:rPr>
              <a:t>- non </a:t>
            </a:r>
            <a:r>
              <a:rPr lang="en-US" sz="2400" b="1" dirty="0" err="1" smtClean="0">
                <a:solidFill>
                  <a:srgbClr val="7030A0"/>
                </a:solidFill>
              </a:rPr>
              <a:t>dependant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  <a:endParaRPr lang="ar-EG" sz="2400" b="1" dirty="0">
              <a:solidFill>
                <a:srgbClr val="7030A0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001023" y="189134"/>
            <a:ext cx="2952327" cy="889909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Insulin</a:t>
            </a:r>
            <a:endParaRPr lang="ar-EG" sz="54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435320" y="2172277"/>
            <a:ext cx="2150177" cy="877003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Glucose</a:t>
            </a:r>
            <a:endParaRPr lang="ar-EG" sz="4000" b="1" dirty="0">
              <a:solidFill>
                <a:srgbClr val="7030A0"/>
              </a:solidFill>
            </a:endParaRPr>
          </a:p>
        </p:txBody>
      </p:sp>
      <p:sp>
        <p:nvSpPr>
          <p:cNvPr id="11" name="سهم للأسفل 10"/>
          <p:cNvSpPr/>
          <p:nvPr/>
        </p:nvSpPr>
        <p:spPr>
          <a:xfrm rot="14729391">
            <a:off x="5782733" y="1526024"/>
            <a:ext cx="345364" cy="916936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3" name="سهم للأسفل 12"/>
          <p:cNvSpPr/>
          <p:nvPr/>
        </p:nvSpPr>
        <p:spPr>
          <a:xfrm rot="10800000">
            <a:off x="8737077" y="1489748"/>
            <a:ext cx="462829" cy="1812159"/>
          </a:xfrm>
          <a:prstGeom prst="downArrow">
            <a:avLst/>
          </a:prstGeom>
          <a:solidFill>
            <a:srgbClr val="FF00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4" name="سهم للأسفل 13"/>
          <p:cNvSpPr/>
          <p:nvPr/>
        </p:nvSpPr>
        <p:spPr>
          <a:xfrm>
            <a:off x="89800" y="1791348"/>
            <a:ext cx="462829" cy="1489464"/>
          </a:xfrm>
          <a:prstGeom prst="downArrow">
            <a:avLst/>
          </a:prstGeom>
          <a:solidFill>
            <a:srgbClr val="00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1925" y="2132896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Oxidation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6645394" y="3857399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LIPOGENESIS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645394" y="2898385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Glycogenesis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9" name="سهم للأسفل 18"/>
          <p:cNvSpPr/>
          <p:nvPr/>
        </p:nvSpPr>
        <p:spPr>
          <a:xfrm rot="18584665">
            <a:off x="6028743" y="2760446"/>
            <a:ext cx="210544" cy="1352283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0" name="سهم للأسفل 19"/>
          <p:cNvSpPr/>
          <p:nvPr/>
        </p:nvSpPr>
        <p:spPr>
          <a:xfrm rot="17803087">
            <a:off x="5959903" y="2371910"/>
            <a:ext cx="326299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1" name="سهم للأسفل 20"/>
          <p:cNvSpPr/>
          <p:nvPr/>
        </p:nvSpPr>
        <p:spPr>
          <a:xfrm rot="15931011">
            <a:off x="5993557" y="1930230"/>
            <a:ext cx="284880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2" name="سهم للأسفل 21"/>
          <p:cNvSpPr/>
          <p:nvPr/>
        </p:nvSpPr>
        <p:spPr>
          <a:xfrm rot="14089699">
            <a:off x="3075242" y="2711433"/>
            <a:ext cx="256273" cy="67569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3" name="سهم للأسفل 22"/>
          <p:cNvSpPr/>
          <p:nvPr/>
        </p:nvSpPr>
        <p:spPr>
          <a:xfrm rot="18073354">
            <a:off x="3026472" y="1853974"/>
            <a:ext cx="205200" cy="768977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52629" y="2923342"/>
            <a:ext cx="2448393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Gluconeogenesis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552629" y="1582767"/>
            <a:ext cx="2194461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err="1" smtClean="0">
                <a:solidFill>
                  <a:srgbClr val="FF0066"/>
                </a:solidFill>
              </a:rPr>
              <a:t>Glycogenolysis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453859" y="4007062"/>
            <a:ext cx="2448393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Lipolysis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7" name="سهم للأسفل 26"/>
          <p:cNvSpPr/>
          <p:nvPr/>
        </p:nvSpPr>
        <p:spPr>
          <a:xfrm rot="10800000" flipH="1">
            <a:off x="1422822" y="3527499"/>
            <a:ext cx="421507" cy="479563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8" name="سهم للأسفل 27"/>
          <p:cNvSpPr/>
          <p:nvPr/>
        </p:nvSpPr>
        <p:spPr>
          <a:xfrm>
            <a:off x="3647931" y="4563713"/>
            <a:ext cx="2383133" cy="1765537"/>
          </a:xfrm>
          <a:prstGeom prst="downArrow">
            <a:avLst/>
          </a:prstGeom>
          <a:solidFill>
            <a:srgbClr val="00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Blood glucose</a:t>
            </a:r>
            <a:endParaRPr lang="ar-EG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43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6565918" y="1273922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Uptake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95536" y="189134"/>
            <a:ext cx="8496944" cy="889909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Glucagon and adrenaline</a:t>
            </a:r>
            <a:endParaRPr lang="ar-EG" sz="54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435320" y="2172277"/>
            <a:ext cx="2150177" cy="877003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Glucose</a:t>
            </a:r>
            <a:endParaRPr lang="ar-EG" sz="4000" b="1" dirty="0">
              <a:solidFill>
                <a:srgbClr val="7030A0"/>
              </a:solidFill>
            </a:endParaRPr>
          </a:p>
        </p:txBody>
      </p:sp>
      <p:sp>
        <p:nvSpPr>
          <p:cNvPr id="11" name="سهم للأسفل 10"/>
          <p:cNvSpPr/>
          <p:nvPr/>
        </p:nvSpPr>
        <p:spPr>
          <a:xfrm rot="14729391">
            <a:off x="5857095" y="1410394"/>
            <a:ext cx="347939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3" name="سهم للأسفل 12"/>
          <p:cNvSpPr/>
          <p:nvPr/>
        </p:nvSpPr>
        <p:spPr>
          <a:xfrm rot="10800000">
            <a:off x="75448" y="1712205"/>
            <a:ext cx="462829" cy="1812159"/>
          </a:xfrm>
          <a:prstGeom prst="downArrow">
            <a:avLst/>
          </a:prstGeom>
          <a:solidFill>
            <a:srgbClr val="FF00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4" name="سهم للأسفل 13"/>
          <p:cNvSpPr/>
          <p:nvPr/>
        </p:nvSpPr>
        <p:spPr>
          <a:xfrm>
            <a:off x="8737077" y="1712205"/>
            <a:ext cx="462829" cy="1489464"/>
          </a:xfrm>
          <a:prstGeom prst="downArrow">
            <a:avLst/>
          </a:prstGeom>
          <a:solidFill>
            <a:srgbClr val="00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1925" y="2132896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Oxidation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6645394" y="3857399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LIPOGENESIS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645394" y="2898385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Glycogenesis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9" name="سهم للأسفل 18"/>
          <p:cNvSpPr/>
          <p:nvPr/>
        </p:nvSpPr>
        <p:spPr>
          <a:xfrm rot="18584665">
            <a:off x="6028743" y="2760446"/>
            <a:ext cx="210544" cy="1352283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0" name="سهم للأسفل 19"/>
          <p:cNvSpPr/>
          <p:nvPr/>
        </p:nvSpPr>
        <p:spPr>
          <a:xfrm rot="17803087">
            <a:off x="5959903" y="2371910"/>
            <a:ext cx="326299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1" name="سهم للأسفل 20"/>
          <p:cNvSpPr/>
          <p:nvPr/>
        </p:nvSpPr>
        <p:spPr>
          <a:xfrm rot="15931011">
            <a:off x="5993557" y="1930230"/>
            <a:ext cx="284880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2" name="سهم للأسفل 21"/>
          <p:cNvSpPr/>
          <p:nvPr/>
        </p:nvSpPr>
        <p:spPr>
          <a:xfrm rot="14089699">
            <a:off x="3075242" y="2711433"/>
            <a:ext cx="256273" cy="67569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3" name="سهم للأسفل 22"/>
          <p:cNvSpPr/>
          <p:nvPr/>
        </p:nvSpPr>
        <p:spPr>
          <a:xfrm rot="18073354">
            <a:off x="3026472" y="1853974"/>
            <a:ext cx="205200" cy="768977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52629" y="2923342"/>
            <a:ext cx="2448393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Gluconeogenesis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552629" y="1582767"/>
            <a:ext cx="2194461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err="1" smtClean="0">
                <a:solidFill>
                  <a:srgbClr val="FF0066"/>
                </a:solidFill>
              </a:rPr>
              <a:t>Glycogenolysis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453859" y="4007062"/>
            <a:ext cx="2448393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Lipolysis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7" name="سهم للأسفل 26"/>
          <p:cNvSpPr/>
          <p:nvPr/>
        </p:nvSpPr>
        <p:spPr>
          <a:xfrm rot="10800000" flipH="1">
            <a:off x="1422822" y="3527499"/>
            <a:ext cx="421507" cy="479563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8" name="سهم لأعلى 27"/>
          <p:cNvSpPr/>
          <p:nvPr/>
        </p:nvSpPr>
        <p:spPr>
          <a:xfrm>
            <a:off x="3557077" y="4618454"/>
            <a:ext cx="2397312" cy="1875857"/>
          </a:xfrm>
          <a:prstGeom prst="upArrow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Blood glucose</a:t>
            </a: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9969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6565918" y="1273922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Uptake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95536" y="189134"/>
            <a:ext cx="8496944" cy="889909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Clucocorticoids</a:t>
            </a:r>
            <a:r>
              <a:rPr lang="en-US" sz="5400" b="1" dirty="0" smtClean="0">
                <a:solidFill>
                  <a:srgbClr val="FF0000"/>
                </a:solidFill>
              </a:rPr>
              <a:t> and G.H.</a:t>
            </a:r>
            <a:endParaRPr lang="ar-EG" sz="54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435320" y="2172277"/>
            <a:ext cx="2150177" cy="877003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Glucose</a:t>
            </a:r>
            <a:endParaRPr lang="ar-EG" sz="4000" b="1" dirty="0">
              <a:solidFill>
                <a:srgbClr val="7030A0"/>
              </a:solidFill>
            </a:endParaRPr>
          </a:p>
        </p:txBody>
      </p:sp>
      <p:sp>
        <p:nvSpPr>
          <p:cNvPr id="11" name="سهم للأسفل 10"/>
          <p:cNvSpPr/>
          <p:nvPr/>
        </p:nvSpPr>
        <p:spPr>
          <a:xfrm rot="14729391">
            <a:off x="5857095" y="1410394"/>
            <a:ext cx="347939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3" name="سهم للأسفل 12"/>
          <p:cNvSpPr/>
          <p:nvPr/>
        </p:nvSpPr>
        <p:spPr>
          <a:xfrm rot="10800000">
            <a:off x="75448" y="1712205"/>
            <a:ext cx="462829" cy="1812159"/>
          </a:xfrm>
          <a:prstGeom prst="downArrow">
            <a:avLst/>
          </a:prstGeom>
          <a:solidFill>
            <a:srgbClr val="FF00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4" name="سهم للأسفل 13"/>
          <p:cNvSpPr/>
          <p:nvPr/>
        </p:nvSpPr>
        <p:spPr>
          <a:xfrm>
            <a:off x="8737077" y="1712205"/>
            <a:ext cx="462829" cy="1489464"/>
          </a:xfrm>
          <a:prstGeom prst="downArrow">
            <a:avLst/>
          </a:prstGeom>
          <a:solidFill>
            <a:srgbClr val="00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1925" y="2934854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Oxidation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1" name="سهم للأسفل 20"/>
          <p:cNvSpPr/>
          <p:nvPr/>
        </p:nvSpPr>
        <p:spPr>
          <a:xfrm rot="16871685">
            <a:off x="5962642" y="2575198"/>
            <a:ext cx="320437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2" name="سهم للأسفل 21"/>
          <p:cNvSpPr/>
          <p:nvPr/>
        </p:nvSpPr>
        <p:spPr>
          <a:xfrm rot="16200000">
            <a:off x="2907636" y="2417028"/>
            <a:ext cx="578339" cy="477033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38278" y="2316023"/>
            <a:ext cx="2448393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Gluconeogenesis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303074" y="4446909"/>
            <a:ext cx="2448393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Lipolysis  ( G.H)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7" name="سهم للأسفل 26"/>
          <p:cNvSpPr/>
          <p:nvPr/>
        </p:nvSpPr>
        <p:spPr>
          <a:xfrm rot="10800000" flipH="1">
            <a:off x="1422822" y="2944714"/>
            <a:ext cx="421507" cy="150219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8" name="سهم لأعلى 27"/>
          <p:cNvSpPr/>
          <p:nvPr/>
        </p:nvSpPr>
        <p:spPr>
          <a:xfrm>
            <a:off x="3557077" y="4618454"/>
            <a:ext cx="2397312" cy="1875857"/>
          </a:xfrm>
          <a:prstGeom prst="upArrow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Blood glucose</a:t>
            </a:r>
            <a:endParaRPr lang="ar-EG" sz="2400" b="1" dirty="0"/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1945232" y="3415266"/>
            <a:ext cx="2632004" cy="884265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a.as</a:t>
            </a:r>
          </a:p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  ( glucocorticoids)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30" name="سهم للأسفل 29"/>
          <p:cNvSpPr/>
          <p:nvPr/>
        </p:nvSpPr>
        <p:spPr>
          <a:xfrm rot="10800000" flipH="1">
            <a:off x="2296503" y="2954623"/>
            <a:ext cx="421507" cy="427250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9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6565918" y="1273922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Uptake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633574" y="189134"/>
            <a:ext cx="5969919" cy="889909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Thyroid hormones</a:t>
            </a:r>
            <a:endParaRPr lang="ar-EG" sz="54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509433" y="2185313"/>
            <a:ext cx="2150177" cy="877003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Glucose</a:t>
            </a:r>
            <a:endParaRPr lang="ar-EG" sz="4000" b="1" dirty="0">
              <a:solidFill>
                <a:srgbClr val="7030A0"/>
              </a:solidFill>
            </a:endParaRPr>
          </a:p>
        </p:txBody>
      </p:sp>
      <p:sp>
        <p:nvSpPr>
          <p:cNvPr id="11" name="سهم للأسفل 10"/>
          <p:cNvSpPr/>
          <p:nvPr/>
        </p:nvSpPr>
        <p:spPr>
          <a:xfrm rot="14729391">
            <a:off x="5857095" y="1410394"/>
            <a:ext cx="347939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3" name="سهم للأسفل 12"/>
          <p:cNvSpPr/>
          <p:nvPr/>
        </p:nvSpPr>
        <p:spPr>
          <a:xfrm rot="10800000">
            <a:off x="75448" y="1712205"/>
            <a:ext cx="462829" cy="1812159"/>
          </a:xfrm>
          <a:prstGeom prst="downArrow">
            <a:avLst/>
          </a:prstGeom>
          <a:solidFill>
            <a:srgbClr val="FF00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4" name="سهم للأسفل 13"/>
          <p:cNvSpPr/>
          <p:nvPr/>
        </p:nvSpPr>
        <p:spPr>
          <a:xfrm>
            <a:off x="8737077" y="1712205"/>
            <a:ext cx="462829" cy="1489464"/>
          </a:xfrm>
          <a:prstGeom prst="downArrow">
            <a:avLst/>
          </a:prstGeom>
          <a:solidFill>
            <a:srgbClr val="00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661925" y="2132896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Oxidation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6645394" y="3857399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LIPOGENESIS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6645394" y="2898385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Glycogenesis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9" name="سهم للأسفل 18"/>
          <p:cNvSpPr/>
          <p:nvPr/>
        </p:nvSpPr>
        <p:spPr>
          <a:xfrm rot="18584665">
            <a:off x="6028743" y="2760446"/>
            <a:ext cx="210544" cy="1352283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0" name="سهم للأسفل 19"/>
          <p:cNvSpPr/>
          <p:nvPr/>
        </p:nvSpPr>
        <p:spPr>
          <a:xfrm rot="17803087">
            <a:off x="5959903" y="2371910"/>
            <a:ext cx="326299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1" name="سهم للأسفل 20"/>
          <p:cNvSpPr/>
          <p:nvPr/>
        </p:nvSpPr>
        <p:spPr>
          <a:xfrm rot="15931011">
            <a:off x="5993557" y="1930230"/>
            <a:ext cx="284880" cy="108204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2" name="سهم للأسفل 21"/>
          <p:cNvSpPr/>
          <p:nvPr/>
        </p:nvSpPr>
        <p:spPr>
          <a:xfrm rot="14089699">
            <a:off x="3075242" y="2711433"/>
            <a:ext cx="256273" cy="67569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3" name="سهم للأسفل 22"/>
          <p:cNvSpPr/>
          <p:nvPr/>
        </p:nvSpPr>
        <p:spPr>
          <a:xfrm rot="18073354">
            <a:off x="3227820" y="1614761"/>
            <a:ext cx="205200" cy="768977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552629" y="2923342"/>
            <a:ext cx="2448393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Gluconeogenesis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536343" y="2132896"/>
            <a:ext cx="2194461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err="1" smtClean="0">
                <a:solidFill>
                  <a:srgbClr val="FF0066"/>
                </a:solidFill>
              </a:rPr>
              <a:t>Glycogenolysis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503561" y="1359374"/>
            <a:ext cx="2448393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i="1" dirty="0" smtClean="0">
                <a:solidFill>
                  <a:srgbClr val="FF0066"/>
                </a:solidFill>
              </a:rPr>
              <a:t>Absorption</a:t>
            </a:r>
            <a:endParaRPr lang="ar-EG" sz="2400" b="1" i="1" dirty="0">
              <a:solidFill>
                <a:srgbClr val="FF0066"/>
              </a:solidFill>
            </a:endParaRPr>
          </a:p>
        </p:txBody>
      </p:sp>
      <p:sp>
        <p:nvSpPr>
          <p:cNvPr id="28" name="سهم لأعلى 27"/>
          <p:cNvSpPr/>
          <p:nvPr/>
        </p:nvSpPr>
        <p:spPr>
          <a:xfrm>
            <a:off x="3557077" y="4618454"/>
            <a:ext cx="2397312" cy="1875857"/>
          </a:xfrm>
          <a:prstGeom prst="upArrow">
            <a:avLst/>
          </a:prstGeom>
          <a:solidFill>
            <a:srgbClr val="FF000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Blood glucose</a:t>
            </a:r>
            <a:endParaRPr lang="ar-EG" sz="2400" b="1" dirty="0"/>
          </a:p>
        </p:txBody>
      </p:sp>
      <p:sp>
        <p:nvSpPr>
          <p:cNvPr id="29" name="سهم للأسفل 28"/>
          <p:cNvSpPr/>
          <p:nvPr/>
        </p:nvSpPr>
        <p:spPr>
          <a:xfrm rot="15931011">
            <a:off x="2975897" y="2110257"/>
            <a:ext cx="268228" cy="827400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27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2870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/>
              <a:t>Glucosuria</a:t>
            </a:r>
            <a:endParaRPr lang="ar-EG" sz="3600" b="1" dirty="0"/>
          </a:p>
        </p:txBody>
      </p:sp>
    </p:spTree>
    <p:extLst>
      <p:ext uri="{BB962C8B-B14F-4D97-AF65-F5344CB8AC3E}">
        <p14:creationId xmlns:p14="http://schemas.microsoft.com/office/powerpoint/2010/main" xmlns="" val="166730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81" y="4725144"/>
            <a:ext cx="79930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971600" y="731941"/>
            <a:ext cx="7128792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EG" sz="4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CHO METABOLISM</a:t>
            </a:r>
          </a:p>
          <a:p>
            <a:pPr algn="ctr"/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BY Dr. </a:t>
            </a:r>
            <a:r>
              <a:rPr lang="en-US" sz="3200" b="1" dirty="0" err="1" smtClean="0">
                <a:solidFill>
                  <a:prstClr val="black"/>
                </a:solidFill>
              </a:rPr>
              <a:t>Naglaa</a:t>
            </a:r>
            <a:r>
              <a:rPr lang="en-US" sz="3200" b="1" dirty="0" smtClean="0">
                <a:solidFill>
                  <a:prstClr val="black"/>
                </a:solidFill>
              </a:rPr>
              <a:t> Ibrahim </a:t>
            </a:r>
            <a:r>
              <a:rPr lang="en-US" sz="3200" b="1" dirty="0" err="1" smtClean="0">
                <a:solidFill>
                  <a:prstClr val="black"/>
                </a:solidFill>
              </a:rPr>
              <a:t>Azab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Assistant professor of medical biochemistry</a:t>
            </a:r>
            <a:endParaRPr lang="ar-EG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00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31375" y="1988840"/>
            <a:ext cx="8065379" cy="216024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</a:rPr>
              <a:t>Presence of detectable amounts of glucose in urine (&gt; 0.5 g/day, normally &lt; 150 mg/day).</a:t>
            </a:r>
            <a:endParaRPr lang="ar-EG" sz="4400" b="1" u="sng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92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31375" y="548680"/>
            <a:ext cx="8065379" cy="5472608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</a:rPr>
              <a:t>Causes:</a:t>
            </a:r>
            <a:endParaRPr lang="en-US" sz="2800" b="1" dirty="0">
              <a:solidFill>
                <a:srgbClr val="FF0066"/>
              </a:solidFill>
            </a:endParaRPr>
          </a:p>
          <a:p>
            <a:pPr algn="ctr" rtl="0"/>
            <a:r>
              <a:rPr lang="en-US" sz="2800" b="1" u="sng" dirty="0">
                <a:solidFill>
                  <a:srgbClr val="7030A0"/>
                </a:solidFill>
              </a:rPr>
              <a:t>I. Hyperglycemic </a:t>
            </a:r>
            <a:r>
              <a:rPr lang="en-US" sz="2800" b="1" u="sng" dirty="0" err="1" smtClean="0">
                <a:solidFill>
                  <a:srgbClr val="7030A0"/>
                </a:solidFill>
              </a:rPr>
              <a:t>glucosuria</a:t>
            </a:r>
            <a:r>
              <a:rPr lang="en-US" sz="2800" b="1" u="sng" dirty="0" smtClean="0">
                <a:solidFill>
                  <a:srgbClr val="7030A0"/>
                </a:solidFill>
              </a:rPr>
              <a:t>:</a:t>
            </a:r>
            <a:endParaRPr lang="en-US" sz="2800" b="1" u="sng" dirty="0">
              <a:solidFill>
                <a:srgbClr val="7030A0"/>
              </a:solidFill>
            </a:endParaRPr>
          </a:p>
          <a:p>
            <a:pPr algn="l" rtl="0"/>
            <a:r>
              <a:rPr lang="en-US" sz="2800" b="1" dirty="0">
                <a:solidFill>
                  <a:srgbClr val="FF0066"/>
                </a:solidFill>
              </a:rPr>
              <a:t>1)	  </a:t>
            </a:r>
            <a:r>
              <a:rPr lang="en-US" sz="2800" b="1" dirty="0">
                <a:solidFill>
                  <a:srgbClr val="FF0000"/>
                </a:solidFill>
              </a:rPr>
              <a:t>Diabetes mellitus </a:t>
            </a:r>
            <a:r>
              <a:rPr lang="en-US" sz="2800" b="1" dirty="0" err="1">
                <a:solidFill>
                  <a:srgbClr val="FF0000"/>
                </a:solidFill>
              </a:rPr>
              <a:t>glucosuria</a:t>
            </a:r>
            <a:endParaRPr lang="en-US" sz="2800" b="1" dirty="0">
              <a:solidFill>
                <a:srgbClr val="FF0000"/>
              </a:solidFill>
            </a:endParaRPr>
          </a:p>
          <a:p>
            <a:pPr algn="l" rtl="0"/>
            <a:r>
              <a:rPr lang="en-US" sz="2800" b="1" dirty="0">
                <a:solidFill>
                  <a:srgbClr val="FF0066"/>
                </a:solidFill>
              </a:rPr>
              <a:t>2)	</a:t>
            </a:r>
            <a:r>
              <a:rPr lang="en-US" sz="2800" b="1" dirty="0">
                <a:solidFill>
                  <a:srgbClr val="FF0000"/>
                </a:solidFill>
              </a:rPr>
              <a:t>Adrenaline </a:t>
            </a:r>
            <a:r>
              <a:rPr lang="en-US" sz="2800" b="1" dirty="0" err="1">
                <a:solidFill>
                  <a:srgbClr val="FF0000"/>
                </a:solidFill>
              </a:rPr>
              <a:t>glucosuria</a:t>
            </a:r>
            <a:r>
              <a:rPr lang="en-US" sz="2800" b="1" dirty="0">
                <a:solidFill>
                  <a:srgbClr val="FF0066"/>
                </a:solidFill>
              </a:rPr>
              <a:t>	       </a:t>
            </a:r>
          </a:p>
          <a:p>
            <a:pPr algn="l" rtl="0"/>
            <a:r>
              <a:rPr lang="en-US" sz="2800" b="1" dirty="0" smtClean="0">
                <a:solidFill>
                  <a:srgbClr val="FF0066"/>
                </a:solidFill>
              </a:rPr>
              <a:t>-          </a:t>
            </a:r>
            <a:r>
              <a:rPr lang="en-US" sz="2800" b="1" dirty="0" err="1" smtClean="0">
                <a:solidFill>
                  <a:srgbClr val="009900"/>
                </a:solidFill>
              </a:rPr>
              <a:t>Pheochromocytoma</a:t>
            </a:r>
            <a:r>
              <a:rPr lang="en-US" sz="2800" b="1" dirty="0">
                <a:solidFill>
                  <a:srgbClr val="009900"/>
                </a:solidFill>
              </a:rPr>
              <a:t>.</a:t>
            </a:r>
          </a:p>
          <a:p>
            <a:pPr algn="l" rtl="0"/>
            <a:r>
              <a:rPr lang="en-US" sz="2800" b="1" dirty="0">
                <a:solidFill>
                  <a:srgbClr val="009900"/>
                </a:solidFill>
              </a:rPr>
              <a:t>-	Emotions.</a:t>
            </a:r>
          </a:p>
          <a:p>
            <a:pPr algn="l" rtl="0"/>
            <a:r>
              <a:rPr lang="en-US" sz="2800" b="1" dirty="0">
                <a:solidFill>
                  <a:srgbClr val="009900"/>
                </a:solidFill>
              </a:rPr>
              <a:t>-	Stress (oral examination).</a:t>
            </a:r>
          </a:p>
          <a:p>
            <a:pPr algn="l" rtl="0"/>
            <a:r>
              <a:rPr lang="en-US" sz="2800" b="1" dirty="0">
                <a:solidFill>
                  <a:srgbClr val="009900"/>
                </a:solidFill>
              </a:rPr>
              <a:t>-	Hypotension</a:t>
            </a:r>
          </a:p>
          <a:p>
            <a:pPr algn="l" rtl="0"/>
            <a:r>
              <a:rPr lang="en-US" sz="2800" b="1" dirty="0">
                <a:solidFill>
                  <a:srgbClr val="009900"/>
                </a:solidFill>
              </a:rPr>
              <a:t>-	Injection</a:t>
            </a:r>
          </a:p>
          <a:p>
            <a:pPr algn="ctr" rtl="0"/>
            <a:endParaRPr lang="en-US" sz="2800" b="1" dirty="0">
              <a:solidFill>
                <a:srgbClr val="FF0066"/>
              </a:solidFill>
            </a:endParaRPr>
          </a:p>
          <a:p>
            <a:pPr algn="l" rtl="0"/>
            <a:r>
              <a:rPr lang="en-US" sz="2800" b="1" dirty="0">
                <a:solidFill>
                  <a:srgbClr val="FF0066"/>
                </a:solidFill>
              </a:rPr>
              <a:t>3)	 </a:t>
            </a:r>
            <a:r>
              <a:rPr lang="en-US" sz="2800" b="1" dirty="0">
                <a:solidFill>
                  <a:srgbClr val="FF0000"/>
                </a:solidFill>
              </a:rPr>
              <a:t>Alimentary </a:t>
            </a:r>
            <a:r>
              <a:rPr lang="en-US" sz="2800" b="1" dirty="0" err="1">
                <a:solidFill>
                  <a:srgbClr val="FF0000"/>
                </a:solidFill>
              </a:rPr>
              <a:t>glucosuria</a:t>
            </a:r>
            <a:r>
              <a:rPr lang="en-US" sz="2800" b="1" dirty="0">
                <a:solidFill>
                  <a:srgbClr val="FF0000"/>
                </a:solidFill>
              </a:rPr>
              <a:t>:  </a:t>
            </a:r>
            <a:r>
              <a:rPr lang="en-US" sz="2800" b="1" dirty="0">
                <a:solidFill>
                  <a:srgbClr val="00B050"/>
                </a:solidFill>
              </a:rPr>
              <a:t>It is due to intake of large amounts of  glucose after prolonged carbohydrate deprivation</a:t>
            </a:r>
            <a:r>
              <a:rPr lang="en-US" sz="4400" b="1" dirty="0">
                <a:solidFill>
                  <a:srgbClr val="00B050"/>
                </a:solidFill>
              </a:rPr>
              <a:t>.</a:t>
            </a:r>
          </a:p>
          <a:p>
            <a:pPr algn="ctr"/>
            <a:endParaRPr lang="en-US" sz="4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05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31375" y="548680"/>
            <a:ext cx="8065379" cy="5472608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</a:rPr>
              <a:t>Causes:</a:t>
            </a:r>
            <a:endParaRPr lang="en-US" sz="2800" b="1" dirty="0">
              <a:solidFill>
                <a:srgbClr val="FF0066"/>
              </a:solidFill>
            </a:endParaRPr>
          </a:p>
          <a:p>
            <a:pPr algn="ctr" rtl="0"/>
            <a:r>
              <a:rPr lang="en-US" sz="2800" b="1" u="sng" dirty="0">
                <a:solidFill>
                  <a:srgbClr val="7030A0"/>
                </a:solidFill>
              </a:rPr>
              <a:t>II. Renal </a:t>
            </a:r>
            <a:r>
              <a:rPr lang="en-US" sz="2800" b="1" u="sng" dirty="0" err="1" smtClean="0">
                <a:solidFill>
                  <a:srgbClr val="7030A0"/>
                </a:solidFill>
              </a:rPr>
              <a:t>glucosuria</a:t>
            </a:r>
            <a:r>
              <a:rPr lang="en-US" sz="2800" b="1" u="sng" dirty="0" smtClean="0">
                <a:solidFill>
                  <a:srgbClr val="7030A0"/>
                </a:solidFill>
              </a:rPr>
              <a:t> (plasma glucose &lt; 180 mg/dl):</a:t>
            </a:r>
            <a:endParaRPr lang="en-US" sz="2800" b="1" u="sng" dirty="0">
              <a:solidFill>
                <a:srgbClr val="7030A0"/>
              </a:solidFill>
            </a:endParaRPr>
          </a:p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1)	Congenital </a:t>
            </a:r>
            <a:r>
              <a:rPr lang="en-US" sz="2800" b="1" dirty="0" err="1">
                <a:solidFill>
                  <a:srgbClr val="FF0000"/>
                </a:solidFill>
              </a:rPr>
              <a:t>glucosuria</a:t>
            </a:r>
            <a:r>
              <a:rPr lang="en-US" sz="2800" b="1" dirty="0">
                <a:solidFill>
                  <a:srgbClr val="FF0000"/>
                </a:solidFill>
              </a:rPr>
              <a:t> : = renal diabetes = Diabetes   innocence  = benign </a:t>
            </a:r>
            <a:r>
              <a:rPr lang="en-US" sz="2800" b="1" dirty="0" err="1" smtClean="0">
                <a:solidFill>
                  <a:srgbClr val="FF0000"/>
                </a:solidFill>
              </a:rPr>
              <a:t>glucosuria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2)	 Pregnancy </a:t>
            </a:r>
            <a:r>
              <a:rPr lang="en-US" sz="2800" b="1" dirty="0" err="1">
                <a:solidFill>
                  <a:srgbClr val="FF0000"/>
                </a:solidFill>
              </a:rPr>
              <a:t>glucosuria</a:t>
            </a:r>
            <a:r>
              <a:rPr lang="en-US" sz="2800" b="1" dirty="0">
                <a:solidFill>
                  <a:srgbClr val="FF0000"/>
                </a:solidFill>
              </a:rPr>
              <a:t> : </a:t>
            </a:r>
            <a:r>
              <a:rPr lang="en-US" sz="2800" b="1" dirty="0">
                <a:solidFill>
                  <a:srgbClr val="009900"/>
                </a:solidFill>
              </a:rPr>
              <a:t>Occurs in about 20% of normal pregnancies.</a:t>
            </a:r>
          </a:p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3)	 Nephritis &amp; </a:t>
            </a:r>
            <a:r>
              <a:rPr lang="en-US" sz="2800" b="1" dirty="0" err="1">
                <a:solidFill>
                  <a:srgbClr val="FF0000"/>
                </a:solidFill>
              </a:rPr>
              <a:t>Nephrosis</a:t>
            </a:r>
            <a:r>
              <a:rPr lang="en-US" sz="2800" b="1" dirty="0">
                <a:solidFill>
                  <a:srgbClr val="FF0000"/>
                </a:solidFill>
              </a:rPr>
              <a:t> : </a:t>
            </a:r>
            <a:r>
              <a:rPr lang="en-US" sz="2800" b="1" dirty="0">
                <a:solidFill>
                  <a:srgbClr val="009900"/>
                </a:solidFill>
              </a:rPr>
              <a:t>Only some cases show </a:t>
            </a:r>
            <a:r>
              <a:rPr lang="en-US" sz="2800" b="1" dirty="0" err="1">
                <a:solidFill>
                  <a:srgbClr val="009900"/>
                </a:solidFill>
              </a:rPr>
              <a:t>glucosuria</a:t>
            </a:r>
            <a:r>
              <a:rPr lang="en-US" sz="2800" b="1" dirty="0">
                <a:solidFill>
                  <a:srgbClr val="009900"/>
                </a:solidFill>
              </a:rPr>
              <a:t>.</a:t>
            </a:r>
          </a:p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4)	 </a:t>
            </a:r>
            <a:r>
              <a:rPr lang="en-US" sz="2800" b="1" dirty="0" err="1">
                <a:solidFill>
                  <a:srgbClr val="FF0000"/>
                </a:solidFill>
              </a:rPr>
              <a:t>Phlorrhizin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Glucosuria</a:t>
            </a:r>
            <a:r>
              <a:rPr lang="en-US" sz="2800" b="1" dirty="0">
                <a:solidFill>
                  <a:srgbClr val="FF0000"/>
                </a:solidFill>
              </a:rPr>
              <a:t> : </a:t>
            </a:r>
            <a:r>
              <a:rPr lang="en-US" sz="2800" b="1" dirty="0" err="1">
                <a:solidFill>
                  <a:srgbClr val="009900"/>
                </a:solidFill>
              </a:rPr>
              <a:t>Phlorrhizin</a:t>
            </a:r>
            <a:r>
              <a:rPr lang="en-US" sz="2800" b="1" dirty="0">
                <a:solidFill>
                  <a:srgbClr val="009900"/>
                </a:solidFill>
              </a:rPr>
              <a:t> inhibits renal tubular reabsorption of glucose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algn="l" rtl="0"/>
            <a:endParaRPr lang="en-US" sz="2800" b="1" dirty="0">
              <a:solidFill>
                <a:srgbClr val="FF0066"/>
              </a:solidFill>
            </a:endParaRPr>
          </a:p>
          <a:p>
            <a:pPr algn="ctr"/>
            <a:endParaRPr lang="en-US" sz="4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43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2870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b="1" smtClean="0"/>
              <a:t>Diabetes me</a:t>
            </a:r>
            <a:br>
              <a:rPr lang="en-US" sz="6000" b="1" smtClean="0"/>
            </a:br>
            <a:r>
              <a:rPr lang="en-US" sz="6000" b="1" smtClean="0"/>
              <a:t>llitus</a:t>
            </a:r>
            <a:endParaRPr lang="ar-EG" sz="3600" b="1" dirty="0"/>
          </a:p>
        </p:txBody>
      </p:sp>
    </p:spTree>
    <p:extLst>
      <p:ext uri="{BB962C8B-B14F-4D97-AF65-F5344CB8AC3E}">
        <p14:creationId xmlns:p14="http://schemas.microsoft.com/office/powerpoint/2010/main" xmlns="" val="22069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7"/>
          <p:cNvSpPr/>
          <p:nvPr/>
        </p:nvSpPr>
        <p:spPr>
          <a:xfrm>
            <a:off x="4726184" y="1417450"/>
            <a:ext cx="2654128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>
                <a:solidFill>
                  <a:srgbClr val="FF0066"/>
                </a:solidFill>
              </a:rPr>
              <a:t>hyperglycemia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633574" y="189134"/>
            <a:ext cx="5969919" cy="889909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DM</a:t>
            </a:r>
            <a:endParaRPr lang="ar-EG" sz="54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67544" y="2581816"/>
            <a:ext cx="2654233" cy="1135216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syndrome</a:t>
            </a:r>
            <a:endParaRPr lang="ar-EG" sz="4000" b="1" dirty="0">
              <a:solidFill>
                <a:srgbClr val="7030A0"/>
              </a:solidFill>
            </a:endParaRPr>
          </a:p>
        </p:txBody>
      </p:sp>
      <p:sp>
        <p:nvSpPr>
          <p:cNvPr id="11" name="سهم للأسفل 10"/>
          <p:cNvSpPr/>
          <p:nvPr/>
        </p:nvSpPr>
        <p:spPr>
          <a:xfrm rot="14729391">
            <a:off x="3697666" y="1419303"/>
            <a:ext cx="308508" cy="175868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4" name="سهم للأسفل 13"/>
          <p:cNvSpPr/>
          <p:nvPr/>
        </p:nvSpPr>
        <p:spPr>
          <a:xfrm>
            <a:off x="5590419" y="2006960"/>
            <a:ext cx="462829" cy="502083"/>
          </a:xfrm>
          <a:prstGeom prst="downArrow">
            <a:avLst/>
          </a:prstGeom>
          <a:solidFill>
            <a:srgbClr val="00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4758639" y="2509043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err="1">
                <a:solidFill>
                  <a:srgbClr val="FF0066"/>
                </a:solidFill>
              </a:rPr>
              <a:t>glucosuria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734430" y="4364794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err="1" smtClean="0">
                <a:solidFill>
                  <a:srgbClr val="FF0066"/>
                </a:solidFill>
              </a:rPr>
              <a:t>polydepsia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4758639" y="3370232"/>
            <a:ext cx="2075152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>
                <a:solidFill>
                  <a:srgbClr val="FF0066"/>
                </a:solidFill>
              </a:rPr>
              <a:t>polyuria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19" name="سهم للأسفل 18"/>
          <p:cNvSpPr/>
          <p:nvPr/>
        </p:nvSpPr>
        <p:spPr>
          <a:xfrm rot="17881754">
            <a:off x="3773373" y="3057157"/>
            <a:ext cx="278521" cy="1947120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0" name="سهم للأسفل 19"/>
          <p:cNvSpPr/>
          <p:nvPr/>
        </p:nvSpPr>
        <p:spPr>
          <a:xfrm rot="16975004">
            <a:off x="3765880" y="2447509"/>
            <a:ext cx="347504" cy="1661859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1" name="سهم للأسفل 20"/>
          <p:cNvSpPr/>
          <p:nvPr/>
        </p:nvSpPr>
        <p:spPr>
          <a:xfrm rot="15931011">
            <a:off x="3806883" y="2008555"/>
            <a:ext cx="224025" cy="1581567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3" name="سهم للأسفل 22"/>
          <p:cNvSpPr/>
          <p:nvPr/>
        </p:nvSpPr>
        <p:spPr>
          <a:xfrm>
            <a:off x="2194706" y="3717033"/>
            <a:ext cx="217054" cy="1011360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477582" y="5602065"/>
            <a:ext cx="2448393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dirty="0" smtClean="0">
                <a:solidFill>
                  <a:srgbClr val="FF0066"/>
                </a:solidFill>
              </a:rPr>
              <a:t>Loss of weight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1633574" y="4707346"/>
            <a:ext cx="2448393" cy="58951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tabLst>
                <a:tab pos="2955925" algn="l"/>
              </a:tabLst>
            </a:pPr>
            <a:r>
              <a:rPr lang="en-US" sz="2400" b="1" i="1" dirty="0" smtClean="0">
                <a:solidFill>
                  <a:srgbClr val="FF0066"/>
                </a:solidFill>
              </a:rPr>
              <a:t>polyphagia</a:t>
            </a:r>
            <a:endParaRPr lang="ar-EG" sz="2400" b="1" i="1" dirty="0">
              <a:solidFill>
                <a:srgbClr val="FF0066"/>
              </a:solidFill>
            </a:endParaRPr>
          </a:p>
        </p:txBody>
      </p:sp>
      <p:sp>
        <p:nvSpPr>
          <p:cNvPr id="29" name="سهم للأسفل 28"/>
          <p:cNvSpPr/>
          <p:nvPr/>
        </p:nvSpPr>
        <p:spPr>
          <a:xfrm>
            <a:off x="667058" y="3717033"/>
            <a:ext cx="241862" cy="1885032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30" name="سهم للأسفل 29"/>
          <p:cNvSpPr/>
          <p:nvPr/>
        </p:nvSpPr>
        <p:spPr>
          <a:xfrm>
            <a:off x="5512195" y="3098439"/>
            <a:ext cx="462829" cy="271793"/>
          </a:xfrm>
          <a:prstGeom prst="downArrow">
            <a:avLst/>
          </a:prstGeom>
          <a:solidFill>
            <a:srgbClr val="00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31" name="سهم للأسفل 30"/>
          <p:cNvSpPr/>
          <p:nvPr/>
        </p:nvSpPr>
        <p:spPr>
          <a:xfrm>
            <a:off x="5454952" y="3959742"/>
            <a:ext cx="462829" cy="405052"/>
          </a:xfrm>
          <a:prstGeom prst="downArrow">
            <a:avLst/>
          </a:prstGeom>
          <a:solidFill>
            <a:srgbClr val="00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9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55575" y="4077072"/>
            <a:ext cx="3600401" cy="1987168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rgbClr val="0070C0"/>
                </a:solidFill>
              </a:rPr>
              <a:t>Type I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Insulin dependent DM  =IDDM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= </a:t>
            </a:r>
            <a:r>
              <a:rPr lang="en-US" sz="2400" b="1" dirty="0">
                <a:solidFill>
                  <a:srgbClr val="0070C0"/>
                </a:solidFill>
              </a:rPr>
              <a:t>Juvenile diabetes.</a:t>
            </a:r>
          </a:p>
          <a:p>
            <a:pPr algn="l" rtl="0"/>
            <a:r>
              <a:rPr lang="en-US" sz="2400" b="1" dirty="0">
                <a:solidFill>
                  <a:srgbClr val="0070C0"/>
                </a:solidFill>
              </a:rPr>
              <a:t>      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19672" y="-171400"/>
            <a:ext cx="66967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</a:rPr>
              <a:t>Causes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788024" y="4077072"/>
            <a:ext cx="4104456" cy="2232248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Type </a:t>
            </a:r>
            <a:r>
              <a:rPr lang="en-US" sz="2400" b="1" dirty="0">
                <a:solidFill>
                  <a:srgbClr val="0070C0"/>
                </a:solidFill>
              </a:rPr>
              <a:t>II: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Non </a:t>
            </a:r>
            <a:r>
              <a:rPr lang="en-US" sz="2400" b="1" dirty="0">
                <a:solidFill>
                  <a:srgbClr val="0070C0"/>
                </a:solidFill>
              </a:rPr>
              <a:t>Insulin dependent DM =</a:t>
            </a:r>
            <a:r>
              <a:rPr lang="en-US" sz="2400" b="1" dirty="0" smtClean="0">
                <a:solidFill>
                  <a:srgbClr val="0070C0"/>
                </a:solidFill>
              </a:rPr>
              <a:t>NIDDM </a:t>
            </a:r>
          </a:p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= </a:t>
            </a:r>
            <a:r>
              <a:rPr lang="en-US" sz="2400" b="1" dirty="0">
                <a:solidFill>
                  <a:srgbClr val="0070C0"/>
                </a:solidFill>
              </a:rPr>
              <a:t>Maturity onset </a:t>
            </a:r>
            <a:r>
              <a:rPr lang="en-US" sz="2400" b="1" dirty="0" smtClean="0">
                <a:solidFill>
                  <a:srgbClr val="0070C0"/>
                </a:solidFill>
              </a:rPr>
              <a:t>DM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355976" y="908720"/>
            <a:ext cx="4392488" cy="1944216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FF0066"/>
                </a:solidFill>
              </a:rPr>
              <a:t>	</a:t>
            </a:r>
            <a:r>
              <a:rPr lang="en-US" sz="3200" b="1" dirty="0" smtClean="0">
                <a:solidFill>
                  <a:srgbClr val="FF0066"/>
                </a:solidFill>
              </a:rPr>
              <a:t>↑anti-insulin </a:t>
            </a:r>
            <a:r>
              <a:rPr lang="en-US" sz="3200" b="1" dirty="0">
                <a:solidFill>
                  <a:srgbClr val="FF0066"/>
                </a:solidFill>
              </a:rPr>
              <a:t>hormones </a:t>
            </a:r>
            <a:endParaRPr lang="en-US" sz="3200" b="1" dirty="0" smtClean="0">
              <a:solidFill>
                <a:srgbClr val="FF0066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66"/>
                </a:solidFill>
              </a:rPr>
              <a:t>(</a:t>
            </a:r>
            <a:r>
              <a:rPr lang="en-US" sz="3200" b="1" dirty="0">
                <a:solidFill>
                  <a:srgbClr val="FF0066"/>
                </a:solidFill>
              </a:rPr>
              <a:t>glucagon, adrenalin </a:t>
            </a:r>
            <a:r>
              <a:rPr lang="en-US" sz="3200" b="1" dirty="0" smtClean="0">
                <a:solidFill>
                  <a:srgbClr val="FF0066"/>
                </a:solidFill>
              </a:rPr>
              <a:t>)</a:t>
            </a:r>
            <a:endParaRPr lang="en-US" sz="3200" b="1" dirty="0">
              <a:solidFill>
                <a:srgbClr val="FF0066"/>
              </a:solidFill>
            </a:endParaRPr>
          </a:p>
          <a:p>
            <a:pPr algn="ctr"/>
            <a:endParaRPr lang="en-US" b="1" dirty="0" err="1">
              <a:solidFill>
                <a:srgbClr val="FF0066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51316" y="768152"/>
            <a:ext cx="3086859" cy="2144015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rgbClr val="FF0066"/>
                </a:solidFill>
              </a:rPr>
              <a:t>↓insulin </a:t>
            </a:r>
            <a:r>
              <a:rPr lang="en-US" sz="3600" b="1" dirty="0">
                <a:solidFill>
                  <a:srgbClr val="FF0066"/>
                </a:solidFill>
              </a:rPr>
              <a:t>level </a:t>
            </a:r>
            <a:r>
              <a:rPr lang="en-US" sz="3600" b="1" dirty="0" smtClean="0">
                <a:solidFill>
                  <a:srgbClr val="FF0066"/>
                </a:solidFill>
              </a:rPr>
              <a:t>or insulin resistance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39652" y="2852936"/>
            <a:ext cx="66967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</a:rPr>
              <a:t>Types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3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-171400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>
                <a:solidFill>
                  <a:srgbClr val="7030A0"/>
                </a:solidFill>
              </a:rPr>
              <a:t>Metabolic changes in DM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21498" y="3738508"/>
            <a:ext cx="7838934" cy="2664296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rgbClr val="002060"/>
                </a:solidFill>
              </a:rPr>
              <a:t>2-Disturbed </a:t>
            </a:r>
            <a:r>
              <a:rPr lang="en-US" sz="2400" b="1" dirty="0">
                <a:solidFill>
                  <a:srgbClr val="002060"/>
                </a:solidFill>
              </a:rPr>
              <a:t>lipid </a:t>
            </a:r>
            <a:r>
              <a:rPr lang="en-US" sz="2400" b="1" dirty="0" smtClean="0">
                <a:solidFill>
                  <a:srgbClr val="002060"/>
                </a:solidFill>
              </a:rPr>
              <a:t>metabolism: </a:t>
            </a:r>
          </a:p>
          <a:p>
            <a:pPr algn="l" rtl="0"/>
            <a:r>
              <a:rPr lang="en-US" sz="2400" b="1" dirty="0" smtClean="0">
                <a:solidFill>
                  <a:srgbClr val="002060"/>
                </a:solidFill>
              </a:rPr>
              <a:t>hyperlipidemia </a:t>
            </a:r>
            <a:r>
              <a:rPr lang="en-US" sz="2400" b="1" dirty="0">
                <a:solidFill>
                  <a:srgbClr val="002060"/>
                </a:solidFill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hypercholesterolemia due to</a:t>
            </a:r>
            <a:endParaRPr lang="en-US" sz="2400" b="1" dirty="0">
              <a:solidFill>
                <a:srgbClr val="002060"/>
              </a:solidFill>
            </a:endParaRP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-	Increased lipolysis and plasma </a:t>
            </a:r>
            <a:r>
              <a:rPr lang="en-US" sz="2400" b="1" dirty="0" smtClean="0">
                <a:solidFill>
                  <a:srgbClr val="FF0066"/>
                </a:solidFill>
              </a:rPr>
              <a:t>FFA</a:t>
            </a:r>
            <a:endParaRPr lang="en-US" sz="2400" b="1" dirty="0">
              <a:solidFill>
                <a:srgbClr val="FF0066"/>
              </a:solidFill>
            </a:endParaRP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-	Increased </a:t>
            </a:r>
            <a:r>
              <a:rPr lang="en-US" sz="2400" b="1" dirty="0" err="1">
                <a:solidFill>
                  <a:srgbClr val="FF0066"/>
                </a:solidFill>
              </a:rPr>
              <a:t>ketogenesis</a:t>
            </a:r>
            <a:r>
              <a:rPr lang="en-US" sz="2400" b="1" dirty="0">
                <a:solidFill>
                  <a:srgbClr val="FF0066"/>
                </a:solidFill>
              </a:rPr>
              <a:t>: which may cause </a:t>
            </a:r>
            <a:r>
              <a:rPr lang="en-US" sz="2400" b="1" dirty="0" smtClean="0">
                <a:solidFill>
                  <a:srgbClr val="FF0066"/>
                </a:solidFill>
              </a:rPr>
              <a:t>ketoacidosis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11559" y="810038"/>
            <a:ext cx="7848873" cy="2546954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1-Disturbed Carbohydrates </a:t>
            </a:r>
            <a:r>
              <a:rPr lang="en-US" sz="2400" b="1" dirty="0" smtClean="0">
                <a:solidFill>
                  <a:srgbClr val="002060"/>
                </a:solidFill>
              </a:rPr>
              <a:t>metabolism:</a:t>
            </a:r>
          </a:p>
          <a:p>
            <a:pPr algn="l" rtl="0"/>
            <a:r>
              <a:rPr lang="en-US" sz="2400" b="1" dirty="0" smtClean="0">
                <a:solidFill>
                  <a:srgbClr val="002060"/>
                </a:solidFill>
              </a:rPr>
              <a:t>hyperglycemia due to</a:t>
            </a:r>
            <a:endParaRPr lang="en-US" sz="2400" b="1" dirty="0">
              <a:solidFill>
                <a:srgbClr val="002060"/>
              </a:solidFill>
            </a:endParaRP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-	Decreased glucose uptake and utilization by tissues.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-	Decreased glycogenesis &amp;</a:t>
            </a:r>
            <a:r>
              <a:rPr lang="en-US" sz="2400" b="1" dirty="0" err="1">
                <a:solidFill>
                  <a:srgbClr val="FF0066"/>
                </a:solidFill>
              </a:rPr>
              <a:t>lipogenesis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-	Increased </a:t>
            </a:r>
            <a:r>
              <a:rPr lang="en-US" sz="2400" b="1" dirty="0" err="1">
                <a:solidFill>
                  <a:srgbClr val="FF0066"/>
                </a:solidFill>
              </a:rPr>
              <a:t>glycogenolysis</a:t>
            </a:r>
            <a:r>
              <a:rPr lang="en-US" sz="2400" b="1" dirty="0">
                <a:solidFill>
                  <a:srgbClr val="FF0066"/>
                </a:solidFill>
              </a:rPr>
              <a:t> &amp;gluconeogenesis.</a:t>
            </a:r>
          </a:p>
          <a:p>
            <a:pPr algn="l" rtl="0"/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55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-171400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>
                <a:solidFill>
                  <a:srgbClr val="7030A0"/>
                </a:solidFill>
              </a:rPr>
              <a:t>Metabolic changes in DM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21498" y="3738508"/>
            <a:ext cx="8126966" cy="2664296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4-Disturbed water and electrolyte balance:</a:t>
            </a:r>
          </a:p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     </a:t>
            </a:r>
          </a:p>
          <a:p>
            <a:pPr marL="342900" indent="-342900" algn="l" rtl="0">
              <a:buFontTx/>
              <a:buChar char="-"/>
            </a:pPr>
            <a:r>
              <a:rPr lang="en-US" sz="2400" b="1" dirty="0" err="1" smtClean="0">
                <a:solidFill>
                  <a:srgbClr val="FF0066"/>
                </a:solidFill>
              </a:rPr>
              <a:t>Glucosuria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→ osmotic dieresis → polyuria →  dehydration →  </a:t>
            </a:r>
            <a:r>
              <a:rPr lang="en-US" sz="2400" b="1" dirty="0" err="1">
                <a:solidFill>
                  <a:srgbClr val="FF0066"/>
                </a:solidFill>
              </a:rPr>
              <a:t>polydepsia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marL="342900" indent="-342900" algn="l" rtl="0">
              <a:buFontTx/>
              <a:buChar char="-"/>
            </a:pPr>
            <a:r>
              <a:rPr lang="en-US" sz="2400" b="1" dirty="0" smtClean="0">
                <a:solidFill>
                  <a:srgbClr val="FF0066"/>
                </a:solidFill>
              </a:rPr>
              <a:t> Increased </a:t>
            </a:r>
            <a:r>
              <a:rPr lang="en-US" sz="2400" b="1" dirty="0">
                <a:solidFill>
                  <a:srgbClr val="FF0066"/>
                </a:solidFill>
              </a:rPr>
              <a:t>loss of  Na+  &amp; K +  in urine.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11559" y="810038"/>
            <a:ext cx="7848873" cy="2546954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3-Disturbed protein metabolism:</a:t>
            </a:r>
          </a:p>
          <a:p>
            <a:pPr algn="l" rtl="0"/>
            <a:r>
              <a:rPr lang="en-US" sz="2400" b="1" dirty="0" smtClean="0">
                <a:solidFill>
                  <a:srgbClr val="002060"/>
                </a:solidFill>
              </a:rPr>
              <a:t>Negative </a:t>
            </a:r>
            <a:r>
              <a:rPr lang="en-US" sz="2400" b="1" dirty="0">
                <a:solidFill>
                  <a:srgbClr val="002060"/>
                </a:solidFill>
              </a:rPr>
              <a:t>nitrogen balance ,wasting ,weakness of muscle and delayed healing of </a:t>
            </a:r>
            <a:r>
              <a:rPr lang="en-US" sz="2400" b="1" dirty="0" smtClean="0">
                <a:solidFill>
                  <a:srgbClr val="002060"/>
                </a:solidFill>
              </a:rPr>
              <a:t>wounds due to</a:t>
            </a:r>
            <a:endParaRPr lang="en-US" sz="2400" b="1" dirty="0">
              <a:solidFill>
                <a:srgbClr val="002060"/>
              </a:solidFill>
            </a:endParaRPr>
          </a:p>
          <a:p>
            <a:pPr algn="l" rtl="0"/>
            <a:r>
              <a:rPr lang="en-US" sz="2400" b="1" dirty="0" smtClean="0">
                <a:solidFill>
                  <a:srgbClr val="FF0066"/>
                </a:solidFill>
              </a:rPr>
              <a:t>-</a:t>
            </a:r>
            <a:r>
              <a:rPr lang="en-US" sz="2400" b="1" dirty="0">
                <a:solidFill>
                  <a:srgbClr val="FF0066"/>
                </a:solidFill>
              </a:rPr>
              <a:t>	Decreased protein anabolism.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-	Increased protein catabolism.</a:t>
            </a:r>
          </a:p>
          <a:p>
            <a:pPr algn="l" rtl="0"/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44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2675872"/>
              </p:ext>
            </p:extLst>
          </p:nvPr>
        </p:nvGraphicFramePr>
        <p:xfrm>
          <a:off x="179512" y="44625"/>
          <a:ext cx="8784976" cy="6807294"/>
        </p:xfrm>
        <a:graphic>
          <a:graphicData uri="http://schemas.openxmlformats.org/drawingml/2006/table">
            <a:tbl>
              <a:tblPr/>
              <a:tblGrid>
                <a:gridCol w="2358584"/>
                <a:gridCol w="2988347"/>
                <a:gridCol w="3438045"/>
              </a:tblGrid>
              <a:tr h="864095"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Points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of differences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Insulin-dependent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diabetes mellitus (IDDM)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endParaRPr lang="en-US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Non-insulin-dependent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diabetes mellitus (NIDDM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69268"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800" b="1" i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285750" indent="-285750" algn="l" rtl="0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Other 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name</a:t>
                      </a:r>
                      <a:endParaRPr lang="en-US" sz="1800" b="1" i="1" dirty="0">
                        <a:solidFill>
                          <a:srgbClr val="243F6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85750" indent="-285750" algn="ctr" rtl="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Type I; juvenile-onset </a:t>
                      </a:r>
                    </a:p>
                    <a:p>
                      <a:pPr marL="285750" indent="-285750" algn="ctr" rtl="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diabetes</a:t>
                      </a:r>
                    </a:p>
                    <a:p>
                      <a:pPr marL="285750" indent="-285750" algn="ctr" rtl="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8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285750" indent="-285750" algn="ctr" rtl="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Type II; adult-onset diabetes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84">
                <a:tc>
                  <a:txBody>
                    <a:bodyPr/>
                    <a:lstStyle/>
                    <a:p>
                      <a:pPr marL="285750" indent="-285750" algn="justLow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Age of onset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Usually during childhood or puberty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Frequently after age 35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726">
                <a:tc>
                  <a:txBody>
                    <a:bodyPr/>
                    <a:lstStyle/>
                    <a:p>
                      <a:pPr marL="285750" indent="-285750" algn="justLow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Nutritional status at time of onset of the disease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Frequently undernourished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Obesity usually present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94">
                <a:tc>
                  <a:txBody>
                    <a:bodyPr/>
                    <a:lstStyle/>
                    <a:p>
                      <a:pPr marL="285750" indent="-285750" algn="justLow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Prevalence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10-20% of diagnosed diabetics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80-90% of diagnosed diabetics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42">
                <a:tc>
                  <a:txBody>
                    <a:bodyPr/>
                    <a:lstStyle/>
                    <a:p>
                      <a:pPr marL="285750" indent="-285750" algn="justLow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Genetic predisposition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Moderate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Very strong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726">
                <a:tc>
                  <a:txBody>
                    <a:bodyPr/>
                    <a:lstStyle/>
                    <a:p>
                      <a:pPr marL="285750" indent="-285750" algn="justLow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Defect or deficiency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-cells destroyed, eliminating production of insulin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Inability of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Symbol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–cells to produce appropriate quantities of insulin, insulin resistance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42">
                <a:tc>
                  <a:txBody>
                    <a:bodyPr/>
                    <a:lstStyle/>
                    <a:p>
                      <a:pPr marL="285750" indent="-285750" algn="justLow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Ketosis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Common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Rare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42">
                <a:tc>
                  <a:txBody>
                    <a:bodyPr/>
                    <a:lstStyle/>
                    <a:p>
                      <a:pPr marL="285750" indent="-285750" algn="justLow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Plasma insulin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Low or absent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Normal or high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42">
                <a:tc>
                  <a:txBody>
                    <a:bodyPr/>
                    <a:lstStyle/>
                    <a:p>
                      <a:pPr marL="285750" indent="-285750" algn="justLow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Acute complications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Ketoacidosis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Hyperglycemia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84">
                <a:tc>
                  <a:txBody>
                    <a:bodyPr/>
                    <a:lstStyle/>
                    <a:p>
                      <a:pPr marL="285750" indent="-285750" algn="justLow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Oral hypoglycemic drugs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Unresponsive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Responsive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95">
                <a:tc>
                  <a:txBody>
                    <a:bodyPr/>
                    <a:lstStyle/>
                    <a:p>
                      <a:pPr marL="285750" indent="-285750" algn="justLow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Treatment with insulin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Always necessary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Usually not required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678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-171400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>
                <a:solidFill>
                  <a:srgbClr val="7030A0"/>
                </a:solidFill>
              </a:rPr>
              <a:t>Complications of </a:t>
            </a:r>
            <a:r>
              <a:rPr lang="en-US" sz="5400" b="1" u="sng" dirty="0" smtClean="0">
                <a:solidFill>
                  <a:srgbClr val="7030A0"/>
                </a:solidFill>
              </a:rPr>
              <a:t>DM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11559" y="4193704"/>
            <a:ext cx="7838934" cy="2664296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2- </a:t>
            </a:r>
            <a:r>
              <a:rPr lang="en-US" sz="2400" b="1" dirty="0" err="1">
                <a:solidFill>
                  <a:srgbClr val="002060"/>
                </a:solidFill>
              </a:rPr>
              <a:t>Microvascular</a:t>
            </a:r>
            <a:r>
              <a:rPr lang="en-US" sz="2400" b="1" dirty="0">
                <a:solidFill>
                  <a:srgbClr val="002060"/>
                </a:solidFill>
              </a:rPr>
              <a:t> complications:</a:t>
            </a:r>
          </a:p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	They affect the small blood capillaries and lead to : Diabetic retinopathy and neuropathy 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</a:p>
          <a:p>
            <a:pPr algn="l" rtl="0"/>
            <a:r>
              <a:rPr lang="en-US" sz="2400" b="1" dirty="0" smtClean="0">
                <a:solidFill>
                  <a:srgbClr val="FF0066"/>
                </a:solidFill>
              </a:rPr>
              <a:t>These </a:t>
            </a:r>
            <a:r>
              <a:rPr lang="en-US" sz="2400" b="1" dirty="0">
                <a:solidFill>
                  <a:srgbClr val="FF0066"/>
                </a:solidFill>
              </a:rPr>
              <a:t>are due to vascular damage caused by protein </a:t>
            </a:r>
            <a:r>
              <a:rPr lang="en-US" sz="2400" b="1" dirty="0" err="1">
                <a:solidFill>
                  <a:srgbClr val="FF0066"/>
                </a:solidFill>
              </a:rPr>
              <a:t>glycation</a:t>
            </a:r>
            <a:r>
              <a:rPr lang="en-US" sz="2400" b="1" dirty="0">
                <a:solidFill>
                  <a:srgbClr val="FF0066"/>
                </a:solidFill>
              </a:rPr>
              <a:t> and sorbitol (the alcohol of glucose ) accumulation.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11559" y="548680"/>
            <a:ext cx="7848873" cy="3645024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1-Macrovascular complications of DM:</a:t>
            </a:r>
          </a:p>
          <a:p>
            <a:pPr algn="l" rtl="0"/>
            <a:r>
              <a:rPr lang="en-US" sz="2400" b="1" dirty="0" smtClean="0">
                <a:solidFill>
                  <a:srgbClr val="002060"/>
                </a:solidFill>
              </a:rPr>
              <a:t>(atherosclerosis</a:t>
            </a:r>
            <a:r>
              <a:rPr lang="en-US" sz="2400" b="1" dirty="0">
                <a:solidFill>
                  <a:srgbClr val="002060"/>
                </a:solidFill>
              </a:rPr>
              <a:t>, hypertension, myocardial infarction and renal </a:t>
            </a:r>
            <a:r>
              <a:rPr lang="en-US" sz="2400" b="1" dirty="0" smtClean="0">
                <a:solidFill>
                  <a:srgbClr val="002060"/>
                </a:solidFill>
              </a:rPr>
              <a:t>failure).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66"/>
                </a:solidFill>
              </a:rPr>
              <a:t>Most of these complications are due to damage of the large blood vessels by glycosylation of protein molecules in the wall of blood vessels secondary to hyperglycemia. 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</a:rPr>
              <a:t>The </a:t>
            </a:r>
            <a:r>
              <a:rPr lang="en-US" sz="2400" b="1" dirty="0">
                <a:solidFill>
                  <a:srgbClr val="FF0066"/>
                </a:solidFill>
              </a:rPr>
              <a:t>presence of hypercholesterolemia and </a:t>
            </a:r>
            <a:r>
              <a:rPr lang="en-US" sz="2400" b="1" dirty="0" err="1">
                <a:solidFill>
                  <a:srgbClr val="FF0066"/>
                </a:solidFill>
              </a:rPr>
              <a:t>hyperlipoproteinemia</a:t>
            </a:r>
            <a:r>
              <a:rPr lang="en-US" sz="2400" b="1" dirty="0">
                <a:solidFill>
                  <a:srgbClr val="FF0066"/>
                </a:solidFill>
              </a:rPr>
              <a:t> increase the risk for the development of atherosclerosis and its complications.</a:t>
            </a:r>
          </a:p>
          <a:p>
            <a:pPr algn="l" rtl="0"/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93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3015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smtClean="0"/>
              <a:t>BLOOD GLUCOSE HOMEOSTASIS</a:t>
            </a:r>
            <a:br>
              <a:rPr lang="en-US" sz="6000" b="1" dirty="0" smtClean="0"/>
            </a:br>
            <a:r>
              <a:rPr lang="en-US" sz="3600" dirty="0" smtClean="0"/>
              <a:t>(Regulation of blood glucose level)</a:t>
            </a:r>
            <a:endParaRPr lang="ar-EG" sz="3600" b="1" dirty="0"/>
          </a:p>
        </p:txBody>
      </p:sp>
    </p:spTree>
    <p:extLst>
      <p:ext uri="{BB962C8B-B14F-4D97-AF65-F5344CB8AC3E}">
        <p14:creationId xmlns:p14="http://schemas.microsoft.com/office/powerpoint/2010/main" xmlns="" val="356557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-171400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>
                <a:solidFill>
                  <a:srgbClr val="7030A0"/>
                </a:solidFill>
              </a:rPr>
              <a:t>Complications of </a:t>
            </a:r>
            <a:r>
              <a:rPr lang="en-US" sz="5400" b="1" u="sng" dirty="0" smtClean="0">
                <a:solidFill>
                  <a:srgbClr val="7030A0"/>
                </a:solidFill>
              </a:rPr>
              <a:t>DM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24541" y="4365104"/>
            <a:ext cx="7838934" cy="1827584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4-Diabetic coma:</a:t>
            </a:r>
          </a:p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Coma is loss of consciousness. There are many types of coma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11559" y="908720"/>
            <a:ext cx="7848873" cy="2376264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3- Diabetic cataract :</a:t>
            </a:r>
          </a:p>
          <a:p>
            <a:pPr algn="l" rtl="0"/>
            <a:r>
              <a:rPr lang="en-US" sz="2400" b="1" dirty="0">
                <a:solidFill>
                  <a:srgbClr val="002060"/>
                </a:solidFill>
              </a:rPr>
              <a:t>	It usually occurs in young age 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It is due to accumulation of sorbitol in the eye lens, which leads to osmotic accumulation of fluid in the lens lead to its opacity.</a:t>
            </a:r>
          </a:p>
          <a:p>
            <a:pPr algn="l" rtl="0"/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4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4519146"/>
              </p:ext>
            </p:extLst>
          </p:nvPr>
        </p:nvGraphicFramePr>
        <p:xfrm>
          <a:off x="611560" y="836712"/>
          <a:ext cx="8208913" cy="5760639"/>
        </p:xfrm>
        <a:graphic>
          <a:graphicData uri="http://schemas.openxmlformats.org/drawingml/2006/table">
            <a:tbl>
              <a:tblPr/>
              <a:tblGrid>
                <a:gridCol w="1793332"/>
                <a:gridCol w="3133068"/>
                <a:gridCol w="3282513"/>
              </a:tblGrid>
              <a:tr h="96010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Points of differences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Diabetic Coma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Hyperglycemic coma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Hypoglycemic Coma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Cause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Severe uncontrolled DM.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Insulin overdose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5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Mouth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Odor of acetone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Absent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Respiration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Hyperventilation (acidosis)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Normal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05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Pulse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Rapid &amp; weak (dehydrated)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Rapid &amp; strong                           (increased sympathetic activity)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Skin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Dry (dehydrated)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Sweating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Blood Glucose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Hyperglycemia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Hypoglycemia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Urine Glucose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Present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Absent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Urine Acetone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Present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Absent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0730" y="12195"/>
            <a:ext cx="93393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Differences between hyperglycemic and hypoglycemic coma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91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88640"/>
            <a:ext cx="8389097" cy="576064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u="sng" dirty="0">
                <a:solidFill>
                  <a:srgbClr val="FF0066"/>
                </a:solidFill>
              </a:rPr>
              <a:t>Treatment of coma 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endParaRPr lang="en-US" sz="3200" b="1" dirty="0">
              <a:solidFill>
                <a:srgbClr val="FF0066"/>
              </a:solidFill>
            </a:endParaRPr>
          </a:p>
          <a:p>
            <a:pPr algn="l" rtl="0"/>
            <a:r>
              <a:rPr lang="en-US" sz="3200" b="1" dirty="0">
                <a:solidFill>
                  <a:srgbClr val="002060"/>
                </a:solidFill>
              </a:rPr>
              <a:t>hyperglycemic coma </a:t>
            </a:r>
            <a:r>
              <a:rPr lang="en-US" sz="3200" b="1" dirty="0">
                <a:solidFill>
                  <a:srgbClr val="FF0066"/>
                </a:solidFill>
              </a:rPr>
              <a:t>treated by </a:t>
            </a:r>
            <a:endParaRPr lang="en-US" sz="3200" b="1" dirty="0" smtClean="0">
              <a:solidFill>
                <a:srgbClr val="FF0066"/>
              </a:solidFill>
            </a:endParaRP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66"/>
                </a:solidFill>
              </a:rPr>
              <a:t>insulin </a:t>
            </a:r>
            <a:r>
              <a:rPr lang="en-US" sz="3200" b="1" dirty="0">
                <a:solidFill>
                  <a:srgbClr val="FF0066"/>
                </a:solidFill>
              </a:rPr>
              <a:t>and glucose intravenous to avoid sever drop of blood </a:t>
            </a:r>
            <a:r>
              <a:rPr lang="en-US" sz="3200" b="1" dirty="0" smtClean="0">
                <a:solidFill>
                  <a:srgbClr val="FF0066"/>
                </a:solidFill>
              </a:rPr>
              <a:t>glucose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66"/>
                </a:solidFill>
              </a:rPr>
              <a:t>correction </a:t>
            </a:r>
            <a:r>
              <a:rPr lang="en-US" sz="3200" b="1" dirty="0">
                <a:solidFill>
                  <a:srgbClr val="FF0066"/>
                </a:solidFill>
              </a:rPr>
              <a:t>of electrolyte imbalance resulting from acidosis and polyuria .</a:t>
            </a:r>
          </a:p>
          <a:p>
            <a:pPr algn="l" rtl="0"/>
            <a:r>
              <a:rPr lang="en-US" sz="3200" b="1" dirty="0">
                <a:solidFill>
                  <a:srgbClr val="002060"/>
                </a:solidFill>
              </a:rPr>
              <a:t>hypoglycemic coma </a:t>
            </a:r>
            <a:r>
              <a:rPr lang="en-US" sz="3200" b="1" dirty="0">
                <a:solidFill>
                  <a:srgbClr val="FF0066"/>
                </a:solidFill>
              </a:rPr>
              <a:t>treated </a:t>
            </a:r>
            <a:r>
              <a:rPr lang="en-US" sz="3200" b="1" dirty="0" smtClean="0">
                <a:solidFill>
                  <a:srgbClr val="FF0066"/>
                </a:solidFill>
              </a:rPr>
              <a:t>by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>
                <a:solidFill>
                  <a:srgbClr val="FF0066"/>
                </a:solidFill>
              </a:rPr>
              <a:t>glucose infusion.</a:t>
            </a:r>
          </a:p>
        </p:txBody>
      </p:sp>
    </p:spTree>
    <p:extLst>
      <p:ext uri="{BB962C8B-B14F-4D97-AF65-F5344CB8AC3E}">
        <p14:creationId xmlns:p14="http://schemas.microsoft.com/office/powerpoint/2010/main" xmlns="" val="100952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-171400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>
                <a:solidFill>
                  <a:srgbClr val="7030A0"/>
                </a:solidFill>
              </a:rPr>
              <a:t>Diagnosis of DM 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11559" y="1052736"/>
            <a:ext cx="7848873" cy="4558918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>
                <a:solidFill>
                  <a:srgbClr val="002060"/>
                </a:solidFill>
              </a:rPr>
              <a:t>1- By measuring the blood glucose level in fasting( 8-12 h) state and two-hour postprandial blood glucose level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a)	Normally: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 Fasting blood sugar = 70 – 110 mg/dl.     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 2-hours postprandial = up to 140 mg/dl.</a:t>
            </a:r>
          </a:p>
          <a:p>
            <a:pPr algn="l" rtl="0"/>
            <a:endParaRPr lang="en-US" sz="2400" b="1" dirty="0">
              <a:solidFill>
                <a:srgbClr val="FF0066"/>
              </a:solidFill>
            </a:endParaRP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b)	In Diabetics: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 Fasting blood glucose  = &gt; 140 mg/dl.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       2-hours postprandial = &gt; 200 mg/dl.</a:t>
            </a:r>
          </a:p>
          <a:p>
            <a:pPr algn="l" rtl="0"/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-171400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>
                <a:solidFill>
                  <a:srgbClr val="7030A0"/>
                </a:solidFill>
              </a:rPr>
              <a:t>Diagnosis of DM 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11559" y="1052736"/>
            <a:ext cx="7848873" cy="4558918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>
                <a:solidFill>
                  <a:srgbClr val="002060"/>
                </a:solidFill>
              </a:rPr>
              <a:t>2- Oral glucose tolerance test (OGTT</a:t>
            </a:r>
            <a:r>
              <a:rPr lang="en-US" sz="2800" b="1" dirty="0" smtClean="0">
                <a:solidFill>
                  <a:srgbClr val="002060"/>
                </a:solidFill>
              </a:rPr>
              <a:t>):</a:t>
            </a:r>
          </a:p>
          <a:p>
            <a:pPr marL="342900" indent="-342900" algn="l" rtl="0">
              <a:buFontTx/>
              <a:buChar char="-"/>
            </a:pPr>
            <a:r>
              <a:rPr lang="en-US" sz="2400" b="1" dirty="0" smtClean="0">
                <a:solidFill>
                  <a:srgbClr val="FF0066"/>
                </a:solidFill>
              </a:rPr>
              <a:t>After </a:t>
            </a:r>
            <a:r>
              <a:rPr lang="en-US" sz="2400" b="1" dirty="0">
                <a:solidFill>
                  <a:srgbClr val="FF0066"/>
                </a:solidFill>
              </a:rPr>
              <a:t>fasting 8-12 hours, the patient is given 70 </a:t>
            </a:r>
            <a:r>
              <a:rPr lang="en-US" sz="2400" b="1" dirty="0" err="1">
                <a:solidFill>
                  <a:srgbClr val="FF0066"/>
                </a:solidFill>
              </a:rPr>
              <a:t>gm</a:t>
            </a:r>
            <a:r>
              <a:rPr lang="en-US" sz="2400" b="1" dirty="0">
                <a:solidFill>
                  <a:srgbClr val="FF0066"/>
                </a:solidFill>
              </a:rPr>
              <a:t> D-glucose (1 g/Kg body weight) in a cup of water 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marL="342900" indent="-342900" algn="l" rtl="0">
              <a:buFontTx/>
              <a:buChar char="-"/>
            </a:pPr>
            <a:r>
              <a:rPr lang="en-US" sz="2400" b="1" dirty="0">
                <a:solidFill>
                  <a:srgbClr val="FF0066"/>
                </a:solidFill>
              </a:rPr>
              <a:t>	Blood and urine samples are taken fasting, ½, 1, 1½, 2, 2½ hours.  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-	Samples are analyzed for glucose.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-	A blood sugar curve is plotted.</a:t>
            </a:r>
          </a:p>
          <a:p>
            <a:pPr algn="l" rtl="0"/>
            <a:endParaRPr lang="en-US" sz="2400" b="1" dirty="0">
              <a:solidFill>
                <a:srgbClr val="FF0066"/>
              </a:solidFill>
            </a:endParaRPr>
          </a:p>
          <a:p>
            <a:pPr algn="l" rtl="0"/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26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-171400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>
                <a:solidFill>
                  <a:srgbClr val="7030A0"/>
                </a:solidFill>
              </a:rPr>
              <a:t>Diagnosis of DM 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pic>
        <p:nvPicPr>
          <p:cNvPr id="4" name="Picture 10" descr="Blood Glucose Grap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8496944" cy="59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85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-171400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>
                <a:solidFill>
                  <a:srgbClr val="7030A0"/>
                </a:solidFill>
              </a:rPr>
              <a:t>Diagnosis of DM 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4585725"/>
              </p:ext>
            </p:extLst>
          </p:nvPr>
        </p:nvGraphicFramePr>
        <p:xfrm>
          <a:off x="224236" y="1412776"/>
          <a:ext cx="8689500" cy="5280520"/>
        </p:xfrm>
        <a:graphic>
          <a:graphicData uri="http://schemas.openxmlformats.org/drawingml/2006/table">
            <a:tbl>
              <a:tblPr firstRow="1" firstCol="1" bandRow="1"/>
              <a:tblGrid>
                <a:gridCol w="1320779"/>
                <a:gridCol w="1248221"/>
                <a:gridCol w="1223708"/>
                <a:gridCol w="1223708"/>
                <a:gridCol w="1223708"/>
                <a:gridCol w="1224688"/>
                <a:gridCol w="1224688"/>
              </a:tblGrid>
              <a:tr h="106447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    Time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Blood Glucose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0 time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Fasting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½ an hour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 hour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 ½  hour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 hours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2½ hours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133436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Normal Minimum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curve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80 mg/dl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90 mg/dl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105 mg/dl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105 mg/dl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90 mg/dl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80 mg/dl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878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Normal Maximum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curve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120 mg/dl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Arial"/>
                        </a:rPr>
                        <a:t>135 mg/dl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160 mg/dl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140 mg/dl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Arial"/>
                        </a:rPr>
                        <a:t>120 mg/dl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Arial"/>
                        </a:rPr>
                        <a:t>120 mg/dl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294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Curve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with mild diabetes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115 mg/dl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145 mg/dl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180 mg/dl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160 mg/dl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160 mg/dl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130 mg/dl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2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Curve with severe diabetes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Arial"/>
                        </a:rPr>
                        <a:t>200 mg /dl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Calibri"/>
                          <a:cs typeface="Arial"/>
                        </a:rPr>
                        <a:t>235 mg/dl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265 mg/dl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280 mg/dl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290 mg/dl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300 mg/dl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765" marR="65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6999" y="690463"/>
            <a:ext cx="85940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Comments on normal &amp; abnormal oral glucose tolerance curves</a:t>
            </a: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44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-171400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>
                <a:solidFill>
                  <a:srgbClr val="7030A0"/>
                </a:solidFill>
              </a:rPr>
              <a:t>Diagnosis of DM 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11559" y="1052736"/>
            <a:ext cx="7848873" cy="5256584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800" b="1" dirty="0" smtClean="0">
              <a:solidFill>
                <a:srgbClr val="002060"/>
              </a:solidFill>
            </a:endParaRPr>
          </a:p>
          <a:p>
            <a:pPr marL="342900" indent="-342900" algn="l" rtl="0">
              <a:buFontTx/>
              <a:buChar char="-"/>
            </a:pPr>
            <a:r>
              <a:rPr lang="en-US" sz="2400" b="1" u="sng" dirty="0" smtClean="0">
                <a:solidFill>
                  <a:srgbClr val="FF0066"/>
                </a:solidFill>
              </a:rPr>
              <a:t>In </a:t>
            </a:r>
            <a:r>
              <a:rPr lang="en-US" sz="2400" b="1" u="sng" dirty="0">
                <a:solidFill>
                  <a:srgbClr val="FF0066"/>
                </a:solidFill>
              </a:rPr>
              <a:t>normal persons: </a:t>
            </a:r>
            <a:endParaRPr lang="en-US" sz="2400" b="1" u="sng" dirty="0" smtClean="0">
              <a:solidFill>
                <a:srgbClr val="FF0066"/>
              </a:solidFill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</a:rPr>
              <a:t>fasting </a:t>
            </a:r>
            <a:r>
              <a:rPr lang="en-US" sz="2400" b="1" dirty="0">
                <a:solidFill>
                  <a:srgbClr val="FF0066"/>
                </a:solidFill>
              </a:rPr>
              <a:t>70 – 120 it increases after 1 hour and returns back to fasting after 2 hours: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•	The blood glucose never exceeds 170 mg/dl.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•	No </a:t>
            </a:r>
            <a:r>
              <a:rPr lang="en-US" sz="2400" b="1" dirty="0" err="1">
                <a:solidFill>
                  <a:srgbClr val="FF0066"/>
                </a:solidFill>
              </a:rPr>
              <a:t>glucosuria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</a:p>
          <a:p>
            <a:pPr algn="l" rtl="0"/>
            <a:endParaRPr lang="en-US" sz="2400" b="1" dirty="0">
              <a:solidFill>
                <a:srgbClr val="FF0066"/>
              </a:solidFill>
            </a:endParaRPr>
          </a:p>
          <a:p>
            <a:pPr marL="342900" indent="-342900" algn="l" rtl="0">
              <a:buFontTx/>
              <a:buChar char="-"/>
            </a:pPr>
            <a:r>
              <a:rPr lang="en-US" sz="2400" b="1" u="sng" dirty="0" smtClean="0">
                <a:solidFill>
                  <a:srgbClr val="FF0066"/>
                </a:solidFill>
              </a:rPr>
              <a:t>In </a:t>
            </a:r>
            <a:r>
              <a:rPr lang="en-US" sz="2400" b="1" u="sng" dirty="0">
                <a:solidFill>
                  <a:srgbClr val="FF0066"/>
                </a:solidFill>
              </a:rPr>
              <a:t>Diabetes mellitus: </a:t>
            </a:r>
            <a:endParaRPr lang="en-US" sz="2400" b="1" u="sng" dirty="0" smtClean="0">
              <a:solidFill>
                <a:srgbClr val="FF0066"/>
              </a:solidFill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</a:rPr>
              <a:t>the </a:t>
            </a:r>
            <a:r>
              <a:rPr lang="en-US" sz="2400" b="1" dirty="0">
                <a:solidFill>
                  <a:srgbClr val="FF0066"/>
                </a:solidFill>
              </a:rPr>
              <a:t>fasting is more than normal ( &gt; 110 mg/dl or more ) and the curve takes 3 hours or more to return back to fasting level. 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</a:rPr>
              <a:t>One </a:t>
            </a:r>
            <a:r>
              <a:rPr lang="en-US" sz="2400" b="1" dirty="0">
                <a:solidFill>
                  <a:srgbClr val="FF0066"/>
                </a:solidFill>
              </a:rPr>
              <a:t>or more samples exceed 180 mg/dl.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</a:rPr>
              <a:t>There </a:t>
            </a:r>
            <a:r>
              <a:rPr lang="en-US" sz="2400" b="1" dirty="0">
                <a:solidFill>
                  <a:srgbClr val="FF0066"/>
                </a:solidFill>
              </a:rPr>
              <a:t>is </a:t>
            </a:r>
            <a:r>
              <a:rPr lang="en-US" sz="2400" b="1" dirty="0" err="1">
                <a:solidFill>
                  <a:srgbClr val="FF0066"/>
                </a:solidFill>
              </a:rPr>
              <a:t>glucosuria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5726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-171400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>
                <a:solidFill>
                  <a:srgbClr val="7030A0"/>
                </a:solidFill>
              </a:rPr>
              <a:t>Diagnosis of DM 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19571" y="1052736"/>
            <a:ext cx="7848873" cy="5544616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>
                <a:solidFill>
                  <a:srgbClr val="002060"/>
                </a:solidFill>
              </a:rPr>
              <a:t>3-Measurement of glycosylated –</a:t>
            </a:r>
            <a:r>
              <a:rPr lang="en-US" sz="2800" b="1" dirty="0" err="1">
                <a:solidFill>
                  <a:srgbClr val="002060"/>
                </a:solidFill>
              </a:rPr>
              <a:t>Hb</a:t>
            </a:r>
            <a:r>
              <a:rPr lang="en-US" sz="2800" b="1" dirty="0">
                <a:solidFill>
                  <a:srgbClr val="002060"/>
                </a:solidFill>
              </a:rPr>
              <a:t> (HbA1C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u="sng" dirty="0">
                <a:solidFill>
                  <a:srgbClr val="00B050"/>
                </a:solidFill>
              </a:rPr>
              <a:t>Glycosylated </a:t>
            </a:r>
            <a:r>
              <a:rPr lang="en-US" sz="2400" b="1" u="sng" dirty="0" err="1">
                <a:solidFill>
                  <a:srgbClr val="00B050"/>
                </a:solidFill>
              </a:rPr>
              <a:t>Hb</a:t>
            </a:r>
            <a:r>
              <a:rPr lang="en-US" sz="2400" b="1" u="sng" dirty="0">
                <a:solidFill>
                  <a:srgbClr val="00B050"/>
                </a:solidFill>
              </a:rPr>
              <a:t> (HbA1c) results from</a:t>
            </a:r>
            <a:r>
              <a:rPr lang="en-US" sz="2400" b="1" u="sng" dirty="0">
                <a:solidFill>
                  <a:srgbClr val="FF0066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non enzymatic binding of glucose with Hemoglobin .The process is irreversible and continues during the half life of RBCs</a:t>
            </a:r>
            <a:r>
              <a:rPr lang="en-US" sz="2400" b="1" dirty="0" smtClean="0">
                <a:solidFill>
                  <a:srgbClr val="FF0066"/>
                </a:solidFill>
              </a:rPr>
              <a:t>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u="sng" dirty="0">
                <a:solidFill>
                  <a:srgbClr val="00B050"/>
                </a:solidFill>
              </a:rPr>
              <a:t>Normal subjects and controlled cases  of DM </a:t>
            </a:r>
            <a:r>
              <a:rPr lang="en-US" sz="2400" b="1" dirty="0">
                <a:solidFill>
                  <a:srgbClr val="FF0066"/>
                </a:solidFill>
              </a:rPr>
              <a:t>have 4-8% glycosylated –</a:t>
            </a:r>
            <a:r>
              <a:rPr lang="en-US" sz="2400" b="1" dirty="0" err="1">
                <a:solidFill>
                  <a:srgbClr val="FF0066"/>
                </a:solidFill>
              </a:rPr>
              <a:t>Hb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</a:rPr>
              <a:t>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00B050"/>
                </a:solidFill>
              </a:rPr>
              <a:t>The </a:t>
            </a:r>
            <a:r>
              <a:rPr lang="en-US" sz="2400" b="1" u="sng" dirty="0">
                <a:solidFill>
                  <a:srgbClr val="00B050"/>
                </a:solidFill>
              </a:rPr>
              <a:t>increase in the percent of HbA1c is related to </a:t>
            </a:r>
            <a:r>
              <a:rPr lang="en-US" sz="2400" b="1" dirty="0">
                <a:solidFill>
                  <a:srgbClr val="FF0066"/>
                </a:solidFill>
              </a:rPr>
              <a:t>the blood glucose level</a:t>
            </a:r>
            <a:r>
              <a:rPr lang="en-US" sz="2400" b="1" dirty="0" smtClean="0">
                <a:solidFill>
                  <a:srgbClr val="FF0066"/>
                </a:solidFill>
              </a:rPr>
              <a:t>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rgbClr val="00B050"/>
                </a:solidFill>
              </a:rPr>
              <a:t>The </a:t>
            </a:r>
            <a:r>
              <a:rPr lang="en-US" sz="2400" b="1" u="sng" dirty="0">
                <a:solidFill>
                  <a:srgbClr val="00B050"/>
                </a:solidFill>
              </a:rPr>
              <a:t>test is used for </a:t>
            </a:r>
            <a:r>
              <a:rPr lang="en-US" sz="2400" b="1" dirty="0">
                <a:solidFill>
                  <a:srgbClr val="FF0066"/>
                </a:solidFill>
              </a:rPr>
              <a:t>follow up of diabetic patients.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b="1" u="sng" dirty="0">
                <a:solidFill>
                  <a:srgbClr val="00B050"/>
                </a:solidFill>
              </a:rPr>
              <a:t>Not affected by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fasting or feeding or any factor that affect blood glucose immediately </a:t>
            </a:r>
            <a:r>
              <a:rPr lang="en-US" sz="2400" b="1" u="sng" dirty="0">
                <a:solidFill>
                  <a:srgbClr val="00B050"/>
                </a:solidFill>
              </a:rPr>
              <a:t>so it gives an idea about</a:t>
            </a:r>
            <a:r>
              <a:rPr lang="en-US" sz="2400" b="1" u="sng" dirty="0">
                <a:solidFill>
                  <a:srgbClr val="FF0066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the glycemic control of the patient throughout the life span of RBCs ( 120 days ).</a:t>
            </a:r>
            <a:r>
              <a:rPr lang="en-US" sz="2400" b="1" u="sng" dirty="0">
                <a:solidFill>
                  <a:srgbClr val="00B050"/>
                </a:solidFill>
              </a:rPr>
              <a:t>Also it gives an idea about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FF0066"/>
                </a:solidFill>
              </a:rPr>
              <a:t>the efficiency of the drugs used in treatment and adjustment of proper dose. </a:t>
            </a:r>
          </a:p>
        </p:txBody>
      </p:sp>
    </p:spTree>
    <p:extLst>
      <p:ext uri="{BB962C8B-B14F-4D97-AF65-F5344CB8AC3E}">
        <p14:creationId xmlns:p14="http://schemas.microsoft.com/office/powerpoint/2010/main" xmlns="" val="316733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-171400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</a:rPr>
              <a:t>Other types of </a:t>
            </a:r>
            <a:r>
              <a:rPr lang="en-US" sz="5400" b="1" u="sng" dirty="0">
                <a:solidFill>
                  <a:srgbClr val="7030A0"/>
                </a:solidFill>
              </a:rPr>
              <a:t>DM 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79512" y="908720"/>
            <a:ext cx="8712967" cy="5760640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800" b="1" dirty="0" smtClean="0">
              <a:solidFill>
                <a:srgbClr val="002060"/>
              </a:solidFill>
            </a:endParaRP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1-	</a:t>
            </a:r>
            <a:r>
              <a:rPr lang="en-US" sz="2400" b="1" dirty="0">
                <a:solidFill>
                  <a:srgbClr val="00B050"/>
                </a:solidFill>
              </a:rPr>
              <a:t>Diabetes </a:t>
            </a:r>
            <a:r>
              <a:rPr lang="en-US" sz="2400" b="1" dirty="0" err="1">
                <a:solidFill>
                  <a:srgbClr val="00B050"/>
                </a:solidFill>
              </a:rPr>
              <a:t>insipidus</a:t>
            </a:r>
            <a:r>
              <a:rPr lang="en-US" sz="2400" b="1" dirty="0">
                <a:solidFill>
                  <a:srgbClr val="00B050"/>
                </a:solidFill>
              </a:rPr>
              <a:t>:  </a:t>
            </a:r>
            <a:r>
              <a:rPr lang="en-US" sz="2400" b="1" dirty="0">
                <a:solidFill>
                  <a:srgbClr val="FF0066"/>
                </a:solidFill>
              </a:rPr>
              <a:t>Deficiency of </a:t>
            </a:r>
            <a:r>
              <a:rPr lang="en-US" sz="2400" b="1" dirty="0" err="1">
                <a:solidFill>
                  <a:srgbClr val="FF0066"/>
                </a:solidFill>
              </a:rPr>
              <a:t>antiduretic</a:t>
            </a:r>
            <a:r>
              <a:rPr lang="en-US" sz="2400" b="1" dirty="0">
                <a:solidFill>
                  <a:srgbClr val="FF0066"/>
                </a:solidFill>
              </a:rPr>
              <a:t> hormone (ADH). Urine volume &gt; 10 L/day, watery specific gravity </a:t>
            </a:r>
            <a:r>
              <a:rPr lang="en-US" sz="2400" b="1" dirty="0" smtClean="0">
                <a:solidFill>
                  <a:srgbClr val="FF0066"/>
                </a:solidFill>
              </a:rPr>
              <a:t>1003.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2-	</a:t>
            </a:r>
            <a:r>
              <a:rPr lang="en-US" sz="2400" b="1" dirty="0">
                <a:solidFill>
                  <a:srgbClr val="00B050"/>
                </a:solidFill>
              </a:rPr>
              <a:t>Steroid diabetes:</a:t>
            </a:r>
            <a:r>
              <a:rPr lang="en-US" sz="2400" b="1" dirty="0">
                <a:solidFill>
                  <a:srgbClr val="FF0066"/>
                </a:solidFill>
              </a:rPr>
              <a:t> Long term treatment with glucocorticoids   which cause hyperglycemia. Prolonged hyperglycemia causes exhaustion of </a:t>
            </a:r>
            <a:r>
              <a:rPr lang="el-GR" sz="2400" b="1" dirty="0">
                <a:solidFill>
                  <a:srgbClr val="FF0066"/>
                </a:solidFill>
              </a:rPr>
              <a:t>β-</a:t>
            </a:r>
            <a:r>
              <a:rPr lang="en-US" sz="2400" b="1" dirty="0">
                <a:solidFill>
                  <a:srgbClr val="FF0066"/>
                </a:solidFill>
              </a:rPr>
              <a:t>cell of pancreas.</a:t>
            </a:r>
          </a:p>
          <a:p>
            <a:pPr marL="342900" indent="-342900" algn="l" rtl="0">
              <a:buFontTx/>
              <a:buChar char="-"/>
            </a:pPr>
            <a:endParaRPr lang="en-US" sz="2400" b="1" dirty="0">
              <a:solidFill>
                <a:srgbClr val="FF0066"/>
              </a:solidFill>
            </a:endParaRP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3-	</a:t>
            </a:r>
            <a:r>
              <a:rPr lang="en-US" sz="2400" b="1" dirty="0">
                <a:solidFill>
                  <a:srgbClr val="00B050"/>
                </a:solidFill>
              </a:rPr>
              <a:t>Stress diabetes : </a:t>
            </a:r>
            <a:r>
              <a:rPr lang="en-US" sz="2400" b="1" dirty="0">
                <a:solidFill>
                  <a:srgbClr val="FF0066"/>
                </a:solidFill>
              </a:rPr>
              <a:t>Due to increased adrenaline in emotional states.</a:t>
            </a:r>
          </a:p>
          <a:p>
            <a:pPr marL="342900" indent="-342900" algn="l" rtl="0">
              <a:buFontTx/>
              <a:buChar char="-"/>
            </a:pPr>
            <a:endParaRPr lang="en-US" sz="2400" b="1" dirty="0">
              <a:solidFill>
                <a:srgbClr val="FF0066"/>
              </a:solidFill>
            </a:endParaRP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4-	</a:t>
            </a:r>
            <a:r>
              <a:rPr lang="en-US" sz="2400" b="1" dirty="0">
                <a:solidFill>
                  <a:srgbClr val="00B050"/>
                </a:solidFill>
              </a:rPr>
              <a:t>Experimental diabetes; </a:t>
            </a:r>
            <a:r>
              <a:rPr lang="en-US" sz="2400" b="1" dirty="0">
                <a:solidFill>
                  <a:srgbClr val="FF0066"/>
                </a:solidFill>
              </a:rPr>
              <a:t>could be caused by :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•	 </a:t>
            </a:r>
            <a:r>
              <a:rPr lang="en-US" sz="2400" b="1" dirty="0" err="1">
                <a:solidFill>
                  <a:srgbClr val="FF0066"/>
                </a:solidFill>
              </a:rPr>
              <a:t>Alloxan</a:t>
            </a:r>
            <a:endParaRPr lang="en-US" sz="2400" b="1" dirty="0">
              <a:solidFill>
                <a:srgbClr val="FF0066"/>
              </a:solidFill>
            </a:endParaRP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•	</a:t>
            </a:r>
            <a:r>
              <a:rPr lang="en-US" sz="2400" b="1" dirty="0" err="1">
                <a:solidFill>
                  <a:srgbClr val="FF0066"/>
                </a:solidFill>
              </a:rPr>
              <a:t>Streptozotocin</a:t>
            </a:r>
            <a:endParaRPr lang="en-US" sz="2400" b="1" dirty="0">
              <a:solidFill>
                <a:srgbClr val="FF0066"/>
              </a:solidFill>
            </a:endParaRP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•	 </a:t>
            </a:r>
            <a:r>
              <a:rPr lang="en-US" sz="2400" b="1" dirty="0" err="1">
                <a:solidFill>
                  <a:srgbClr val="FF0066"/>
                </a:solidFill>
              </a:rPr>
              <a:t>Dehydroascorbic</a:t>
            </a:r>
            <a:r>
              <a:rPr lang="en-US" sz="2400" b="1" dirty="0">
                <a:solidFill>
                  <a:srgbClr val="FF0066"/>
                </a:solidFill>
              </a:rPr>
              <a:t> acid</a:t>
            </a:r>
          </a:p>
          <a:p>
            <a:pPr algn="l" rtl="0"/>
            <a:r>
              <a:rPr lang="en-US" sz="2400" b="1" dirty="0">
                <a:solidFill>
                  <a:srgbClr val="FF0066"/>
                </a:solidFill>
              </a:rPr>
              <a:t>•	 Surgically by removal of pancreas</a:t>
            </a:r>
          </a:p>
          <a:p>
            <a:pPr marL="342900" indent="-342900" algn="l" rtl="0">
              <a:buFontTx/>
              <a:buChar char="-"/>
            </a:pPr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62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95536" y="3356992"/>
            <a:ext cx="8065379" cy="216024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</a:rPr>
              <a:t>It is the </a:t>
            </a:r>
            <a:r>
              <a:rPr lang="en-US" sz="4400" b="1" u="sng" dirty="0" smtClean="0">
                <a:solidFill>
                  <a:srgbClr val="FF0066"/>
                </a:solidFill>
              </a:rPr>
              <a:t>maintenance</a:t>
            </a:r>
            <a:r>
              <a:rPr lang="en-US" sz="4400" b="1" dirty="0" smtClean="0">
                <a:solidFill>
                  <a:srgbClr val="FF0066"/>
                </a:solidFill>
              </a:rPr>
              <a:t> of blood glucose level </a:t>
            </a:r>
            <a:r>
              <a:rPr lang="en-US" sz="4400" b="1" u="sng" dirty="0" smtClean="0">
                <a:solidFill>
                  <a:srgbClr val="FF0066"/>
                </a:solidFill>
              </a:rPr>
              <a:t>within the normal range </a:t>
            </a:r>
            <a:endParaRPr lang="ar-EG" sz="4400" b="1" u="sng" dirty="0">
              <a:solidFill>
                <a:srgbClr val="FF0066"/>
              </a:solidFill>
            </a:endParaRPr>
          </a:p>
        </p:txBody>
      </p:sp>
      <p:sp>
        <p:nvSpPr>
          <p:cNvPr id="8" name="وسيلة شرح مع سهم إلى الأسفل 7"/>
          <p:cNvSpPr/>
          <p:nvPr/>
        </p:nvSpPr>
        <p:spPr>
          <a:xfrm>
            <a:off x="683568" y="260647"/>
            <a:ext cx="7920880" cy="2448273"/>
          </a:xfrm>
          <a:prstGeom prst="downArrowCallout">
            <a:avLst/>
          </a:prstGeom>
          <a:solidFill>
            <a:srgbClr val="FFFF00"/>
          </a:solidFill>
          <a:ln w="635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What is glucose homeostasis???</a:t>
            </a:r>
            <a:endParaRPr lang="ar-EG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09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-171400"/>
            <a:ext cx="84969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</a:rPr>
              <a:t>Other types of </a:t>
            </a:r>
            <a:r>
              <a:rPr lang="en-US" sz="5400" b="1" u="sng" dirty="0">
                <a:solidFill>
                  <a:srgbClr val="7030A0"/>
                </a:solidFill>
              </a:rPr>
              <a:t>DM 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693272"/>
              </p:ext>
            </p:extLst>
          </p:nvPr>
        </p:nvGraphicFramePr>
        <p:xfrm>
          <a:off x="395536" y="2132857"/>
          <a:ext cx="7992888" cy="4179152"/>
        </p:xfrm>
        <a:graphic>
          <a:graphicData uri="http://schemas.openxmlformats.org/drawingml/2006/table">
            <a:tbl>
              <a:tblPr/>
              <a:tblGrid>
                <a:gridCol w="2673805"/>
                <a:gridCol w="3048441"/>
                <a:gridCol w="2270642"/>
              </a:tblGrid>
              <a:tr h="592505">
                <a:tc>
                  <a:txBody>
                    <a:bodyPr/>
                    <a:lstStyle/>
                    <a:p>
                      <a:pPr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Points of differences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Diabetes Mellitus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Diabetes Insipidus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155783">
                <a:tc>
                  <a:txBody>
                    <a:bodyPr/>
                    <a:lstStyle/>
                    <a:p>
                      <a:pPr marR="226695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R="226695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Cause</a:t>
                      </a:r>
                      <a:endParaRPr lang="en-US" sz="2400" b="1" kern="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226695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R="226695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Decreased ratio of Insulin / Anti-insulin</a:t>
                      </a:r>
                      <a:endParaRPr lang="en-US" sz="2400" b="1" kern="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R="226695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365F9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Decreased ADH</a:t>
                      </a:r>
                      <a:endParaRPr lang="en-US" sz="2400" b="1" kern="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764">
                <a:tc>
                  <a:txBody>
                    <a:bodyPr/>
                    <a:lstStyle/>
                    <a:p>
                      <a:pPr marR="226695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R="226695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Urine </a:t>
                      </a:r>
                      <a:r>
                        <a:rPr lang="en-US" sz="2400" b="1" kern="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volume</a:t>
                      </a:r>
                      <a:endParaRPr lang="en-US" sz="2400" b="1" kern="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226695" algn="justLow" rtl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R="226695" algn="justLow" rtl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&lt; 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10 L/ day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justLow" rtl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R="226695" algn="justLow" rtl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15 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– 25 L/ day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32">
                <a:tc>
                  <a:txBody>
                    <a:bodyPr/>
                    <a:lstStyle/>
                    <a:p>
                      <a:pPr marR="226695" indent="-39370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R="226695" indent="-39370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Urine </a:t>
                      </a:r>
                      <a:r>
                        <a:rPr lang="en-US" sz="2400" b="1" kern="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specific gravity</a:t>
                      </a:r>
                      <a:endParaRPr lang="en-US" sz="2400" b="1" kern="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226695" algn="justLow" rtl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R="226695" algn="justLow" rtl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&gt;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1030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justLow" rtl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R="226695" algn="justLow" rtl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&lt;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Arial"/>
                        </a:rPr>
                        <a:t>1030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38">
                <a:tc>
                  <a:txBody>
                    <a:bodyPr/>
                    <a:lstStyle/>
                    <a:p>
                      <a:pPr marR="226695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400" b="1" kern="0" dirty="0" smtClean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R="226695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Glucose </a:t>
                      </a:r>
                      <a:r>
                        <a:rPr lang="en-US" sz="2400" b="1" kern="0" dirty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in urine</a:t>
                      </a:r>
                      <a:endParaRPr lang="en-US" sz="2400" b="1" kern="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R="226695" algn="justLow" rtl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R="226695" algn="justLow" rtl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Present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6695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2400" b="0" kern="0" dirty="0" smtClean="0">
                        <a:solidFill>
                          <a:srgbClr val="365F91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R="226695" algn="justLow" rtl="0">
                        <a:lnSpc>
                          <a:spcPts val="15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0" dirty="0" smtClean="0">
                          <a:solidFill>
                            <a:srgbClr val="365F9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Absent</a:t>
                      </a:r>
                      <a:endParaRPr lang="en-US" sz="2400" b="1" kern="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774134"/>
            <a:ext cx="8748464" cy="144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46023" tIns="304704" rIns="22694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Differences between diabetes mellitus and diabetes </a:t>
            </a:r>
            <a:r>
              <a:rPr kumimoji="0" lang="en-US" sz="28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insipidus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35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2870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smtClean="0"/>
              <a:t>hypoglycemia</a:t>
            </a:r>
            <a:endParaRPr lang="ar-EG" sz="3600" b="1" dirty="0"/>
          </a:p>
        </p:txBody>
      </p:sp>
    </p:spTree>
    <p:extLst>
      <p:ext uri="{BB962C8B-B14F-4D97-AF65-F5344CB8AC3E}">
        <p14:creationId xmlns:p14="http://schemas.microsoft.com/office/powerpoint/2010/main" xmlns="" val="425887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31375" y="1988840"/>
            <a:ext cx="8389097" cy="216024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</a:rPr>
              <a:t>It is the decrease of blood glucose level to less than 50 mg /dl.</a:t>
            </a:r>
            <a:endParaRPr lang="ar-EG" sz="4400" b="1" u="sng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2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73579" y="1556792"/>
            <a:ext cx="8065379" cy="4176464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u="sng" dirty="0" smtClean="0">
                <a:solidFill>
                  <a:srgbClr val="7030A0"/>
                </a:solidFill>
              </a:rPr>
              <a:t>Importance</a:t>
            </a:r>
            <a:endParaRPr lang="en-US" sz="4400" b="1" dirty="0" smtClean="0">
              <a:solidFill>
                <a:srgbClr val="FF0066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0066"/>
                </a:solidFill>
              </a:rPr>
              <a:t>      </a:t>
            </a:r>
          </a:p>
          <a:p>
            <a:pPr algn="ctr"/>
            <a:endParaRPr lang="en-US" sz="4400" b="1" dirty="0">
              <a:solidFill>
                <a:srgbClr val="FF0066"/>
              </a:solidFill>
            </a:endParaRPr>
          </a:p>
          <a:p>
            <a:pPr algn="ctr"/>
            <a:endParaRPr lang="en-US" sz="4400" b="1" dirty="0" smtClean="0">
              <a:solidFill>
                <a:srgbClr val="FF0066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0066"/>
                </a:solidFill>
              </a:rPr>
              <a:t>The </a:t>
            </a:r>
            <a:r>
              <a:rPr lang="en-US" sz="4400" b="1" dirty="0">
                <a:solidFill>
                  <a:srgbClr val="FF0066"/>
                </a:solidFill>
              </a:rPr>
              <a:t>CNS is very dependent on a continuous supply of blood glucose as a fuel for energy.</a:t>
            </a:r>
          </a:p>
          <a:p>
            <a:pPr algn="ctr"/>
            <a:endParaRPr lang="en-US" sz="4400" b="1" dirty="0">
              <a:solidFill>
                <a:srgbClr val="FF0066"/>
              </a:solidFill>
            </a:endParaRPr>
          </a:p>
          <a:p>
            <a:pPr algn="ctr"/>
            <a:endParaRPr lang="en-US" sz="4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67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1521" y="4437112"/>
            <a:ext cx="2808311" cy="2304256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l" rtl="0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Anxiety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Palpitation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Tremors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 sweating</a:t>
            </a:r>
            <a:endParaRPr lang="en-US" sz="4400" b="1" dirty="0">
              <a:solidFill>
                <a:srgbClr val="FF0066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19672" y="-171400"/>
            <a:ext cx="66967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</a:rPr>
              <a:t>Symptoms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494822" y="4437111"/>
            <a:ext cx="5472609" cy="2304256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impairment of brain functions </a:t>
            </a:r>
            <a:r>
              <a:rPr lang="en-US" sz="3200" b="1" dirty="0" smtClean="0">
                <a:solidFill>
                  <a:srgbClr val="0070C0"/>
                </a:solidFill>
              </a:rPr>
              <a:t>causing headache</a:t>
            </a:r>
            <a:r>
              <a:rPr lang="en-US" sz="3200" b="1" dirty="0">
                <a:solidFill>
                  <a:srgbClr val="0070C0"/>
                </a:solidFill>
              </a:rPr>
              <a:t>, confusion ,slurred speech, seizures, coma and even death</a:t>
            </a:r>
            <a:endParaRPr lang="en-US" sz="4400" b="1" dirty="0">
              <a:solidFill>
                <a:srgbClr val="FF0066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059832" y="836712"/>
            <a:ext cx="5904658" cy="3096344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err="1">
                <a:solidFill>
                  <a:srgbClr val="FF0066"/>
                </a:solidFill>
              </a:rPr>
              <a:t>Neuroglycopenic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</a:rPr>
              <a:t>symptoms </a:t>
            </a:r>
            <a:r>
              <a:rPr lang="en-US" sz="3600" b="1" dirty="0">
                <a:solidFill>
                  <a:srgbClr val="FF0066"/>
                </a:solidFill>
              </a:rPr>
              <a:t>(</a:t>
            </a:r>
            <a:r>
              <a:rPr lang="en-US" sz="3600" b="1" dirty="0" err="1">
                <a:solidFill>
                  <a:srgbClr val="FF0066"/>
                </a:solidFill>
              </a:rPr>
              <a:t>neuroglycopenia</a:t>
            </a:r>
            <a:r>
              <a:rPr lang="en-US" sz="4400" b="1" dirty="0" smtClean="0">
                <a:solidFill>
                  <a:srgbClr val="FF0066"/>
                </a:solidFill>
              </a:rPr>
              <a:t>)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Mediated by impaired delivery  of glucose to the </a:t>
            </a:r>
            <a:r>
              <a:rPr lang="en-US" sz="3200" b="1" dirty="0" smtClean="0">
                <a:solidFill>
                  <a:srgbClr val="0070C0"/>
                </a:solidFill>
              </a:rPr>
              <a:t>brain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07505" y="836712"/>
            <a:ext cx="2736303" cy="3096344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</a:rPr>
              <a:t>      </a:t>
            </a:r>
          </a:p>
          <a:p>
            <a:pPr algn="ctr"/>
            <a:r>
              <a:rPr lang="en-US" sz="3600" b="1" dirty="0" smtClean="0">
                <a:solidFill>
                  <a:srgbClr val="FF0066"/>
                </a:solidFill>
              </a:rPr>
              <a:t>Adrenergic symptoms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mediated by epinephrine release</a:t>
            </a:r>
            <a:endParaRPr lang="en-US" sz="3600" b="1" dirty="0">
              <a:solidFill>
                <a:srgbClr val="FF0066"/>
              </a:solidFill>
            </a:endParaRPr>
          </a:p>
          <a:p>
            <a:pPr algn="ctr"/>
            <a:endParaRPr lang="en-US" sz="4400" b="1" dirty="0">
              <a:solidFill>
                <a:srgbClr val="FF0066"/>
              </a:solidFill>
            </a:endParaRPr>
          </a:p>
        </p:txBody>
      </p:sp>
      <p:sp>
        <p:nvSpPr>
          <p:cNvPr id="7" name="سهم للأسفل 6"/>
          <p:cNvSpPr/>
          <p:nvPr/>
        </p:nvSpPr>
        <p:spPr>
          <a:xfrm>
            <a:off x="5996768" y="4074537"/>
            <a:ext cx="462829" cy="362575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8" name="سهم للأسفل 7"/>
          <p:cNvSpPr/>
          <p:nvPr/>
        </p:nvSpPr>
        <p:spPr>
          <a:xfrm>
            <a:off x="1156843" y="4074536"/>
            <a:ext cx="462829" cy="362575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17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396369" y="2449944"/>
            <a:ext cx="2463664" cy="1127078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300" b="1" dirty="0">
                <a:solidFill>
                  <a:srgbClr val="0070C0"/>
                </a:solidFill>
              </a:rPr>
              <a:t>Liver cell </a:t>
            </a:r>
            <a:r>
              <a:rPr lang="en-US" sz="2300" b="1" dirty="0" smtClean="0">
                <a:solidFill>
                  <a:srgbClr val="0070C0"/>
                </a:solidFill>
              </a:rPr>
              <a:t>failure</a:t>
            </a:r>
          </a:p>
          <a:p>
            <a:pPr algn="l" rtl="0"/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>
                <a:solidFill>
                  <a:srgbClr val="009900"/>
                </a:solidFill>
              </a:rPr>
              <a:t>(no </a:t>
            </a:r>
            <a:r>
              <a:rPr lang="en-US" sz="2000" b="1" dirty="0" err="1">
                <a:solidFill>
                  <a:srgbClr val="009900"/>
                </a:solidFill>
              </a:rPr>
              <a:t>glycogenolysis</a:t>
            </a:r>
            <a:r>
              <a:rPr lang="en-US" sz="2000" b="1" dirty="0">
                <a:solidFill>
                  <a:srgbClr val="009900"/>
                </a:solidFill>
              </a:rPr>
              <a:t> or gluconeogenesis)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19672" y="-171400"/>
            <a:ext cx="66967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u="sng" dirty="0" smtClean="0">
                <a:solidFill>
                  <a:srgbClr val="7030A0"/>
                </a:solidFill>
              </a:rPr>
              <a:t>Causes</a:t>
            </a:r>
            <a:endParaRPr lang="ar-EG" sz="5400" b="1" u="sng" dirty="0">
              <a:solidFill>
                <a:srgbClr val="7030A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039544" y="2423372"/>
            <a:ext cx="4104456" cy="1401672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Alimentary </a:t>
            </a:r>
            <a:r>
              <a:rPr lang="en-US" sz="2800" b="1" dirty="0" smtClean="0">
                <a:solidFill>
                  <a:srgbClr val="0070C0"/>
                </a:solidFill>
              </a:rPr>
              <a:t>hypoglycemia</a:t>
            </a:r>
          </a:p>
          <a:p>
            <a:pPr algn="ctr"/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due to exaggerated insulin release following a carbohydrates meal or after </a:t>
            </a:r>
            <a:r>
              <a:rPr lang="en-US" sz="2000" b="1" dirty="0" err="1">
                <a:solidFill>
                  <a:srgbClr val="00B050"/>
                </a:solidFill>
              </a:rPr>
              <a:t>gastrectomy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887163" y="870687"/>
            <a:ext cx="3232668" cy="1190110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rgbClr val="FF0066"/>
                </a:solidFill>
              </a:rPr>
              <a:t>	</a:t>
            </a:r>
            <a:r>
              <a:rPr lang="en-US" sz="3200" b="1" dirty="0">
                <a:solidFill>
                  <a:srgbClr val="FF0066"/>
                </a:solidFill>
              </a:rPr>
              <a:t>Postprandial</a:t>
            </a:r>
            <a:r>
              <a:rPr lang="en-US" sz="3600" b="1" dirty="0">
                <a:solidFill>
                  <a:srgbClr val="FF0066"/>
                </a:solidFill>
              </a:rPr>
              <a:t> hypoglycemia</a:t>
            </a:r>
            <a:r>
              <a:rPr lang="en-US" sz="1400" b="1" dirty="0">
                <a:solidFill>
                  <a:srgbClr val="FF0066"/>
                </a:solidFill>
              </a:rPr>
              <a:t>:</a:t>
            </a:r>
            <a:endParaRPr lang="en-US" b="1" dirty="0">
              <a:solidFill>
                <a:srgbClr val="FF0066"/>
              </a:solidFill>
            </a:endParaRPr>
          </a:p>
          <a:p>
            <a:pPr algn="ctr"/>
            <a:endParaRPr lang="en-US" b="1" dirty="0" err="1">
              <a:solidFill>
                <a:srgbClr val="FF0066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462" y="349618"/>
            <a:ext cx="2051719" cy="2359302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</a:rPr>
              <a:t>Overdose </a:t>
            </a:r>
            <a:r>
              <a:rPr lang="en-US" sz="3200" b="1" dirty="0">
                <a:solidFill>
                  <a:srgbClr val="FF0066"/>
                </a:solidFill>
              </a:rPr>
              <a:t>of </a:t>
            </a:r>
            <a:r>
              <a:rPr lang="en-US" sz="3200" b="1" dirty="0" smtClean="0">
                <a:solidFill>
                  <a:srgbClr val="FF0066"/>
                </a:solidFill>
              </a:rPr>
              <a:t>insulin </a:t>
            </a:r>
            <a:r>
              <a:rPr lang="en-US" sz="2400" b="1" dirty="0" smtClean="0">
                <a:solidFill>
                  <a:srgbClr val="00B0F0"/>
                </a:solidFill>
              </a:rPr>
              <a:t>(most common cause)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7" name="سهم للأسفل 6"/>
          <p:cNvSpPr/>
          <p:nvPr/>
        </p:nvSpPr>
        <p:spPr>
          <a:xfrm>
            <a:off x="7040668" y="2060797"/>
            <a:ext cx="462829" cy="362575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8" name="سهم للأسفل 7"/>
          <p:cNvSpPr/>
          <p:nvPr/>
        </p:nvSpPr>
        <p:spPr>
          <a:xfrm>
            <a:off x="3419872" y="2060797"/>
            <a:ext cx="462829" cy="362575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ar-EG" dirty="0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555776" y="815666"/>
            <a:ext cx="3086859" cy="1245131"/>
          </a:xfrm>
          <a:prstGeom prst="roundRect">
            <a:avLst/>
          </a:prstGeom>
          <a:solidFill>
            <a:srgbClr val="99FF99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rgbClr val="FF0066"/>
                </a:solidFill>
              </a:rPr>
              <a:t>Fasting hypoglycemia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2121192" y="3589091"/>
            <a:ext cx="2738841" cy="1683804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300" b="1" dirty="0">
                <a:solidFill>
                  <a:srgbClr val="0070C0"/>
                </a:solidFill>
              </a:rPr>
              <a:t>Chronic Alcoholism </a:t>
            </a:r>
            <a:r>
              <a:rPr lang="en-US" sz="2000" b="1" dirty="0" smtClean="0">
                <a:solidFill>
                  <a:srgbClr val="009900"/>
                </a:solidFill>
              </a:rPr>
              <a:t>due to excessive </a:t>
            </a:r>
            <a:r>
              <a:rPr lang="en-US" sz="2000" b="1" dirty="0">
                <a:solidFill>
                  <a:srgbClr val="009900"/>
                </a:solidFill>
              </a:rPr>
              <a:t>alcohol intake with decreased  food intake (no gluconeogenesis</a:t>
            </a:r>
            <a:r>
              <a:rPr lang="en-US" sz="2000" b="1" dirty="0" smtClean="0">
                <a:solidFill>
                  <a:srgbClr val="009900"/>
                </a:solidFill>
              </a:rPr>
              <a:t>)</a:t>
            </a:r>
            <a:endParaRPr lang="en-US" sz="2000" b="1" dirty="0">
              <a:solidFill>
                <a:srgbClr val="009900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-52029" y="4456415"/>
            <a:ext cx="2164700" cy="1802431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300" b="1" dirty="0" smtClean="0">
                <a:solidFill>
                  <a:srgbClr val="0070C0"/>
                </a:solidFill>
              </a:rPr>
              <a:t>Adrenocortical insufficiency (Addison's disease). </a:t>
            </a:r>
            <a:r>
              <a:rPr lang="en-US" sz="2000" b="1" dirty="0" smtClean="0">
                <a:solidFill>
                  <a:srgbClr val="00B050"/>
                </a:solidFill>
              </a:rPr>
              <a:t>(glucocorticoids)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121192" y="5272895"/>
            <a:ext cx="2738841" cy="1585105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300" b="1" dirty="0">
                <a:solidFill>
                  <a:srgbClr val="0070C0"/>
                </a:solidFill>
              </a:rPr>
              <a:t>Glycogen storage </a:t>
            </a:r>
            <a:r>
              <a:rPr lang="en-US" sz="2300" b="1" dirty="0" smtClean="0">
                <a:solidFill>
                  <a:srgbClr val="0070C0"/>
                </a:solidFill>
              </a:rPr>
              <a:t>diseases (</a:t>
            </a:r>
            <a:r>
              <a:rPr lang="en-US" sz="2300" b="1" dirty="0">
                <a:solidFill>
                  <a:srgbClr val="0070C0"/>
                </a:solidFill>
              </a:rPr>
              <a:t>Von </a:t>
            </a:r>
            <a:r>
              <a:rPr lang="en-US" sz="2300" b="1" dirty="0" err="1">
                <a:solidFill>
                  <a:srgbClr val="0070C0"/>
                </a:solidFill>
              </a:rPr>
              <a:t>Gierke's</a:t>
            </a:r>
            <a:r>
              <a:rPr lang="en-US" sz="2300" b="1" dirty="0">
                <a:solidFill>
                  <a:srgbClr val="0070C0"/>
                </a:solidFill>
              </a:rPr>
              <a:t> </a:t>
            </a:r>
            <a:r>
              <a:rPr lang="en-US" sz="2300" b="1" dirty="0" smtClean="0">
                <a:solidFill>
                  <a:srgbClr val="0070C0"/>
                </a:solidFill>
              </a:rPr>
              <a:t>disease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pPr algn="l" rtl="0"/>
            <a:r>
              <a:rPr lang="en-US" b="1" dirty="0" smtClean="0">
                <a:solidFill>
                  <a:srgbClr val="009900"/>
                </a:solidFill>
              </a:rPr>
              <a:t> G-6-p can not leave liver (no G-6-phosphatase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5043043" y="3850806"/>
            <a:ext cx="4248472" cy="2666832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Hereditary </a:t>
            </a:r>
            <a:r>
              <a:rPr lang="en-US" sz="2800" b="1" dirty="0">
                <a:solidFill>
                  <a:srgbClr val="0070C0"/>
                </a:solidFill>
              </a:rPr>
              <a:t>fructose intolerance </a:t>
            </a:r>
            <a:r>
              <a:rPr lang="en-US" b="1" dirty="0">
                <a:solidFill>
                  <a:srgbClr val="FF0066"/>
                </a:solidFill>
              </a:rPr>
              <a:t>: </a:t>
            </a:r>
            <a:r>
              <a:rPr lang="en-US" sz="2000" b="1" dirty="0">
                <a:solidFill>
                  <a:srgbClr val="00B050"/>
                </a:solidFill>
              </a:rPr>
              <a:t>Ingestion of sucrose causes hypoglycemia due to accumulation of fructose -1-P which inhibits </a:t>
            </a:r>
            <a:r>
              <a:rPr lang="en-US" sz="2000" b="1" dirty="0" err="1">
                <a:solidFill>
                  <a:srgbClr val="00B050"/>
                </a:solidFill>
              </a:rPr>
              <a:t>glycogenolysis</a:t>
            </a:r>
            <a:r>
              <a:rPr lang="en-US" sz="2000" b="1" dirty="0">
                <a:solidFill>
                  <a:srgbClr val="00B050"/>
                </a:solidFill>
              </a:rPr>
              <a:t> by allosteric inhibition of liver </a:t>
            </a:r>
            <a:r>
              <a:rPr lang="en-US" sz="2000" b="1" dirty="0" err="1">
                <a:solidFill>
                  <a:srgbClr val="00B050"/>
                </a:solidFill>
              </a:rPr>
              <a:t>phosphorylase</a:t>
            </a:r>
            <a:r>
              <a:rPr lang="en-US" sz="2000" b="1" dirty="0">
                <a:solidFill>
                  <a:srgbClr val="00B050"/>
                </a:solidFill>
              </a:rPr>
              <a:t> enzyme</a:t>
            </a:r>
            <a:r>
              <a:rPr lang="en-US" sz="2000" b="1" dirty="0" smtClean="0">
                <a:solidFill>
                  <a:srgbClr val="00B050"/>
                </a:solidFill>
              </a:rPr>
              <a:t>. 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39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57400"/>
            <a:ext cx="8208911" cy="40358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67543" y="404664"/>
            <a:ext cx="8424935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CH3-CH2OH  → CH3-CHO  </a:t>
            </a:r>
            <a:r>
              <a:rPr lang="en-US" sz="2800" dirty="0" smtClean="0">
                <a:sym typeface="Symbol"/>
              </a:rPr>
              <a:t>  CH3-COOH   →ACTIVE ACETATE  - - Phosphofructokinase enzyme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xmlns="" val="38913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وسيلة شرح مع سهم إلى الأسفل 2"/>
          <p:cNvSpPr/>
          <p:nvPr/>
        </p:nvSpPr>
        <p:spPr>
          <a:xfrm>
            <a:off x="683568" y="260647"/>
            <a:ext cx="7920880" cy="1440161"/>
          </a:xfrm>
          <a:prstGeom prst="downArrowCallout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Normal blood glucose level (mg/dl)</a:t>
            </a:r>
            <a:endParaRPr lang="ar-EG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940152" y="1700808"/>
            <a:ext cx="2952328" cy="864096"/>
          </a:xfrm>
          <a:prstGeom prst="rect">
            <a:avLst/>
          </a:prstGeom>
          <a:solidFill>
            <a:srgbClr val="FF66FF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70-110(126)</a:t>
            </a:r>
            <a:endParaRPr lang="ar-EG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وسيلة شرح مع سهم إلى اليمين 4"/>
          <p:cNvSpPr/>
          <p:nvPr/>
        </p:nvSpPr>
        <p:spPr>
          <a:xfrm>
            <a:off x="179512" y="1700808"/>
            <a:ext cx="5544616" cy="936104"/>
          </a:xfrm>
          <a:prstGeom prst="rightArrowCallout">
            <a:avLst>
              <a:gd name="adj1" fmla="val 33551"/>
              <a:gd name="adj2" fmla="val 25000"/>
              <a:gd name="adj3" fmla="val 25000"/>
              <a:gd name="adj4" fmla="val 64977"/>
            </a:avLst>
          </a:prstGeom>
          <a:solidFill>
            <a:srgbClr val="00FF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Fasting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(6-12 h after meals)</a:t>
            </a:r>
            <a:endParaRPr lang="ar-EG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وسيلة شرح مع سهم إلى اليمين 5"/>
          <p:cNvSpPr/>
          <p:nvPr/>
        </p:nvSpPr>
        <p:spPr>
          <a:xfrm>
            <a:off x="158800" y="3009611"/>
            <a:ext cx="5565328" cy="936104"/>
          </a:xfrm>
          <a:prstGeom prst="rightArrowCallout">
            <a:avLst>
              <a:gd name="adj1" fmla="val 33551"/>
              <a:gd name="adj2" fmla="val 25000"/>
              <a:gd name="adj3" fmla="val 25000"/>
              <a:gd name="adj4" fmla="val 64977"/>
            </a:avLst>
          </a:prstGeom>
          <a:solidFill>
            <a:srgbClr val="00FF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1 h after CHO meals</a:t>
            </a:r>
            <a:endParaRPr lang="ar-EG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40152" y="2996952"/>
            <a:ext cx="2952328" cy="864096"/>
          </a:xfrm>
          <a:prstGeom prst="rect">
            <a:avLst/>
          </a:prstGeom>
          <a:solidFill>
            <a:srgbClr val="FF66FF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130-150</a:t>
            </a:r>
            <a:endParaRPr lang="ar-EG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976677" y="4365104"/>
            <a:ext cx="2952328" cy="864096"/>
          </a:xfrm>
          <a:prstGeom prst="rect">
            <a:avLst/>
          </a:prstGeom>
          <a:solidFill>
            <a:srgbClr val="FF66FF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70-110(126)</a:t>
            </a:r>
            <a:endParaRPr lang="ar-EG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899389" y="5572307"/>
            <a:ext cx="2952328" cy="864096"/>
          </a:xfrm>
          <a:prstGeom prst="rect">
            <a:avLst/>
          </a:prstGeom>
          <a:solidFill>
            <a:srgbClr val="FF66FF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60-70</a:t>
            </a:r>
            <a:endParaRPr lang="ar-EG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وسيلة شرح مع سهم إلى اليمين 9"/>
          <p:cNvSpPr/>
          <p:nvPr/>
        </p:nvSpPr>
        <p:spPr>
          <a:xfrm>
            <a:off x="158800" y="4293096"/>
            <a:ext cx="5544616" cy="936104"/>
          </a:xfrm>
          <a:prstGeom prst="rightArrowCallout">
            <a:avLst>
              <a:gd name="adj1" fmla="val 33551"/>
              <a:gd name="adj2" fmla="val 25000"/>
              <a:gd name="adj3" fmla="val 25000"/>
              <a:gd name="adj4" fmla="val 64977"/>
            </a:avLst>
          </a:prstGeom>
          <a:solidFill>
            <a:srgbClr val="00FF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2 h after CHO meals</a:t>
            </a:r>
            <a:endParaRPr lang="ar-EG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وسيلة شرح مع سهم إلى اليمين 10"/>
          <p:cNvSpPr/>
          <p:nvPr/>
        </p:nvSpPr>
        <p:spPr>
          <a:xfrm>
            <a:off x="192170" y="5529229"/>
            <a:ext cx="5477875" cy="936104"/>
          </a:xfrm>
          <a:prstGeom prst="rightArrowCallout">
            <a:avLst>
              <a:gd name="adj1" fmla="val 33551"/>
              <a:gd name="adj2" fmla="val 25000"/>
              <a:gd name="adj3" fmla="val 25000"/>
              <a:gd name="adj4" fmla="val 64977"/>
            </a:avLst>
          </a:prstGeom>
          <a:solidFill>
            <a:srgbClr val="00FF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Starvation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(prolonged fasting)</a:t>
            </a:r>
            <a:endParaRPr lang="ar-EG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73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شرح مع سهم إلى الأسفل 5"/>
          <p:cNvSpPr/>
          <p:nvPr/>
        </p:nvSpPr>
        <p:spPr>
          <a:xfrm>
            <a:off x="863588" y="260647"/>
            <a:ext cx="7740859" cy="1512168"/>
          </a:xfrm>
          <a:prstGeom prst="downArrowCallout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4F81BD">
                    <a:lumMod val="75000"/>
                  </a:srgbClr>
                </a:solidFill>
              </a:rPr>
              <a:t>Importance of glucose homeostasis</a:t>
            </a:r>
            <a:endParaRPr lang="ar-EG" sz="40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538512" y="5760144"/>
            <a:ext cx="4536504" cy="720080"/>
          </a:xfrm>
          <a:prstGeom prst="rect">
            <a:avLst/>
          </a:prstGeom>
          <a:solidFill>
            <a:srgbClr val="CCFF66"/>
          </a:solidFill>
          <a:ln w="698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Coma and even death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863589" y="1811452"/>
            <a:ext cx="7740858" cy="1761564"/>
          </a:xfrm>
          <a:prstGeom prst="roundRect">
            <a:avLst/>
          </a:prstGeom>
          <a:solidFill>
            <a:srgbClr val="FFFF99"/>
          </a:solidFill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</a:rPr>
              <a:t>Maintain a continuous supply of sufficient blood glucose to the</a:t>
            </a:r>
          </a:p>
          <a:p>
            <a:pPr algn="ctr"/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brain and CNS</a:t>
            </a:r>
            <a:endParaRPr lang="ar-EG" sz="3600" b="1" dirty="0">
              <a:solidFill>
                <a:srgbClr val="002060"/>
              </a:solidFill>
            </a:endParaRPr>
          </a:p>
        </p:txBody>
      </p:sp>
      <p:sp>
        <p:nvSpPr>
          <p:cNvPr id="22" name="سهم للأسفل 21"/>
          <p:cNvSpPr/>
          <p:nvPr/>
        </p:nvSpPr>
        <p:spPr>
          <a:xfrm>
            <a:off x="4502602" y="4869160"/>
            <a:ext cx="462829" cy="576064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prstClr val="white"/>
              </a:solidFill>
            </a:endParaRPr>
          </a:p>
        </p:txBody>
      </p:sp>
      <p:sp>
        <p:nvSpPr>
          <p:cNvPr id="15" name="وسيلة شرح مع سهم إلى الأسفل 14"/>
          <p:cNvSpPr/>
          <p:nvPr/>
        </p:nvSpPr>
        <p:spPr>
          <a:xfrm>
            <a:off x="1331640" y="3789040"/>
            <a:ext cx="6984776" cy="1944216"/>
          </a:xfrm>
          <a:prstGeom prst="downArrowCallout">
            <a:avLst/>
          </a:prstGeom>
          <a:solidFill>
            <a:srgbClr val="00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Sudden hypoglycemia (&lt; 40 mg/dl)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lead to????</a:t>
            </a:r>
            <a:endParaRPr lang="ar-EG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19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سهم للأسفل 9"/>
          <p:cNvSpPr/>
          <p:nvPr/>
        </p:nvSpPr>
        <p:spPr>
          <a:xfrm>
            <a:off x="3351706" y="1777302"/>
            <a:ext cx="2005800" cy="939209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mostly</a:t>
            </a:r>
            <a:endParaRPr lang="ar-EG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سهم للأسفل 10"/>
          <p:cNvSpPr/>
          <p:nvPr/>
        </p:nvSpPr>
        <p:spPr>
          <a:xfrm>
            <a:off x="3137524" y="3600718"/>
            <a:ext cx="428363" cy="1682519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b="1" dirty="0">
              <a:solidFill>
                <a:srgbClr val="00206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88822" y="4948688"/>
            <a:ext cx="1999455" cy="1720671"/>
          </a:xfrm>
          <a:prstGeom prst="rect">
            <a:avLst/>
          </a:prstGeom>
          <a:solidFill>
            <a:srgbClr val="CC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Uptake by </a:t>
            </a:r>
            <a:endParaRPr lang="ar-EG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Tissues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as muscles, adipose tissue &amp; brain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844480" y="5315939"/>
            <a:ext cx="2124963" cy="720080"/>
          </a:xfrm>
          <a:prstGeom prst="rect">
            <a:avLst/>
          </a:prstGeom>
          <a:solidFill>
            <a:srgbClr val="CC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lipogenesis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14" name="سهم منحني إلى الأعلى 13"/>
          <p:cNvSpPr/>
          <p:nvPr/>
        </p:nvSpPr>
        <p:spPr>
          <a:xfrm rot="8750564">
            <a:off x="603952" y="3819150"/>
            <a:ext cx="2298776" cy="529899"/>
          </a:xfrm>
          <a:prstGeom prst="bentUpArrow">
            <a:avLst>
              <a:gd name="adj1" fmla="val 25000"/>
              <a:gd name="adj2" fmla="val 26109"/>
              <a:gd name="adj3" fmla="val 50000"/>
            </a:avLst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prstClr val="white"/>
              </a:solidFill>
            </a:endParaRPr>
          </a:p>
        </p:txBody>
      </p:sp>
      <p:sp>
        <p:nvSpPr>
          <p:cNvPr id="17" name="سهم منحني إلى الأعلى 16"/>
          <p:cNvSpPr/>
          <p:nvPr/>
        </p:nvSpPr>
        <p:spPr>
          <a:xfrm rot="12278306" flipH="1">
            <a:off x="5787550" y="3996994"/>
            <a:ext cx="2888914" cy="750948"/>
          </a:xfrm>
          <a:prstGeom prst="bentUpArrow">
            <a:avLst>
              <a:gd name="adj1" fmla="val 25000"/>
              <a:gd name="adj2" fmla="val 26109"/>
              <a:gd name="adj3" fmla="val 50000"/>
            </a:avLst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prstClr val="white"/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3167844" y="345522"/>
            <a:ext cx="2304256" cy="1368152"/>
          </a:xfrm>
          <a:prstGeom prst="roundRect">
            <a:avLst/>
          </a:prstGeom>
          <a:solidFill>
            <a:srgbClr val="FFFF99"/>
          </a:solidFill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Diet</a:t>
            </a:r>
          </a:p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by digestion and absorption</a:t>
            </a:r>
            <a:endParaRPr lang="ar-EG" sz="2400" b="1" dirty="0">
              <a:solidFill>
                <a:srgbClr val="FF0066"/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79512" y="188640"/>
            <a:ext cx="2664296" cy="1183261"/>
          </a:xfrm>
          <a:prstGeom prst="roundRect">
            <a:avLst/>
          </a:prstGeom>
          <a:solidFill>
            <a:srgbClr val="FFFF99"/>
          </a:solidFill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Glycogenolysis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(Liver glycogen)</a:t>
            </a:r>
            <a:endParaRPr lang="ar-EG" sz="2800" b="1" dirty="0">
              <a:solidFill>
                <a:srgbClr val="7030A0"/>
              </a:solidFill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012160" y="188640"/>
            <a:ext cx="2853156" cy="1107411"/>
          </a:xfrm>
          <a:prstGeom prst="roundRect">
            <a:avLst/>
          </a:prstGeom>
          <a:solidFill>
            <a:srgbClr val="FFFF99"/>
          </a:solidFill>
          <a:ln w="635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Gluconeogenesis </a:t>
            </a:r>
            <a:r>
              <a:rPr lang="en-US" sz="2400" b="1" dirty="0" smtClean="0">
                <a:solidFill>
                  <a:srgbClr val="7030A0"/>
                </a:solidFill>
              </a:rPr>
              <a:t>(mainly from amino acids)</a:t>
            </a:r>
            <a:endParaRPr lang="ar-EG" sz="2400" b="1" dirty="0">
              <a:solidFill>
                <a:srgbClr val="7030A0"/>
              </a:solidFill>
            </a:endParaRPr>
          </a:p>
        </p:txBody>
      </p:sp>
      <p:sp>
        <p:nvSpPr>
          <p:cNvPr id="22" name="سهم للأسفل 21"/>
          <p:cNvSpPr/>
          <p:nvPr/>
        </p:nvSpPr>
        <p:spPr>
          <a:xfrm>
            <a:off x="5317351" y="3642489"/>
            <a:ext cx="462829" cy="1658719"/>
          </a:xfrm>
          <a:prstGeom prst="downArrow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prstClr val="white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2627784" y="2708919"/>
            <a:ext cx="3384376" cy="891799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Blood glucose</a:t>
            </a:r>
            <a:endParaRPr lang="ar-EG" sz="4000" b="1" dirty="0">
              <a:solidFill>
                <a:srgbClr val="002060"/>
              </a:solidFill>
            </a:endParaRPr>
          </a:p>
        </p:txBody>
      </p:sp>
      <p:sp>
        <p:nvSpPr>
          <p:cNvPr id="2" name="سهم منحني إلى الأعلى 1"/>
          <p:cNvSpPr/>
          <p:nvPr/>
        </p:nvSpPr>
        <p:spPr>
          <a:xfrm rot="16200000" flipH="1">
            <a:off x="5583474" y="1740903"/>
            <a:ext cx="1747674" cy="908443"/>
          </a:xfrm>
          <a:prstGeom prst="bentUpArrow">
            <a:avLst>
              <a:gd name="adj1" fmla="val 25000"/>
              <a:gd name="adj2" fmla="val 25000"/>
              <a:gd name="adj3" fmla="val 24068"/>
            </a:avLst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6911532" y="1371900"/>
            <a:ext cx="1631354" cy="1553046"/>
          </a:xfrm>
          <a:prstGeom prst="rect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Main source during prolonged </a:t>
            </a:r>
            <a:r>
              <a:rPr lang="en-US" sz="2000" b="1" dirty="0" smtClean="0">
                <a:solidFill>
                  <a:srgbClr val="002060"/>
                </a:solidFill>
              </a:rPr>
              <a:t>starvation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 (&gt; 18 </a:t>
            </a:r>
            <a:r>
              <a:rPr lang="en-US" sz="2000" b="1" dirty="0" err="1" smtClean="0">
                <a:solidFill>
                  <a:srgbClr val="002060"/>
                </a:solidFill>
              </a:rPr>
              <a:t>hrs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  <a:endParaRPr lang="ar-EG" sz="2000" b="1" dirty="0">
              <a:solidFill>
                <a:srgbClr val="002060"/>
              </a:solidFill>
            </a:endParaRPr>
          </a:p>
        </p:txBody>
      </p:sp>
      <p:sp>
        <p:nvSpPr>
          <p:cNvPr id="23" name="سهم منحني إلى الأعلى 22"/>
          <p:cNvSpPr/>
          <p:nvPr/>
        </p:nvSpPr>
        <p:spPr>
          <a:xfrm rot="16200000" flipH="1" flipV="1">
            <a:off x="1351571" y="1829260"/>
            <a:ext cx="1654793" cy="824615"/>
          </a:xfrm>
          <a:prstGeom prst="bentUpArrow">
            <a:avLst>
              <a:gd name="adj1" fmla="val 25000"/>
              <a:gd name="adj2" fmla="val 25000"/>
              <a:gd name="adj3" fmla="val 24068"/>
            </a:avLst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4" name="مستطيل 23"/>
          <p:cNvSpPr/>
          <p:nvPr/>
        </p:nvSpPr>
        <p:spPr>
          <a:xfrm>
            <a:off x="135306" y="1414170"/>
            <a:ext cx="1631354" cy="1553046"/>
          </a:xfrm>
          <a:prstGeom prst="rect">
            <a:avLst/>
          </a:prstGeom>
          <a:solidFill>
            <a:srgbClr val="FFFF00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Source during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 early fasting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(12- 18 </a:t>
            </a:r>
            <a:r>
              <a:rPr lang="en-US" sz="2000" b="1" dirty="0" err="1" smtClean="0">
                <a:solidFill>
                  <a:srgbClr val="002060"/>
                </a:solidFill>
              </a:rPr>
              <a:t>hrs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  <a:endParaRPr lang="ar-EG" sz="2000" b="1" dirty="0">
              <a:solidFill>
                <a:srgbClr val="002060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2343364" y="5301208"/>
            <a:ext cx="1960985" cy="720080"/>
          </a:xfrm>
          <a:prstGeom prst="rect">
            <a:avLst/>
          </a:prstGeom>
          <a:solidFill>
            <a:srgbClr val="CC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Oxidation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4422624" y="5301208"/>
            <a:ext cx="2304256" cy="720080"/>
          </a:xfrm>
          <a:prstGeom prst="rect">
            <a:avLst/>
          </a:prstGeom>
          <a:solidFill>
            <a:srgbClr val="CCFF66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glycogenesis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08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043608" y="4509120"/>
            <a:ext cx="2736304" cy="144016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</a:rPr>
              <a:t>tissues</a:t>
            </a:r>
            <a:endParaRPr lang="ar-EG" sz="4400" b="1" dirty="0">
              <a:solidFill>
                <a:srgbClr val="FF0066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51520" y="188640"/>
            <a:ext cx="8424935" cy="3168352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How to maintain the balance between addition and removal of glucose???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(What are the factors important for maintaining glucose homeostasis </a:t>
            </a:r>
          </a:p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What are the factors </a:t>
            </a:r>
            <a:r>
              <a:rPr lang="en-US" sz="3600" b="1" dirty="0" smtClean="0">
                <a:solidFill>
                  <a:srgbClr val="002060"/>
                </a:solidFill>
              </a:rPr>
              <a:t>that regulate blood glucose level????</a:t>
            </a:r>
            <a:endParaRPr lang="ar-EG" sz="4000" b="1" dirty="0">
              <a:solidFill>
                <a:srgbClr val="00206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436096" y="4523019"/>
            <a:ext cx="2880320" cy="144016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</a:rPr>
              <a:t>hormones</a:t>
            </a:r>
            <a:endParaRPr lang="ar-EG" sz="4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59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62360" y="1458971"/>
            <a:ext cx="1573336" cy="889909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</a:rPr>
              <a:t>GIT</a:t>
            </a:r>
            <a:endParaRPr lang="ar-EG" sz="4400" b="1" dirty="0">
              <a:solidFill>
                <a:srgbClr val="FF0066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67792" y="177871"/>
            <a:ext cx="8424935" cy="972108"/>
          </a:xfrm>
          <a:prstGeom prst="roundRect">
            <a:avLst/>
          </a:prstGeom>
          <a:solidFill>
            <a:srgbClr val="FFFF00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Tissues regulating blood glucose level</a:t>
            </a:r>
            <a:endParaRPr lang="ar-EG" sz="4000" b="1" dirty="0">
              <a:solidFill>
                <a:srgbClr val="00206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051719" y="1471877"/>
            <a:ext cx="1749909" cy="877003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</a:rPr>
              <a:t>Liver</a:t>
            </a:r>
            <a:endParaRPr lang="ar-EG" sz="4400" b="1" dirty="0">
              <a:solidFill>
                <a:srgbClr val="FF0066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985077" y="1420829"/>
            <a:ext cx="3107203" cy="1720140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rgbClr val="FF0066"/>
                </a:solidFill>
              </a:rPr>
              <a:t>Muscles and adipose tissues</a:t>
            </a:r>
            <a:endParaRPr lang="ar-EG" sz="4000" b="1" dirty="0">
              <a:solidFill>
                <a:srgbClr val="FF0066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308305" y="1606352"/>
            <a:ext cx="1897208" cy="958552"/>
          </a:xfrm>
          <a:prstGeom prst="roundRect">
            <a:avLst/>
          </a:prstGeom>
          <a:solidFill>
            <a:srgbClr val="FFCCFF"/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0066"/>
                </a:solidFill>
              </a:rPr>
              <a:t>Kidney</a:t>
            </a:r>
            <a:endParaRPr lang="ar-EG" sz="4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59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1425</Words>
  <Application>Microsoft Office PowerPoint</Application>
  <PresentationFormat>On-screen Show (4:3)</PresentationFormat>
  <Paragraphs>538</Paragraphs>
  <Slides>46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سمة Office</vt:lpstr>
      <vt:lpstr>وافر</vt:lpstr>
      <vt:lpstr>1_سمة Office</vt:lpstr>
      <vt:lpstr>2_سمة Office</vt:lpstr>
      <vt:lpstr>3_سمة Office</vt:lpstr>
      <vt:lpstr>4_سمة Office</vt:lpstr>
      <vt:lpstr>5_سمة Office</vt:lpstr>
      <vt:lpstr>6_سمة Office</vt:lpstr>
      <vt:lpstr>7_سمة Office</vt:lpstr>
      <vt:lpstr>8_سمة Office</vt:lpstr>
      <vt:lpstr>9_سمة Office</vt:lpstr>
      <vt:lpstr>10_سمة Office</vt:lpstr>
      <vt:lpstr>11_سمة Office</vt:lpstr>
      <vt:lpstr>Slide 1</vt:lpstr>
      <vt:lpstr>Slide 2</vt:lpstr>
      <vt:lpstr>BLOOD GLUCOSE HOMEOSTASIS (Regulation of blood glucose level)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Glucosuria</vt:lpstr>
      <vt:lpstr>Slide 20</vt:lpstr>
      <vt:lpstr>Slide 21</vt:lpstr>
      <vt:lpstr>Slide 22</vt:lpstr>
      <vt:lpstr>Diabetes me llitus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hypoglycemia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Nagla</dc:creator>
  <cp:lastModifiedBy>CT</cp:lastModifiedBy>
  <cp:revision>58</cp:revision>
  <dcterms:created xsi:type="dcterms:W3CDTF">2012-11-02T04:57:42Z</dcterms:created>
  <dcterms:modified xsi:type="dcterms:W3CDTF">2019-11-19T19:08:49Z</dcterms:modified>
</cp:coreProperties>
</file>