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42"/>
  </p:notes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2CB"/>
          </a:solidFill>
        </a:fill>
      </a:tcStyle>
    </a:wholeTbl>
    <a:band2H>
      <a:tcTxStyle/>
      <a:tcStyle>
        <a:tcBdr/>
        <a:fill>
          <a:solidFill>
            <a:srgbClr val="FB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CE"/>
          </a:solidFill>
        </a:fill>
      </a:tcStyle>
    </a:wholeTbl>
    <a:band2H>
      <a:tcTxStyle/>
      <a:tcStyle>
        <a:tcBdr/>
        <a:fill>
          <a:solidFill>
            <a:srgbClr val="EC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Lucida Sans Unicode"/>
      </a:defRPr>
    </a:lvl1pPr>
    <a:lvl2pPr indent="228600" rtl="1" latinLnBrk="0">
      <a:defRPr sz="1200">
        <a:latin typeface="+mj-lt"/>
        <a:ea typeface="+mj-ea"/>
        <a:cs typeface="+mj-cs"/>
        <a:sym typeface="Lucida Sans Unicode"/>
      </a:defRPr>
    </a:lvl2pPr>
    <a:lvl3pPr indent="457200" rtl="1" latinLnBrk="0">
      <a:defRPr sz="1200">
        <a:latin typeface="+mj-lt"/>
        <a:ea typeface="+mj-ea"/>
        <a:cs typeface="+mj-cs"/>
        <a:sym typeface="Lucida Sans Unicode"/>
      </a:defRPr>
    </a:lvl3pPr>
    <a:lvl4pPr indent="685800" rtl="1" latinLnBrk="0">
      <a:defRPr sz="1200">
        <a:latin typeface="+mj-lt"/>
        <a:ea typeface="+mj-ea"/>
        <a:cs typeface="+mj-cs"/>
        <a:sym typeface="Lucida Sans Unicode"/>
      </a:defRPr>
    </a:lvl4pPr>
    <a:lvl5pPr indent="914400" rtl="1" latinLnBrk="0">
      <a:defRPr sz="1200">
        <a:latin typeface="+mj-lt"/>
        <a:ea typeface="+mj-ea"/>
        <a:cs typeface="+mj-cs"/>
        <a:sym typeface="Lucida Sans Unicode"/>
      </a:defRPr>
    </a:lvl5pPr>
    <a:lvl6pPr indent="1143000" rtl="1" latinLnBrk="0">
      <a:defRPr sz="1200">
        <a:latin typeface="+mj-lt"/>
        <a:ea typeface="+mj-ea"/>
        <a:cs typeface="+mj-cs"/>
        <a:sym typeface="Lucida Sans Unicode"/>
      </a:defRPr>
    </a:lvl6pPr>
    <a:lvl7pPr indent="1371600" rtl="1" latinLnBrk="0">
      <a:defRPr sz="1200">
        <a:latin typeface="+mj-lt"/>
        <a:ea typeface="+mj-ea"/>
        <a:cs typeface="+mj-cs"/>
        <a:sym typeface="Lucida Sans Unicode"/>
      </a:defRPr>
    </a:lvl7pPr>
    <a:lvl8pPr indent="1600200" rtl="1" latinLnBrk="0">
      <a:defRPr sz="1200">
        <a:latin typeface="+mj-lt"/>
        <a:ea typeface="+mj-ea"/>
        <a:cs typeface="+mj-cs"/>
        <a:sym typeface="Lucida Sans Unicode"/>
      </a:defRPr>
    </a:lvl8pPr>
    <a:lvl9pPr indent="1828800" rtl="1" latinLnBrk="0">
      <a:defRPr sz="1200">
        <a:latin typeface="+mj-lt"/>
        <a:ea typeface="+mj-ea"/>
        <a:cs typeface="+mj-cs"/>
        <a:sym typeface="Lucida Sans Unico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F8DD645-B9B4-46EE-B031-35C24A448A04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96807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15240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95859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163399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117138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329250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33855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625455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280001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26473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28797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130110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14594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125721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163162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268565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82020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0FE61780-2E25-4081-A2D9-4C0805256F67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PW" smtClean="0"/>
              <a:t>‹#›</a:t>
            </a:fld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42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A832-841F-47A3-96C2-69C3B0E7B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7096459" cy="2554983"/>
          </a:xfrm>
        </p:spPr>
        <p:txBody>
          <a:bodyPr/>
          <a:lstStyle/>
          <a:p>
            <a:pPr algn="ctr"/>
            <a:r>
              <a:rPr lang="ar-SA" b="1" dirty="0"/>
              <a:t>نتائج ابحاث الدماغ ودلالتها على أهمية التعليم المبكر</a:t>
            </a:r>
            <a:endParaRPr lang="en-PW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0065C-ABEB-4811-8367-52E7D40CA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W"/>
          </a:p>
        </p:txBody>
      </p:sp>
    </p:spTree>
    <p:extLst>
      <p:ext uri="{BB962C8B-B14F-4D97-AF65-F5344CB8AC3E}">
        <p14:creationId xmlns:p14="http://schemas.microsoft.com/office/powerpoint/2010/main" val="130457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rtl="0">
              <a:defRPr>
                <a:solidFill>
                  <a:srgbClr val="FF0000"/>
                </a:solidFill>
              </a:defRPr>
            </a:pPr>
            <a:r>
              <a:t>التعقيد: كيف يتعلم الدماغ</a:t>
            </a:r>
          </a:p>
        </p:txBody>
      </p:sp>
      <p:sp>
        <p:nvSpPr>
          <p:cNvPr id="153" name="Shape 15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0156" indent="-238109" algn="r" defTabSz="850391" rtl="0">
              <a:spcBef>
                <a:spcPts val="300"/>
              </a:spcBef>
              <a:defRPr sz="2511"/>
            </a:pPr>
            <a:r>
              <a:t>- تصل المدخلات الى الدماغ من خلال الحواس او داخلياً من خلال التخيل أو التأمل</a:t>
            </a:r>
          </a:p>
          <a:p>
            <a:pPr marL="340156" indent="-238109" algn="r" defTabSz="850391" rtl="0">
              <a:spcBef>
                <a:spcPts val="300"/>
              </a:spcBef>
              <a:defRPr sz="2511"/>
            </a:pPr>
            <a:r>
              <a:t>تتجه المدخلات الى مناطق محددة في الدماغ لتتم معالجتها مثلا: المعلومات البصرية في الفص الخلفي، اللغة في الفص الصدغي وهكذا</a:t>
            </a:r>
          </a:p>
          <a:p>
            <a:pPr marL="340156" indent="-238109" algn="r" defTabSz="850391" rtl="0">
              <a:spcBef>
                <a:spcPts val="300"/>
              </a:spcBef>
              <a:defRPr sz="2511"/>
            </a:pPr>
            <a:r>
              <a:t>يشكل الدماغ بسرعه انطباعات حول البيانات اذا كانت تحمل تهديد فسوف ينشط الجزء الذي يساعدنا على التعامل مع الطوارئ ويسمح بالاستجابة السريعة</a:t>
            </a:r>
          </a:p>
          <a:p>
            <a:pPr marL="340156" indent="-238109" algn="r" defTabSz="850391" rtl="0">
              <a:spcBef>
                <a:spcPts val="300"/>
              </a:spcBef>
              <a:defRPr sz="2511"/>
            </a:pPr>
            <a:r>
              <a:t>ترسل المعلومات الى منطقة في الدماغ (قرن آمون ) لتحديد أهميتها، فإذا كانت هامة يتم تنظيمها وتبويبها وحفظها.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idx="1"/>
          </p:nvPr>
        </p:nvSpPr>
        <p:spPr>
          <a:xfrm>
            <a:off x="866441" y="2489200"/>
            <a:ext cx="81251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7868" indent="-130210" algn="r" defTabSz="813816" rtl="1">
              <a:lnSpc>
                <a:spcPct val="80000"/>
              </a:lnSpc>
              <a:spcBef>
                <a:spcPts val="300"/>
              </a:spcBef>
              <a:buSzTx/>
              <a:buNone/>
              <a:defRPr sz="2581" b="1">
                <a:solidFill>
                  <a:srgbClr val="1FAECD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يسمى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الالتحام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خليتين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عصبيتين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بالمشبك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العصبي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او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الوصلة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العصبية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1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868" indent="-130210" algn="r" defTabSz="813816" rtl="1">
              <a:lnSpc>
                <a:spcPct val="80000"/>
              </a:lnSpc>
              <a:spcBef>
                <a:spcPts val="300"/>
              </a:spcBef>
              <a:buSzTx/>
              <a:buNone/>
              <a:defRPr sz="2581" b="1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عمل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الموصلات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الخلايا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هو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الاساس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سلوك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بشري</a:t>
            </a:r>
            <a:endParaRPr sz="21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868" indent="-130210" algn="r" defTabSz="813816" rtl="1">
              <a:lnSpc>
                <a:spcPct val="80000"/>
              </a:lnSpc>
              <a:spcBef>
                <a:spcPts val="300"/>
              </a:spcBef>
              <a:buSzTx/>
              <a:buNone/>
              <a:defRPr sz="2581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فكل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فكرة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تخطر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بالنا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وكل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كلمة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نتلفظها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قائمة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هذا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الاتصال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الكهربائي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والكيميائي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الخلايا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العصبية</a:t>
            </a:r>
            <a:endParaRPr sz="21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868" indent="-130210" algn="r" defTabSz="813816" rtl="1">
              <a:lnSpc>
                <a:spcPct val="80000"/>
              </a:lnSpc>
              <a:spcBef>
                <a:spcPts val="300"/>
              </a:spcBef>
              <a:buSzTx/>
              <a:buNone/>
              <a:defRPr sz="2848" b="1">
                <a:solidFill>
                  <a:srgbClr val="1FAECD"/>
                </a:solidFill>
              </a:defRPr>
            </a:pPr>
            <a:endParaRPr sz="21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868" indent="-130210" algn="r" defTabSz="813816" rtl="1">
              <a:lnSpc>
                <a:spcPct val="80000"/>
              </a:lnSpc>
              <a:spcBef>
                <a:spcPts val="300"/>
              </a:spcBef>
              <a:buSzTx/>
              <a:buNone/>
              <a:defRPr sz="2848"/>
            </a:pPr>
            <a:endParaRPr sz="21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868" indent="-130210" algn="r" defTabSz="813816" rtl="1">
              <a:lnSpc>
                <a:spcPct val="80000"/>
              </a:lnSpc>
              <a:spcBef>
                <a:spcPts val="300"/>
              </a:spcBef>
              <a:buSzTx/>
              <a:buNone/>
              <a:defRPr sz="2848"/>
            </a:pPr>
            <a:endParaRPr sz="21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868" indent="-130210" algn="r" defTabSz="813816" rtl="1">
              <a:lnSpc>
                <a:spcPct val="80000"/>
              </a:lnSpc>
              <a:spcBef>
                <a:spcPts val="300"/>
              </a:spcBef>
              <a:buSzTx/>
              <a:buNone/>
              <a:defRPr sz="2937" b="1">
                <a:solidFill>
                  <a:schemeClr val="accent2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كلما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زاد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معدل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الاتصال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التشابك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الخلايا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العصبية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كلما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زادت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مقدرة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التلميذ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التعلم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rtl="0">
              <a:defRPr/>
            </a:pPr>
            <a:r>
              <a:rPr b="1" dirty="0" err="1">
                <a:solidFill>
                  <a:schemeClr val="bg1"/>
                </a:solidFill>
              </a:rPr>
              <a:t>هناك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مواقف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عديدة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تبين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حدوث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التعلم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59" name="Shape 159"/>
          <p:cNvSpPr>
            <a:spLocks noGrp="1"/>
          </p:cNvSpPr>
          <p:nvPr>
            <p:ph idx="1"/>
          </p:nvPr>
        </p:nvSpPr>
        <p:spPr>
          <a:xfrm>
            <a:off x="866441" y="2489200"/>
            <a:ext cx="7947359" cy="3530600"/>
          </a:xfrm>
          <a:prstGeom prst="rect">
            <a:avLst/>
          </a:prstGeom>
        </p:spPr>
        <p:txBody>
          <a:bodyPr/>
          <a:lstStyle/>
          <a:p>
            <a:pPr algn="r" rtl="1">
              <a:defRPr>
                <a:solidFill>
                  <a:schemeClr val="accent2"/>
                </a:solidFill>
              </a:defRPr>
            </a:pPr>
            <a:r>
              <a:rPr dirty="0" err="1"/>
              <a:t>تعديل</a:t>
            </a:r>
            <a:r>
              <a:rPr dirty="0"/>
              <a:t> </a:t>
            </a:r>
            <a:r>
              <a:rPr dirty="0" err="1"/>
              <a:t>الارتباطات</a:t>
            </a:r>
            <a:r>
              <a:rPr dirty="0"/>
              <a:t> </a:t>
            </a:r>
            <a:r>
              <a:rPr dirty="0" err="1"/>
              <a:t>القائمة</a:t>
            </a:r>
            <a:r>
              <a:rPr dirty="0"/>
              <a:t>: </a:t>
            </a:r>
            <a:r>
              <a:rPr dirty="0" err="1">
                <a:solidFill>
                  <a:srgbClr val="000000"/>
                </a:solidFill>
              </a:rPr>
              <a:t>تقوي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الارتباطات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او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تضعف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او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تعاد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برمجتها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الى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خلايا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عصبية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جديدة</a:t>
            </a:r>
            <a:endParaRPr dirty="0">
              <a:solidFill>
                <a:srgbClr val="000000"/>
              </a:solidFill>
            </a:endParaRPr>
          </a:p>
          <a:p>
            <a:pPr algn="r" rtl="1">
              <a:defRPr>
                <a:solidFill>
                  <a:schemeClr val="accent2"/>
                </a:solidFill>
              </a:defRPr>
            </a:pPr>
            <a:r>
              <a:rPr dirty="0" err="1"/>
              <a:t>أزالة</a:t>
            </a:r>
            <a:r>
              <a:rPr dirty="0"/>
              <a:t> </a:t>
            </a:r>
            <a:r>
              <a:rPr dirty="0" err="1"/>
              <a:t>التشابكات</a:t>
            </a:r>
            <a:r>
              <a:rPr dirty="0"/>
              <a:t>: </a:t>
            </a:r>
            <a:r>
              <a:rPr dirty="0" err="1">
                <a:solidFill>
                  <a:srgbClr val="000000"/>
                </a:solidFill>
              </a:rPr>
              <a:t>ما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لا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يستخدم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تتم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ازالته</a:t>
            </a:r>
            <a:endParaRPr dirty="0">
              <a:solidFill>
                <a:srgbClr val="000000"/>
              </a:solidFill>
            </a:endParaRPr>
          </a:p>
          <a:p>
            <a:pPr algn="r" rtl="1">
              <a:defRPr>
                <a:solidFill>
                  <a:schemeClr val="accent2"/>
                </a:solidFill>
              </a:defRPr>
            </a:pPr>
            <a:r>
              <a:rPr dirty="0" err="1"/>
              <a:t>نمو</a:t>
            </a:r>
            <a:r>
              <a:rPr dirty="0"/>
              <a:t> </a:t>
            </a:r>
            <a:r>
              <a:rPr dirty="0" err="1"/>
              <a:t>ارتباطات</a:t>
            </a:r>
            <a:r>
              <a:rPr dirty="0"/>
              <a:t> </a:t>
            </a:r>
            <a:r>
              <a:rPr dirty="0" err="1"/>
              <a:t>جديدة</a:t>
            </a:r>
            <a:r>
              <a:rPr dirty="0"/>
              <a:t> :</a:t>
            </a:r>
            <a:r>
              <a:rPr dirty="0" err="1">
                <a:solidFill>
                  <a:srgbClr val="000000"/>
                </a:solidFill>
              </a:rPr>
              <a:t>نتيجة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التعلم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الجديد</a:t>
            </a:r>
            <a:endParaRPr dirty="0">
              <a:solidFill>
                <a:srgbClr val="000000"/>
              </a:solidFill>
            </a:endParaRPr>
          </a:p>
          <a:p>
            <a:pPr algn="r" rtl="1">
              <a:defRPr>
                <a:solidFill>
                  <a:schemeClr val="accent2"/>
                </a:solidFill>
              </a:defRPr>
            </a:pPr>
            <a:r>
              <a:rPr dirty="0" err="1"/>
              <a:t>الاحتفاظ</a:t>
            </a:r>
            <a:r>
              <a:rPr dirty="0"/>
              <a:t> </a:t>
            </a:r>
            <a:r>
              <a:rPr dirty="0" err="1"/>
              <a:t>بالارتباطات</a:t>
            </a:r>
            <a:r>
              <a:rPr dirty="0"/>
              <a:t> </a:t>
            </a:r>
            <a:r>
              <a:rPr dirty="0" err="1"/>
              <a:t>الزائدة</a:t>
            </a:r>
            <a:r>
              <a:rPr dirty="0"/>
              <a:t>: </a:t>
            </a:r>
            <a:r>
              <a:rPr dirty="0" err="1">
                <a:solidFill>
                  <a:srgbClr val="000000"/>
                </a:solidFill>
              </a:rPr>
              <a:t>في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بعض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الحالات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مثل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الصدمات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او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الايذاء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قبل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الولادة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يحتفظ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الطفل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بهذه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التشابكات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الزائده</a:t>
            </a:r>
            <a:endParaRPr dirty="0">
              <a:solidFill>
                <a:srgbClr val="000000"/>
              </a:solidFill>
            </a:endParaRPr>
          </a:p>
          <a:p>
            <a:pPr algn="r" rtl="1">
              <a:defRPr>
                <a:solidFill>
                  <a:schemeClr val="accent2"/>
                </a:solidFill>
              </a:defRPr>
            </a:pPr>
            <a:r>
              <a:rPr dirty="0" err="1"/>
              <a:t>إعادة</a:t>
            </a:r>
            <a:r>
              <a:rPr dirty="0"/>
              <a:t> </a:t>
            </a:r>
            <a:r>
              <a:rPr dirty="0" err="1"/>
              <a:t>تنظيم</a:t>
            </a:r>
            <a:r>
              <a:rPr dirty="0"/>
              <a:t> </a:t>
            </a:r>
            <a:r>
              <a:rPr dirty="0" err="1"/>
              <a:t>تعويضي</a:t>
            </a:r>
            <a:r>
              <a:rPr dirty="0"/>
              <a:t>: </a:t>
            </a:r>
            <a:r>
              <a:rPr dirty="0" err="1">
                <a:solidFill>
                  <a:srgbClr val="000000"/>
                </a:solidFill>
              </a:rPr>
              <a:t>احيانا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يتم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تلف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بعض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المناطق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او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تتعرض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الى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اذى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فيقوم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الدماغ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بإعادة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التنظيم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مستخدما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مناطق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اخرى</a:t>
            </a:r>
            <a:r>
              <a:rPr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866441" y="1841500"/>
            <a:ext cx="6422004" cy="41782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99852" algn="ctr" defTabSz="832104" rtl="0">
              <a:spcBef>
                <a:spcPts val="300"/>
              </a:spcBef>
              <a:buSzTx/>
              <a:buNone/>
              <a:defRPr sz="3276">
                <a:solidFill>
                  <a:schemeClr val="accent2"/>
                </a:solidFill>
              </a:defRPr>
            </a:pPr>
            <a:r>
              <a:rPr dirty="0">
                <a:solidFill>
                  <a:schemeClr val="bg1"/>
                </a:solidFill>
              </a:rPr>
              <a:t>هناك </a:t>
            </a:r>
            <a:r>
              <a:rPr dirty="0" err="1">
                <a:solidFill>
                  <a:schemeClr val="bg1"/>
                </a:solidFill>
              </a:rPr>
              <a:t>عدة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مراحل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هامة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في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حياة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الانسان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يجب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ان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يعرف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المربون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المؤثرات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المختلفة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على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الدماغ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فيها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وكيف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يستفيدون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منها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في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تعليم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الاطفال</a:t>
            </a:r>
            <a:r>
              <a:rPr dirty="0">
                <a:solidFill>
                  <a:schemeClr val="bg1"/>
                </a:solidFill>
              </a:rPr>
              <a:t> </a:t>
            </a:r>
          </a:p>
          <a:p>
            <a:pPr marL="0" indent="99852" algn="ctr" defTabSz="832104" rtl="0">
              <a:spcBef>
                <a:spcPts val="300"/>
              </a:spcBef>
              <a:buSzTx/>
              <a:buNone/>
              <a:defRPr sz="3276">
                <a:solidFill>
                  <a:schemeClr val="accent2"/>
                </a:solidFill>
              </a:defRPr>
            </a:pPr>
            <a:r>
              <a:rPr dirty="0" err="1">
                <a:solidFill>
                  <a:schemeClr val="bg1"/>
                </a:solidFill>
              </a:rPr>
              <a:t>سوف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نتناول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منها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ما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يخص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الطفولة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المبكرة</a:t>
            </a:r>
            <a:endParaRPr lang="ar-SA" dirty="0">
              <a:solidFill>
                <a:schemeClr val="bg1"/>
              </a:solidFill>
            </a:endParaRPr>
          </a:p>
          <a:p>
            <a:pPr marL="0" indent="99852" algn="ctr" defTabSz="832104" rtl="0">
              <a:spcBef>
                <a:spcPts val="300"/>
              </a:spcBef>
              <a:buSzTx/>
              <a:buNone/>
              <a:defRPr sz="3276">
                <a:solidFill>
                  <a:schemeClr val="accent2"/>
                </a:solidFill>
              </a:defRPr>
            </a:pPr>
            <a:endParaRPr lang="ar-SA" dirty="0">
              <a:solidFill>
                <a:schemeClr val="bg1"/>
              </a:solidFill>
            </a:endParaRPr>
          </a:p>
          <a:p>
            <a:pPr marL="0" indent="99852" algn="ctr" defTabSz="832104" rtl="0">
              <a:spcBef>
                <a:spcPts val="300"/>
              </a:spcBef>
              <a:buSzTx/>
              <a:buNone/>
              <a:defRPr sz="3276">
                <a:solidFill>
                  <a:schemeClr val="accent2"/>
                </a:solidFill>
              </a:defRPr>
            </a:pPr>
            <a:endParaRPr dirty="0">
              <a:solidFill>
                <a:schemeClr val="bg1"/>
              </a:solidFill>
            </a:endParaRPr>
          </a:p>
          <a:p>
            <a:pPr marL="332841" indent="-232989" algn="ctr" defTabSz="832104" rtl="0">
              <a:spcBef>
                <a:spcPts val="300"/>
              </a:spcBef>
              <a:buFontTx/>
              <a:buChar char="-"/>
              <a:defRPr sz="3276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من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الحمل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الى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الولادة</a:t>
            </a:r>
            <a:endParaRPr dirty="0">
              <a:solidFill>
                <a:srgbClr val="92D050"/>
              </a:solidFill>
            </a:endParaRPr>
          </a:p>
          <a:p>
            <a:pPr marL="332841" indent="-232989" algn="ctr" defTabSz="832104" rtl="0">
              <a:spcBef>
                <a:spcPts val="300"/>
              </a:spcBef>
              <a:buFontTx/>
              <a:buChar char="-"/>
              <a:defRPr sz="3276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من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الولادة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حتى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عامين</a:t>
            </a:r>
            <a:endParaRPr dirty="0">
              <a:solidFill>
                <a:srgbClr val="92D050"/>
              </a:solidFill>
            </a:endParaRPr>
          </a:p>
          <a:p>
            <a:pPr marL="332841" indent="-232989" algn="ctr" defTabSz="832104" rtl="0">
              <a:spcBef>
                <a:spcPts val="300"/>
              </a:spcBef>
              <a:buFontTx/>
              <a:buChar char="-"/>
              <a:defRPr sz="3276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من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عامين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الى</a:t>
            </a:r>
            <a:r>
              <a:rPr dirty="0">
                <a:solidFill>
                  <a:srgbClr val="92D050"/>
                </a:solidFill>
              </a:rPr>
              <a:t> 5 </a:t>
            </a:r>
            <a:r>
              <a:rPr dirty="0" err="1">
                <a:solidFill>
                  <a:srgbClr val="92D050"/>
                </a:solidFill>
              </a:rPr>
              <a:t>اعوام</a:t>
            </a:r>
            <a:r>
              <a:rPr dirty="0">
                <a:solidFill>
                  <a:srgbClr val="92D050"/>
                </a:solidFill>
              </a:rPr>
              <a:t>  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91342-AFCC-4834-A5A4-74D3D374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W"/>
          </a:p>
        </p:txBody>
      </p:sp>
      <p:sp>
        <p:nvSpPr>
          <p:cNvPr id="165" name="Shape 16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defRPr sz="3600" b="1"/>
            </a:pPr>
            <a:r>
              <a:rPr sz="3200" dirty="0" err="1"/>
              <a:t>يكتسب</a:t>
            </a:r>
            <a:r>
              <a:rPr sz="3200" dirty="0"/>
              <a:t> </a:t>
            </a:r>
            <a:r>
              <a:rPr sz="3200" dirty="0" err="1"/>
              <a:t>الدماغ</a:t>
            </a:r>
            <a:r>
              <a:rPr sz="3200" dirty="0"/>
              <a:t> </a:t>
            </a:r>
            <a:r>
              <a:rPr sz="3200" dirty="0" err="1"/>
              <a:t>بعض</a:t>
            </a:r>
            <a:r>
              <a:rPr sz="3200" dirty="0"/>
              <a:t> </a:t>
            </a:r>
            <a:r>
              <a:rPr sz="3200" dirty="0" err="1"/>
              <a:t>الوظائف</a:t>
            </a:r>
            <a:r>
              <a:rPr sz="3200" dirty="0"/>
              <a:t> </a:t>
            </a:r>
            <a:r>
              <a:rPr sz="3200" dirty="0" err="1"/>
              <a:t>بسهولة</a:t>
            </a:r>
            <a:r>
              <a:rPr sz="3200" dirty="0"/>
              <a:t> </a:t>
            </a:r>
            <a:r>
              <a:rPr sz="3200" dirty="0" err="1"/>
              <a:t>اكبر</a:t>
            </a:r>
            <a:r>
              <a:rPr sz="3200" dirty="0"/>
              <a:t> </a:t>
            </a:r>
            <a:r>
              <a:rPr sz="3200" dirty="0" err="1"/>
              <a:t>خلال</a:t>
            </a:r>
            <a:r>
              <a:rPr sz="3200" dirty="0"/>
              <a:t> </a:t>
            </a:r>
            <a:r>
              <a:rPr sz="3200" dirty="0" err="1"/>
              <a:t>فترات</a:t>
            </a:r>
            <a:r>
              <a:rPr sz="3200" dirty="0"/>
              <a:t> </a:t>
            </a:r>
            <a:r>
              <a:rPr sz="3200" dirty="0" err="1"/>
              <a:t>حساسة</a:t>
            </a:r>
            <a:r>
              <a:rPr sz="3200" dirty="0"/>
              <a:t> : </a:t>
            </a:r>
            <a:r>
              <a:rPr sz="3200" dirty="0" err="1"/>
              <a:t>من</a:t>
            </a:r>
            <a:r>
              <a:rPr sz="3200" dirty="0"/>
              <a:t> </a:t>
            </a:r>
            <a:r>
              <a:rPr sz="3200" dirty="0" err="1"/>
              <a:t>الولادة</a:t>
            </a:r>
            <a:r>
              <a:rPr sz="3200" dirty="0"/>
              <a:t> </a:t>
            </a:r>
            <a:r>
              <a:rPr sz="3200" dirty="0" err="1"/>
              <a:t>وحتى</a:t>
            </a:r>
            <a:r>
              <a:rPr sz="3200" dirty="0"/>
              <a:t> </a:t>
            </a:r>
            <a:r>
              <a:rPr sz="3200" dirty="0" err="1"/>
              <a:t>العاشرة</a:t>
            </a:r>
            <a:r>
              <a:rPr sz="3200" dirty="0"/>
              <a:t> </a:t>
            </a:r>
            <a:r>
              <a:rPr sz="3200" dirty="0" err="1"/>
              <a:t>من</a:t>
            </a:r>
            <a:r>
              <a:rPr sz="3200" dirty="0"/>
              <a:t> </a:t>
            </a:r>
            <a:r>
              <a:rPr sz="3200" dirty="0" err="1"/>
              <a:t>العمر</a:t>
            </a:r>
            <a:r>
              <a:rPr sz="3200" dirty="0"/>
              <a:t> </a:t>
            </a:r>
            <a:r>
              <a:rPr sz="3200" dirty="0" err="1"/>
              <a:t>تكون</a:t>
            </a:r>
            <a:r>
              <a:rPr sz="3200" dirty="0"/>
              <a:t> </a:t>
            </a:r>
            <a:r>
              <a:rPr sz="3200" dirty="0" err="1"/>
              <a:t>عملية</a:t>
            </a:r>
            <a:r>
              <a:rPr sz="3200" dirty="0"/>
              <a:t> </a:t>
            </a:r>
            <a:r>
              <a:rPr sz="3200" dirty="0" err="1"/>
              <a:t>الربط</a:t>
            </a:r>
            <a:r>
              <a:rPr sz="3200" dirty="0"/>
              <a:t> </a:t>
            </a:r>
            <a:r>
              <a:rPr sz="3200" dirty="0" err="1"/>
              <a:t>بين</a:t>
            </a:r>
            <a:r>
              <a:rPr sz="3200" dirty="0"/>
              <a:t> </a:t>
            </a:r>
            <a:r>
              <a:rPr sz="3200" dirty="0" err="1"/>
              <a:t>الخلايا</a:t>
            </a:r>
            <a:r>
              <a:rPr sz="3200" dirty="0"/>
              <a:t> </a:t>
            </a:r>
            <a:r>
              <a:rPr sz="3200" dirty="0" err="1"/>
              <a:t>العصبية</a:t>
            </a:r>
            <a:r>
              <a:rPr sz="3200" dirty="0"/>
              <a:t> </a:t>
            </a:r>
            <a:r>
              <a:rPr sz="3200" dirty="0" err="1"/>
              <a:t>سريعة</a:t>
            </a:r>
            <a:r>
              <a:rPr sz="3200" dirty="0"/>
              <a:t> </a:t>
            </a:r>
            <a:r>
              <a:rPr sz="3200" dirty="0" err="1"/>
              <a:t>جدا</a:t>
            </a:r>
            <a:r>
              <a:rPr sz="3200" dirty="0"/>
              <a:t>،،،</a:t>
            </a:r>
            <a:r>
              <a:rPr sz="3200" dirty="0" err="1"/>
              <a:t>وتبدا</a:t>
            </a:r>
            <a:r>
              <a:rPr sz="3200" dirty="0"/>
              <a:t> </a:t>
            </a:r>
            <a:r>
              <a:rPr sz="3200" dirty="0" err="1"/>
              <a:t>بالتباطؤ</a:t>
            </a:r>
            <a:r>
              <a:rPr sz="3200" dirty="0"/>
              <a:t> </a:t>
            </a:r>
            <a:r>
              <a:rPr sz="3200" dirty="0" err="1"/>
              <a:t>تدريجيا</a:t>
            </a:r>
            <a:r>
              <a:rPr sz="3200" dirty="0"/>
              <a:t> </a:t>
            </a:r>
            <a:r>
              <a:rPr sz="3200" dirty="0" err="1"/>
              <a:t>خلال</a:t>
            </a:r>
            <a:r>
              <a:rPr sz="3200" dirty="0"/>
              <a:t> </a:t>
            </a:r>
            <a:r>
              <a:rPr sz="3200" dirty="0" err="1"/>
              <a:t>فترة</a:t>
            </a:r>
            <a:r>
              <a:rPr sz="3200" dirty="0"/>
              <a:t> </a:t>
            </a:r>
            <a:r>
              <a:rPr sz="3200" dirty="0" err="1"/>
              <a:t>البلوغ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idx="1"/>
          </p:nvPr>
        </p:nvSpPr>
        <p:spPr>
          <a:xfrm>
            <a:off x="866441" y="2489200"/>
            <a:ext cx="7667959" cy="353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5066" indent="-122895" algn="r" defTabSz="768095" rtl="0">
              <a:spcBef>
                <a:spcPts val="300"/>
              </a:spcBef>
              <a:buSzTx/>
              <a:buNone/>
              <a:defRPr sz="3359" b="1"/>
            </a:pPr>
            <a:r>
              <a:rPr dirty="0" err="1"/>
              <a:t>تشير</a:t>
            </a:r>
            <a:r>
              <a:rPr dirty="0"/>
              <a:t> </a:t>
            </a:r>
            <a:r>
              <a:rPr dirty="0" err="1"/>
              <a:t>الدراسات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الفترة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تصل</a:t>
            </a:r>
            <a:r>
              <a:rPr dirty="0"/>
              <a:t> </a:t>
            </a:r>
            <a:r>
              <a:rPr dirty="0" err="1"/>
              <a:t>فيها</a:t>
            </a:r>
            <a:r>
              <a:rPr dirty="0"/>
              <a:t> </a:t>
            </a:r>
            <a:r>
              <a:rPr dirty="0" err="1"/>
              <a:t>مقدرة</a:t>
            </a:r>
            <a:r>
              <a:rPr dirty="0"/>
              <a:t> </a:t>
            </a:r>
            <a:r>
              <a:rPr dirty="0" err="1"/>
              <a:t>التلميذ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التعلم</a:t>
            </a:r>
            <a:r>
              <a:rPr dirty="0"/>
              <a:t> </a:t>
            </a:r>
            <a:r>
              <a:rPr dirty="0" err="1"/>
              <a:t>الى</a:t>
            </a:r>
            <a:r>
              <a:rPr dirty="0"/>
              <a:t> </a:t>
            </a:r>
            <a:r>
              <a:rPr dirty="0" err="1"/>
              <a:t>قمتها</a:t>
            </a:r>
            <a:r>
              <a:rPr dirty="0"/>
              <a:t> </a:t>
            </a:r>
            <a:r>
              <a:rPr dirty="0" err="1"/>
              <a:t>هي</a:t>
            </a:r>
            <a:r>
              <a:rPr dirty="0"/>
              <a:t> </a:t>
            </a:r>
            <a:r>
              <a:rPr dirty="0" err="1"/>
              <a:t>عندما</a:t>
            </a:r>
            <a:r>
              <a:rPr dirty="0"/>
              <a:t> </a:t>
            </a:r>
            <a:r>
              <a:rPr dirty="0" err="1"/>
              <a:t>تكون</a:t>
            </a:r>
            <a:r>
              <a:rPr dirty="0"/>
              <a:t> </a:t>
            </a:r>
            <a:r>
              <a:rPr dirty="0" err="1"/>
              <a:t>الشعيرات</a:t>
            </a:r>
            <a:r>
              <a:rPr dirty="0"/>
              <a:t> </a:t>
            </a:r>
            <a:r>
              <a:rPr dirty="0" err="1"/>
              <a:t>تقوم</a:t>
            </a:r>
            <a:r>
              <a:rPr dirty="0"/>
              <a:t> </a:t>
            </a:r>
            <a:r>
              <a:rPr dirty="0" err="1"/>
              <a:t>بتكوين</a:t>
            </a:r>
            <a:r>
              <a:rPr dirty="0"/>
              <a:t> </a:t>
            </a:r>
            <a:r>
              <a:rPr dirty="0" err="1"/>
              <a:t>الروابط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الخلايا</a:t>
            </a:r>
            <a:r>
              <a:rPr dirty="0"/>
              <a:t> </a:t>
            </a:r>
            <a:r>
              <a:rPr dirty="0" err="1"/>
              <a:t>العصبية</a:t>
            </a:r>
            <a:r>
              <a:rPr dirty="0"/>
              <a:t>، </a:t>
            </a:r>
            <a:r>
              <a:rPr dirty="0" err="1"/>
              <a:t>وتؤكد</a:t>
            </a:r>
            <a:r>
              <a:rPr dirty="0"/>
              <a:t> </a:t>
            </a:r>
            <a:r>
              <a:rPr dirty="0" err="1"/>
              <a:t>الابحاث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للدماغ</a:t>
            </a:r>
            <a:r>
              <a:rPr dirty="0"/>
              <a:t> </a:t>
            </a:r>
            <a:r>
              <a:rPr dirty="0" err="1"/>
              <a:t>المقدرة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التأقلم</a:t>
            </a:r>
            <a:r>
              <a:rPr dirty="0"/>
              <a:t> </a:t>
            </a:r>
            <a:r>
              <a:rPr dirty="0" err="1"/>
              <a:t>مع</a:t>
            </a:r>
            <a:r>
              <a:rPr dirty="0"/>
              <a:t> </a:t>
            </a:r>
            <a:r>
              <a:rPr dirty="0" err="1"/>
              <a:t>الظروف</a:t>
            </a:r>
            <a:r>
              <a:rPr dirty="0"/>
              <a:t> </a:t>
            </a:r>
            <a:r>
              <a:rPr dirty="0" err="1"/>
              <a:t>الخارجية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</a:p>
          <a:p>
            <a:pPr marL="215066" indent="-122895" algn="r" defTabSz="768095" rtl="0">
              <a:spcBef>
                <a:spcPts val="300"/>
              </a:spcBef>
              <a:buSzTx/>
              <a:buNone/>
              <a:defRPr sz="3359" b="1"/>
            </a:pPr>
            <a:r>
              <a:rPr dirty="0" err="1"/>
              <a:t>السنوات</a:t>
            </a:r>
            <a:r>
              <a:rPr dirty="0"/>
              <a:t> </a:t>
            </a:r>
            <a:r>
              <a:rPr dirty="0" err="1"/>
              <a:t>الأولى</a:t>
            </a:r>
            <a:r>
              <a:rPr dirty="0"/>
              <a:t> </a:t>
            </a:r>
          </a:p>
          <a:p>
            <a:pPr marL="215066" indent="-122895" algn="ctr" defTabSz="768095" rtl="0">
              <a:spcBef>
                <a:spcPts val="300"/>
              </a:spcBef>
              <a:buSzTx/>
              <a:buNone/>
              <a:defRPr sz="3359" b="1">
                <a:solidFill>
                  <a:schemeClr val="accent2"/>
                </a:solidFill>
              </a:defRPr>
            </a:pPr>
            <a:r>
              <a:rPr dirty="0"/>
              <a:t> 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 algn="ctr" rtl="0">
              <a:defRPr/>
            </a:pPr>
            <a:r>
              <a:rPr b="1" dirty="0" err="1"/>
              <a:t>استثارة</a:t>
            </a:r>
            <a:r>
              <a:rPr b="1" dirty="0"/>
              <a:t> </a:t>
            </a:r>
            <a:r>
              <a:rPr b="1" dirty="0" err="1"/>
              <a:t>العقول</a:t>
            </a:r>
            <a:r>
              <a:rPr b="1" dirty="0"/>
              <a:t> </a:t>
            </a:r>
            <a:r>
              <a:rPr b="1" dirty="0" err="1"/>
              <a:t>الصغيرة</a:t>
            </a:r>
            <a:endParaRPr b="1" dirty="0"/>
          </a:p>
        </p:txBody>
      </p:sp>
      <p:sp>
        <p:nvSpPr>
          <p:cNvPr id="171" name="Shape 171"/>
          <p:cNvSpPr>
            <a:spLocks noGrp="1"/>
          </p:cNvSpPr>
          <p:nvPr>
            <p:ph idx="1"/>
          </p:nvPr>
        </p:nvSpPr>
        <p:spPr>
          <a:xfrm>
            <a:off x="866441" y="2489200"/>
            <a:ext cx="7972759" cy="353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499" indent="-235549" algn="r" defTabSz="841247" rtl="1">
              <a:lnSpc>
                <a:spcPct val="90000"/>
              </a:lnSpc>
              <a:spcBef>
                <a:spcPts val="300"/>
              </a:spcBef>
              <a:defRPr sz="2484"/>
            </a:pPr>
            <a:r>
              <a:rPr sz="2400" dirty="0" err="1"/>
              <a:t>اثبتت</a:t>
            </a:r>
            <a:r>
              <a:rPr sz="2400" dirty="0"/>
              <a:t> </a:t>
            </a:r>
            <a:r>
              <a:rPr sz="2400" dirty="0" err="1"/>
              <a:t>الدراسات</a:t>
            </a:r>
            <a:r>
              <a:rPr sz="2400" dirty="0"/>
              <a:t> </a:t>
            </a:r>
            <a:r>
              <a:rPr sz="2400" dirty="0" err="1"/>
              <a:t>التي</a:t>
            </a:r>
            <a:r>
              <a:rPr sz="2400" dirty="0"/>
              <a:t> </a:t>
            </a:r>
            <a:r>
              <a:rPr sz="2400" dirty="0" err="1"/>
              <a:t>قام</a:t>
            </a:r>
            <a:r>
              <a:rPr sz="2400" dirty="0"/>
              <a:t> </a:t>
            </a:r>
            <a:r>
              <a:rPr sz="2400" dirty="0" err="1"/>
              <a:t>فيه</a:t>
            </a:r>
            <a:r>
              <a:rPr sz="2400" dirty="0"/>
              <a:t> </a:t>
            </a:r>
            <a:r>
              <a:rPr sz="2400" dirty="0" err="1"/>
              <a:t>العلماء</a:t>
            </a:r>
            <a:r>
              <a:rPr sz="2400" dirty="0"/>
              <a:t> </a:t>
            </a:r>
            <a:r>
              <a:rPr sz="2400" dirty="0" err="1"/>
              <a:t>بدراسة</a:t>
            </a:r>
            <a:r>
              <a:rPr sz="2400" dirty="0"/>
              <a:t> </a:t>
            </a:r>
            <a:r>
              <a:rPr sz="2400" dirty="0" err="1"/>
              <a:t>مخ</a:t>
            </a:r>
            <a:r>
              <a:rPr sz="2400" dirty="0"/>
              <a:t> </a:t>
            </a:r>
            <a:r>
              <a:rPr sz="2400" dirty="0" err="1"/>
              <a:t>الأطفال</a:t>
            </a:r>
            <a:r>
              <a:rPr sz="2400" dirty="0"/>
              <a:t> </a:t>
            </a:r>
            <a:r>
              <a:rPr sz="2400" dirty="0" err="1"/>
              <a:t>ما</a:t>
            </a:r>
            <a:r>
              <a:rPr sz="2400" dirty="0"/>
              <a:t> </a:t>
            </a:r>
            <a:r>
              <a:rPr sz="2400" dirty="0" err="1"/>
              <a:t>بين</a:t>
            </a:r>
            <a:r>
              <a:rPr sz="2400" dirty="0"/>
              <a:t> </a:t>
            </a:r>
            <a:r>
              <a:rPr sz="2400" dirty="0" err="1"/>
              <a:t>عمر</a:t>
            </a:r>
            <a:r>
              <a:rPr sz="2400" dirty="0"/>
              <a:t> 3 </a:t>
            </a:r>
            <a:r>
              <a:rPr sz="2400" dirty="0" err="1"/>
              <a:t>اشهر</a:t>
            </a:r>
            <a:r>
              <a:rPr sz="2400" dirty="0"/>
              <a:t> </a:t>
            </a:r>
            <a:r>
              <a:rPr sz="2400" dirty="0" err="1"/>
              <a:t>وست</a:t>
            </a:r>
            <a:r>
              <a:rPr sz="2400" dirty="0"/>
              <a:t> </a:t>
            </a:r>
            <a:r>
              <a:rPr sz="2400" dirty="0" err="1"/>
              <a:t>سنوات</a:t>
            </a:r>
            <a:r>
              <a:rPr sz="2400" dirty="0"/>
              <a:t>،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الخبرات</a:t>
            </a:r>
            <a:r>
              <a:rPr sz="2400" dirty="0"/>
              <a:t> </a:t>
            </a:r>
            <a:r>
              <a:rPr sz="2400" dirty="0" err="1"/>
              <a:t>المبكرة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البيئة</a:t>
            </a:r>
            <a:r>
              <a:rPr sz="2400" dirty="0"/>
              <a:t> </a:t>
            </a:r>
            <a:r>
              <a:rPr sz="2400" dirty="0" err="1"/>
              <a:t>ساعدت</a:t>
            </a:r>
            <a:r>
              <a:rPr sz="2400" dirty="0"/>
              <a:t> </a:t>
            </a:r>
            <a:r>
              <a:rPr sz="2400" dirty="0" err="1"/>
              <a:t>بشكل</a:t>
            </a:r>
            <a:r>
              <a:rPr sz="2400" dirty="0"/>
              <a:t> </a:t>
            </a:r>
            <a:r>
              <a:rPr sz="2400" dirty="0" err="1"/>
              <a:t>كبير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تغيير</a:t>
            </a:r>
            <a:r>
              <a:rPr sz="2400" dirty="0"/>
              <a:t> </a:t>
            </a:r>
            <a:r>
              <a:rPr sz="2400" dirty="0" err="1"/>
              <a:t>كبير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الدماغ</a:t>
            </a:r>
            <a:endParaRPr sz="2400" dirty="0"/>
          </a:p>
          <a:p>
            <a:pPr marL="336499" indent="-235549" algn="r" defTabSz="841247" rtl="1">
              <a:lnSpc>
                <a:spcPct val="90000"/>
              </a:lnSpc>
              <a:spcBef>
                <a:spcPts val="300"/>
              </a:spcBef>
              <a:defRPr sz="2484"/>
            </a:pPr>
            <a:r>
              <a:rPr sz="2400" dirty="0" err="1"/>
              <a:t>عند</a:t>
            </a:r>
            <a:r>
              <a:rPr sz="2400" dirty="0"/>
              <a:t> </a:t>
            </a:r>
            <a:r>
              <a:rPr sz="2400" dirty="0" err="1"/>
              <a:t>الميلاد</a:t>
            </a:r>
            <a:r>
              <a:rPr sz="2400" dirty="0"/>
              <a:t> </a:t>
            </a:r>
            <a:r>
              <a:rPr sz="2400" dirty="0" err="1"/>
              <a:t>تكون</a:t>
            </a:r>
            <a:r>
              <a:rPr sz="2400" dirty="0"/>
              <a:t> </a:t>
            </a:r>
            <a:r>
              <a:rPr sz="2400" dirty="0" err="1"/>
              <a:t>الخلايا</a:t>
            </a:r>
            <a:r>
              <a:rPr sz="2400" dirty="0"/>
              <a:t> </a:t>
            </a:r>
            <a:r>
              <a:rPr sz="2400" dirty="0" err="1"/>
              <a:t>العصبية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مخ</a:t>
            </a:r>
            <a:r>
              <a:rPr sz="2400" dirty="0"/>
              <a:t> </a:t>
            </a:r>
            <a:r>
              <a:rPr sz="2400" dirty="0" err="1"/>
              <a:t>الرضيع</a:t>
            </a:r>
            <a:r>
              <a:rPr sz="2400" dirty="0"/>
              <a:t> </a:t>
            </a:r>
            <a:r>
              <a:rPr sz="2400" dirty="0" err="1"/>
              <a:t>لها</a:t>
            </a:r>
            <a:r>
              <a:rPr sz="2400" dirty="0"/>
              <a:t> </a:t>
            </a:r>
            <a:r>
              <a:rPr sz="2400" dirty="0" err="1"/>
              <a:t>تفريعات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الدرجة</a:t>
            </a:r>
            <a:r>
              <a:rPr sz="2400" dirty="0"/>
              <a:t> </a:t>
            </a:r>
            <a:r>
              <a:rPr sz="2400" dirty="0" err="1"/>
              <a:t>الأولى</a:t>
            </a:r>
            <a:r>
              <a:rPr sz="2400" dirty="0"/>
              <a:t> </a:t>
            </a:r>
            <a:r>
              <a:rPr sz="2400" dirty="0" err="1"/>
              <a:t>والثاني</a:t>
            </a:r>
            <a:r>
              <a:rPr sz="2400" dirty="0"/>
              <a:t> </a:t>
            </a:r>
            <a:r>
              <a:rPr sz="2400" dirty="0" err="1"/>
              <a:t>فقط</a:t>
            </a:r>
            <a:endParaRPr sz="2400" dirty="0"/>
          </a:p>
          <a:p>
            <a:pPr marL="336499" indent="-235549" algn="r" defTabSz="841247" rtl="1">
              <a:lnSpc>
                <a:spcPct val="90000"/>
              </a:lnSpc>
              <a:spcBef>
                <a:spcPts val="300"/>
              </a:spcBef>
              <a:defRPr sz="2484"/>
            </a:pPr>
            <a:r>
              <a:rPr sz="2400" dirty="0" err="1"/>
              <a:t>وبوصول</a:t>
            </a:r>
            <a:r>
              <a:rPr sz="2400" dirty="0"/>
              <a:t> </a:t>
            </a:r>
            <a:r>
              <a:rPr sz="2400" dirty="0" err="1"/>
              <a:t>الطفل</a:t>
            </a:r>
            <a:r>
              <a:rPr sz="2400" dirty="0"/>
              <a:t> </a:t>
            </a:r>
            <a:r>
              <a:rPr sz="2400" dirty="0" err="1"/>
              <a:t>الى</a:t>
            </a:r>
            <a:r>
              <a:rPr sz="2400" dirty="0"/>
              <a:t> </a:t>
            </a:r>
            <a:r>
              <a:rPr sz="2400" dirty="0" err="1"/>
              <a:t>عمر</a:t>
            </a:r>
            <a:r>
              <a:rPr sz="2400" dirty="0"/>
              <a:t> </a:t>
            </a:r>
            <a:r>
              <a:rPr sz="2400" dirty="0" err="1"/>
              <a:t>ستة</a:t>
            </a:r>
            <a:r>
              <a:rPr sz="2400" dirty="0"/>
              <a:t> </a:t>
            </a:r>
            <a:r>
              <a:rPr sz="2400" dirty="0" err="1"/>
              <a:t>اشهر</a:t>
            </a:r>
            <a:r>
              <a:rPr sz="2400" dirty="0"/>
              <a:t> </a:t>
            </a:r>
            <a:r>
              <a:rPr sz="2400" dirty="0" err="1"/>
              <a:t>ومع</a:t>
            </a:r>
            <a:r>
              <a:rPr sz="2400" dirty="0"/>
              <a:t> </a:t>
            </a:r>
            <a:r>
              <a:rPr sz="2400" dirty="0" err="1"/>
              <a:t>خبرات</a:t>
            </a:r>
            <a:r>
              <a:rPr sz="2400" dirty="0"/>
              <a:t> </a:t>
            </a:r>
            <a:r>
              <a:rPr sz="2400" dirty="0" err="1"/>
              <a:t>اللمس</a:t>
            </a:r>
            <a:r>
              <a:rPr sz="2400" dirty="0"/>
              <a:t> </a:t>
            </a:r>
            <a:r>
              <a:rPr sz="2400" dirty="0" err="1"/>
              <a:t>والتذوق</a:t>
            </a:r>
            <a:r>
              <a:rPr sz="2400" dirty="0"/>
              <a:t> </a:t>
            </a:r>
            <a:r>
              <a:rPr sz="2400" dirty="0" err="1"/>
              <a:t>والسمع</a:t>
            </a:r>
            <a:r>
              <a:rPr sz="2400" dirty="0"/>
              <a:t> </a:t>
            </a:r>
            <a:r>
              <a:rPr sz="2400" dirty="0" err="1"/>
              <a:t>والرؤية</a:t>
            </a:r>
            <a:r>
              <a:rPr sz="2400" dirty="0"/>
              <a:t>  </a:t>
            </a:r>
            <a:r>
              <a:rPr sz="2400" dirty="0" err="1"/>
              <a:t>وغيرها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الخبرات</a:t>
            </a:r>
            <a:r>
              <a:rPr sz="2400" dirty="0"/>
              <a:t> </a:t>
            </a:r>
            <a:r>
              <a:rPr sz="2400" dirty="0" err="1"/>
              <a:t>الحسية</a:t>
            </a:r>
            <a:r>
              <a:rPr sz="2400" dirty="0"/>
              <a:t> </a:t>
            </a:r>
            <a:r>
              <a:rPr sz="2400" dirty="0" err="1"/>
              <a:t>والحركية</a:t>
            </a:r>
            <a:r>
              <a:rPr sz="2400" dirty="0"/>
              <a:t>  </a:t>
            </a:r>
            <a:r>
              <a:rPr sz="2400" dirty="0" err="1"/>
              <a:t>والعاطفية</a:t>
            </a:r>
            <a:r>
              <a:rPr sz="2400" dirty="0"/>
              <a:t> </a:t>
            </a:r>
            <a:r>
              <a:rPr sz="2400" dirty="0" err="1"/>
              <a:t>فإن</a:t>
            </a:r>
            <a:r>
              <a:rPr sz="2400" dirty="0"/>
              <a:t> </a:t>
            </a:r>
            <a:r>
              <a:rPr sz="2400" dirty="0" err="1"/>
              <a:t>اذرع</a:t>
            </a:r>
            <a:r>
              <a:rPr sz="2400" dirty="0"/>
              <a:t> </a:t>
            </a:r>
            <a:r>
              <a:rPr sz="2400" dirty="0" err="1"/>
              <a:t>الخلايا</a:t>
            </a:r>
            <a:r>
              <a:rPr sz="2400" dirty="0"/>
              <a:t> </a:t>
            </a:r>
            <a:r>
              <a:rPr sz="2400" dirty="0" err="1"/>
              <a:t>العصبية</a:t>
            </a:r>
            <a:r>
              <a:rPr sz="2400" dirty="0"/>
              <a:t> </a:t>
            </a:r>
            <a:r>
              <a:rPr sz="2400" dirty="0" err="1"/>
              <a:t>تستأنف</a:t>
            </a:r>
            <a:r>
              <a:rPr sz="2400" dirty="0"/>
              <a:t> </a:t>
            </a:r>
            <a:r>
              <a:rPr sz="2400" dirty="0" err="1"/>
              <a:t>نموها</a:t>
            </a:r>
            <a:r>
              <a:rPr sz="2400" dirty="0"/>
              <a:t> </a:t>
            </a:r>
            <a:r>
              <a:rPr sz="2400" dirty="0" err="1"/>
              <a:t>ويصبح</a:t>
            </a:r>
            <a:r>
              <a:rPr sz="2400" dirty="0"/>
              <a:t> هناك </a:t>
            </a:r>
            <a:r>
              <a:rPr sz="2400" dirty="0" err="1"/>
              <a:t>تفريعات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الدرجة</a:t>
            </a:r>
            <a:r>
              <a:rPr sz="2400" dirty="0"/>
              <a:t> </a:t>
            </a:r>
            <a:r>
              <a:rPr sz="2400" dirty="0" err="1"/>
              <a:t>الثالثة</a:t>
            </a:r>
            <a:r>
              <a:rPr sz="2400" dirty="0"/>
              <a:t> </a:t>
            </a:r>
            <a:r>
              <a:rPr sz="2400" dirty="0" err="1"/>
              <a:t>والرابعة</a:t>
            </a:r>
            <a:r>
              <a:rPr sz="2400" dirty="0"/>
              <a:t>.</a:t>
            </a:r>
          </a:p>
          <a:p>
            <a:pPr marL="336499" indent="-235549" algn="r" defTabSz="841247" rtl="1">
              <a:lnSpc>
                <a:spcPct val="90000"/>
              </a:lnSpc>
              <a:spcBef>
                <a:spcPts val="300"/>
              </a:spcBef>
              <a:defRPr sz="2484"/>
            </a:pP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حوالي</a:t>
            </a:r>
            <a:r>
              <a:rPr sz="2400" dirty="0"/>
              <a:t> </a:t>
            </a:r>
            <a:r>
              <a:rPr sz="2400" dirty="0" err="1"/>
              <a:t>السنة</a:t>
            </a:r>
            <a:r>
              <a:rPr sz="2400" dirty="0"/>
              <a:t> </a:t>
            </a:r>
            <a:r>
              <a:rPr sz="2400" dirty="0" err="1"/>
              <a:t>الثانية</a:t>
            </a:r>
            <a:r>
              <a:rPr sz="2400" dirty="0"/>
              <a:t> </a:t>
            </a:r>
            <a:r>
              <a:rPr sz="2400" dirty="0" err="1"/>
              <a:t>والثالثة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العمر</a:t>
            </a:r>
            <a:r>
              <a:rPr sz="2400" dirty="0"/>
              <a:t> </a:t>
            </a:r>
            <a:r>
              <a:rPr sz="2400" dirty="0" err="1"/>
              <a:t>تصبح</a:t>
            </a:r>
            <a:r>
              <a:rPr sz="2400" dirty="0"/>
              <a:t> </a:t>
            </a:r>
            <a:r>
              <a:rPr sz="2400" dirty="0" err="1"/>
              <a:t>التفريعات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الدرجة</a:t>
            </a:r>
            <a:r>
              <a:rPr sz="2400" dirty="0"/>
              <a:t> </a:t>
            </a:r>
            <a:r>
              <a:rPr sz="2400" dirty="0" err="1"/>
              <a:t>الخامسة</a:t>
            </a:r>
            <a:r>
              <a:rPr sz="2400" dirty="0"/>
              <a:t> </a:t>
            </a:r>
            <a:r>
              <a:rPr sz="2400" dirty="0" err="1"/>
              <a:t>والسادسة</a:t>
            </a:r>
            <a:r>
              <a:rPr sz="2400" dirty="0"/>
              <a:t> </a:t>
            </a:r>
            <a:r>
              <a:rPr sz="2400" dirty="0" err="1"/>
              <a:t>شائعة</a:t>
            </a:r>
            <a:endParaRPr sz="2400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 algn="ctr" rtl="0">
              <a:defRPr/>
            </a:pPr>
            <a:r>
              <a:rPr b="1" dirty="0" err="1"/>
              <a:t>استثارة</a:t>
            </a:r>
            <a:r>
              <a:rPr b="1" dirty="0"/>
              <a:t> </a:t>
            </a:r>
            <a:r>
              <a:rPr b="1" dirty="0" err="1"/>
              <a:t>العقول</a:t>
            </a:r>
            <a:r>
              <a:rPr b="1" dirty="0"/>
              <a:t> </a:t>
            </a:r>
            <a:r>
              <a:rPr b="1" dirty="0" err="1"/>
              <a:t>الصغيرة</a:t>
            </a:r>
            <a:endParaRPr b="1" dirty="0"/>
          </a:p>
        </p:txBody>
      </p:sp>
      <p:sp>
        <p:nvSpPr>
          <p:cNvPr id="174" name="Shape 174"/>
          <p:cNvSpPr>
            <a:spLocks noGrp="1"/>
          </p:cNvSpPr>
          <p:nvPr>
            <p:ph idx="1"/>
          </p:nvPr>
        </p:nvSpPr>
        <p:spPr>
          <a:xfrm>
            <a:off x="866441" y="2489200"/>
            <a:ext cx="7972759" cy="353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21868" indent="-225308" algn="r" defTabSz="804672" rtl="1">
              <a:spcBef>
                <a:spcPts val="300"/>
              </a:spcBef>
              <a:defRPr sz="2376"/>
            </a:pPr>
            <a:r>
              <a:rPr sz="2600" dirty="0" err="1"/>
              <a:t>في</a:t>
            </a:r>
            <a:r>
              <a:rPr sz="2600" dirty="0"/>
              <a:t> </a:t>
            </a:r>
            <a:r>
              <a:rPr sz="2600" dirty="0" err="1"/>
              <a:t>الشهر</a:t>
            </a:r>
            <a:r>
              <a:rPr sz="2600" dirty="0"/>
              <a:t> </a:t>
            </a:r>
            <a:r>
              <a:rPr sz="2600" dirty="0" err="1"/>
              <a:t>الثالث</a:t>
            </a:r>
            <a:r>
              <a:rPr sz="2600" dirty="0"/>
              <a:t> </a:t>
            </a:r>
            <a:r>
              <a:rPr sz="2600" dirty="0" err="1"/>
              <a:t>الى</a:t>
            </a:r>
            <a:r>
              <a:rPr sz="2600" dirty="0"/>
              <a:t> </a:t>
            </a:r>
            <a:r>
              <a:rPr sz="2600" dirty="0" err="1"/>
              <a:t>السادس</a:t>
            </a:r>
            <a:r>
              <a:rPr sz="2600" dirty="0"/>
              <a:t> </a:t>
            </a:r>
            <a:r>
              <a:rPr sz="2600" dirty="0" err="1"/>
              <a:t>وقبل</a:t>
            </a:r>
            <a:r>
              <a:rPr sz="2600" dirty="0"/>
              <a:t> </a:t>
            </a:r>
            <a:r>
              <a:rPr sz="2600" dirty="0" err="1"/>
              <a:t>ان</a:t>
            </a:r>
            <a:r>
              <a:rPr sz="2600" dirty="0"/>
              <a:t> </a:t>
            </a:r>
            <a:r>
              <a:rPr sz="2600" dirty="0" err="1"/>
              <a:t>يبدأ</a:t>
            </a:r>
            <a:r>
              <a:rPr sz="2600" dirty="0"/>
              <a:t> </a:t>
            </a:r>
            <a:r>
              <a:rPr sz="2600" dirty="0" err="1"/>
              <a:t>الوليد</a:t>
            </a:r>
            <a:r>
              <a:rPr sz="2600" dirty="0"/>
              <a:t> </a:t>
            </a:r>
            <a:r>
              <a:rPr sz="2600" dirty="0" err="1"/>
              <a:t>في</a:t>
            </a:r>
            <a:r>
              <a:rPr sz="2600" dirty="0"/>
              <a:t> </a:t>
            </a:r>
            <a:r>
              <a:rPr sz="2600" dirty="0" err="1"/>
              <a:t>الكلام</a:t>
            </a:r>
            <a:r>
              <a:rPr sz="2600" dirty="0"/>
              <a:t> </a:t>
            </a:r>
            <a:r>
              <a:rPr sz="2600" dirty="0" err="1"/>
              <a:t>تصبح</a:t>
            </a:r>
            <a:r>
              <a:rPr sz="2600" dirty="0"/>
              <a:t> </a:t>
            </a:r>
            <a:r>
              <a:rPr sz="2600" dirty="0" err="1"/>
              <a:t>اذرع</a:t>
            </a:r>
            <a:r>
              <a:rPr sz="2600" dirty="0"/>
              <a:t> </a:t>
            </a:r>
            <a:r>
              <a:rPr sz="2600" dirty="0" err="1"/>
              <a:t>الخلايا</a:t>
            </a:r>
            <a:r>
              <a:rPr sz="2600" dirty="0"/>
              <a:t> </a:t>
            </a:r>
            <a:r>
              <a:rPr sz="2600" dirty="0" err="1"/>
              <a:t>العصبية</a:t>
            </a:r>
            <a:r>
              <a:rPr sz="2600" dirty="0"/>
              <a:t> </a:t>
            </a:r>
            <a:r>
              <a:rPr sz="2600" dirty="0" err="1"/>
              <a:t>في</a:t>
            </a:r>
            <a:r>
              <a:rPr sz="2600" dirty="0"/>
              <a:t> </a:t>
            </a:r>
            <a:r>
              <a:rPr sz="2600" dirty="0" err="1"/>
              <a:t>النصف</a:t>
            </a:r>
            <a:r>
              <a:rPr sz="2600" dirty="0"/>
              <a:t> </a:t>
            </a:r>
            <a:r>
              <a:rPr sz="2600" dirty="0" err="1"/>
              <a:t>الأيمن</a:t>
            </a:r>
            <a:r>
              <a:rPr sz="2600" dirty="0"/>
              <a:t> </a:t>
            </a:r>
            <a:r>
              <a:rPr sz="2600" dirty="0" err="1"/>
              <a:t>من</a:t>
            </a:r>
            <a:r>
              <a:rPr sz="2600" dirty="0"/>
              <a:t> </a:t>
            </a:r>
            <a:r>
              <a:rPr sz="2600" dirty="0" err="1"/>
              <a:t>المخ</a:t>
            </a:r>
            <a:r>
              <a:rPr sz="2600" dirty="0"/>
              <a:t> </a:t>
            </a:r>
            <a:r>
              <a:rPr sz="2600" dirty="0" err="1"/>
              <a:t>اكثر</a:t>
            </a:r>
            <a:r>
              <a:rPr sz="2600" dirty="0"/>
              <a:t> </a:t>
            </a:r>
            <a:r>
              <a:rPr sz="2600" dirty="0" err="1"/>
              <a:t>طولا</a:t>
            </a:r>
            <a:r>
              <a:rPr sz="2600" dirty="0"/>
              <a:t> </a:t>
            </a:r>
            <a:r>
              <a:rPr sz="2600" dirty="0" err="1"/>
              <a:t>وتفريعا</a:t>
            </a:r>
            <a:r>
              <a:rPr sz="2600" dirty="0"/>
              <a:t> </a:t>
            </a:r>
            <a:r>
              <a:rPr sz="2600" dirty="0" err="1"/>
              <a:t>من</a:t>
            </a:r>
            <a:r>
              <a:rPr sz="2600" dirty="0"/>
              <a:t> </a:t>
            </a:r>
            <a:r>
              <a:rPr sz="2600" dirty="0" err="1"/>
              <a:t>تلك</a:t>
            </a:r>
            <a:r>
              <a:rPr sz="2600" dirty="0"/>
              <a:t> </a:t>
            </a:r>
            <a:r>
              <a:rPr sz="2600" dirty="0" err="1"/>
              <a:t>التي</a:t>
            </a:r>
            <a:r>
              <a:rPr sz="2600" dirty="0"/>
              <a:t> </a:t>
            </a:r>
            <a:r>
              <a:rPr sz="2600" dirty="0" err="1"/>
              <a:t>في</a:t>
            </a:r>
            <a:r>
              <a:rPr sz="2600" dirty="0"/>
              <a:t> </a:t>
            </a:r>
            <a:r>
              <a:rPr sz="2600" dirty="0" err="1"/>
              <a:t>النصف</a:t>
            </a:r>
            <a:r>
              <a:rPr sz="2600" dirty="0"/>
              <a:t> </a:t>
            </a:r>
            <a:r>
              <a:rPr sz="2600" dirty="0" err="1"/>
              <a:t>الايسر</a:t>
            </a:r>
            <a:r>
              <a:rPr sz="2600" dirty="0"/>
              <a:t> </a:t>
            </a:r>
            <a:r>
              <a:rPr sz="2600" dirty="0" err="1"/>
              <a:t>خاصة</a:t>
            </a:r>
            <a:r>
              <a:rPr sz="2600" dirty="0"/>
              <a:t> </a:t>
            </a:r>
            <a:r>
              <a:rPr sz="2600" dirty="0" err="1"/>
              <a:t>في</a:t>
            </a:r>
            <a:r>
              <a:rPr sz="2600" dirty="0"/>
              <a:t> </a:t>
            </a:r>
            <a:r>
              <a:rPr sz="2600" dirty="0" err="1"/>
              <a:t>المناطق</a:t>
            </a:r>
            <a:r>
              <a:rPr sz="2600" dirty="0"/>
              <a:t> </a:t>
            </a:r>
            <a:r>
              <a:rPr sz="2600" dirty="0" err="1"/>
              <a:t>التي</a:t>
            </a:r>
            <a:r>
              <a:rPr sz="2600" dirty="0"/>
              <a:t> </a:t>
            </a:r>
            <a:r>
              <a:rPr sz="2600" dirty="0" err="1"/>
              <a:t>تتحكم</a:t>
            </a:r>
            <a:r>
              <a:rPr sz="2600" dirty="0"/>
              <a:t> </a:t>
            </a:r>
            <a:r>
              <a:rPr sz="2600" dirty="0" err="1"/>
              <a:t>في</a:t>
            </a:r>
            <a:r>
              <a:rPr sz="2600" dirty="0"/>
              <a:t> </a:t>
            </a:r>
            <a:r>
              <a:rPr sz="2600" dirty="0" err="1"/>
              <a:t>المص</a:t>
            </a:r>
            <a:r>
              <a:rPr sz="2600" dirty="0"/>
              <a:t> </a:t>
            </a:r>
            <a:r>
              <a:rPr sz="2600" dirty="0" err="1"/>
              <a:t>والبلع</a:t>
            </a:r>
            <a:r>
              <a:rPr sz="2600" dirty="0"/>
              <a:t> </a:t>
            </a:r>
            <a:r>
              <a:rPr sz="2600" dirty="0" err="1"/>
              <a:t>والشم</a:t>
            </a:r>
            <a:r>
              <a:rPr sz="2600" dirty="0"/>
              <a:t> </a:t>
            </a:r>
            <a:r>
              <a:rPr sz="2600" dirty="0" err="1"/>
              <a:t>والبكاء</a:t>
            </a:r>
            <a:r>
              <a:rPr sz="2600" dirty="0"/>
              <a:t> </a:t>
            </a:r>
            <a:r>
              <a:rPr sz="2600" dirty="0" err="1"/>
              <a:t>والتعبيرات</a:t>
            </a:r>
            <a:r>
              <a:rPr sz="2600" dirty="0"/>
              <a:t> </a:t>
            </a:r>
            <a:r>
              <a:rPr sz="2600" dirty="0" err="1"/>
              <a:t>الأخرى</a:t>
            </a:r>
            <a:endParaRPr sz="2600" dirty="0"/>
          </a:p>
          <a:p>
            <a:pPr marL="321868" indent="-225308" algn="r" defTabSz="804672" rtl="1">
              <a:spcBef>
                <a:spcPts val="300"/>
              </a:spcBef>
              <a:defRPr sz="2376"/>
            </a:pPr>
            <a:r>
              <a:rPr sz="2600" dirty="0" err="1"/>
              <a:t>وما</a:t>
            </a:r>
            <a:r>
              <a:rPr sz="2600" dirty="0"/>
              <a:t> </a:t>
            </a:r>
            <a:r>
              <a:rPr sz="2600" dirty="0" err="1"/>
              <a:t>بين</a:t>
            </a:r>
            <a:r>
              <a:rPr sz="2600" dirty="0"/>
              <a:t> </a:t>
            </a:r>
            <a:r>
              <a:rPr sz="2600" dirty="0" err="1"/>
              <a:t>الشهر</a:t>
            </a:r>
            <a:r>
              <a:rPr sz="2600" dirty="0"/>
              <a:t> </a:t>
            </a:r>
            <a:r>
              <a:rPr sz="2600" dirty="0" err="1"/>
              <a:t>الثامن</a:t>
            </a:r>
            <a:r>
              <a:rPr sz="2600" dirty="0"/>
              <a:t> </a:t>
            </a:r>
            <a:r>
              <a:rPr sz="2600" dirty="0" err="1"/>
              <a:t>وحتى</a:t>
            </a:r>
            <a:r>
              <a:rPr sz="2600" dirty="0"/>
              <a:t> </a:t>
            </a:r>
            <a:r>
              <a:rPr sz="2600" dirty="0" err="1"/>
              <a:t>الثامن</a:t>
            </a:r>
            <a:r>
              <a:rPr sz="2600" dirty="0"/>
              <a:t> </a:t>
            </a:r>
            <a:r>
              <a:rPr sz="2600" dirty="0" err="1"/>
              <a:t>عشر</a:t>
            </a:r>
            <a:r>
              <a:rPr sz="2600" dirty="0"/>
              <a:t> </a:t>
            </a:r>
            <a:r>
              <a:rPr sz="2600" dirty="0" err="1"/>
              <a:t>عندما</a:t>
            </a:r>
            <a:r>
              <a:rPr sz="2600" dirty="0"/>
              <a:t> </a:t>
            </a:r>
            <a:r>
              <a:rPr sz="2600" dirty="0" err="1"/>
              <a:t>يتعلم</a:t>
            </a:r>
            <a:r>
              <a:rPr sz="2600" dirty="0"/>
              <a:t> </a:t>
            </a:r>
            <a:r>
              <a:rPr sz="2600" dirty="0" err="1"/>
              <a:t>الرضيع</a:t>
            </a:r>
            <a:r>
              <a:rPr sz="2600" dirty="0"/>
              <a:t> </a:t>
            </a:r>
            <a:r>
              <a:rPr sz="2600" dirty="0" err="1"/>
              <a:t>الحديث</a:t>
            </a:r>
            <a:r>
              <a:rPr sz="2600" dirty="0"/>
              <a:t> </a:t>
            </a:r>
            <a:r>
              <a:rPr sz="2600" dirty="0" err="1"/>
              <a:t>تنمو</a:t>
            </a:r>
            <a:r>
              <a:rPr sz="2600" dirty="0"/>
              <a:t> </a:t>
            </a:r>
            <a:r>
              <a:rPr sz="2600" dirty="0" err="1"/>
              <a:t>شجرة</a:t>
            </a:r>
            <a:r>
              <a:rPr sz="2600" dirty="0"/>
              <a:t> </a:t>
            </a:r>
            <a:r>
              <a:rPr sz="2600" dirty="0" err="1"/>
              <a:t>اذرع</a:t>
            </a:r>
            <a:r>
              <a:rPr sz="2600" dirty="0"/>
              <a:t> </a:t>
            </a:r>
            <a:r>
              <a:rPr sz="2600" dirty="0" err="1"/>
              <a:t>الخلايا</a:t>
            </a:r>
            <a:r>
              <a:rPr sz="2600" dirty="0"/>
              <a:t> </a:t>
            </a:r>
            <a:r>
              <a:rPr sz="2600" dirty="0" err="1"/>
              <a:t>العصبية</a:t>
            </a:r>
            <a:r>
              <a:rPr sz="2600" dirty="0"/>
              <a:t> </a:t>
            </a:r>
            <a:r>
              <a:rPr sz="2600" dirty="0" err="1"/>
              <a:t>في</a:t>
            </a:r>
            <a:r>
              <a:rPr sz="2600" dirty="0"/>
              <a:t> </a:t>
            </a:r>
            <a:r>
              <a:rPr sz="2600" dirty="0" err="1"/>
              <a:t>النصف</a:t>
            </a:r>
            <a:r>
              <a:rPr sz="2600" dirty="0"/>
              <a:t> </a:t>
            </a:r>
            <a:r>
              <a:rPr sz="2600" dirty="0" err="1"/>
              <a:t>الايسر</a:t>
            </a:r>
            <a:r>
              <a:rPr sz="2600" dirty="0"/>
              <a:t> </a:t>
            </a:r>
            <a:r>
              <a:rPr sz="2600" dirty="0" err="1"/>
              <a:t>من</a:t>
            </a:r>
            <a:r>
              <a:rPr sz="2600" dirty="0"/>
              <a:t> </a:t>
            </a:r>
            <a:r>
              <a:rPr sz="2600" dirty="0" err="1"/>
              <a:t>المخ</a:t>
            </a:r>
            <a:r>
              <a:rPr sz="2600" dirty="0"/>
              <a:t> </a:t>
            </a:r>
            <a:r>
              <a:rPr sz="2600" dirty="0" err="1"/>
              <a:t>وهو</a:t>
            </a:r>
            <a:r>
              <a:rPr sz="2600" dirty="0"/>
              <a:t> </a:t>
            </a:r>
            <a:r>
              <a:rPr sz="2600" dirty="0" err="1"/>
              <a:t>الجانب</a:t>
            </a:r>
            <a:r>
              <a:rPr sz="2600" dirty="0"/>
              <a:t> </a:t>
            </a:r>
            <a:r>
              <a:rPr sz="2600" dirty="0" err="1"/>
              <a:t>الذي</a:t>
            </a:r>
            <a:r>
              <a:rPr sz="2600" dirty="0"/>
              <a:t> </a:t>
            </a:r>
            <a:r>
              <a:rPr sz="2600" dirty="0" err="1"/>
              <a:t>يتحكم</a:t>
            </a:r>
            <a:r>
              <a:rPr sz="2600" dirty="0"/>
              <a:t> </a:t>
            </a:r>
            <a:r>
              <a:rPr sz="2600" dirty="0" err="1"/>
              <a:t>باللغة</a:t>
            </a:r>
            <a:r>
              <a:rPr sz="2600" dirty="0"/>
              <a:t>، </a:t>
            </a:r>
            <a:r>
              <a:rPr sz="2600" dirty="0" err="1"/>
              <a:t>ونمو</a:t>
            </a:r>
            <a:r>
              <a:rPr sz="2600" dirty="0"/>
              <a:t> </a:t>
            </a:r>
            <a:r>
              <a:rPr sz="2600" dirty="0" err="1"/>
              <a:t>هذه</a:t>
            </a:r>
            <a:r>
              <a:rPr sz="2600" dirty="0"/>
              <a:t> </a:t>
            </a:r>
            <a:r>
              <a:rPr sz="2600" dirty="0" err="1"/>
              <a:t>الاذرع</a:t>
            </a:r>
            <a:r>
              <a:rPr sz="2600" dirty="0"/>
              <a:t> </a:t>
            </a:r>
            <a:r>
              <a:rPr sz="2600" dirty="0" err="1"/>
              <a:t>لا</a:t>
            </a:r>
            <a:r>
              <a:rPr sz="2600" dirty="0"/>
              <a:t> </a:t>
            </a:r>
            <a:r>
              <a:rPr sz="2600" dirty="0" err="1"/>
              <a:t>يعتبر</a:t>
            </a:r>
            <a:r>
              <a:rPr sz="2600" dirty="0"/>
              <a:t> </a:t>
            </a:r>
            <a:r>
              <a:rPr sz="2600" dirty="0" err="1"/>
              <a:t>سبب</a:t>
            </a:r>
            <a:r>
              <a:rPr sz="2600" dirty="0"/>
              <a:t> </a:t>
            </a:r>
            <a:r>
              <a:rPr sz="2600" dirty="0" err="1"/>
              <a:t>بل</a:t>
            </a:r>
            <a:r>
              <a:rPr sz="2600" dirty="0"/>
              <a:t> </a:t>
            </a:r>
            <a:r>
              <a:rPr sz="2600" dirty="0" err="1"/>
              <a:t>نتيجة</a:t>
            </a:r>
            <a:r>
              <a:rPr sz="2600" dirty="0"/>
              <a:t> </a:t>
            </a:r>
            <a:r>
              <a:rPr sz="2600" dirty="0" err="1"/>
              <a:t>لاستخدام</a:t>
            </a:r>
            <a:r>
              <a:rPr sz="2600" dirty="0"/>
              <a:t> </a:t>
            </a:r>
            <a:r>
              <a:rPr sz="2600" dirty="0" err="1"/>
              <a:t>الطفل</a:t>
            </a:r>
            <a:r>
              <a:rPr sz="2600" dirty="0"/>
              <a:t> </a:t>
            </a:r>
            <a:r>
              <a:rPr sz="2600" dirty="0" err="1"/>
              <a:t>الكلمات</a:t>
            </a:r>
            <a:r>
              <a:rPr sz="2600" dirty="0"/>
              <a:t> ، </a:t>
            </a:r>
            <a:r>
              <a:rPr sz="2600" dirty="0" err="1"/>
              <a:t>وكأستجابة</a:t>
            </a:r>
            <a:r>
              <a:rPr sz="2600" dirty="0"/>
              <a:t> </a:t>
            </a:r>
            <a:r>
              <a:rPr sz="2600" dirty="0" err="1"/>
              <a:t>للمثيرات</a:t>
            </a:r>
            <a:r>
              <a:rPr sz="2600" dirty="0"/>
              <a:t> </a:t>
            </a:r>
            <a:r>
              <a:rPr sz="2600" dirty="0" err="1"/>
              <a:t>البيئة</a:t>
            </a:r>
            <a:r>
              <a:rPr sz="2600" dirty="0"/>
              <a:t> </a:t>
            </a:r>
            <a:r>
              <a:rPr sz="2600" dirty="0" err="1"/>
              <a:t>مثل</a:t>
            </a:r>
            <a:r>
              <a:rPr sz="2600" dirty="0"/>
              <a:t> </a:t>
            </a:r>
            <a:r>
              <a:rPr sz="2600" dirty="0" err="1"/>
              <a:t>حديث</a:t>
            </a:r>
            <a:r>
              <a:rPr sz="2600" dirty="0"/>
              <a:t> </a:t>
            </a:r>
            <a:r>
              <a:rPr sz="2600" dirty="0" err="1"/>
              <a:t>الوالدين</a:t>
            </a:r>
            <a:r>
              <a:rPr sz="2600" dirty="0"/>
              <a:t> </a:t>
            </a:r>
            <a:r>
              <a:rPr sz="2600" dirty="0" err="1"/>
              <a:t>والغناء</a:t>
            </a:r>
            <a:r>
              <a:rPr sz="2600" dirty="0"/>
              <a:t> </a:t>
            </a:r>
            <a:r>
              <a:rPr sz="2600" dirty="0" err="1"/>
              <a:t>للطفل</a:t>
            </a:r>
            <a:r>
              <a:rPr sz="2600" dirty="0"/>
              <a:t> </a:t>
            </a:r>
            <a:r>
              <a:rPr sz="2600" dirty="0" err="1"/>
              <a:t>والقراءة</a:t>
            </a:r>
            <a:r>
              <a:rPr sz="2600" dirty="0"/>
              <a:t> </a:t>
            </a:r>
            <a:r>
              <a:rPr sz="2600" dirty="0" err="1"/>
              <a:t>له</a:t>
            </a:r>
            <a:r>
              <a:rPr sz="2600" dirty="0"/>
              <a:t>.</a:t>
            </a:r>
          </a:p>
          <a:p>
            <a:pPr marL="321868" indent="-225308" algn="r" defTabSz="804672" rtl="1">
              <a:spcBef>
                <a:spcPts val="300"/>
              </a:spcBef>
              <a:defRPr sz="2376"/>
            </a:pPr>
            <a:r>
              <a:rPr sz="2600" dirty="0" err="1"/>
              <a:t>هذا</a:t>
            </a:r>
            <a:r>
              <a:rPr sz="2600" dirty="0"/>
              <a:t> </a:t>
            </a:r>
            <a:r>
              <a:rPr sz="2600" dirty="0" err="1"/>
              <a:t>يؤكد</a:t>
            </a:r>
            <a:r>
              <a:rPr sz="2600" dirty="0"/>
              <a:t> </a:t>
            </a:r>
            <a:r>
              <a:rPr sz="2600" dirty="0" err="1"/>
              <a:t>على</a:t>
            </a:r>
            <a:r>
              <a:rPr sz="2600" dirty="0"/>
              <a:t> </a:t>
            </a:r>
            <a:r>
              <a:rPr sz="2600" dirty="0" err="1"/>
              <a:t>أهمية</a:t>
            </a:r>
            <a:r>
              <a:rPr sz="2600" dirty="0"/>
              <a:t> </a:t>
            </a:r>
            <a:r>
              <a:rPr sz="2600" dirty="0" err="1"/>
              <a:t>توفير</a:t>
            </a:r>
            <a:r>
              <a:rPr sz="2600" dirty="0"/>
              <a:t> </a:t>
            </a:r>
            <a:r>
              <a:rPr sz="2600" dirty="0" err="1"/>
              <a:t>بيئة</a:t>
            </a:r>
            <a:r>
              <a:rPr sz="2600" dirty="0"/>
              <a:t> </a:t>
            </a:r>
            <a:r>
              <a:rPr sz="2600" dirty="0" err="1"/>
              <a:t>اثرائية</a:t>
            </a:r>
            <a:r>
              <a:rPr sz="2600" dirty="0"/>
              <a:t> </a:t>
            </a:r>
            <a:r>
              <a:rPr sz="2600" dirty="0" err="1"/>
              <a:t>للأطفال</a:t>
            </a:r>
            <a:r>
              <a:rPr sz="2600" dirty="0"/>
              <a:t> 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567495" y="1613384"/>
            <a:ext cx="3937000" cy="568863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866440" y="1206500"/>
            <a:ext cx="6343202" cy="430464"/>
          </a:xfrm>
          <a:prstGeom prst="rect">
            <a:avLst/>
          </a:prstGeom>
        </p:spPr>
        <p:txBody>
          <a:bodyPr/>
          <a:lstStyle/>
          <a:p>
            <a:pPr algn="ctr" defTabSz="768095" rtl="0">
              <a:defRPr sz="3024">
                <a:effectLst>
                  <a:outerShdw blurRad="32004" dist="21336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r>
              <a:rPr b="1" dirty="0" err="1">
                <a:solidFill>
                  <a:schemeClr val="bg1"/>
                </a:solidFill>
              </a:rPr>
              <a:t>التشابكات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العصبية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لطفل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مولود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وطفل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بعمر</a:t>
            </a:r>
            <a:r>
              <a:rPr b="1" dirty="0">
                <a:solidFill>
                  <a:schemeClr val="bg1"/>
                </a:solidFill>
              </a:rPr>
              <a:t> 3 </a:t>
            </a:r>
            <a:r>
              <a:rPr b="1" dirty="0" err="1">
                <a:solidFill>
                  <a:schemeClr val="bg1"/>
                </a:solidFill>
              </a:rPr>
              <a:t>اشهر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165794" y="1442715"/>
            <a:ext cx="4524376" cy="475252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04672">
              <a:defRPr sz="3168">
                <a:effectLst>
                  <a:outerShdw blurRad="33528" dist="22352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r>
              <a:t>التشابكات العصبية لطفل مولود وطفل بعمر السنتان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866440" y="927099"/>
            <a:ext cx="6639260" cy="709865"/>
          </a:xfrm>
          <a:prstGeom prst="rect">
            <a:avLst/>
          </a:prstGeom>
        </p:spPr>
        <p:txBody>
          <a:bodyPr/>
          <a:lstStyle/>
          <a:p>
            <a:pPr algn="ctr" defTabSz="713231" rtl="0">
              <a:defRPr sz="3198">
                <a:solidFill>
                  <a:schemeClr val="accent2"/>
                </a:solidFill>
                <a:effectLst>
                  <a:outerShdw blurRad="29717" dist="19812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r>
              <a:rPr b="1" dirty="0" err="1">
                <a:solidFill>
                  <a:schemeClr val="bg1"/>
                </a:solidFill>
              </a:rPr>
              <a:t>هناك</a:t>
            </a:r>
            <a:r>
              <a:rPr b="1" dirty="0">
                <a:solidFill>
                  <a:schemeClr val="bg1"/>
                </a:solidFill>
              </a:rPr>
              <a:t> 3 </a:t>
            </a:r>
            <a:r>
              <a:rPr b="1" dirty="0" err="1">
                <a:solidFill>
                  <a:schemeClr val="bg1"/>
                </a:solidFill>
              </a:rPr>
              <a:t>خصائص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أساسية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تم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اكتشافها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في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الدماغ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8" name="Shape 128"/>
          <p:cNvSpPr>
            <a:spLocks noGrp="1"/>
          </p:cNvSpPr>
          <p:nvPr>
            <p:ph idx="1"/>
          </p:nvPr>
        </p:nvSpPr>
        <p:spPr>
          <a:xfrm>
            <a:off x="866441" y="2489200"/>
            <a:ext cx="79727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defRPr/>
            </a:pPr>
            <a:r>
              <a:rPr sz="2400" dirty="0" err="1"/>
              <a:t>القدرة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التكيف</a:t>
            </a:r>
            <a:r>
              <a:rPr sz="2400" dirty="0"/>
              <a:t>: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يتغير</a:t>
            </a:r>
            <a:r>
              <a:rPr sz="2400" dirty="0"/>
              <a:t> </a:t>
            </a:r>
            <a:r>
              <a:rPr sz="2400" dirty="0" err="1"/>
              <a:t>باستمرار</a:t>
            </a:r>
            <a:endParaRPr sz="2400" dirty="0"/>
          </a:p>
          <a:p>
            <a:pPr algn="r" rtl="1">
              <a:defRPr/>
            </a:pPr>
            <a:r>
              <a:rPr sz="2400" dirty="0" err="1"/>
              <a:t>التكامل</a:t>
            </a:r>
            <a:r>
              <a:rPr sz="2400" dirty="0"/>
              <a:t>: </a:t>
            </a:r>
            <a:r>
              <a:rPr sz="2400" dirty="0" err="1"/>
              <a:t>أجزاء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تتعاون</a:t>
            </a:r>
            <a:r>
              <a:rPr sz="2400" dirty="0"/>
              <a:t> </a:t>
            </a:r>
            <a:r>
              <a:rPr sz="2400" dirty="0" err="1"/>
              <a:t>ليحدث</a:t>
            </a:r>
            <a:r>
              <a:rPr sz="2400" dirty="0"/>
              <a:t> </a:t>
            </a:r>
            <a:r>
              <a:rPr sz="2400" dirty="0" err="1"/>
              <a:t>التعلم</a:t>
            </a:r>
            <a:endParaRPr sz="2400" dirty="0"/>
          </a:p>
          <a:p>
            <a:pPr algn="r" rtl="1">
              <a:defRPr/>
            </a:pPr>
            <a:r>
              <a:rPr sz="2400" dirty="0" err="1"/>
              <a:t>التعقيد</a:t>
            </a:r>
            <a:r>
              <a:rPr sz="2400" dirty="0"/>
              <a:t> :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يعمل</a:t>
            </a:r>
            <a:r>
              <a:rPr sz="2400" dirty="0"/>
              <a:t> </a:t>
            </a:r>
            <a:r>
              <a:rPr sz="2400" dirty="0" err="1"/>
              <a:t>بشكل</a:t>
            </a:r>
            <a:r>
              <a:rPr sz="2400" dirty="0"/>
              <a:t> </a:t>
            </a:r>
            <a:r>
              <a:rPr sz="2400" dirty="0" err="1"/>
              <a:t>معقد</a:t>
            </a:r>
            <a:r>
              <a:rPr sz="2400" dirty="0"/>
              <a:t> </a:t>
            </a:r>
            <a:r>
              <a:rPr sz="2400" dirty="0" err="1"/>
              <a:t>جدا</a:t>
            </a:r>
            <a:r>
              <a:rPr sz="2400" dirty="0"/>
              <a:t>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r>
              <a:rPr dirty="0" err="1"/>
              <a:t>البيئة</a:t>
            </a:r>
            <a:r>
              <a:rPr dirty="0"/>
              <a:t> </a:t>
            </a:r>
            <a:r>
              <a:rPr dirty="0" err="1"/>
              <a:t>الاثرائية</a:t>
            </a:r>
            <a:r>
              <a:rPr dirty="0"/>
              <a:t> </a:t>
            </a:r>
            <a:r>
              <a:rPr dirty="0" err="1"/>
              <a:t>للأطفال</a:t>
            </a:r>
            <a:r>
              <a:rPr dirty="0"/>
              <a:t> ...</a:t>
            </a:r>
            <a:r>
              <a:rPr dirty="0" err="1"/>
              <a:t>اهم</a:t>
            </a:r>
            <a:r>
              <a:rPr dirty="0"/>
              <a:t> </a:t>
            </a:r>
            <a:r>
              <a:rPr dirty="0" err="1"/>
              <a:t>سماتها</a:t>
            </a:r>
            <a:r>
              <a:rPr dirty="0"/>
              <a:t>:</a:t>
            </a:r>
          </a:p>
        </p:txBody>
      </p:sp>
      <p:sp>
        <p:nvSpPr>
          <p:cNvPr id="184" name="Shape 184"/>
          <p:cNvSpPr>
            <a:spLocks noGrp="1"/>
          </p:cNvSpPr>
          <p:nvPr>
            <p:ph idx="1"/>
          </p:nvPr>
        </p:nvSpPr>
        <p:spPr>
          <a:xfrm>
            <a:off x="866441" y="2489200"/>
            <a:ext cx="80235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4553" indent="-220187" algn="r" defTabSz="786384" rtl="1">
              <a:spcBef>
                <a:spcPts val="300"/>
              </a:spcBef>
              <a:defRPr sz="2322"/>
            </a:pPr>
            <a:r>
              <a:rPr dirty="0" err="1"/>
              <a:t>تتضمن</a:t>
            </a:r>
            <a:r>
              <a:rPr dirty="0"/>
              <a:t> </a:t>
            </a:r>
            <a:r>
              <a:rPr dirty="0" err="1"/>
              <a:t>مصادر</a:t>
            </a:r>
            <a:r>
              <a:rPr dirty="0"/>
              <a:t> </a:t>
            </a:r>
            <a:r>
              <a:rPr dirty="0" err="1"/>
              <a:t>ثابتة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الدعم</a:t>
            </a:r>
            <a:r>
              <a:rPr dirty="0"/>
              <a:t> </a:t>
            </a:r>
            <a:r>
              <a:rPr dirty="0" err="1"/>
              <a:t>العاطفي</a:t>
            </a:r>
            <a:r>
              <a:rPr dirty="0"/>
              <a:t> </a:t>
            </a:r>
            <a:r>
              <a:rPr dirty="0" err="1"/>
              <a:t>والايجابي</a:t>
            </a:r>
            <a:endParaRPr dirty="0"/>
          </a:p>
          <a:p>
            <a:pPr marL="314553" indent="-220187" algn="r" defTabSz="786384" rtl="1">
              <a:spcBef>
                <a:spcPts val="300"/>
              </a:spcBef>
              <a:defRPr sz="2322"/>
            </a:pPr>
            <a:r>
              <a:rPr dirty="0" err="1"/>
              <a:t>توفر</a:t>
            </a:r>
            <a:r>
              <a:rPr dirty="0"/>
              <a:t> </a:t>
            </a:r>
            <a:r>
              <a:rPr dirty="0" err="1"/>
              <a:t>غذاء</a:t>
            </a:r>
            <a:r>
              <a:rPr dirty="0"/>
              <a:t> </a:t>
            </a:r>
            <a:r>
              <a:rPr dirty="0" err="1"/>
              <a:t>متنوع</a:t>
            </a:r>
            <a:r>
              <a:rPr dirty="0"/>
              <a:t> </a:t>
            </a:r>
            <a:r>
              <a:rPr dirty="0" err="1"/>
              <a:t>وغني</a:t>
            </a:r>
            <a:r>
              <a:rPr dirty="0"/>
              <a:t> </a:t>
            </a:r>
            <a:r>
              <a:rPr dirty="0" err="1"/>
              <a:t>يحتوي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البروتينات</a:t>
            </a:r>
            <a:r>
              <a:rPr dirty="0"/>
              <a:t> </a:t>
            </a:r>
            <a:r>
              <a:rPr dirty="0" err="1"/>
              <a:t>والفيتامينات</a:t>
            </a:r>
            <a:r>
              <a:rPr dirty="0"/>
              <a:t> </a:t>
            </a:r>
            <a:r>
              <a:rPr dirty="0" err="1"/>
              <a:t>والمعادن</a:t>
            </a:r>
            <a:r>
              <a:rPr dirty="0"/>
              <a:t> </a:t>
            </a:r>
            <a:r>
              <a:rPr dirty="0" err="1"/>
              <a:t>والسعرات</a:t>
            </a:r>
            <a:r>
              <a:rPr dirty="0"/>
              <a:t> </a:t>
            </a:r>
            <a:r>
              <a:rPr dirty="0" err="1"/>
              <a:t>الحرارية</a:t>
            </a:r>
            <a:endParaRPr dirty="0"/>
          </a:p>
          <a:p>
            <a:pPr marL="314553" indent="-220187" algn="r" defTabSz="786384" rtl="1">
              <a:spcBef>
                <a:spcPts val="300"/>
              </a:spcBef>
              <a:defRPr sz="2322"/>
            </a:pPr>
            <a:r>
              <a:rPr dirty="0" err="1"/>
              <a:t>تستثير</a:t>
            </a:r>
            <a:r>
              <a:rPr dirty="0"/>
              <a:t> </a:t>
            </a:r>
            <a:r>
              <a:rPr dirty="0" err="1"/>
              <a:t>كل</a:t>
            </a:r>
            <a:r>
              <a:rPr dirty="0"/>
              <a:t> </a:t>
            </a:r>
            <a:r>
              <a:rPr dirty="0" err="1"/>
              <a:t>الحواس</a:t>
            </a:r>
            <a:endParaRPr dirty="0"/>
          </a:p>
          <a:p>
            <a:pPr marL="314553" indent="-220187" algn="r" defTabSz="786384" rtl="1">
              <a:spcBef>
                <a:spcPts val="300"/>
              </a:spcBef>
              <a:defRPr sz="2322"/>
            </a:pPr>
            <a:r>
              <a:rPr dirty="0" err="1"/>
              <a:t>ذات</a:t>
            </a:r>
            <a:r>
              <a:rPr dirty="0"/>
              <a:t> </a:t>
            </a:r>
            <a:r>
              <a:rPr dirty="0" err="1"/>
              <a:t>مناخ</a:t>
            </a:r>
            <a:r>
              <a:rPr dirty="0"/>
              <a:t> </a:t>
            </a:r>
            <a:r>
              <a:rPr dirty="0" err="1"/>
              <a:t>خال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الضغوط</a:t>
            </a:r>
            <a:r>
              <a:rPr dirty="0"/>
              <a:t> </a:t>
            </a:r>
            <a:r>
              <a:rPr dirty="0" err="1"/>
              <a:t>غير</a:t>
            </a:r>
            <a:r>
              <a:rPr dirty="0"/>
              <a:t> </a:t>
            </a:r>
            <a:r>
              <a:rPr dirty="0" err="1"/>
              <a:t>الضرورية</a:t>
            </a:r>
            <a:r>
              <a:rPr dirty="0"/>
              <a:t> ، </a:t>
            </a:r>
            <a:r>
              <a:rPr dirty="0" err="1"/>
              <a:t>وبها</a:t>
            </a:r>
            <a:r>
              <a:rPr dirty="0"/>
              <a:t> </a:t>
            </a:r>
            <a:r>
              <a:rPr dirty="0" err="1"/>
              <a:t>قدر</a:t>
            </a:r>
            <a:r>
              <a:rPr dirty="0"/>
              <a:t> </a:t>
            </a:r>
            <a:r>
              <a:rPr dirty="0" err="1"/>
              <a:t>كاف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الخبرات</a:t>
            </a:r>
            <a:r>
              <a:rPr dirty="0"/>
              <a:t> </a:t>
            </a:r>
            <a:r>
              <a:rPr dirty="0" err="1"/>
              <a:t>الممتعة</a:t>
            </a:r>
            <a:endParaRPr dirty="0"/>
          </a:p>
          <a:p>
            <a:pPr marL="314553" indent="-220187" algn="r" defTabSz="786384" rtl="1">
              <a:spcBef>
                <a:spcPts val="300"/>
              </a:spcBef>
              <a:defRPr sz="2322"/>
            </a:pPr>
            <a:r>
              <a:rPr dirty="0" err="1"/>
              <a:t>تقدم</a:t>
            </a:r>
            <a:r>
              <a:rPr dirty="0"/>
              <a:t> </a:t>
            </a:r>
            <a:r>
              <a:rPr dirty="0" err="1"/>
              <a:t>سلسلة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التحديات</a:t>
            </a:r>
            <a:r>
              <a:rPr dirty="0"/>
              <a:t> </a:t>
            </a:r>
            <a:r>
              <a:rPr dirty="0" err="1"/>
              <a:t>الجديدة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ليست</a:t>
            </a:r>
            <a:r>
              <a:rPr dirty="0"/>
              <a:t> </a:t>
            </a:r>
            <a:r>
              <a:rPr dirty="0" err="1"/>
              <a:t>سهلة</a:t>
            </a:r>
            <a:r>
              <a:rPr dirty="0"/>
              <a:t> </a:t>
            </a:r>
            <a:r>
              <a:rPr dirty="0" err="1"/>
              <a:t>جدا</a:t>
            </a:r>
            <a:r>
              <a:rPr dirty="0"/>
              <a:t> </a:t>
            </a:r>
            <a:r>
              <a:rPr dirty="0" err="1"/>
              <a:t>او</a:t>
            </a:r>
            <a:r>
              <a:rPr dirty="0"/>
              <a:t> </a:t>
            </a:r>
            <a:r>
              <a:rPr dirty="0" err="1"/>
              <a:t>صعبة</a:t>
            </a:r>
            <a:r>
              <a:rPr dirty="0"/>
              <a:t> </a:t>
            </a:r>
            <a:r>
              <a:rPr dirty="0" err="1"/>
              <a:t>جدا</a:t>
            </a:r>
            <a:r>
              <a:rPr dirty="0"/>
              <a:t> </a:t>
            </a:r>
            <a:r>
              <a:rPr dirty="0" err="1"/>
              <a:t>بالنسبة</a:t>
            </a:r>
            <a:r>
              <a:rPr dirty="0"/>
              <a:t> </a:t>
            </a:r>
            <a:r>
              <a:rPr dirty="0" err="1"/>
              <a:t>للطفل</a:t>
            </a:r>
            <a:endParaRPr dirty="0"/>
          </a:p>
          <a:p>
            <a:pPr marL="314553" indent="-220187" algn="r" defTabSz="786384" rtl="1">
              <a:spcBef>
                <a:spcPts val="300"/>
              </a:spcBef>
              <a:defRPr sz="2322"/>
            </a:pPr>
            <a:r>
              <a:rPr dirty="0" err="1"/>
              <a:t>تسمح</a:t>
            </a:r>
            <a:r>
              <a:rPr dirty="0"/>
              <a:t> </a:t>
            </a:r>
            <a:r>
              <a:rPr dirty="0" err="1"/>
              <a:t>بالتفاعل</a:t>
            </a:r>
            <a:r>
              <a:rPr dirty="0"/>
              <a:t> </a:t>
            </a:r>
            <a:r>
              <a:rPr dirty="0" err="1"/>
              <a:t>الاجتماعي</a:t>
            </a:r>
            <a:endParaRPr dirty="0"/>
          </a:p>
          <a:p>
            <a:pPr marL="314553" indent="-220187" algn="r" defTabSz="786384" rtl="1">
              <a:spcBef>
                <a:spcPts val="300"/>
              </a:spcBef>
              <a:defRPr sz="2322"/>
            </a:pPr>
            <a:r>
              <a:rPr dirty="0" err="1"/>
              <a:t>ترتقي</a:t>
            </a:r>
            <a:r>
              <a:rPr dirty="0"/>
              <a:t> </a:t>
            </a:r>
            <a:r>
              <a:rPr dirty="0" err="1"/>
              <a:t>بنمو</a:t>
            </a:r>
            <a:r>
              <a:rPr dirty="0"/>
              <a:t> </a:t>
            </a:r>
            <a:r>
              <a:rPr dirty="0" err="1"/>
              <a:t>مهارات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المختلفة</a:t>
            </a:r>
            <a:endParaRPr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b="1" dirty="0" err="1"/>
              <a:t>تابع</a:t>
            </a:r>
            <a:r>
              <a:rPr b="1" dirty="0"/>
              <a:t> </a:t>
            </a:r>
            <a:r>
              <a:rPr b="1" dirty="0" err="1"/>
              <a:t>البيئة</a:t>
            </a:r>
            <a:r>
              <a:rPr b="1" dirty="0"/>
              <a:t> </a:t>
            </a:r>
            <a:r>
              <a:rPr b="1" dirty="0" err="1"/>
              <a:t>الاثرائية</a:t>
            </a:r>
            <a:endParaRPr b="1" dirty="0"/>
          </a:p>
        </p:txBody>
      </p:sp>
      <p:sp>
        <p:nvSpPr>
          <p:cNvPr id="186" name="Shape 186"/>
          <p:cNvSpPr>
            <a:spLocks noGrp="1"/>
          </p:cNvSpPr>
          <p:nvPr>
            <p:ph idx="1"/>
          </p:nvPr>
        </p:nvSpPr>
        <p:spPr>
          <a:xfrm>
            <a:off x="866441" y="2489200"/>
            <a:ext cx="7921959" cy="3530600"/>
          </a:xfrm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rPr sz="2400" dirty="0" err="1"/>
              <a:t>تعطي</a:t>
            </a:r>
            <a:r>
              <a:rPr sz="2400" dirty="0"/>
              <a:t> </a:t>
            </a:r>
            <a:r>
              <a:rPr sz="2400" dirty="0" err="1"/>
              <a:t>للطفل</a:t>
            </a:r>
            <a:r>
              <a:rPr sz="2400" dirty="0"/>
              <a:t> </a:t>
            </a:r>
            <a:r>
              <a:rPr sz="2400" dirty="0" err="1"/>
              <a:t>فرص</a:t>
            </a:r>
            <a:r>
              <a:rPr sz="2400" dirty="0"/>
              <a:t> </a:t>
            </a:r>
            <a:r>
              <a:rPr sz="2400" dirty="0" err="1"/>
              <a:t>الاختيار</a:t>
            </a:r>
            <a:endParaRPr sz="2400" dirty="0"/>
          </a:p>
          <a:p>
            <a:pPr algn="r" rtl="1">
              <a:defRPr/>
            </a:pPr>
            <a:r>
              <a:rPr sz="2400" dirty="0" err="1"/>
              <a:t>تعطي</a:t>
            </a:r>
            <a:r>
              <a:rPr sz="2400" dirty="0"/>
              <a:t> </a:t>
            </a:r>
            <a:r>
              <a:rPr sz="2400" dirty="0" err="1"/>
              <a:t>للطفل</a:t>
            </a:r>
            <a:r>
              <a:rPr sz="2400" dirty="0"/>
              <a:t> </a:t>
            </a:r>
            <a:r>
              <a:rPr sz="2400" dirty="0" err="1"/>
              <a:t>فرصة</a:t>
            </a:r>
            <a:r>
              <a:rPr sz="2400" dirty="0"/>
              <a:t> </a:t>
            </a:r>
            <a:r>
              <a:rPr sz="2400" dirty="0" err="1"/>
              <a:t>لقياس</a:t>
            </a:r>
            <a:r>
              <a:rPr sz="2400" dirty="0"/>
              <a:t> </a:t>
            </a:r>
            <a:r>
              <a:rPr sz="2400" dirty="0" err="1"/>
              <a:t>نتائج</a:t>
            </a:r>
            <a:r>
              <a:rPr sz="2400" dirty="0"/>
              <a:t> </a:t>
            </a:r>
            <a:r>
              <a:rPr sz="2400" dirty="0" err="1"/>
              <a:t>جهوده</a:t>
            </a:r>
            <a:r>
              <a:rPr sz="2400" dirty="0"/>
              <a:t> </a:t>
            </a:r>
            <a:r>
              <a:rPr sz="2400" dirty="0" err="1"/>
              <a:t>وان</a:t>
            </a:r>
            <a:r>
              <a:rPr sz="2400" dirty="0"/>
              <a:t> </a:t>
            </a:r>
            <a:r>
              <a:rPr sz="2400" dirty="0" err="1"/>
              <a:t>يعدلها</a:t>
            </a:r>
            <a:endParaRPr sz="2400" dirty="0"/>
          </a:p>
          <a:p>
            <a:pPr algn="r" rtl="1">
              <a:defRPr/>
            </a:pPr>
            <a:r>
              <a:rPr sz="2400" dirty="0" err="1"/>
              <a:t>مناخ</a:t>
            </a:r>
            <a:r>
              <a:rPr sz="2400" dirty="0"/>
              <a:t> </a:t>
            </a:r>
            <a:r>
              <a:rPr sz="2400" dirty="0" err="1"/>
              <a:t>ممتع</a:t>
            </a:r>
            <a:r>
              <a:rPr sz="2400" dirty="0"/>
              <a:t> </a:t>
            </a:r>
            <a:r>
              <a:rPr sz="2400" dirty="0" err="1"/>
              <a:t>للاستكشاف</a:t>
            </a:r>
            <a:r>
              <a:rPr sz="2400" dirty="0"/>
              <a:t> </a:t>
            </a:r>
            <a:r>
              <a:rPr sz="2400" dirty="0" err="1"/>
              <a:t>والتعلم</a:t>
            </a:r>
            <a:endParaRPr sz="2400" dirty="0"/>
          </a:p>
          <a:p>
            <a:pPr algn="r" rtl="1">
              <a:defRPr/>
            </a:pPr>
            <a:r>
              <a:rPr sz="2400" dirty="0" err="1"/>
              <a:t>تسمح</a:t>
            </a:r>
            <a:r>
              <a:rPr sz="2400" dirty="0"/>
              <a:t> </a:t>
            </a:r>
            <a:r>
              <a:rPr sz="2400" dirty="0" err="1"/>
              <a:t>للطفل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يكون</a:t>
            </a:r>
            <a:r>
              <a:rPr sz="2400" dirty="0"/>
              <a:t> </a:t>
            </a:r>
            <a:r>
              <a:rPr sz="2400" dirty="0" err="1"/>
              <a:t>مشاركا</a:t>
            </a:r>
            <a:r>
              <a:rPr sz="2400" dirty="0"/>
              <a:t> </a:t>
            </a:r>
            <a:r>
              <a:rPr sz="2400" dirty="0" err="1"/>
              <a:t>نشاطا</a:t>
            </a:r>
            <a:r>
              <a:rPr sz="2400" dirty="0"/>
              <a:t> </a:t>
            </a:r>
            <a:r>
              <a:rPr sz="2400" dirty="0" err="1"/>
              <a:t>وليس</a:t>
            </a:r>
            <a:r>
              <a:rPr sz="2400" dirty="0"/>
              <a:t> </a:t>
            </a:r>
            <a:r>
              <a:rPr sz="2400" dirty="0" err="1"/>
              <a:t>متعلما</a:t>
            </a:r>
            <a:r>
              <a:rPr sz="2400" dirty="0"/>
              <a:t> </a:t>
            </a:r>
            <a:r>
              <a:rPr sz="2400" dirty="0" err="1"/>
              <a:t>سلبيا</a:t>
            </a:r>
            <a:endParaRPr sz="2400" dirty="0"/>
          </a:p>
          <a:p>
            <a:pPr algn="r" rtl="0">
              <a:defRPr/>
            </a:pPr>
            <a:endParaRPr dirty="0"/>
          </a:p>
          <a:p>
            <a:pPr marL="0" indent="109728" algn="r" rtl="0">
              <a:buSzTx/>
              <a:buNone/>
              <a:defRPr/>
            </a:pPr>
            <a:endParaRPr dirty="0"/>
          </a:p>
          <a:p>
            <a:pPr marL="0" indent="109728" algn="r" rtl="0">
              <a:buSzTx/>
              <a:buNone/>
              <a:defRPr b="1">
                <a:solidFill>
                  <a:srgbClr val="FF0000"/>
                </a:solidFill>
              </a:defRPr>
            </a:pPr>
            <a:r>
              <a:rPr sz="2000" dirty="0" err="1">
                <a:solidFill>
                  <a:srgbClr val="92D050"/>
                </a:solidFill>
              </a:rPr>
              <a:t>بماذا</a:t>
            </a:r>
            <a:r>
              <a:rPr sz="2000" dirty="0">
                <a:solidFill>
                  <a:srgbClr val="92D050"/>
                </a:solidFill>
              </a:rPr>
              <a:t> </a:t>
            </a:r>
            <a:r>
              <a:rPr sz="2000" dirty="0" err="1">
                <a:solidFill>
                  <a:srgbClr val="92D050"/>
                </a:solidFill>
              </a:rPr>
              <a:t>تتسم</a:t>
            </a:r>
            <a:r>
              <a:rPr sz="2000" dirty="0">
                <a:solidFill>
                  <a:srgbClr val="92D050"/>
                </a:solidFill>
              </a:rPr>
              <a:t> </a:t>
            </a:r>
            <a:r>
              <a:rPr sz="2000" dirty="0" err="1">
                <a:solidFill>
                  <a:srgbClr val="92D050"/>
                </a:solidFill>
              </a:rPr>
              <a:t>البيئة</a:t>
            </a:r>
            <a:r>
              <a:rPr sz="2000" dirty="0">
                <a:solidFill>
                  <a:srgbClr val="92D050"/>
                </a:solidFill>
              </a:rPr>
              <a:t> </a:t>
            </a:r>
            <a:r>
              <a:rPr sz="2000" dirty="0" err="1">
                <a:solidFill>
                  <a:srgbClr val="92D050"/>
                </a:solidFill>
              </a:rPr>
              <a:t>غير</a:t>
            </a:r>
            <a:r>
              <a:rPr sz="2000" dirty="0">
                <a:solidFill>
                  <a:srgbClr val="92D050"/>
                </a:solidFill>
              </a:rPr>
              <a:t> </a:t>
            </a:r>
            <a:r>
              <a:rPr sz="2000" dirty="0" err="1">
                <a:solidFill>
                  <a:srgbClr val="92D050"/>
                </a:solidFill>
              </a:rPr>
              <a:t>الاثرائية</a:t>
            </a:r>
            <a:r>
              <a:rPr sz="2000" dirty="0">
                <a:solidFill>
                  <a:srgbClr val="92D050"/>
                </a:solidFill>
              </a:rPr>
              <a:t> </a:t>
            </a:r>
            <a:r>
              <a:rPr sz="2000" dirty="0" err="1">
                <a:solidFill>
                  <a:srgbClr val="92D050"/>
                </a:solidFill>
              </a:rPr>
              <a:t>برأيك</a:t>
            </a:r>
            <a:r>
              <a:rPr sz="2000" dirty="0">
                <a:solidFill>
                  <a:srgbClr val="92D050"/>
                </a:solidFill>
              </a:rPr>
              <a:t>؟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rtl="0">
              <a:defRPr/>
            </a:pPr>
            <a:r>
              <a:rPr b="1" dirty="0" err="1">
                <a:solidFill>
                  <a:schemeClr val="bg1"/>
                </a:solidFill>
              </a:rPr>
              <a:t>من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الحمل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الى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الولادة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89" name="Shape 189"/>
          <p:cNvSpPr>
            <a:spLocks noGrp="1"/>
          </p:cNvSpPr>
          <p:nvPr>
            <p:ph idx="1"/>
          </p:nvPr>
        </p:nvSpPr>
        <p:spPr>
          <a:xfrm>
            <a:off x="177801" y="2489200"/>
            <a:ext cx="8572500" cy="3530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136"/>
            </a:pPr>
            <a:r>
              <a:rPr sz="2400" dirty="0" err="1"/>
              <a:t>يبدأ</a:t>
            </a:r>
            <a:r>
              <a:rPr sz="2400" dirty="0"/>
              <a:t> </a:t>
            </a:r>
            <a:r>
              <a:rPr sz="2400" dirty="0" err="1"/>
              <a:t>اعداد</a:t>
            </a:r>
            <a:r>
              <a:rPr sz="2400" dirty="0"/>
              <a:t> </a:t>
            </a:r>
            <a:r>
              <a:rPr sz="2400" dirty="0" err="1"/>
              <a:t>الطفل</a:t>
            </a:r>
            <a:r>
              <a:rPr sz="2400" dirty="0"/>
              <a:t> </a:t>
            </a:r>
            <a:r>
              <a:rPr sz="2400" dirty="0" err="1"/>
              <a:t>للتعليم</a:t>
            </a:r>
            <a:r>
              <a:rPr sz="2400" dirty="0"/>
              <a:t> </a:t>
            </a:r>
            <a:r>
              <a:rPr sz="2400" dirty="0" err="1"/>
              <a:t>وللمدرسة</a:t>
            </a:r>
            <a:r>
              <a:rPr sz="2400" dirty="0"/>
              <a:t> </a:t>
            </a:r>
            <a:r>
              <a:rPr sz="2400" dirty="0" err="1"/>
              <a:t>وللحياة</a:t>
            </a:r>
            <a:r>
              <a:rPr sz="2400" dirty="0"/>
              <a:t> </a:t>
            </a:r>
            <a:r>
              <a:rPr sz="2400" dirty="0" err="1"/>
              <a:t>السليمة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الرحم</a:t>
            </a:r>
            <a:endParaRPr sz="2400" dirty="0"/>
          </a:p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136"/>
            </a:pPr>
            <a:r>
              <a:rPr sz="2400" dirty="0" err="1"/>
              <a:t>المخدرات</a:t>
            </a:r>
            <a:r>
              <a:rPr sz="2400" dirty="0"/>
              <a:t> – </a:t>
            </a:r>
            <a:r>
              <a:rPr sz="2400" dirty="0" err="1"/>
              <a:t>التدخين</a:t>
            </a:r>
            <a:r>
              <a:rPr sz="2400" dirty="0"/>
              <a:t>- </a:t>
            </a:r>
            <a:r>
              <a:rPr sz="2400" dirty="0" err="1"/>
              <a:t>التغذية</a:t>
            </a:r>
            <a:r>
              <a:rPr sz="2400" dirty="0"/>
              <a:t>- </a:t>
            </a:r>
            <a:r>
              <a:rPr sz="2400" dirty="0" err="1"/>
              <a:t>الضغوط</a:t>
            </a:r>
            <a:r>
              <a:rPr sz="2400" dirty="0"/>
              <a:t>: </a:t>
            </a:r>
            <a:r>
              <a:rPr sz="2400" dirty="0" err="1"/>
              <a:t>كلها</a:t>
            </a:r>
            <a:r>
              <a:rPr sz="2400" dirty="0"/>
              <a:t> </a:t>
            </a:r>
            <a:r>
              <a:rPr sz="2400" dirty="0" err="1"/>
              <a:t>عوامل</a:t>
            </a:r>
            <a:r>
              <a:rPr sz="2400" dirty="0"/>
              <a:t> </a:t>
            </a:r>
            <a:r>
              <a:rPr sz="2400" dirty="0" err="1"/>
              <a:t>تؤثر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الجنين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الابتعاد</a:t>
            </a:r>
            <a:r>
              <a:rPr lang="ar-SA" sz="2400" dirty="0"/>
              <a:t>بطن امه</a:t>
            </a:r>
          </a:p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136"/>
            </a:pPr>
            <a:r>
              <a:rPr lang="ar-SA" sz="2400" dirty="0"/>
              <a:t>يكون الجنين حساسا جدا بسبب (البيئة الصغيرة المغلقة+ التعرض الشديد للمواد السامة وصعوبة حمايته+ التكاثر السريع للخلايا الجديدة)</a:t>
            </a:r>
          </a:p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136"/>
            </a:pPr>
            <a:r>
              <a:rPr lang="ar-SA" sz="2400" dirty="0"/>
              <a:t>معظم خلايا الدماغ تتكون والانسان جنين (معظمها يتكون ما بين الشهرين الرابع والسابع)، وفي ذروة نمو الدماغ عند الجنين تتكون 250000خلية دماغية في الدقيقة.</a:t>
            </a:r>
          </a:p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136"/>
            </a:pPr>
            <a:r>
              <a:rPr lang="ar-SA" sz="2400" dirty="0"/>
              <a:t>60% من الارتباطات والتشابكات التي سوف يتم بناءها طوال الحياة تتكون في هذه المرحلة</a:t>
            </a:r>
          </a:p>
          <a:p>
            <a:pPr marL="0" indent="97657" algn="r" defTabSz="813816" rtl="1">
              <a:lnSpc>
                <a:spcPct val="90000"/>
              </a:lnSpc>
              <a:spcBef>
                <a:spcPts val="300"/>
              </a:spcBef>
              <a:buSzTx/>
              <a:buNone/>
              <a:defRPr sz="2136"/>
            </a:pPr>
            <a:r>
              <a:rPr lang="ar-SA" sz="2400" dirty="0"/>
              <a:t>ماذا تفعل الام؟ تهتم بالتغذية – البعد عن العقاقير بدون استشارة الطبيب- الاهتمام بالحالة النفسية- </a:t>
            </a:r>
            <a:r>
              <a:rPr sz="2400" dirty="0"/>
              <a:t> </a:t>
            </a:r>
            <a:r>
              <a:rPr sz="2400" dirty="0" err="1"/>
              <a:t>عن</a:t>
            </a:r>
            <a:r>
              <a:rPr sz="2400" dirty="0"/>
              <a:t> </a:t>
            </a:r>
            <a:r>
              <a:rPr sz="2400" dirty="0" err="1"/>
              <a:t>التدخين</a:t>
            </a:r>
            <a:r>
              <a:rPr dirty="0"/>
              <a:t>...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 algn="ctr" rtl="0">
              <a:defRPr/>
            </a:pPr>
            <a:r>
              <a:rPr b="1" dirty="0" err="1"/>
              <a:t>الحمل</a:t>
            </a:r>
            <a:r>
              <a:rPr b="1" dirty="0"/>
              <a:t> </a:t>
            </a:r>
            <a:r>
              <a:rPr b="1" dirty="0" err="1"/>
              <a:t>ونمو</a:t>
            </a:r>
            <a:r>
              <a:rPr b="1" dirty="0"/>
              <a:t> </a:t>
            </a:r>
            <a:r>
              <a:rPr b="1" dirty="0" err="1"/>
              <a:t>المخ</a:t>
            </a:r>
            <a:endParaRPr b="1" dirty="0"/>
          </a:p>
        </p:txBody>
      </p:sp>
      <p:sp>
        <p:nvSpPr>
          <p:cNvPr id="192" name="Shape 192"/>
          <p:cNvSpPr>
            <a:spLocks noGrp="1"/>
          </p:cNvSpPr>
          <p:nvPr>
            <p:ph idx="1"/>
          </p:nvPr>
        </p:nvSpPr>
        <p:spPr>
          <a:xfrm>
            <a:off x="866441" y="2489200"/>
            <a:ext cx="8023559" cy="3530600"/>
          </a:xfrm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rPr sz="2400" dirty="0" err="1"/>
              <a:t>ليس</a:t>
            </a:r>
            <a:r>
              <a:rPr sz="2400" dirty="0"/>
              <a:t> هناك </a:t>
            </a:r>
            <a:r>
              <a:rPr sz="2400" dirty="0" err="1"/>
              <a:t>فترة</a:t>
            </a:r>
            <a:r>
              <a:rPr sz="2400" dirty="0"/>
              <a:t> </a:t>
            </a:r>
            <a:r>
              <a:rPr sz="2400" dirty="0" err="1"/>
              <a:t>زمنية</a:t>
            </a:r>
            <a:r>
              <a:rPr sz="2400" dirty="0"/>
              <a:t> </a:t>
            </a:r>
            <a:r>
              <a:rPr sz="2400" dirty="0" err="1"/>
              <a:t>لها</a:t>
            </a:r>
            <a:r>
              <a:rPr sz="2400" dirty="0"/>
              <a:t> </a:t>
            </a:r>
            <a:r>
              <a:rPr sz="2400" dirty="0" err="1"/>
              <a:t>نفس</a:t>
            </a:r>
            <a:r>
              <a:rPr sz="2400" dirty="0"/>
              <a:t> </a:t>
            </a:r>
            <a:r>
              <a:rPr sz="2400" dirty="0" err="1"/>
              <a:t>الأثر</a:t>
            </a:r>
            <a:r>
              <a:rPr sz="2400" dirty="0"/>
              <a:t> </a:t>
            </a:r>
            <a:r>
              <a:rPr sz="2400" dirty="0" err="1"/>
              <a:t>البالغ</a:t>
            </a:r>
            <a:r>
              <a:rPr sz="2400" dirty="0"/>
              <a:t> </a:t>
            </a:r>
            <a:r>
              <a:rPr sz="2400" dirty="0" err="1"/>
              <a:t>والمباشر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مخ</a:t>
            </a:r>
            <a:r>
              <a:rPr sz="2400" dirty="0"/>
              <a:t> </a:t>
            </a:r>
            <a:r>
              <a:rPr sz="2400" dirty="0" err="1"/>
              <a:t>طفل</a:t>
            </a:r>
            <a:r>
              <a:rPr sz="2400" dirty="0"/>
              <a:t> </a:t>
            </a:r>
            <a:r>
              <a:rPr sz="2400" dirty="0" err="1"/>
              <a:t>اكثر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الشهور</a:t>
            </a:r>
            <a:r>
              <a:rPr sz="2400" dirty="0"/>
              <a:t> </a:t>
            </a:r>
            <a:r>
              <a:rPr sz="2400" dirty="0" err="1"/>
              <a:t>التسعة</a:t>
            </a:r>
            <a:r>
              <a:rPr sz="2400" dirty="0"/>
              <a:t> </a:t>
            </a:r>
            <a:r>
              <a:rPr sz="2400" dirty="0" err="1"/>
              <a:t>للحمل</a:t>
            </a:r>
            <a:endParaRPr sz="2400" dirty="0"/>
          </a:p>
          <a:p>
            <a:pPr algn="r" rtl="1">
              <a:defRPr/>
            </a:pP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اهم</a:t>
            </a:r>
            <a:r>
              <a:rPr sz="2400" dirty="0"/>
              <a:t> </a:t>
            </a:r>
            <a:r>
              <a:rPr sz="2400" dirty="0" err="1"/>
              <a:t>الأمثلة</a:t>
            </a:r>
            <a:r>
              <a:rPr sz="2400" dirty="0"/>
              <a:t> (</a:t>
            </a:r>
            <a:r>
              <a:rPr sz="2400" dirty="0" err="1"/>
              <a:t>نقص</a:t>
            </a:r>
            <a:r>
              <a:rPr sz="2400" dirty="0"/>
              <a:t> </a:t>
            </a:r>
            <a:r>
              <a:rPr sz="2400" dirty="0" err="1"/>
              <a:t>حمض</a:t>
            </a:r>
            <a:r>
              <a:rPr sz="2400" dirty="0"/>
              <a:t> </a:t>
            </a:r>
            <a:r>
              <a:rPr sz="2400" dirty="0" err="1"/>
              <a:t>الفوليك</a:t>
            </a:r>
            <a:r>
              <a:rPr sz="2400" dirty="0"/>
              <a:t>) Folic Acid </a:t>
            </a:r>
            <a:r>
              <a:rPr sz="2400" dirty="0" err="1"/>
              <a:t>الموجود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فيتامين</a:t>
            </a:r>
            <a:r>
              <a:rPr sz="2400" dirty="0"/>
              <a:t> ب ، </a:t>
            </a:r>
            <a:r>
              <a:rPr sz="2400" dirty="0" err="1"/>
              <a:t>ويمكن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يؤدي</a:t>
            </a:r>
            <a:r>
              <a:rPr sz="2400" dirty="0"/>
              <a:t> </a:t>
            </a:r>
            <a:r>
              <a:rPr sz="2400" dirty="0" err="1"/>
              <a:t>الى</a:t>
            </a:r>
            <a:r>
              <a:rPr sz="2400" dirty="0"/>
              <a:t> </a:t>
            </a:r>
            <a:r>
              <a:rPr sz="2400" dirty="0" err="1"/>
              <a:t>قصور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المخ</a:t>
            </a:r>
            <a:r>
              <a:rPr sz="2400" dirty="0"/>
              <a:t> </a:t>
            </a:r>
            <a:r>
              <a:rPr sz="2400" dirty="0" err="1"/>
              <a:t>والنخاع</a:t>
            </a:r>
            <a:r>
              <a:rPr sz="2400" dirty="0"/>
              <a:t> </a:t>
            </a:r>
            <a:r>
              <a:rPr sz="2400" dirty="0" err="1"/>
              <a:t>الشوكي</a:t>
            </a:r>
            <a:r>
              <a:rPr sz="2400" dirty="0"/>
              <a:t> </a:t>
            </a:r>
            <a:r>
              <a:rPr sz="2400" dirty="0" err="1"/>
              <a:t>مما</a:t>
            </a:r>
            <a:r>
              <a:rPr sz="2400" dirty="0"/>
              <a:t> </a:t>
            </a:r>
            <a:r>
              <a:rPr sz="2400" dirty="0" err="1"/>
              <a:t>يؤدي</a:t>
            </a:r>
            <a:r>
              <a:rPr sz="2400" dirty="0"/>
              <a:t> </a:t>
            </a:r>
            <a:r>
              <a:rPr sz="2400" dirty="0" err="1"/>
              <a:t>الى</a:t>
            </a:r>
            <a:r>
              <a:rPr sz="2400" dirty="0"/>
              <a:t> </a:t>
            </a:r>
            <a:r>
              <a:rPr sz="2400" dirty="0" err="1"/>
              <a:t>اعاقات</a:t>
            </a:r>
            <a:r>
              <a:rPr sz="2400" dirty="0"/>
              <a:t> </a:t>
            </a:r>
            <a:r>
              <a:rPr sz="2400" dirty="0" err="1"/>
              <a:t>شديدة،هذا</a:t>
            </a:r>
            <a:r>
              <a:rPr sz="2400" dirty="0"/>
              <a:t> </a:t>
            </a:r>
            <a:r>
              <a:rPr sz="2400" dirty="0" err="1"/>
              <a:t>القصور</a:t>
            </a:r>
            <a:r>
              <a:rPr sz="2400" dirty="0"/>
              <a:t> </a:t>
            </a:r>
            <a:r>
              <a:rPr sz="2400" dirty="0" err="1"/>
              <a:t>يحدث</a:t>
            </a:r>
            <a:r>
              <a:rPr sz="2400" dirty="0"/>
              <a:t> </a:t>
            </a:r>
            <a:r>
              <a:rPr sz="2400" dirty="0" err="1"/>
              <a:t>خلال</a:t>
            </a:r>
            <a:r>
              <a:rPr sz="2400" dirty="0"/>
              <a:t> </a:t>
            </a:r>
            <a:r>
              <a:rPr sz="2400" dirty="0" err="1"/>
              <a:t>اول</a:t>
            </a:r>
            <a:r>
              <a:rPr sz="2400" dirty="0"/>
              <a:t> </a:t>
            </a:r>
            <a:r>
              <a:rPr sz="2400" dirty="0" err="1"/>
              <a:t>أسبوعين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الاخصاب</a:t>
            </a:r>
            <a:r>
              <a:rPr sz="2400" dirty="0"/>
              <a:t> </a:t>
            </a:r>
            <a:r>
              <a:rPr sz="2400" dirty="0" err="1"/>
              <a:t>أي</a:t>
            </a:r>
            <a:r>
              <a:rPr sz="2400" dirty="0"/>
              <a:t> </a:t>
            </a:r>
            <a:r>
              <a:rPr sz="2400" dirty="0" err="1"/>
              <a:t>قبل</a:t>
            </a:r>
            <a:r>
              <a:rPr sz="2400" dirty="0"/>
              <a:t> </a:t>
            </a:r>
            <a:r>
              <a:rPr sz="2400" dirty="0" err="1"/>
              <a:t>اكتشاف</a:t>
            </a:r>
            <a:r>
              <a:rPr sz="2400" dirty="0"/>
              <a:t> </a:t>
            </a:r>
            <a:r>
              <a:rPr sz="2400" dirty="0" err="1"/>
              <a:t>الام</a:t>
            </a:r>
            <a:r>
              <a:rPr sz="2400" dirty="0"/>
              <a:t> </a:t>
            </a:r>
            <a:r>
              <a:rPr sz="2400" dirty="0" err="1"/>
              <a:t>لحملها</a:t>
            </a:r>
            <a:r>
              <a:rPr sz="2400" dirty="0"/>
              <a:t> </a:t>
            </a:r>
            <a:r>
              <a:rPr sz="2400" dirty="0" err="1"/>
              <a:t>فلا</a:t>
            </a:r>
            <a:r>
              <a:rPr sz="2400" dirty="0"/>
              <a:t> </a:t>
            </a:r>
            <a:r>
              <a:rPr sz="2400" dirty="0" err="1"/>
              <a:t>يوجد</a:t>
            </a:r>
            <a:r>
              <a:rPr sz="2400" dirty="0"/>
              <a:t> </a:t>
            </a:r>
            <a:r>
              <a:rPr sz="2400" dirty="0" err="1"/>
              <a:t>لديها</a:t>
            </a:r>
            <a:r>
              <a:rPr sz="2400" dirty="0"/>
              <a:t> </a:t>
            </a:r>
            <a:r>
              <a:rPr sz="2400" dirty="0" err="1"/>
              <a:t>وقت</a:t>
            </a:r>
            <a:r>
              <a:rPr sz="2400" dirty="0"/>
              <a:t> </a:t>
            </a:r>
            <a:r>
              <a:rPr sz="2400" dirty="0" err="1"/>
              <a:t>لتدارك</a:t>
            </a:r>
            <a:r>
              <a:rPr sz="2400" dirty="0"/>
              <a:t> </a:t>
            </a:r>
            <a:r>
              <a:rPr sz="2400" dirty="0" err="1"/>
              <a:t>هذا</a:t>
            </a:r>
            <a:r>
              <a:rPr sz="2400" dirty="0"/>
              <a:t> </a:t>
            </a:r>
            <a:r>
              <a:rPr sz="2400" dirty="0" err="1"/>
              <a:t>النقص</a:t>
            </a:r>
            <a:r>
              <a:rPr sz="2400" dirty="0"/>
              <a:t>.</a:t>
            </a:r>
          </a:p>
          <a:p>
            <a:pPr algn="r" rtl="1">
              <a:defRPr/>
            </a:pPr>
            <a:r>
              <a:rPr sz="2400" dirty="0" err="1"/>
              <a:t>تعاطي</a:t>
            </a:r>
            <a:r>
              <a:rPr sz="2400" dirty="0"/>
              <a:t> </a:t>
            </a:r>
            <a:r>
              <a:rPr sz="2400" dirty="0" err="1"/>
              <a:t>الحامل</a:t>
            </a:r>
            <a:r>
              <a:rPr sz="2400" dirty="0"/>
              <a:t> </a:t>
            </a:r>
            <a:r>
              <a:rPr sz="2400" dirty="0" err="1"/>
              <a:t>للكحول</a:t>
            </a:r>
            <a:r>
              <a:rPr sz="2400" dirty="0"/>
              <a:t> </a:t>
            </a:r>
            <a:r>
              <a:rPr sz="2400" dirty="0" err="1"/>
              <a:t>ممكن</a:t>
            </a:r>
            <a:r>
              <a:rPr sz="2400" dirty="0"/>
              <a:t> </a:t>
            </a:r>
            <a:r>
              <a:rPr sz="2400" dirty="0" err="1"/>
              <a:t>أي</a:t>
            </a:r>
            <a:r>
              <a:rPr sz="2400" dirty="0"/>
              <a:t> </a:t>
            </a:r>
            <a:r>
              <a:rPr sz="2400" dirty="0" err="1"/>
              <a:t>يتلف</a:t>
            </a:r>
            <a:r>
              <a:rPr sz="2400" dirty="0"/>
              <a:t> </a:t>
            </a:r>
            <a:r>
              <a:rPr sz="2400" dirty="0" err="1"/>
              <a:t>مخ</a:t>
            </a:r>
            <a:r>
              <a:rPr sz="2400" dirty="0"/>
              <a:t> </a:t>
            </a:r>
            <a:r>
              <a:rPr sz="2400" dirty="0" err="1"/>
              <a:t>الجنين</a:t>
            </a:r>
            <a:r>
              <a:rPr sz="2400" dirty="0"/>
              <a:t> </a:t>
            </a:r>
            <a:r>
              <a:rPr sz="2400" dirty="0" err="1"/>
              <a:t>وكليتاه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859536" rtl="0">
              <a:defRPr sz="3854">
                <a:solidFill>
                  <a:schemeClr val="accent2"/>
                </a:solidFill>
                <a:effectLst>
                  <a:outerShdw blurRad="35814" dist="23876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r>
              <a:rPr b="1" dirty="0" err="1">
                <a:solidFill>
                  <a:schemeClr val="bg1"/>
                </a:solidFill>
              </a:rPr>
              <a:t>من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الولادة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حتى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عامين</a:t>
            </a:r>
            <a:r>
              <a:rPr b="1" dirty="0">
                <a:solidFill>
                  <a:schemeClr val="bg1"/>
                </a:solidFill>
              </a:rPr>
              <a:t> (</a:t>
            </a:r>
            <a:r>
              <a:rPr b="1" dirty="0" err="1">
                <a:solidFill>
                  <a:schemeClr val="bg1"/>
                </a:solidFill>
              </a:rPr>
              <a:t>الفترات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الحساسة</a:t>
            </a:r>
            <a:r>
              <a:rPr dirty="0"/>
              <a:t>)</a:t>
            </a:r>
          </a:p>
        </p:txBody>
      </p:sp>
      <p:sp>
        <p:nvSpPr>
          <p:cNvPr id="195" name="Shape 195"/>
          <p:cNvSpPr>
            <a:spLocks noGrp="1"/>
          </p:cNvSpPr>
          <p:nvPr>
            <p:ph idx="1"/>
          </p:nvPr>
        </p:nvSpPr>
        <p:spPr>
          <a:xfrm>
            <a:off x="866441" y="2489200"/>
            <a:ext cx="79600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defRPr/>
            </a:pPr>
            <a:r>
              <a:rPr sz="2400" dirty="0" err="1"/>
              <a:t>فيها</a:t>
            </a:r>
            <a:r>
              <a:rPr sz="2400" dirty="0"/>
              <a:t> </a:t>
            </a:r>
            <a:r>
              <a:rPr sz="2400" dirty="0" err="1"/>
              <a:t>تبنى</a:t>
            </a:r>
            <a:r>
              <a:rPr sz="2400" dirty="0"/>
              <a:t> </a:t>
            </a:r>
            <a:r>
              <a:rPr sz="2400" dirty="0" err="1"/>
              <a:t>الاساسات</a:t>
            </a:r>
            <a:r>
              <a:rPr sz="2400" dirty="0"/>
              <a:t> </a:t>
            </a:r>
            <a:r>
              <a:rPr sz="2400" dirty="0" err="1"/>
              <a:t>لكل</a:t>
            </a:r>
            <a:r>
              <a:rPr sz="2400" dirty="0"/>
              <a:t> </a:t>
            </a:r>
            <a:r>
              <a:rPr sz="2400" dirty="0" err="1"/>
              <a:t>المهارات</a:t>
            </a:r>
            <a:r>
              <a:rPr sz="2400" dirty="0"/>
              <a:t> </a:t>
            </a:r>
            <a:r>
              <a:rPr sz="2400" dirty="0" err="1"/>
              <a:t>مثل</a:t>
            </a:r>
            <a:r>
              <a:rPr sz="2400" dirty="0"/>
              <a:t> </a:t>
            </a:r>
            <a:r>
              <a:rPr sz="2400" dirty="0" err="1"/>
              <a:t>القراءة</a:t>
            </a:r>
            <a:r>
              <a:rPr sz="2400" dirty="0"/>
              <a:t> </a:t>
            </a:r>
            <a:r>
              <a:rPr sz="2400" dirty="0" err="1"/>
              <a:t>والكتابة</a:t>
            </a:r>
            <a:r>
              <a:rPr sz="2400" dirty="0"/>
              <a:t> </a:t>
            </a:r>
            <a:r>
              <a:rPr sz="2400" dirty="0" err="1"/>
              <a:t>والتفكير</a:t>
            </a:r>
            <a:r>
              <a:rPr sz="2400" dirty="0"/>
              <a:t> </a:t>
            </a:r>
            <a:r>
              <a:rPr sz="2400" dirty="0" err="1"/>
              <a:t>والمهارات</a:t>
            </a:r>
            <a:r>
              <a:rPr sz="2400" dirty="0"/>
              <a:t> </a:t>
            </a:r>
            <a:r>
              <a:rPr sz="2400" dirty="0" err="1"/>
              <a:t>الرياضية</a:t>
            </a:r>
            <a:r>
              <a:rPr sz="2400" dirty="0"/>
              <a:t> </a:t>
            </a:r>
            <a:r>
              <a:rPr sz="2400" dirty="0" err="1"/>
              <a:t>واللغة</a:t>
            </a:r>
            <a:r>
              <a:rPr sz="2400" dirty="0"/>
              <a:t> </a:t>
            </a:r>
            <a:r>
              <a:rPr sz="2400" dirty="0" err="1"/>
              <a:t>الثانية</a:t>
            </a:r>
            <a:endParaRPr sz="2400" dirty="0"/>
          </a:p>
          <a:p>
            <a:pPr algn="r" rtl="1">
              <a:defRPr/>
            </a:pPr>
            <a:r>
              <a:rPr sz="2400" dirty="0" err="1"/>
              <a:t>قد</a:t>
            </a:r>
            <a:r>
              <a:rPr sz="2400" dirty="0"/>
              <a:t> </a:t>
            </a:r>
            <a:r>
              <a:rPr sz="2400" dirty="0" err="1"/>
              <a:t>يستطيع</a:t>
            </a:r>
            <a:r>
              <a:rPr sz="2400" dirty="0"/>
              <a:t> </a:t>
            </a:r>
            <a:r>
              <a:rPr sz="2400" dirty="0" err="1"/>
              <a:t>الانسان</a:t>
            </a:r>
            <a:r>
              <a:rPr sz="2400" dirty="0"/>
              <a:t> </a:t>
            </a:r>
            <a:r>
              <a:rPr sz="2400" dirty="0" err="1"/>
              <a:t>تعلم</a:t>
            </a:r>
            <a:r>
              <a:rPr sz="2400" dirty="0"/>
              <a:t> </a:t>
            </a:r>
            <a:r>
              <a:rPr sz="2400" dirty="0" err="1"/>
              <a:t>تلك</a:t>
            </a:r>
            <a:r>
              <a:rPr sz="2400" dirty="0"/>
              <a:t> </a:t>
            </a:r>
            <a:r>
              <a:rPr sz="2400" dirty="0" err="1"/>
              <a:t>المهارات</a:t>
            </a:r>
            <a:r>
              <a:rPr sz="2400" dirty="0"/>
              <a:t> </a:t>
            </a:r>
            <a:r>
              <a:rPr sz="2400" dirty="0" err="1"/>
              <a:t>مستقبلا</a:t>
            </a:r>
            <a:r>
              <a:rPr sz="2400" dirty="0"/>
              <a:t> </a:t>
            </a:r>
            <a:r>
              <a:rPr sz="2400" dirty="0" err="1"/>
              <a:t>ولكن</a:t>
            </a:r>
            <a:r>
              <a:rPr sz="2400" dirty="0"/>
              <a:t> </a:t>
            </a:r>
            <a:r>
              <a:rPr sz="2400" dirty="0" err="1"/>
              <a:t>لها</a:t>
            </a:r>
            <a:r>
              <a:rPr sz="2400" dirty="0"/>
              <a:t> </a:t>
            </a:r>
            <a:r>
              <a:rPr sz="2400" u="sng" dirty="0" err="1">
                <a:solidFill>
                  <a:schemeClr val="accent2"/>
                </a:solidFill>
              </a:rPr>
              <a:t>فترات</a:t>
            </a:r>
            <a:r>
              <a:rPr sz="2400" u="sng" dirty="0">
                <a:solidFill>
                  <a:schemeClr val="accent2"/>
                </a:solidFill>
              </a:rPr>
              <a:t> </a:t>
            </a:r>
            <a:r>
              <a:rPr sz="2400" u="sng" dirty="0" err="1">
                <a:solidFill>
                  <a:schemeClr val="accent2"/>
                </a:solidFill>
              </a:rPr>
              <a:t>مفضلة</a:t>
            </a:r>
            <a:r>
              <a:rPr sz="2400" u="sng" dirty="0">
                <a:solidFill>
                  <a:schemeClr val="accent2"/>
                </a:solidFill>
              </a:rPr>
              <a:t> </a:t>
            </a:r>
            <a:r>
              <a:rPr sz="2400" dirty="0" err="1"/>
              <a:t>اي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هذه</a:t>
            </a:r>
            <a:r>
              <a:rPr sz="2400" dirty="0"/>
              <a:t> </a:t>
            </a:r>
            <a:r>
              <a:rPr sz="2400" dirty="0" err="1"/>
              <a:t>المرحلة</a:t>
            </a:r>
            <a:r>
              <a:rPr sz="2400" dirty="0"/>
              <a:t> </a:t>
            </a:r>
            <a:r>
              <a:rPr sz="2400" dirty="0" err="1"/>
              <a:t>هي</a:t>
            </a:r>
            <a:r>
              <a:rPr sz="2400" dirty="0"/>
              <a:t> </a:t>
            </a:r>
            <a:r>
              <a:rPr sz="2400" dirty="0" err="1"/>
              <a:t>الاساس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بناء</a:t>
            </a:r>
            <a:r>
              <a:rPr sz="2400" dirty="0"/>
              <a:t> </a:t>
            </a:r>
            <a:r>
              <a:rPr sz="2400" dirty="0" err="1"/>
              <a:t>اساسياتها</a:t>
            </a:r>
            <a:endParaRPr sz="2400" u="sng" dirty="0">
              <a:solidFill>
                <a:schemeClr val="accent2"/>
              </a:solidFill>
            </a:endParaRPr>
          </a:p>
          <a:p>
            <a:pPr algn="r" rtl="1">
              <a:defRPr/>
            </a:pPr>
            <a:r>
              <a:rPr sz="2400" dirty="0"/>
              <a:t>هناك 4 </a:t>
            </a:r>
            <a:r>
              <a:rPr sz="2400" dirty="0" err="1"/>
              <a:t>جوانب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النمو</a:t>
            </a:r>
            <a:r>
              <a:rPr sz="2400" dirty="0"/>
              <a:t> </a:t>
            </a:r>
            <a:r>
              <a:rPr sz="2400" dirty="0" err="1"/>
              <a:t>ينطبق</a:t>
            </a:r>
            <a:r>
              <a:rPr sz="2400" dirty="0"/>
              <a:t> </a:t>
            </a:r>
            <a:r>
              <a:rPr sz="2400" dirty="0" err="1"/>
              <a:t>عليها</a:t>
            </a:r>
            <a:r>
              <a:rPr sz="2400" dirty="0"/>
              <a:t> </a:t>
            </a:r>
            <a:r>
              <a:rPr sz="2400" dirty="0" err="1"/>
              <a:t>وصف</a:t>
            </a:r>
            <a:r>
              <a:rPr sz="2400" dirty="0"/>
              <a:t> </a:t>
            </a:r>
            <a:r>
              <a:rPr sz="2400" dirty="0">
                <a:solidFill>
                  <a:srgbClr val="FF0000"/>
                </a:solidFill>
              </a:rPr>
              <a:t>(</a:t>
            </a:r>
            <a:r>
              <a:rPr sz="2400" dirty="0" err="1">
                <a:solidFill>
                  <a:srgbClr val="FF0000"/>
                </a:solidFill>
              </a:rPr>
              <a:t>فترات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حرجة</a:t>
            </a:r>
            <a:r>
              <a:rPr sz="2400" dirty="0">
                <a:solidFill>
                  <a:srgbClr val="FF0000"/>
                </a:solidFill>
              </a:rPr>
              <a:t> ) </a:t>
            </a:r>
            <a:r>
              <a:rPr sz="2400" dirty="0" err="1"/>
              <a:t>او</a:t>
            </a:r>
            <a:r>
              <a:rPr sz="2400" dirty="0"/>
              <a:t> </a:t>
            </a:r>
            <a:r>
              <a:rPr sz="2400" dirty="0">
                <a:solidFill>
                  <a:srgbClr val="FF0000"/>
                </a:solidFill>
              </a:rPr>
              <a:t>(</a:t>
            </a:r>
            <a:r>
              <a:rPr sz="2400" dirty="0" err="1">
                <a:solidFill>
                  <a:srgbClr val="FF0000"/>
                </a:solidFill>
              </a:rPr>
              <a:t>نوافذ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الفرص</a:t>
            </a:r>
            <a:r>
              <a:rPr sz="2400" dirty="0">
                <a:solidFill>
                  <a:srgbClr val="FF0000"/>
                </a:solidFill>
              </a:rPr>
              <a:t>) </a:t>
            </a:r>
            <a:r>
              <a:rPr sz="2400" dirty="0"/>
              <a:t>...</a:t>
            </a:r>
            <a:r>
              <a:rPr sz="2400" dirty="0" err="1"/>
              <a:t>بمعنى</a:t>
            </a:r>
            <a:r>
              <a:rPr sz="2400" dirty="0"/>
              <a:t> </a:t>
            </a:r>
            <a:r>
              <a:rPr sz="2400" dirty="0" err="1"/>
              <a:t>انه</a:t>
            </a:r>
            <a:r>
              <a:rPr sz="2400" dirty="0"/>
              <a:t> </a:t>
            </a:r>
            <a:r>
              <a:rPr sz="2400" dirty="0" err="1"/>
              <a:t>اذا</a:t>
            </a:r>
            <a:r>
              <a:rPr sz="2400" dirty="0"/>
              <a:t> </a:t>
            </a:r>
            <a:r>
              <a:rPr sz="2400" dirty="0" err="1"/>
              <a:t>حدث</a:t>
            </a:r>
            <a:r>
              <a:rPr sz="2400" dirty="0"/>
              <a:t> </a:t>
            </a:r>
            <a:r>
              <a:rPr sz="2400" dirty="0" err="1"/>
              <a:t>فيها</a:t>
            </a:r>
            <a:r>
              <a:rPr sz="2400" dirty="0"/>
              <a:t> </a:t>
            </a:r>
            <a:r>
              <a:rPr sz="2400" dirty="0" err="1"/>
              <a:t>خلل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هذه</a:t>
            </a:r>
            <a:r>
              <a:rPr sz="2400" dirty="0"/>
              <a:t> </a:t>
            </a:r>
            <a:r>
              <a:rPr sz="2400" dirty="0" err="1"/>
              <a:t>الفترة</a:t>
            </a:r>
            <a:r>
              <a:rPr sz="2400" dirty="0"/>
              <a:t> </a:t>
            </a:r>
            <a:r>
              <a:rPr sz="2400" dirty="0" err="1"/>
              <a:t>يتأثر</a:t>
            </a:r>
            <a:r>
              <a:rPr sz="2400" dirty="0"/>
              <a:t> </a:t>
            </a:r>
            <a:r>
              <a:rPr sz="2400" dirty="0" err="1"/>
              <a:t>تعلمها</a:t>
            </a:r>
            <a:r>
              <a:rPr sz="2400" dirty="0"/>
              <a:t> </a:t>
            </a:r>
            <a:r>
              <a:rPr sz="2400" dirty="0" err="1"/>
              <a:t>مستقبلا</a:t>
            </a:r>
            <a:r>
              <a:rPr sz="2400" dirty="0"/>
              <a:t> </a:t>
            </a:r>
            <a:r>
              <a:rPr sz="2400" dirty="0" err="1"/>
              <a:t>بشكل</a:t>
            </a:r>
            <a:r>
              <a:rPr sz="2400" dirty="0"/>
              <a:t> </a:t>
            </a:r>
            <a:r>
              <a:rPr sz="2400" dirty="0" err="1"/>
              <a:t>واضح</a:t>
            </a:r>
            <a:r>
              <a:rPr sz="2400" dirty="0"/>
              <a:t> </a:t>
            </a:r>
            <a:r>
              <a:rPr sz="2400" dirty="0" err="1"/>
              <a:t>وهي</a:t>
            </a:r>
            <a:r>
              <a:rPr sz="2400" dirty="0"/>
              <a:t> ( </a:t>
            </a:r>
            <a:r>
              <a:rPr sz="2400" dirty="0" err="1"/>
              <a:t>الانفعالات</a:t>
            </a:r>
            <a:r>
              <a:rPr sz="2400" dirty="0"/>
              <a:t>- </a:t>
            </a:r>
            <a:r>
              <a:rPr sz="2400" dirty="0" err="1"/>
              <a:t>النمو</a:t>
            </a:r>
            <a:r>
              <a:rPr sz="2400" dirty="0"/>
              <a:t> </a:t>
            </a:r>
            <a:r>
              <a:rPr sz="2400" dirty="0" err="1"/>
              <a:t>الحسي</a:t>
            </a:r>
            <a:r>
              <a:rPr sz="2400" dirty="0"/>
              <a:t> </a:t>
            </a:r>
            <a:r>
              <a:rPr sz="2400" dirty="0" err="1"/>
              <a:t>الحركي-التطور</a:t>
            </a:r>
            <a:r>
              <a:rPr sz="2400" dirty="0"/>
              <a:t> </a:t>
            </a:r>
            <a:r>
              <a:rPr sz="2400" dirty="0" err="1"/>
              <a:t>السمعي</a:t>
            </a:r>
            <a:r>
              <a:rPr sz="2400" dirty="0"/>
              <a:t> </a:t>
            </a:r>
            <a:r>
              <a:rPr sz="2400" dirty="0" err="1"/>
              <a:t>والرؤية</a:t>
            </a:r>
            <a:r>
              <a:rPr sz="2400" dirty="0"/>
              <a:t>)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rtl="0">
              <a:defRPr>
                <a:solidFill>
                  <a:schemeClr val="accent2"/>
                </a:solidFill>
              </a:defRPr>
            </a:pPr>
            <a:r>
              <a:rPr b="1" dirty="0" err="1">
                <a:solidFill>
                  <a:schemeClr val="bg1"/>
                </a:solidFill>
              </a:rPr>
              <a:t>الفترات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الحرجة</a:t>
            </a:r>
            <a:r>
              <a:rPr b="1" dirty="0">
                <a:solidFill>
                  <a:schemeClr val="bg1"/>
                </a:solidFill>
              </a:rPr>
              <a:t>- </a:t>
            </a:r>
            <a:r>
              <a:rPr b="1" dirty="0" err="1">
                <a:solidFill>
                  <a:schemeClr val="bg1"/>
                </a:solidFill>
              </a:rPr>
              <a:t>نوافذ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الفرص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98" name="Shape 198"/>
          <p:cNvSpPr>
            <a:spLocks noGrp="1"/>
          </p:cNvSpPr>
          <p:nvPr>
            <p:ph idx="1"/>
          </p:nvPr>
        </p:nvSpPr>
        <p:spPr>
          <a:xfrm>
            <a:off x="866441" y="2489200"/>
            <a:ext cx="7794959" cy="3530600"/>
          </a:xfrm>
          <a:prstGeom prst="rect">
            <a:avLst/>
          </a:prstGeom>
        </p:spPr>
        <p:txBody>
          <a:bodyPr/>
          <a:lstStyle/>
          <a:p>
            <a:pPr algn="r" rtl="1">
              <a:defRPr sz="2400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الانفعالات</a:t>
            </a:r>
            <a:r>
              <a:rPr dirty="0">
                <a:solidFill>
                  <a:srgbClr val="92D050"/>
                </a:solidFill>
              </a:rPr>
              <a:t>:</a:t>
            </a:r>
          </a:p>
          <a:p>
            <a:pPr marL="0" indent="109728" algn="r" rtl="1">
              <a:buSzTx/>
              <a:buNone/>
              <a:defRPr sz="3600"/>
            </a:pPr>
            <a:r>
              <a:rPr sz="2400" dirty="0" err="1"/>
              <a:t>تقول</a:t>
            </a:r>
            <a:r>
              <a:rPr sz="2400" dirty="0"/>
              <a:t> </a:t>
            </a:r>
            <a:r>
              <a:rPr sz="2400" dirty="0" err="1"/>
              <a:t>الابحاث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التأثر</a:t>
            </a:r>
            <a:r>
              <a:rPr sz="2400" dirty="0"/>
              <a:t> </a:t>
            </a:r>
            <a:r>
              <a:rPr sz="2400" dirty="0" err="1"/>
              <a:t>المبكر</a:t>
            </a:r>
            <a:r>
              <a:rPr sz="2400" dirty="0"/>
              <a:t> </a:t>
            </a:r>
            <a:r>
              <a:rPr sz="2400" dirty="0" err="1"/>
              <a:t>خلال</a:t>
            </a:r>
            <a:r>
              <a:rPr sz="2400" dirty="0"/>
              <a:t> </a:t>
            </a:r>
            <a:r>
              <a:rPr sz="2400" dirty="0" err="1"/>
              <a:t>مرحلة</a:t>
            </a:r>
            <a:r>
              <a:rPr sz="2400" dirty="0"/>
              <a:t> </a:t>
            </a:r>
            <a:r>
              <a:rPr sz="2400" dirty="0" err="1"/>
              <a:t>الطفولة</a:t>
            </a:r>
            <a:r>
              <a:rPr sz="2400" dirty="0"/>
              <a:t> </a:t>
            </a:r>
            <a:r>
              <a:rPr sz="2400" dirty="0" err="1"/>
              <a:t>بالتوتر</a:t>
            </a:r>
            <a:r>
              <a:rPr sz="2400" dirty="0"/>
              <a:t> </a:t>
            </a:r>
            <a:r>
              <a:rPr sz="2400" dirty="0" err="1"/>
              <a:t>او</a:t>
            </a:r>
            <a:r>
              <a:rPr sz="2400" dirty="0"/>
              <a:t> </a:t>
            </a:r>
            <a:r>
              <a:rPr sz="2400" dirty="0" err="1"/>
              <a:t>الاهمال</a:t>
            </a:r>
            <a:r>
              <a:rPr sz="2400" dirty="0"/>
              <a:t> </a:t>
            </a:r>
            <a:r>
              <a:rPr sz="2400" dirty="0" err="1"/>
              <a:t>او</a:t>
            </a:r>
            <a:r>
              <a:rPr sz="2400" dirty="0"/>
              <a:t> </a:t>
            </a:r>
            <a:r>
              <a:rPr sz="2400" dirty="0" err="1"/>
              <a:t>الاساءة</a:t>
            </a:r>
            <a:r>
              <a:rPr sz="2400" dirty="0"/>
              <a:t> </a:t>
            </a:r>
            <a:r>
              <a:rPr sz="2400" dirty="0" err="1"/>
              <a:t>او</a:t>
            </a:r>
            <a:r>
              <a:rPr sz="2400" dirty="0"/>
              <a:t> </a:t>
            </a:r>
            <a:r>
              <a:rPr sz="2400" dirty="0" err="1"/>
              <a:t>العنف</a:t>
            </a:r>
            <a:r>
              <a:rPr sz="2400" dirty="0"/>
              <a:t> </a:t>
            </a:r>
            <a:r>
              <a:rPr sz="2400" dirty="0" err="1"/>
              <a:t>قد</a:t>
            </a:r>
            <a:r>
              <a:rPr sz="2400" dirty="0"/>
              <a:t> </a:t>
            </a:r>
            <a:r>
              <a:rPr sz="2400" dirty="0" err="1"/>
              <a:t>تؤثر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بحيث</a:t>
            </a:r>
            <a:r>
              <a:rPr sz="2400" dirty="0"/>
              <a:t> </a:t>
            </a:r>
            <a:r>
              <a:rPr sz="2400" dirty="0" err="1"/>
              <a:t>تزيد</a:t>
            </a:r>
            <a:r>
              <a:rPr sz="2400" dirty="0"/>
              <a:t> </a:t>
            </a:r>
            <a:r>
              <a:rPr sz="2400" dirty="0" err="1"/>
              <a:t>احتمالية</a:t>
            </a:r>
            <a:r>
              <a:rPr sz="2400" dirty="0"/>
              <a:t> </a:t>
            </a:r>
            <a:r>
              <a:rPr sz="2400" dirty="0" err="1"/>
              <a:t>تعرض</a:t>
            </a:r>
            <a:r>
              <a:rPr sz="2400" dirty="0"/>
              <a:t> </a:t>
            </a:r>
            <a:r>
              <a:rPr sz="2400" dirty="0" err="1"/>
              <a:t>الطفل</a:t>
            </a:r>
            <a:r>
              <a:rPr sz="2400" dirty="0"/>
              <a:t> </a:t>
            </a:r>
            <a:r>
              <a:rPr sz="2400" dirty="0" err="1"/>
              <a:t>لمشاكل</a:t>
            </a:r>
            <a:r>
              <a:rPr sz="2400" dirty="0"/>
              <a:t> </a:t>
            </a:r>
            <a:r>
              <a:rPr sz="2400" dirty="0" err="1"/>
              <a:t>انفعالية</a:t>
            </a:r>
            <a:r>
              <a:rPr sz="2400" dirty="0"/>
              <a:t> </a:t>
            </a:r>
            <a:r>
              <a:rPr sz="2400" dirty="0" err="1"/>
              <a:t>مستقبلا</a:t>
            </a:r>
            <a:r>
              <a:rPr sz="2400" dirty="0"/>
              <a:t> 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b="1" dirty="0" err="1">
                <a:solidFill>
                  <a:schemeClr val="bg1"/>
                </a:solidFill>
              </a:rPr>
              <a:t>الإساءة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والإهمال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ونمو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المخ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1" name="Shape 201"/>
          <p:cNvSpPr>
            <a:spLocks noGrp="1"/>
          </p:cNvSpPr>
          <p:nvPr>
            <p:ph idx="1"/>
          </p:nvPr>
        </p:nvSpPr>
        <p:spPr>
          <a:xfrm>
            <a:off x="866441" y="2489200"/>
            <a:ext cx="7794959" cy="353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403"/>
            </a:pPr>
            <a:r>
              <a:rPr dirty="0" err="1"/>
              <a:t>الأطفال</a:t>
            </a:r>
            <a:r>
              <a:rPr dirty="0"/>
              <a:t> </a:t>
            </a:r>
            <a:r>
              <a:rPr dirty="0" err="1"/>
              <a:t>الذين</a:t>
            </a:r>
            <a:r>
              <a:rPr dirty="0"/>
              <a:t> </a:t>
            </a:r>
            <a:r>
              <a:rPr dirty="0" err="1"/>
              <a:t>تعرضوا</a:t>
            </a:r>
            <a:r>
              <a:rPr dirty="0"/>
              <a:t> </a:t>
            </a:r>
            <a:r>
              <a:rPr dirty="0" err="1"/>
              <a:t>للقسوة</a:t>
            </a:r>
            <a:r>
              <a:rPr dirty="0"/>
              <a:t> </a:t>
            </a:r>
            <a:r>
              <a:rPr dirty="0" err="1"/>
              <a:t>والإهمال</a:t>
            </a:r>
            <a:r>
              <a:rPr dirty="0"/>
              <a:t> </a:t>
            </a:r>
            <a:r>
              <a:rPr dirty="0" err="1"/>
              <a:t>غالباً</a:t>
            </a:r>
            <a:r>
              <a:rPr dirty="0"/>
              <a:t> </a:t>
            </a:r>
            <a:r>
              <a:rPr dirty="0" err="1"/>
              <a:t>ستظهر</a:t>
            </a:r>
            <a:r>
              <a:rPr dirty="0"/>
              <a:t> </a:t>
            </a:r>
            <a:r>
              <a:rPr dirty="0" err="1"/>
              <a:t>لديهم</a:t>
            </a:r>
            <a:r>
              <a:rPr dirty="0"/>
              <a:t> </a:t>
            </a:r>
            <a:r>
              <a:rPr dirty="0" err="1"/>
              <a:t>المشكلات</a:t>
            </a:r>
            <a:r>
              <a:rPr dirty="0"/>
              <a:t> </a:t>
            </a:r>
            <a:r>
              <a:rPr dirty="0" err="1"/>
              <a:t>السلوكية</a:t>
            </a:r>
            <a:r>
              <a:rPr dirty="0"/>
              <a:t> </a:t>
            </a:r>
            <a:r>
              <a:rPr dirty="0" err="1"/>
              <a:t>طويلة</a:t>
            </a:r>
            <a:r>
              <a:rPr dirty="0"/>
              <a:t> </a:t>
            </a:r>
            <a:r>
              <a:rPr dirty="0" err="1"/>
              <a:t>المدى</a:t>
            </a:r>
            <a:r>
              <a:rPr dirty="0"/>
              <a:t> ، </a:t>
            </a:r>
            <a:r>
              <a:rPr dirty="0" err="1"/>
              <a:t>متعلقة</a:t>
            </a:r>
            <a:r>
              <a:rPr dirty="0"/>
              <a:t> </a:t>
            </a:r>
            <a:r>
              <a:rPr dirty="0" err="1"/>
              <a:t>بالثقة</a:t>
            </a:r>
            <a:r>
              <a:rPr dirty="0"/>
              <a:t> </a:t>
            </a:r>
            <a:r>
              <a:rPr dirty="0" err="1"/>
              <a:t>وتقدير</a:t>
            </a:r>
            <a:r>
              <a:rPr dirty="0"/>
              <a:t> </a:t>
            </a:r>
            <a:r>
              <a:rPr dirty="0" err="1"/>
              <a:t>الذات</a:t>
            </a:r>
            <a:r>
              <a:rPr dirty="0"/>
              <a:t>.(</a:t>
            </a:r>
            <a:r>
              <a:rPr dirty="0" err="1"/>
              <a:t>سلسيا</a:t>
            </a:r>
            <a:r>
              <a:rPr dirty="0"/>
              <a:t>)</a:t>
            </a:r>
          </a:p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403"/>
            </a:pPr>
            <a:r>
              <a:rPr dirty="0" err="1"/>
              <a:t>تجربة</a:t>
            </a:r>
            <a:r>
              <a:rPr dirty="0"/>
              <a:t> </a:t>
            </a:r>
            <a:r>
              <a:rPr dirty="0" err="1"/>
              <a:t>مجمع</a:t>
            </a:r>
            <a:r>
              <a:rPr dirty="0"/>
              <a:t> (</a:t>
            </a:r>
            <a:r>
              <a:rPr dirty="0" err="1"/>
              <a:t>ديفيد</a:t>
            </a:r>
            <a:r>
              <a:rPr dirty="0"/>
              <a:t> </a:t>
            </a:r>
            <a:r>
              <a:rPr dirty="0" err="1"/>
              <a:t>كوريش</a:t>
            </a:r>
            <a:r>
              <a:rPr dirty="0"/>
              <a:t>)، </a:t>
            </a:r>
            <a:r>
              <a:rPr dirty="0" err="1"/>
              <a:t>والذي</a:t>
            </a:r>
            <a:r>
              <a:rPr dirty="0"/>
              <a:t> </a:t>
            </a:r>
            <a:r>
              <a:rPr dirty="0" err="1"/>
              <a:t>قارن</a:t>
            </a:r>
            <a:r>
              <a:rPr dirty="0"/>
              <a:t> </a:t>
            </a:r>
            <a:r>
              <a:rPr dirty="0" err="1"/>
              <a:t>العالم</a:t>
            </a:r>
            <a:r>
              <a:rPr dirty="0"/>
              <a:t> </a:t>
            </a:r>
            <a:r>
              <a:rPr dirty="0" err="1"/>
              <a:t>بيري</a:t>
            </a:r>
            <a:r>
              <a:rPr dirty="0"/>
              <a:t> </a:t>
            </a:r>
            <a:r>
              <a:rPr dirty="0" err="1"/>
              <a:t>فيها</a:t>
            </a:r>
            <a:r>
              <a:rPr dirty="0"/>
              <a:t> </a:t>
            </a:r>
            <a:r>
              <a:rPr dirty="0" err="1"/>
              <a:t>الفص</a:t>
            </a:r>
            <a:r>
              <a:rPr dirty="0"/>
              <a:t> </a:t>
            </a:r>
            <a:r>
              <a:rPr dirty="0" err="1"/>
              <a:t>الجبهي</a:t>
            </a:r>
            <a:r>
              <a:rPr dirty="0"/>
              <a:t> </a:t>
            </a:r>
            <a:r>
              <a:rPr dirty="0" err="1"/>
              <a:t>للطفل</a:t>
            </a:r>
            <a:r>
              <a:rPr dirty="0"/>
              <a:t> </a:t>
            </a:r>
            <a:r>
              <a:rPr dirty="0" err="1"/>
              <a:t>الطبيعي</a:t>
            </a:r>
            <a:r>
              <a:rPr dirty="0"/>
              <a:t> </a:t>
            </a:r>
            <a:r>
              <a:rPr dirty="0" err="1"/>
              <a:t>مع</a:t>
            </a:r>
            <a:r>
              <a:rPr dirty="0"/>
              <a:t> </a:t>
            </a:r>
            <a:r>
              <a:rPr dirty="0" err="1"/>
              <a:t>الفص</a:t>
            </a:r>
            <a:r>
              <a:rPr dirty="0"/>
              <a:t> </a:t>
            </a:r>
            <a:r>
              <a:rPr dirty="0" err="1"/>
              <a:t>الجبهي</a:t>
            </a:r>
            <a:r>
              <a:rPr dirty="0"/>
              <a:t> </a:t>
            </a:r>
            <a:r>
              <a:rPr dirty="0" err="1"/>
              <a:t>للطفل</a:t>
            </a:r>
            <a:r>
              <a:rPr dirty="0"/>
              <a:t> </a:t>
            </a:r>
            <a:r>
              <a:rPr dirty="0" err="1"/>
              <a:t>الذي</a:t>
            </a:r>
            <a:r>
              <a:rPr dirty="0"/>
              <a:t> </a:t>
            </a:r>
            <a:r>
              <a:rPr dirty="0" err="1"/>
              <a:t>تعرض</a:t>
            </a:r>
            <a:r>
              <a:rPr dirty="0"/>
              <a:t> </a:t>
            </a:r>
            <a:r>
              <a:rPr dirty="0" err="1"/>
              <a:t>لعنف</a:t>
            </a:r>
            <a:r>
              <a:rPr dirty="0"/>
              <a:t> </a:t>
            </a:r>
            <a:r>
              <a:rPr dirty="0" err="1"/>
              <a:t>وإساءة</a:t>
            </a:r>
            <a:r>
              <a:rPr dirty="0"/>
              <a:t>.</a:t>
            </a:r>
          </a:p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403"/>
            </a:pPr>
            <a:r>
              <a:rPr dirty="0" err="1"/>
              <a:t>أطفال</a:t>
            </a:r>
            <a:r>
              <a:rPr dirty="0"/>
              <a:t> </a:t>
            </a:r>
            <a:r>
              <a:rPr dirty="0" err="1"/>
              <a:t>الملاجيء</a:t>
            </a:r>
            <a:r>
              <a:rPr dirty="0"/>
              <a:t>، </a:t>
            </a:r>
            <a:r>
              <a:rPr dirty="0" err="1"/>
              <a:t>والرضع</a:t>
            </a:r>
            <a:r>
              <a:rPr dirty="0"/>
              <a:t> </a:t>
            </a:r>
            <a:r>
              <a:rPr dirty="0" err="1"/>
              <a:t>غير</a:t>
            </a:r>
            <a:r>
              <a:rPr dirty="0"/>
              <a:t> </a:t>
            </a:r>
            <a:r>
              <a:rPr dirty="0" err="1"/>
              <a:t>مكتملي</a:t>
            </a:r>
            <a:r>
              <a:rPr dirty="0"/>
              <a:t> </a:t>
            </a:r>
            <a:r>
              <a:rPr dirty="0" err="1"/>
              <a:t>النضج</a:t>
            </a:r>
            <a:r>
              <a:rPr dirty="0"/>
              <a:t> </a:t>
            </a:r>
            <a:r>
              <a:rPr dirty="0" err="1"/>
              <a:t>يحتاجون</a:t>
            </a:r>
            <a:r>
              <a:rPr dirty="0"/>
              <a:t> </a:t>
            </a:r>
            <a:r>
              <a:rPr dirty="0" err="1"/>
              <a:t>الى</a:t>
            </a:r>
            <a:r>
              <a:rPr dirty="0"/>
              <a:t> </a:t>
            </a:r>
            <a:r>
              <a:rPr dirty="0" err="1"/>
              <a:t>اللمسات</a:t>
            </a:r>
            <a:r>
              <a:rPr dirty="0"/>
              <a:t> </a:t>
            </a:r>
            <a:r>
              <a:rPr dirty="0" err="1"/>
              <a:t>المهدئة</a:t>
            </a:r>
            <a:r>
              <a:rPr dirty="0"/>
              <a:t> </a:t>
            </a:r>
            <a:r>
              <a:rPr dirty="0" err="1"/>
              <a:t>للقائمين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رعاية</a:t>
            </a:r>
            <a:r>
              <a:rPr dirty="0"/>
              <a:t> </a:t>
            </a:r>
            <a:r>
              <a:rPr dirty="0" err="1"/>
              <a:t>الأطفال</a:t>
            </a:r>
            <a:r>
              <a:rPr dirty="0"/>
              <a:t> ، </a:t>
            </a:r>
            <a:r>
              <a:rPr dirty="0" err="1"/>
              <a:t>وصوتهم</a:t>
            </a:r>
            <a:r>
              <a:rPr dirty="0"/>
              <a:t> </a:t>
            </a:r>
            <a:r>
              <a:rPr dirty="0" err="1"/>
              <a:t>واتصالهم</a:t>
            </a:r>
            <a:r>
              <a:rPr dirty="0"/>
              <a:t> </a:t>
            </a:r>
            <a:r>
              <a:rPr dirty="0" err="1"/>
              <a:t>البصري</a:t>
            </a:r>
            <a:r>
              <a:rPr dirty="0"/>
              <a:t>.(</a:t>
            </a:r>
            <a:r>
              <a:rPr dirty="0" err="1"/>
              <a:t>الدراسات</a:t>
            </a:r>
            <a:r>
              <a:rPr dirty="0"/>
              <a:t> </a:t>
            </a:r>
            <a:r>
              <a:rPr dirty="0" err="1"/>
              <a:t>الحديثه</a:t>
            </a:r>
            <a:r>
              <a:rPr dirty="0"/>
              <a:t>)</a:t>
            </a:r>
          </a:p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403"/>
            </a:pPr>
            <a:r>
              <a:rPr dirty="0" err="1"/>
              <a:t>حرمان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التواصل</a:t>
            </a:r>
            <a:r>
              <a:rPr dirty="0"/>
              <a:t> </a:t>
            </a:r>
            <a:r>
              <a:rPr dirty="0" err="1"/>
              <a:t>العاطفي</a:t>
            </a:r>
            <a:r>
              <a:rPr dirty="0"/>
              <a:t> </a:t>
            </a:r>
            <a:r>
              <a:rPr dirty="0" err="1"/>
              <a:t>المبكر</a:t>
            </a:r>
            <a:r>
              <a:rPr dirty="0"/>
              <a:t> </a:t>
            </a:r>
            <a:r>
              <a:rPr dirty="0" err="1"/>
              <a:t>يمكن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يقود</a:t>
            </a:r>
            <a:r>
              <a:rPr dirty="0"/>
              <a:t> </a:t>
            </a:r>
            <a:r>
              <a:rPr dirty="0" err="1"/>
              <a:t>الى</a:t>
            </a:r>
            <a:r>
              <a:rPr dirty="0"/>
              <a:t> </a:t>
            </a:r>
            <a:r>
              <a:rPr dirty="0" err="1"/>
              <a:t>نمو</a:t>
            </a:r>
            <a:r>
              <a:rPr dirty="0"/>
              <a:t> </a:t>
            </a:r>
            <a:r>
              <a:rPr dirty="0" err="1"/>
              <a:t>مبتور</a:t>
            </a:r>
            <a:r>
              <a:rPr dirty="0"/>
              <a:t> </a:t>
            </a:r>
            <a:r>
              <a:rPr dirty="0" err="1"/>
              <a:t>للدماغ</a:t>
            </a:r>
            <a:r>
              <a:rPr dirty="0"/>
              <a:t> </a:t>
            </a:r>
            <a:r>
              <a:rPr dirty="0" err="1"/>
              <a:t>وذكاء</a:t>
            </a:r>
            <a:r>
              <a:rPr dirty="0"/>
              <a:t> </a:t>
            </a:r>
            <a:r>
              <a:rPr dirty="0" err="1"/>
              <a:t>اقل</a:t>
            </a:r>
            <a:r>
              <a:rPr dirty="0"/>
              <a:t> </a:t>
            </a:r>
            <a:r>
              <a:rPr dirty="0" err="1"/>
              <a:t>وسلوك</a:t>
            </a:r>
            <a:r>
              <a:rPr dirty="0"/>
              <a:t> </a:t>
            </a:r>
            <a:r>
              <a:rPr dirty="0" err="1"/>
              <a:t>غير</a:t>
            </a:r>
            <a:r>
              <a:rPr dirty="0"/>
              <a:t> </a:t>
            </a:r>
            <a:r>
              <a:rPr dirty="0" err="1"/>
              <a:t>سوي</a:t>
            </a:r>
            <a:r>
              <a:rPr dirty="0"/>
              <a:t>.</a:t>
            </a:r>
          </a:p>
          <a:p>
            <a:pPr marL="325526" indent="-227868" algn="r" defTabSz="813816" rtl="1">
              <a:lnSpc>
                <a:spcPct val="90000"/>
              </a:lnSpc>
              <a:spcBef>
                <a:spcPts val="300"/>
              </a:spcBef>
              <a:defRPr sz="2403"/>
            </a:pPr>
            <a:r>
              <a:rPr dirty="0" err="1"/>
              <a:t>حين</a:t>
            </a:r>
            <a:r>
              <a:rPr dirty="0"/>
              <a:t> </a:t>
            </a:r>
            <a:r>
              <a:rPr dirty="0" err="1"/>
              <a:t>يتم</a:t>
            </a:r>
            <a:r>
              <a:rPr dirty="0"/>
              <a:t> </a:t>
            </a:r>
            <a:r>
              <a:rPr dirty="0" err="1"/>
              <a:t>اهمال</a:t>
            </a:r>
            <a:r>
              <a:rPr dirty="0"/>
              <a:t> </a:t>
            </a:r>
            <a:r>
              <a:rPr dirty="0" err="1"/>
              <a:t>طفل</a:t>
            </a:r>
            <a:r>
              <a:rPr dirty="0"/>
              <a:t> </a:t>
            </a:r>
            <a:r>
              <a:rPr dirty="0" err="1"/>
              <a:t>او</a:t>
            </a:r>
            <a:r>
              <a:rPr dirty="0"/>
              <a:t> </a:t>
            </a:r>
            <a:r>
              <a:rPr dirty="0" err="1"/>
              <a:t>اساءة</a:t>
            </a:r>
            <a:r>
              <a:rPr dirty="0"/>
              <a:t> </a:t>
            </a:r>
            <a:r>
              <a:rPr dirty="0" err="1"/>
              <a:t>معاملته</a:t>
            </a:r>
            <a:r>
              <a:rPr dirty="0"/>
              <a:t> </a:t>
            </a:r>
            <a:r>
              <a:rPr dirty="0" err="1"/>
              <a:t>فانه</a:t>
            </a:r>
            <a:r>
              <a:rPr dirty="0"/>
              <a:t> </a:t>
            </a:r>
            <a:r>
              <a:rPr dirty="0" err="1"/>
              <a:t>يميل</a:t>
            </a:r>
            <a:r>
              <a:rPr dirty="0"/>
              <a:t> </a:t>
            </a:r>
            <a:r>
              <a:rPr dirty="0" err="1"/>
              <a:t>الى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يكون</a:t>
            </a:r>
            <a:r>
              <a:rPr dirty="0"/>
              <a:t> </a:t>
            </a:r>
            <a:r>
              <a:rPr dirty="0" err="1"/>
              <a:t>طفل</a:t>
            </a:r>
            <a:r>
              <a:rPr dirty="0"/>
              <a:t> </a:t>
            </a:r>
            <a:r>
              <a:rPr dirty="0" err="1"/>
              <a:t>عدواني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667512" rtl="0">
              <a:defRPr sz="2847">
                <a:solidFill>
                  <a:schemeClr val="accent2"/>
                </a:solidFill>
                <a:effectLst>
                  <a:outerShdw blurRad="27813" dist="18542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r>
              <a:rPr b="1" dirty="0" err="1">
                <a:solidFill>
                  <a:schemeClr val="bg1"/>
                </a:solidFill>
              </a:rPr>
              <a:t>التطور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الحسي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الحركي</a:t>
            </a:r>
            <a:br>
              <a:rPr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204" name="Shape 204"/>
          <p:cNvSpPr>
            <a:spLocks noGrp="1"/>
          </p:cNvSpPr>
          <p:nvPr>
            <p:ph idx="1"/>
          </p:nvPr>
        </p:nvSpPr>
        <p:spPr>
          <a:xfrm>
            <a:off x="866441" y="2489200"/>
            <a:ext cx="79727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98755" algn="r" defTabSz="822959" rtl="1">
              <a:lnSpc>
                <a:spcPct val="80000"/>
              </a:lnSpc>
              <a:spcBef>
                <a:spcPts val="300"/>
              </a:spcBef>
              <a:buSzTx/>
              <a:buNone/>
              <a:defRPr sz="2250"/>
            </a:pPr>
            <a:r>
              <a:rPr dirty="0" err="1"/>
              <a:t>اثناء</a:t>
            </a:r>
            <a:r>
              <a:rPr dirty="0"/>
              <a:t> </a:t>
            </a:r>
            <a:r>
              <a:rPr dirty="0" err="1"/>
              <a:t>العامين</a:t>
            </a:r>
            <a:r>
              <a:rPr dirty="0"/>
              <a:t> </a:t>
            </a:r>
            <a:r>
              <a:rPr dirty="0" err="1"/>
              <a:t>الاولى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حياة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يتعلم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الاستكشاف</a:t>
            </a:r>
            <a:r>
              <a:rPr dirty="0"/>
              <a:t> </a:t>
            </a:r>
            <a:r>
              <a:rPr dirty="0" err="1"/>
              <a:t>واستخدام</a:t>
            </a:r>
            <a:r>
              <a:rPr dirty="0"/>
              <a:t> </a:t>
            </a:r>
            <a:r>
              <a:rPr dirty="0" err="1"/>
              <a:t>الحواس،واظهرت</a:t>
            </a:r>
            <a:r>
              <a:rPr dirty="0"/>
              <a:t> </a:t>
            </a:r>
            <a:r>
              <a:rPr dirty="0" err="1"/>
              <a:t>الدراسات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الاستثارة</a:t>
            </a:r>
            <a:r>
              <a:rPr dirty="0"/>
              <a:t> </a:t>
            </a:r>
            <a:r>
              <a:rPr dirty="0" err="1"/>
              <a:t>الحسية</a:t>
            </a:r>
            <a:r>
              <a:rPr dirty="0"/>
              <a:t> </a:t>
            </a:r>
            <a:r>
              <a:rPr dirty="0" err="1"/>
              <a:t>الحركية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هذا</a:t>
            </a:r>
            <a:r>
              <a:rPr dirty="0"/>
              <a:t> </a:t>
            </a:r>
            <a:r>
              <a:rPr dirty="0" err="1"/>
              <a:t>العمر</a:t>
            </a:r>
            <a:r>
              <a:rPr dirty="0"/>
              <a:t> </a:t>
            </a:r>
            <a:r>
              <a:rPr dirty="0" err="1"/>
              <a:t>تؤدي</a:t>
            </a:r>
            <a:r>
              <a:rPr dirty="0"/>
              <a:t> </a:t>
            </a:r>
            <a:r>
              <a:rPr dirty="0" err="1"/>
              <a:t>الى</a:t>
            </a:r>
            <a:r>
              <a:rPr dirty="0"/>
              <a:t> </a:t>
            </a:r>
            <a:r>
              <a:rPr dirty="0" err="1"/>
              <a:t>تحقيق</a:t>
            </a:r>
            <a:r>
              <a:rPr dirty="0"/>
              <a:t> </a:t>
            </a:r>
            <a:r>
              <a:rPr dirty="0" err="1"/>
              <a:t>مستوى</a:t>
            </a:r>
            <a:r>
              <a:rPr dirty="0"/>
              <a:t> </a:t>
            </a:r>
            <a:r>
              <a:rPr dirty="0" err="1"/>
              <a:t>اعلى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الانتباه</a:t>
            </a:r>
            <a:r>
              <a:rPr dirty="0"/>
              <a:t> </a:t>
            </a:r>
            <a:r>
              <a:rPr dirty="0" err="1"/>
              <a:t>ومهارات</a:t>
            </a:r>
            <a:r>
              <a:rPr dirty="0"/>
              <a:t> </a:t>
            </a:r>
            <a:r>
              <a:rPr dirty="0" err="1"/>
              <a:t>الاستماع</a:t>
            </a:r>
            <a:r>
              <a:rPr dirty="0"/>
              <a:t> </a:t>
            </a:r>
            <a:r>
              <a:rPr dirty="0" err="1"/>
              <a:t>ودرجات</a:t>
            </a:r>
            <a:r>
              <a:rPr dirty="0"/>
              <a:t> </a:t>
            </a:r>
            <a:r>
              <a:rPr dirty="0" err="1"/>
              <a:t>القراءة</a:t>
            </a:r>
            <a:r>
              <a:rPr dirty="0"/>
              <a:t> </a:t>
            </a:r>
            <a:r>
              <a:rPr dirty="0" err="1"/>
              <a:t>ومهارات</a:t>
            </a:r>
            <a:r>
              <a:rPr dirty="0"/>
              <a:t> </a:t>
            </a:r>
            <a:r>
              <a:rPr dirty="0" err="1"/>
              <a:t>الكتابة</a:t>
            </a:r>
            <a:r>
              <a:rPr dirty="0"/>
              <a:t>.</a:t>
            </a:r>
            <a:endParaRPr sz="2159" dirty="0"/>
          </a:p>
          <a:p>
            <a:pPr marL="329183" indent="-230428" algn="r" defTabSz="822959" rtl="1">
              <a:lnSpc>
                <a:spcPct val="80000"/>
              </a:lnSpc>
              <a:spcBef>
                <a:spcPts val="300"/>
              </a:spcBef>
              <a:buFontTx/>
              <a:buChar char="-"/>
              <a:defRPr sz="2250"/>
            </a:pPr>
            <a:r>
              <a:rPr dirty="0" err="1"/>
              <a:t>الجهاز</a:t>
            </a:r>
            <a:r>
              <a:rPr dirty="0"/>
              <a:t> </a:t>
            </a:r>
            <a:r>
              <a:rPr dirty="0" err="1"/>
              <a:t>الدهليزي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الاذن</a:t>
            </a:r>
            <a:r>
              <a:rPr dirty="0"/>
              <a:t> </a:t>
            </a:r>
            <a:r>
              <a:rPr dirty="0" err="1"/>
              <a:t>الداخلية</a:t>
            </a:r>
            <a:r>
              <a:rPr dirty="0"/>
              <a:t> </a:t>
            </a:r>
            <a:r>
              <a:rPr dirty="0" err="1"/>
              <a:t>والذي</a:t>
            </a:r>
            <a:r>
              <a:rPr dirty="0"/>
              <a:t> </a:t>
            </a:r>
            <a:r>
              <a:rPr dirty="0" err="1"/>
              <a:t>يتحكم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الإحساس</a:t>
            </a:r>
            <a:r>
              <a:rPr dirty="0"/>
              <a:t> </a:t>
            </a:r>
            <a:r>
              <a:rPr dirty="0" err="1"/>
              <a:t>بالحركة</a:t>
            </a:r>
            <a:r>
              <a:rPr dirty="0"/>
              <a:t> </a:t>
            </a:r>
            <a:r>
              <a:rPr dirty="0" err="1"/>
              <a:t>والاتزان</a:t>
            </a:r>
            <a:r>
              <a:rPr dirty="0"/>
              <a:t> </a:t>
            </a:r>
            <a:r>
              <a:rPr dirty="0" err="1"/>
              <a:t>وهو</a:t>
            </a:r>
            <a:r>
              <a:rPr dirty="0"/>
              <a:t> </a:t>
            </a:r>
            <a:r>
              <a:rPr dirty="0" err="1"/>
              <a:t>يؤثر</a:t>
            </a:r>
            <a:r>
              <a:rPr dirty="0"/>
              <a:t> </a:t>
            </a:r>
            <a:r>
              <a:rPr dirty="0" err="1"/>
              <a:t>بشدة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الأجهزة</a:t>
            </a:r>
            <a:r>
              <a:rPr dirty="0"/>
              <a:t> </a:t>
            </a:r>
            <a:r>
              <a:rPr dirty="0" err="1"/>
              <a:t>الحسية</a:t>
            </a:r>
            <a:r>
              <a:rPr dirty="0"/>
              <a:t> </a:t>
            </a:r>
            <a:r>
              <a:rPr dirty="0" err="1"/>
              <a:t>الأخرى</a:t>
            </a:r>
            <a:r>
              <a:rPr dirty="0"/>
              <a:t>..</a:t>
            </a:r>
            <a:r>
              <a:rPr dirty="0" err="1"/>
              <a:t>ويربط</a:t>
            </a:r>
            <a:r>
              <a:rPr dirty="0"/>
              <a:t> </a:t>
            </a:r>
            <a:r>
              <a:rPr dirty="0" err="1"/>
              <a:t>العلماء</a:t>
            </a:r>
            <a:r>
              <a:rPr dirty="0"/>
              <a:t> </a:t>
            </a:r>
            <a:r>
              <a:rPr dirty="0" err="1"/>
              <a:t>فقدان</a:t>
            </a:r>
            <a:r>
              <a:rPr dirty="0"/>
              <a:t> </a:t>
            </a:r>
            <a:r>
              <a:rPr dirty="0" err="1"/>
              <a:t>تنبيه</a:t>
            </a:r>
            <a:r>
              <a:rPr dirty="0"/>
              <a:t> </a:t>
            </a:r>
            <a:r>
              <a:rPr dirty="0" err="1"/>
              <a:t>الجهاز</a:t>
            </a:r>
            <a:r>
              <a:rPr dirty="0"/>
              <a:t> </a:t>
            </a:r>
            <a:r>
              <a:rPr dirty="0" err="1"/>
              <a:t>الدهليزي</a:t>
            </a:r>
            <a:r>
              <a:rPr dirty="0"/>
              <a:t>  </a:t>
            </a:r>
            <a:r>
              <a:rPr dirty="0" err="1"/>
              <a:t>بالعديد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المشاكل</a:t>
            </a:r>
            <a:r>
              <a:rPr dirty="0"/>
              <a:t> </a:t>
            </a:r>
            <a:r>
              <a:rPr dirty="0" err="1"/>
              <a:t>التعليمية</a:t>
            </a:r>
            <a:r>
              <a:rPr dirty="0"/>
              <a:t> </a:t>
            </a:r>
            <a:r>
              <a:rPr dirty="0" err="1"/>
              <a:t>مثل</a:t>
            </a:r>
            <a:r>
              <a:rPr dirty="0"/>
              <a:t> </a:t>
            </a:r>
            <a:r>
              <a:rPr dirty="0" err="1"/>
              <a:t>مشاكل</a:t>
            </a:r>
            <a:r>
              <a:rPr dirty="0"/>
              <a:t> </a:t>
            </a:r>
            <a:r>
              <a:rPr dirty="0" err="1"/>
              <a:t>القراءة</a:t>
            </a:r>
            <a:r>
              <a:rPr dirty="0"/>
              <a:t> </a:t>
            </a:r>
            <a:r>
              <a:rPr dirty="0" err="1"/>
              <a:t>والكتابة</a:t>
            </a:r>
            <a:r>
              <a:rPr dirty="0"/>
              <a:t> </a:t>
            </a:r>
            <a:r>
              <a:rPr dirty="0" err="1"/>
              <a:t>والرياضيات</a:t>
            </a:r>
            <a:r>
              <a:rPr dirty="0"/>
              <a:t> </a:t>
            </a:r>
            <a:endParaRPr sz="2159" dirty="0"/>
          </a:p>
          <a:p>
            <a:pPr marL="329183" indent="-230428" algn="r" defTabSz="822959" rtl="1">
              <a:lnSpc>
                <a:spcPct val="80000"/>
              </a:lnSpc>
              <a:spcBef>
                <a:spcPts val="300"/>
              </a:spcBef>
              <a:buFontTx/>
              <a:buChar char="-"/>
              <a:defRPr sz="2250"/>
            </a:pPr>
            <a:r>
              <a:rPr dirty="0" err="1"/>
              <a:t>الحث</a:t>
            </a:r>
            <a:r>
              <a:rPr dirty="0"/>
              <a:t> </a:t>
            </a:r>
            <a:r>
              <a:rPr dirty="0" err="1"/>
              <a:t>الدهليزي</a:t>
            </a:r>
            <a:r>
              <a:rPr dirty="0"/>
              <a:t> </a:t>
            </a:r>
            <a:r>
              <a:rPr dirty="0" err="1"/>
              <a:t>يحدث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تشمل</a:t>
            </a:r>
            <a:r>
              <a:rPr dirty="0"/>
              <a:t> </a:t>
            </a:r>
            <a:r>
              <a:rPr dirty="0" err="1"/>
              <a:t>الحركة</a:t>
            </a:r>
            <a:r>
              <a:rPr dirty="0"/>
              <a:t> </a:t>
            </a:r>
            <a:r>
              <a:rPr dirty="0" err="1"/>
              <a:t>حتى</a:t>
            </a:r>
            <a:r>
              <a:rPr dirty="0"/>
              <a:t> </a:t>
            </a:r>
            <a:r>
              <a:rPr dirty="0" err="1"/>
              <a:t>الحركات</a:t>
            </a:r>
            <a:r>
              <a:rPr dirty="0"/>
              <a:t> </a:t>
            </a:r>
            <a:r>
              <a:rPr dirty="0" err="1"/>
              <a:t>البسيطة</a:t>
            </a:r>
            <a:r>
              <a:rPr dirty="0"/>
              <a:t> </a:t>
            </a:r>
            <a:r>
              <a:rPr dirty="0" err="1"/>
              <a:t>مثل</a:t>
            </a:r>
            <a:r>
              <a:rPr dirty="0"/>
              <a:t> </a:t>
            </a:r>
            <a:r>
              <a:rPr dirty="0" err="1"/>
              <a:t>الاهتزاز</a:t>
            </a:r>
            <a:endParaRPr sz="2520" dirty="0"/>
          </a:p>
          <a:p>
            <a:pPr marL="0" indent="98755" algn="r" defTabSz="822959" rtl="1">
              <a:lnSpc>
                <a:spcPct val="80000"/>
              </a:lnSpc>
              <a:spcBef>
                <a:spcPts val="300"/>
              </a:spcBef>
              <a:buSzTx/>
              <a:buNone/>
              <a:defRPr sz="2250"/>
            </a:pPr>
            <a:r>
              <a:rPr dirty="0" err="1"/>
              <a:t>تنصح</a:t>
            </a:r>
            <a:r>
              <a:rPr dirty="0"/>
              <a:t> </a:t>
            </a:r>
            <a:r>
              <a:rPr dirty="0" err="1"/>
              <a:t>الام</a:t>
            </a:r>
            <a:r>
              <a:rPr dirty="0"/>
              <a:t> : </a:t>
            </a:r>
            <a:r>
              <a:rPr dirty="0" err="1"/>
              <a:t>عدم</a:t>
            </a:r>
            <a:r>
              <a:rPr dirty="0"/>
              <a:t> </a:t>
            </a:r>
            <a:r>
              <a:rPr dirty="0" err="1"/>
              <a:t>ترك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امام</a:t>
            </a:r>
            <a:r>
              <a:rPr dirty="0"/>
              <a:t> </a:t>
            </a:r>
            <a:r>
              <a:rPr dirty="0" err="1"/>
              <a:t>التلفاز</a:t>
            </a:r>
            <a:r>
              <a:rPr dirty="0"/>
              <a:t> </a:t>
            </a:r>
            <a:r>
              <a:rPr dirty="0" err="1"/>
              <a:t>والاجهزة</a:t>
            </a:r>
            <a:r>
              <a:rPr dirty="0"/>
              <a:t> </a:t>
            </a:r>
            <a:r>
              <a:rPr dirty="0" err="1"/>
              <a:t>الالكترونية</a:t>
            </a:r>
            <a:r>
              <a:rPr dirty="0"/>
              <a:t> </a:t>
            </a:r>
            <a:r>
              <a:rPr dirty="0" err="1"/>
              <a:t>وقت</a:t>
            </a:r>
            <a:r>
              <a:rPr dirty="0"/>
              <a:t> </a:t>
            </a:r>
            <a:r>
              <a:rPr dirty="0" err="1"/>
              <a:t>طويل</a:t>
            </a:r>
            <a:r>
              <a:rPr dirty="0"/>
              <a:t>- </a:t>
            </a:r>
            <a:r>
              <a:rPr dirty="0" err="1"/>
              <a:t>عدم</a:t>
            </a:r>
            <a:r>
              <a:rPr dirty="0"/>
              <a:t> </a:t>
            </a:r>
            <a:r>
              <a:rPr dirty="0" err="1"/>
              <a:t>ترك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العربة</a:t>
            </a:r>
            <a:r>
              <a:rPr dirty="0"/>
              <a:t> </a:t>
            </a:r>
            <a:r>
              <a:rPr dirty="0" err="1"/>
              <a:t>ومقعد</a:t>
            </a:r>
            <a:r>
              <a:rPr dirty="0"/>
              <a:t> </a:t>
            </a:r>
            <a:r>
              <a:rPr dirty="0" err="1"/>
              <a:t>السيارة</a:t>
            </a:r>
            <a:r>
              <a:rPr dirty="0"/>
              <a:t> </a:t>
            </a:r>
            <a:r>
              <a:rPr dirty="0" err="1"/>
              <a:t>اوقات</a:t>
            </a:r>
            <a:r>
              <a:rPr dirty="0"/>
              <a:t> </a:t>
            </a:r>
            <a:r>
              <a:rPr dirty="0" err="1"/>
              <a:t>طويلة</a:t>
            </a:r>
            <a:r>
              <a:rPr dirty="0"/>
              <a:t> </a:t>
            </a:r>
            <a:r>
              <a:rPr dirty="0" err="1"/>
              <a:t>دون</a:t>
            </a:r>
            <a:r>
              <a:rPr dirty="0"/>
              <a:t> </a:t>
            </a:r>
            <a:r>
              <a:rPr dirty="0" err="1"/>
              <a:t>انشطة</a:t>
            </a:r>
            <a:r>
              <a:rPr dirty="0"/>
              <a:t>- </a:t>
            </a:r>
            <a:r>
              <a:rPr dirty="0" err="1"/>
              <a:t>الاهتمام</a:t>
            </a:r>
            <a:r>
              <a:rPr dirty="0"/>
              <a:t> </a:t>
            </a:r>
            <a:r>
              <a:rPr dirty="0" err="1"/>
              <a:t>بالانشطة</a:t>
            </a:r>
            <a:r>
              <a:rPr dirty="0"/>
              <a:t> </a:t>
            </a:r>
            <a:r>
              <a:rPr dirty="0" err="1"/>
              <a:t>والاستثارة</a:t>
            </a:r>
            <a:r>
              <a:rPr dirty="0"/>
              <a:t> </a:t>
            </a:r>
            <a:r>
              <a:rPr dirty="0" err="1"/>
              <a:t>الحسية</a:t>
            </a:r>
            <a:r>
              <a:rPr dirty="0"/>
              <a:t> </a:t>
            </a:r>
            <a:r>
              <a:rPr dirty="0" err="1"/>
              <a:t>الحركية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7"/>
          </a:xfrm>
          <a:prstGeom prst="rect">
            <a:avLst/>
          </a:prstGeom>
        </p:spPr>
        <p:txBody>
          <a:bodyPr/>
          <a:lstStyle/>
          <a:p>
            <a:pPr defTabSz="566927" rtl="0">
              <a:defRPr sz="2232">
                <a:effectLst>
                  <a:outerShdw blurRad="23622" dist="15748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7" name="Shape 207"/>
          <p:cNvSpPr>
            <a:spLocks noGrp="1"/>
          </p:cNvSpPr>
          <p:nvPr>
            <p:ph idx="1"/>
          </p:nvPr>
        </p:nvSpPr>
        <p:spPr>
          <a:xfrm>
            <a:off x="457200" y="2527300"/>
            <a:ext cx="8229600" cy="3998044"/>
          </a:xfrm>
          <a:prstGeom prst="rect">
            <a:avLst/>
          </a:prstGeom>
        </p:spPr>
        <p:txBody>
          <a:bodyPr/>
          <a:lstStyle/>
          <a:p>
            <a:pPr marL="307238" indent="-215066" algn="r" defTabSz="768095" rtl="1">
              <a:lnSpc>
                <a:spcPct val="80000"/>
              </a:lnSpc>
              <a:spcBef>
                <a:spcPts val="300"/>
              </a:spcBef>
              <a:defRPr sz="2100" b="1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التطور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السمعي</a:t>
            </a:r>
            <a:r>
              <a:rPr sz="2016" b="0" dirty="0">
                <a:solidFill>
                  <a:srgbClr val="92D050"/>
                </a:solidFill>
              </a:rPr>
              <a:t>: </a:t>
            </a:r>
            <a:r>
              <a:rPr sz="2016" b="0" dirty="0" err="1">
                <a:solidFill>
                  <a:srgbClr val="000000"/>
                </a:solidFill>
              </a:rPr>
              <a:t>يستطيع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الرضيع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تمييز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اغلب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الاصوات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في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البيئة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عند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بلوغ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عمر</a:t>
            </a:r>
            <a:r>
              <a:rPr sz="2016" b="0" dirty="0">
                <a:solidFill>
                  <a:srgbClr val="000000"/>
                </a:solidFill>
              </a:rPr>
              <a:t> 6 </a:t>
            </a:r>
            <a:r>
              <a:rPr sz="2016" b="0" dirty="0" err="1">
                <a:solidFill>
                  <a:srgbClr val="000000"/>
                </a:solidFill>
              </a:rPr>
              <a:t>اشهر</a:t>
            </a:r>
            <a:r>
              <a:rPr sz="2016" b="0" dirty="0">
                <a:solidFill>
                  <a:srgbClr val="000000"/>
                </a:solidFill>
              </a:rPr>
              <a:t>، </a:t>
            </a:r>
            <a:r>
              <a:rPr sz="2016" b="0" dirty="0" err="1">
                <a:solidFill>
                  <a:srgbClr val="000000"/>
                </a:solidFill>
              </a:rPr>
              <a:t>وعند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وجود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مشاكل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في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الجهاز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السمعي</a:t>
            </a:r>
            <a:r>
              <a:rPr sz="2016" b="0" dirty="0">
                <a:solidFill>
                  <a:srgbClr val="000000"/>
                </a:solidFill>
              </a:rPr>
              <a:t>، </a:t>
            </a:r>
            <a:r>
              <a:rPr sz="2016" b="0" dirty="0" err="1">
                <a:solidFill>
                  <a:srgbClr val="000000"/>
                </a:solidFill>
              </a:rPr>
              <a:t>يعاني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الاطفال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من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مشاكل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اكاديمية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فقد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يعانون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من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صعوبة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في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سماع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الاحرف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الاولى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او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الاخيرة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من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الكلمات</a:t>
            </a:r>
            <a:r>
              <a:rPr sz="2016" b="0" dirty="0">
                <a:solidFill>
                  <a:srgbClr val="000000"/>
                </a:solidFill>
              </a:rPr>
              <a:t>، </a:t>
            </a:r>
            <a:r>
              <a:rPr sz="2016" b="0" dirty="0" err="1">
                <a:solidFill>
                  <a:srgbClr val="000000"/>
                </a:solidFill>
              </a:rPr>
              <a:t>وتمييز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لفظ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عن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لفظ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اخر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وتعلم</a:t>
            </a:r>
            <a:r>
              <a:rPr sz="2016" b="0" dirty="0">
                <a:solidFill>
                  <a:srgbClr val="000000"/>
                </a:solidFill>
              </a:rPr>
              <a:t> </a:t>
            </a:r>
            <a:r>
              <a:rPr sz="2016" b="0" dirty="0" err="1">
                <a:solidFill>
                  <a:srgbClr val="000000"/>
                </a:solidFill>
              </a:rPr>
              <a:t>القراءة</a:t>
            </a:r>
            <a:r>
              <a:rPr sz="2016" b="0" dirty="0">
                <a:solidFill>
                  <a:srgbClr val="000000"/>
                </a:solidFill>
              </a:rPr>
              <a:t>.</a:t>
            </a:r>
            <a:endParaRPr sz="2016" dirty="0"/>
          </a:p>
          <a:p>
            <a:pPr marL="0" indent="92171" algn="r" defTabSz="768095" rtl="1">
              <a:lnSpc>
                <a:spcPct val="80000"/>
              </a:lnSpc>
              <a:spcBef>
                <a:spcPts val="300"/>
              </a:spcBef>
              <a:buSzTx/>
              <a:buNone/>
              <a:defRPr sz="2016"/>
            </a:pPr>
            <a:r>
              <a:rPr dirty="0" err="1"/>
              <a:t>كلما</a:t>
            </a:r>
            <a:r>
              <a:rPr dirty="0"/>
              <a:t> </a:t>
            </a:r>
            <a:r>
              <a:rPr dirty="0" err="1"/>
              <a:t>ازدادت</a:t>
            </a:r>
            <a:r>
              <a:rPr dirty="0"/>
              <a:t> </a:t>
            </a:r>
            <a:r>
              <a:rPr dirty="0" err="1"/>
              <a:t>الكلمات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يسمعها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كلما</a:t>
            </a:r>
            <a:r>
              <a:rPr dirty="0"/>
              <a:t> </a:t>
            </a:r>
            <a:r>
              <a:rPr dirty="0" err="1"/>
              <a:t>كان</a:t>
            </a:r>
            <a:r>
              <a:rPr dirty="0"/>
              <a:t> </a:t>
            </a:r>
            <a:r>
              <a:rPr dirty="0" err="1"/>
              <a:t>افضل</a:t>
            </a:r>
            <a:r>
              <a:rPr dirty="0"/>
              <a:t> </a:t>
            </a:r>
          </a:p>
          <a:p>
            <a:pPr marL="215066" indent="-122895" algn="r" defTabSz="768095" rtl="1">
              <a:lnSpc>
                <a:spcPct val="80000"/>
              </a:lnSpc>
              <a:spcBef>
                <a:spcPts val="300"/>
              </a:spcBef>
              <a:buSzTx/>
              <a:buNone/>
              <a:defRPr sz="2100" b="1"/>
            </a:pP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السنة</a:t>
            </a:r>
            <a:r>
              <a:rPr dirty="0"/>
              <a:t> </a:t>
            </a:r>
            <a:r>
              <a:rPr dirty="0" err="1"/>
              <a:t>الاولى</a:t>
            </a:r>
            <a:r>
              <a:rPr dirty="0"/>
              <a:t> </a:t>
            </a:r>
            <a:r>
              <a:rPr dirty="0" err="1"/>
              <a:t>كل</a:t>
            </a:r>
            <a:r>
              <a:rPr dirty="0"/>
              <a:t> </a:t>
            </a:r>
            <a:r>
              <a:rPr dirty="0" err="1"/>
              <a:t>صوت</a:t>
            </a:r>
            <a:r>
              <a:rPr dirty="0"/>
              <a:t> </a:t>
            </a:r>
            <a:r>
              <a:rPr dirty="0" err="1"/>
              <a:t>يلتقطه</a:t>
            </a:r>
            <a:r>
              <a:rPr dirty="0"/>
              <a:t> </a:t>
            </a:r>
            <a:r>
              <a:rPr dirty="0" err="1"/>
              <a:t>تخصص</a:t>
            </a:r>
            <a:r>
              <a:rPr dirty="0"/>
              <a:t> </a:t>
            </a:r>
            <a:r>
              <a:rPr dirty="0" err="1"/>
              <a:t>له</a:t>
            </a:r>
            <a:r>
              <a:rPr dirty="0"/>
              <a:t> </a:t>
            </a:r>
            <a:r>
              <a:rPr dirty="0" err="1"/>
              <a:t>خلايا</a:t>
            </a:r>
            <a:r>
              <a:rPr dirty="0"/>
              <a:t> </a:t>
            </a:r>
            <a:r>
              <a:rPr dirty="0" err="1"/>
              <a:t>عصبية</a:t>
            </a:r>
            <a:r>
              <a:rPr dirty="0"/>
              <a:t> ، </a:t>
            </a:r>
            <a:r>
              <a:rPr dirty="0" err="1"/>
              <a:t>وكلما</a:t>
            </a:r>
            <a:r>
              <a:rPr dirty="0"/>
              <a:t> </a:t>
            </a:r>
            <a:r>
              <a:rPr dirty="0" err="1"/>
              <a:t>زاد</a:t>
            </a:r>
            <a:r>
              <a:rPr dirty="0"/>
              <a:t> </a:t>
            </a:r>
            <a:r>
              <a:rPr dirty="0" err="1"/>
              <a:t>تعرف</a:t>
            </a:r>
            <a:r>
              <a:rPr dirty="0"/>
              <a:t> </a:t>
            </a:r>
            <a:r>
              <a:rPr dirty="0" err="1"/>
              <a:t>الاطفال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الاصوات</a:t>
            </a:r>
            <a:r>
              <a:rPr dirty="0"/>
              <a:t> </a:t>
            </a:r>
            <a:r>
              <a:rPr dirty="0" err="1"/>
              <a:t>والكلمات</a:t>
            </a:r>
            <a:r>
              <a:rPr dirty="0"/>
              <a:t> </a:t>
            </a:r>
            <a:r>
              <a:rPr dirty="0" err="1"/>
              <a:t>الجديدة</a:t>
            </a:r>
            <a:r>
              <a:rPr dirty="0"/>
              <a:t> </a:t>
            </a:r>
            <a:r>
              <a:rPr dirty="0" err="1"/>
              <a:t>كلما</a:t>
            </a:r>
            <a:r>
              <a:rPr dirty="0"/>
              <a:t> </a:t>
            </a:r>
            <a:r>
              <a:rPr dirty="0" err="1"/>
              <a:t>تحسن</a:t>
            </a:r>
            <a:r>
              <a:rPr dirty="0"/>
              <a:t> </a:t>
            </a:r>
            <a:r>
              <a:rPr dirty="0" err="1"/>
              <a:t>الارتباط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الخلايا</a:t>
            </a:r>
            <a:r>
              <a:rPr dirty="0"/>
              <a:t> </a:t>
            </a:r>
            <a:r>
              <a:rPr dirty="0" err="1"/>
              <a:t>العصبية</a:t>
            </a:r>
            <a:r>
              <a:rPr dirty="0">
                <a:solidFill>
                  <a:schemeClr val="accent2"/>
                </a:solidFill>
              </a:rPr>
              <a:t>( </a:t>
            </a:r>
            <a:r>
              <a:rPr dirty="0" err="1">
                <a:solidFill>
                  <a:schemeClr val="accent2"/>
                </a:solidFill>
              </a:rPr>
              <a:t>فرصة</a:t>
            </a:r>
            <a:r>
              <a:rPr dirty="0">
                <a:solidFill>
                  <a:schemeClr val="accent2"/>
                </a:solidFill>
              </a:rPr>
              <a:t> </a:t>
            </a:r>
            <a:r>
              <a:rPr dirty="0" err="1">
                <a:solidFill>
                  <a:schemeClr val="accent2"/>
                </a:solidFill>
              </a:rPr>
              <a:t>هامة</a:t>
            </a:r>
            <a:r>
              <a:rPr dirty="0">
                <a:solidFill>
                  <a:schemeClr val="accent2"/>
                </a:solidFill>
              </a:rPr>
              <a:t> </a:t>
            </a:r>
            <a:r>
              <a:rPr dirty="0" err="1">
                <a:solidFill>
                  <a:schemeClr val="accent2"/>
                </a:solidFill>
              </a:rPr>
              <a:t>لتعلم</a:t>
            </a:r>
            <a:r>
              <a:rPr dirty="0">
                <a:solidFill>
                  <a:schemeClr val="accent2"/>
                </a:solidFill>
              </a:rPr>
              <a:t> </a:t>
            </a:r>
            <a:r>
              <a:rPr dirty="0" err="1">
                <a:solidFill>
                  <a:schemeClr val="accent2"/>
                </a:solidFill>
              </a:rPr>
              <a:t>اللغة</a:t>
            </a:r>
            <a:r>
              <a:rPr dirty="0">
                <a:solidFill>
                  <a:schemeClr val="accent2"/>
                </a:solidFill>
              </a:rPr>
              <a:t> </a:t>
            </a:r>
            <a:r>
              <a:rPr dirty="0" err="1">
                <a:solidFill>
                  <a:schemeClr val="accent2"/>
                </a:solidFill>
              </a:rPr>
              <a:t>واساسيات</a:t>
            </a:r>
            <a:r>
              <a:rPr dirty="0">
                <a:solidFill>
                  <a:schemeClr val="accent2"/>
                </a:solidFill>
              </a:rPr>
              <a:t> </a:t>
            </a:r>
            <a:r>
              <a:rPr dirty="0" err="1">
                <a:solidFill>
                  <a:schemeClr val="accent2"/>
                </a:solidFill>
              </a:rPr>
              <a:t>مهارة</a:t>
            </a:r>
            <a:r>
              <a:rPr dirty="0">
                <a:solidFill>
                  <a:schemeClr val="accent2"/>
                </a:solidFill>
              </a:rPr>
              <a:t> </a:t>
            </a:r>
            <a:r>
              <a:rPr dirty="0" err="1">
                <a:solidFill>
                  <a:schemeClr val="accent2"/>
                </a:solidFill>
              </a:rPr>
              <a:t>القراءة</a:t>
            </a:r>
            <a:r>
              <a:rPr dirty="0">
                <a:solidFill>
                  <a:schemeClr val="accent2"/>
                </a:solidFill>
              </a:rPr>
              <a:t>)</a:t>
            </a:r>
            <a:endParaRPr sz="2016" dirty="0"/>
          </a:p>
          <a:p>
            <a:pPr marL="215066" indent="-122895" algn="r" defTabSz="768095" rtl="1">
              <a:lnSpc>
                <a:spcPct val="80000"/>
              </a:lnSpc>
              <a:spcBef>
                <a:spcPts val="300"/>
              </a:spcBef>
              <a:buSzTx/>
              <a:buNone/>
              <a:defRPr sz="2100" b="1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يتأثر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تطور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اللغة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بما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يلي</a:t>
            </a:r>
            <a:r>
              <a:rPr dirty="0"/>
              <a:t>:</a:t>
            </a:r>
            <a:endParaRPr sz="2016" dirty="0"/>
          </a:p>
          <a:p>
            <a:pPr marL="307238" indent="-215066" algn="r" defTabSz="768095" rtl="1">
              <a:lnSpc>
                <a:spcPct val="80000"/>
              </a:lnSpc>
              <a:spcBef>
                <a:spcPts val="300"/>
              </a:spcBef>
              <a:buFontTx/>
              <a:buChar char="-"/>
              <a:defRPr sz="2100" b="1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سماع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الكلمات</a:t>
            </a:r>
            <a:r>
              <a:rPr dirty="0">
                <a:solidFill>
                  <a:srgbClr val="92D050"/>
                </a:solidFill>
              </a:rPr>
              <a:t> : </a:t>
            </a:r>
            <a:r>
              <a:rPr dirty="0" err="1">
                <a:solidFill>
                  <a:srgbClr val="000000"/>
                </a:solidFill>
              </a:rPr>
              <a:t>كلما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زادت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الكلمات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التي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يسمعها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الطفل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كلما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كان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ذلك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افضل</a:t>
            </a:r>
            <a:r>
              <a:rPr dirty="0">
                <a:solidFill>
                  <a:srgbClr val="000000"/>
                </a:solidFill>
              </a:rPr>
              <a:t>( </a:t>
            </a:r>
            <a:r>
              <a:rPr dirty="0" err="1">
                <a:solidFill>
                  <a:srgbClr val="000000"/>
                </a:solidFill>
              </a:rPr>
              <a:t>التحدث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الى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الطفل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بنغمات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مختلفة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مهم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في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السنة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الأولى</a:t>
            </a:r>
            <a:r>
              <a:rPr dirty="0">
                <a:solidFill>
                  <a:srgbClr val="000000"/>
                </a:solidFill>
              </a:rPr>
              <a:t>..</a:t>
            </a:r>
            <a:r>
              <a:rPr dirty="0" err="1">
                <a:solidFill>
                  <a:srgbClr val="000000"/>
                </a:solidFill>
              </a:rPr>
              <a:t>المناغاة</a:t>
            </a:r>
            <a:r>
              <a:rPr dirty="0">
                <a:solidFill>
                  <a:srgbClr val="000000"/>
                </a:solidFill>
              </a:rPr>
              <a:t>- </a:t>
            </a:r>
            <a:r>
              <a:rPr dirty="0" err="1">
                <a:solidFill>
                  <a:srgbClr val="000000"/>
                </a:solidFill>
              </a:rPr>
              <a:t>الأناشيد</a:t>
            </a:r>
            <a:r>
              <a:rPr dirty="0">
                <a:solidFill>
                  <a:srgbClr val="000000"/>
                </a:solidFill>
              </a:rPr>
              <a:t>- </a:t>
            </a:r>
            <a:r>
              <a:rPr dirty="0" err="1">
                <a:solidFill>
                  <a:srgbClr val="000000"/>
                </a:solidFill>
              </a:rPr>
              <a:t>القراءة</a:t>
            </a:r>
            <a:r>
              <a:rPr dirty="0">
                <a:solidFill>
                  <a:srgbClr val="000000"/>
                </a:solidFill>
              </a:rPr>
              <a:t>)</a:t>
            </a:r>
            <a:r>
              <a:rPr dirty="0"/>
              <a:t> </a:t>
            </a:r>
            <a:endParaRPr sz="2016" dirty="0"/>
          </a:p>
          <a:p>
            <a:pPr marL="307238" indent="-215066" algn="r" defTabSz="768095" rtl="1">
              <a:lnSpc>
                <a:spcPct val="80000"/>
              </a:lnSpc>
              <a:spcBef>
                <a:spcPts val="300"/>
              </a:spcBef>
              <a:buFontTx/>
              <a:buChar char="-"/>
              <a:defRPr sz="2100" b="1">
                <a:solidFill>
                  <a:srgbClr val="FF0000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نطق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الكلمات</a:t>
            </a:r>
            <a:r>
              <a:rPr dirty="0"/>
              <a:t>: </a:t>
            </a:r>
            <a:r>
              <a:rPr dirty="0" err="1">
                <a:solidFill>
                  <a:srgbClr val="000000"/>
                </a:solidFill>
              </a:rPr>
              <a:t>كلما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تحدث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الطفل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كلما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كان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افضل</a:t>
            </a:r>
            <a:endParaRPr sz="2016" dirty="0"/>
          </a:p>
          <a:p>
            <a:pPr marL="307238" indent="-215066" algn="r" defTabSz="768095" rtl="1">
              <a:lnSpc>
                <a:spcPct val="80000"/>
              </a:lnSpc>
              <a:spcBef>
                <a:spcPts val="300"/>
              </a:spcBef>
              <a:buFontTx/>
              <a:buChar char="-"/>
              <a:defRPr sz="2100" b="1">
                <a:solidFill>
                  <a:srgbClr val="FF0000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سما</a:t>
            </a:r>
            <a:r>
              <a:rPr dirty="0">
                <a:solidFill>
                  <a:srgbClr val="92D050"/>
                </a:solidFill>
              </a:rPr>
              <a:t> ع </a:t>
            </a:r>
            <a:r>
              <a:rPr dirty="0" err="1">
                <a:solidFill>
                  <a:srgbClr val="92D050"/>
                </a:solidFill>
              </a:rPr>
              <a:t>حديث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الكبار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الطبيعي</a:t>
            </a:r>
            <a:r>
              <a:rPr dirty="0">
                <a:solidFill>
                  <a:srgbClr val="92D050"/>
                </a:solidFill>
              </a:rPr>
              <a:t>: </a:t>
            </a:r>
            <a:r>
              <a:rPr dirty="0" err="1">
                <a:solidFill>
                  <a:srgbClr val="000000"/>
                </a:solidFill>
              </a:rPr>
              <a:t>يعد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مفيدا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للاطفال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بعد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عمر</a:t>
            </a:r>
            <a:r>
              <a:rPr dirty="0">
                <a:solidFill>
                  <a:srgbClr val="000000"/>
                </a:solidFill>
              </a:rPr>
              <a:t> 6 </a:t>
            </a:r>
            <a:r>
              <a:rPr dirty="0" err="1">
                <a:solidFill>
                  <a:srgbClr val="000000"/>
                </a:solidFill>
              </a:rPr>
              <a:t>اشهر</a:t>
            </a:r>
            <a:endParaRPr sz="2016" dirty="0"/>
          </a:p>
          <a:p>
            <a:pPr marL="215066" indent="-122895" algn="r" defTabSz="768095" rtl="0">
              <a:lnSpc>
                <a:spcPct val="80000"/>
              </a:lnSpc>
              <a:spcBef>
                <a:spcPts val="300"/>
              </a:spcBef>
              <a:buSzTx/>
              <a:buNone/>
              <a:defRPr sz="2100" b="1"/>
            </a:pPr>
            <a:r>
              <a:rPr dirty="0"/>
              <a:t>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 algn="ctr" rtl="0">
              <a:defRPr/>
            </a:pPr>
            <a:r>
              <a:rPr sz="3600" b="1" dirty="0" err="1"/>
              <a:t>تابع</a:t>
            </a:r>
            <a:r>
              <a:rPr sz="3600" b="1" dirty="0"/>
              <a:t> </a:t>
            </a:r>
            <a:r>
              <a:rPr sz="3600" b="1" dirty="0" err="1"/>
              <a:t>اللغة</a:t>
            </a:r>
            <a:endParaRPr sz="3600" b="1" dirty="0"/>
          </a:p>
        </p:txBody>
      </p:sp>
      <p:sp>
        <p:nvSpPr>
          <p:cNvPr id="210" name="Shape 210"/>
          <p:cNvSpPr>
            <a:spLocks noGrp="1"/>
          </p:cNvSpPr>
          <p:nvPr>
            <p:ph idx="1"/>
          </p:nvPr>
        </p:nvSpPr>
        <p:spPr>
          <a:xfrm>
            <a:off x="866441" y="2489200"/>
            <a:ext cx="7820359" cy="353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98755" algn="r" defTabSz="822959" rtl="1">
              <a:spcBef>
                <a:spcPts val="300"/>
              </a:spcBef>
              <a:buSzTx/>
              <a:buNone/>
              <a:defRPr sz="2430">
                <a:solidFill>
                  <a:srgbClr val="FF0000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بعض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الأشخاص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يشعر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بالسخافة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اذا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تحدثوا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او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قرأوا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لرضيع</a:t>
            </a:r>
            <a:r>
              <a:rPr dirty="0">
                <a:solidFill>
                  <a:srgbClr val="92D050"/>
                </a:solidFill>
              </a:rPr>
              <a:t> ..</a:t>
            </a:r>
            <a:r>
              <a:rPr dirty="0" err="1">
                <a:solidFill>
                  <a:srgbClr val="92D050"/>
                </a:solidFill>
              </a:rPr>
              <a:t>فهم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ينظرون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انه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لايفهم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او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يستجيب</a:t>
            </a:r>
            <a:r>
              <a:rPr dirty="0">
                <a:solidFill>
                  <a:srgbClr val="92D050"/>
                </a:solidFill>
              </a:rPr>
              <a:t>...</a:t>
            </a:r>
            <a:r>
              <a:rPr dirty="0" err="1">
                <a:solidFill>
                  <a:srgbClr val="92D050"/>
                </a:solidFill>
              </a:rPr>
              <a:t>فلماذا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لا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ننتظر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الى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مرحلة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لاحقة</a:t>
            </a:r>
            <a:r>
              <a:rPr dirty="0">
                <a:solidFill>
                  <a:srgbClr val="92D050"/>
                </a:solidFill>
              </a:rPr>
              <a:t>؟</a:t>
            </a:r>
          </a:p>
          <a:p>
            <a:pPr marL="329183" indent="-230428" algn="r" defTabSz="822959" rtl="1">
              <a:spcBef>
                <a:spcPts val="300"/>
              </a:spcBef>
              <a:defRPr sz="2430"/>
            </a:pP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سماع</a:t>
            </a:r>
            <a:r>
              <a:rPr dirty="0"/>
              <a:t> </a:t>
            </a:r>
            <a:r>
              <a:rPr dirty="0" err="1"/>
              <a:t>اللغة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عمر</a:t>
            </a:r>
            <a:r>
              <a:rPr dirty="0"/>
              <a:t> </a:t>
            </a:r>
            <a:r>
              <a:rPr dirty="0" err="1"/>
              <a:t>مبكر</a:t>
            </a:r>
            <a:r>
              <a:rPr dirty="0"/>
              <a:t> </a:t>
            </a:r>
            <a:r>
              <a:rPr dirty="0" err="1"/>
              <a:t>يسمح</a:t>
            </a:r>
            <a:r>
              <a:rPr dirty="0"/>
              <a:t> </a:t>
            </a:r>
            <a:r>
              <a:rPr dirty="0" err="1"/>
              <a:t>بنمو</a:t>
            </a:r>
            <a:r>
              <a:rPr dirty="0"/>
              <a:t> </a:t>
            </a:r>
            <a:r>
              <a:rPr dirty="0" err="1"/>
              <a:t>التفريعات</a:t>
            </a:r>
            <a:r>
              <a:rPr dirty="0"/>
              <a:t> </a:t>
            </a:r>
            <a:r>
              <a:rPr dirty="0" err="1"/>
              <a:t>العصبية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المخ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مراكز</a:t>
            </a:r>
            <a:r>
              <a:rPr dirty="0"/>
              <a:t> </a:t>
            </a:r>
            <a:r>
              <a:rPr dirty="0" err="1"/>
              <a:t>اللغة</a:t>
            </a:r>
            <a:r>
              <a:rPr dirty="0"/>
              <a:t> </a:t>
            </a:r>
            <a:r>
              <a:rPr dirty="0" err="1"/>
              <a:t>مما</a:t>
            </a:r>
            <a:r>
              <a:rPr dirty="0"/>
              <a:t> </a:t>
            </a:r>
            <a:r>
              <a:rPr dirty="0" err="1"/>
              <a:t>سيسمح</a:t>
            </a:r>
            <a:r>
              <a:rPr dirty="0"/>
              <a:t> </a:t>
            </a:r>
            <a:r>
              <a:rPr dirty="0" err="1"/>
              <a:t>للطفل</a:t>
            </a:r>
            <a:r>
              <a:rPr dirty="0"/>
              <a:t> </a:t>
            </a:r>
            <a:r>
              <a:rPr dirty="0" err="1"/>
              <a:t>الرضيع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يفهم</a:t>
            </a:r>
            <a:r>
              <a:rPr dirty="0"/>
              <a:t> </a:t>
            </a:r>
            <a:r>
              <a:rPr dirty="0" err="1"/>
              <a:t>ويتحدث</a:t>
            </a:r>
            <a:r>
              <a:rPr dirty="0"/>
              <a:t> </a:t>
            </a:r>
            <a:r>
              <a:rPr dirty="0" err="1"/>
              <a:t>بصورة</a:t>
            </a:r>
            <a:r>
              <a:rPr dirty="0"/>
              <a:t> </a:t>
            </a:r>
            <a:r>
              <a:rPr dirty="0" err="1"/>
              <a:t>اكثر</a:t>
            </a:r>
            <a:r>
              <a:rPr dirty="0"/>
              <a:t> </a:t>
            </a:r>
            <a:r>
              <a:rPr dirty="0" err="1"/>
              <a:t>كفاءة</a:t>
            </a:r>
            <a:endParaRPr dirty="0"/>
          </a:p>
          <a:p>
            <a:pPr marL="329183" indent="-230428" algn="r" defTabSz="822959" rtl="1">
              <a:spcBef>
                <a:spcPts val="300"/>
              </a:spcBef>
              <a:defRPr sz="2430"/>
            </a:pPr>
            <a:r>
              <a:rPr dirty="0" err="1"/>
              <a:t>أظهرت</a:t>
            </a:r>
            <a:r>
              <a:rPr dirty="0"/>
              <a:t> </a:t>
            </a:r>
            <a:r>
              <a:rPr dirty="0" err="1"/>
              <a:t>الدراسات</a:t>
            </a:r>
            <a:r>
              <a:rPr dirty="0"/>
              <a:t> </a:t>
            </a:r>
            <a:r>
              <a:rPr dirty="0" err="1"/>
              <a:t>وجود</a:t>
            </a:r>
            <a:r>
              <a:rPr dirty="0"/>
              <a:t> </a:t>
            </a:r>
            <a:r>
              <a:rPr dirty="0" err="1"/>
              <a:t>درجات</a:t>
            </a:r>
            <a:r>
              <a:rPr dirty="0"/>
              <a:t> </a:t>
            </a:r>
            <a:r>
              <a:rPr dirty="0" err="1"/>
              <a:t>اعلى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مقاييس</a:t>
            </a:r>
            <a:r>
              <a:rPr dirty="0"/>
              <a:t> </a:t>
            </a:r>
            <a:r>
              <a:rPr dirty="0" err="1"/>
              <a:t>الذكاء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الأطفال</a:t>
            </a:r>
            <a:r>
              <a:rPr dirty="0"/>
              <a:t> </a:t>
            </a:r>
            <a:r>
              <a:rPr dirty="0" err="1"/>
              <a:t>الذين</a:t>
            </a:r>
            <a:r>
              <a:rPr dirty="0"/>
              <a:t> </a:t>
            </a:r>
            <a:r>
              <a:rPr dirty="0" err="1"/>
              <a:t>كان</a:t>
            </a:r>
            <a:r>
              <a:rPr dirty="0"/>
              <a:t> </a:t>
            </a:r>
            <a:r>
              <a:rPr dirty="0" err="1"/>
              <a:t>والداهم</a:t>
            </a:r>
            <a:r>
              <a:rPr dirty="0"/>
              <a:t> </a:t>
            </a:r>
            <a:r>
              <a:rPr dirty="0" err="1"/>
              <a:t>يتحدثون</a:t>
            </a:r>
            <a:r>
              <a:rPr dirty="0"/>
              <a:t> </a:t>
            </a:r>
            <a:r>
              <a:rPr dirty="0" err="1"/>
              <a:t>اليهم</a:t>
            </a:r>
            <a:r>
              <a:rPr dirty="0"/>
              <a:t> </a:t>
            </a:r>
            <a:r>
              <a:rPr dirty="0" err="1"/>
              <a:t>بصورة</a:t>
            </a:r>
            <a:r>
              <a:rPr dirty="0"/>
              <a:t> </a:t>
            </a:r>
            <a:r>
              <a:rPr dirty="0" err="1"/>
              <a:t>مكثفة</a:t>
            </a:r>
            <a:r>
              <a:rPr dirty="0"/>
              <a:t> </a:t>
            </a:r>
            <a:r>
              <a:rPr dirty="0" err="1"/>
              <a:t>عندما</a:t>
            </a:r>
            <a:r>
              <a:rPr dirty="0"/>
              <a:t> </a:t>
            </a:r>
            <a:r>
              <a:rPr dirty="0" err="1"/>
              <a:t>كانوا</a:t>
            </a:r>
            <a:r>
              <a:rPr dirty="0"/>
              <a:t> </a:t>
            </a:r>
            <a:r>
              <a:rPr dirty="0" err="1"/>
              <a:t>رضعَّا</a:t>
            </a:r>
            <a:r>
              <a:rPr dirty="0"/>
              <a:t> </a:t>
            </a:r>
            <a:r>
              <a:rPr dirty="0" err="1"/>
              <a:t>مقارنة</a:t>
            </a:r>
            <a:r>
              <a:rPr dirty="0"/>
              <a:t> </a:t>
            </a:r>
            <a:r>
              <a:rPr dirty="0" err="1"/>
              <a:t>بالأطفال</a:t>
            </a:r>
            <a:r>
              <a:rPr dirty="0"/>
              <a:t> </a:t>
            </a:r>
            <a:r>
              <a:rPr dirty="0" err="1"/>
              <a:t>الذين</a:t>
            </a:r>
            <a:r>
              <a:rPr dirty="0"/>
              <a:t> </a:t>
            </a:r>
            <a:r>
              <a:rPr dirty="0" err="1"/>
              <a:t>كان</a:t>
            </a:r>
            <a:r>
              <a:rPr dirty="0"/>
              <a:t> </a:t>
            </a:r>
            <a:r>
              <a:rPr dirty="0" err="1"/>
              <a:t>يتصل</a:t>
            </a:r>
            <a:r>
              <a:rPr dirty="0"/>
              <a:t> </a:t>
            </a:r>
            <a:r>
              <a:rPr dirty="0" err="1"/>
              <a:t>بهم</a:t>
            </a:r>
            <a:r>
              <a:rPr dirty="0"/>
              <a:t> </a:t>
            </a:r>
            <a:r>
              <a:rPr dirty="0" err="1"/>
              <a:t>والداهم</a:t>
            </a:r>
            <a:r>
              <a:rPr dirty="0"/>
              <a:t> </a:t>
            </a:r>
            <a:r>
              <a:rPr dirty="0" err="1"/>
              <a:t>لفظيا</a:t>
            </a:r>
            <a:r>
              <a:rPr dirty="0"/>
              <a:t> </a:t>
            </a:r>
            <a:r>
              <a:rPr dirty="0" err="1"/>
              <a:t>بدرجة</a:t>
            </a:r>
            <a:r>
              <a:rPr dirty="0"/>
              <a:t> </a:t>
            </a:r>
            <a:r>
              <a:rPr dirty="0" err="1"/>
              <a:t>اقل</a:t>
            </a:r>
            <a:r>
              <a:rPr dirty="0"/>
              <a:t>.</a:t>
            </a:r>
          </a:p>
          <a:p>
            <a:pPr marL="329183" indent="-230428" algn="r" defTabSz="822959" rtl="1">
              <a:spcBef>
                <a:spcPts val="300"/>
              </a:spcBef>
              <a:defRPr sz="2430"/>
            </a:pPr>
            <a:r>
              <a:rPr dirty="0" err="1"/>
              <a:t>حتى</a:t>
            </a:r>
            <a:r>
              <a:rPr dirty="0"/>
              <a:t> </a:t>
            </a:r>
            <a:r>
              <a:rPr dirty="0" err="1"/>
              <a:t>عندما</a:t>
            </a:r>
            <a:r>
              <a:rPr dirty="0"/>
              <a:t> </a:t>
            </a:r>
            <a:r>
              <a:rPr dirty="0" err="1"/>
              <a:t>يبدأ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التحدث</a:t>
            </a:r>
            <a:r>
              <a:rPr dirty="0"/>
              <a:t> </a:t>
            </a:r>
            <a:r>
              <a:rPr dirty="0" err="1"/>
              <a:t>بكلمات</a:t>
            </a:r>
            <a:r>
              <a:rPr dirty="0"/>
              <a:t> </a:t>
            </a:r>
            <a:r>
              <a:rPr dirty="0" err="1"/>
              <a:t>او</a:t>
            </a:r>
            <a:r>
              <a:rPr dirty="0"/>
              <a:t> </a:t>
            </a:r>
            <a:r>
              <a:rPr dirty="0" err="1"/>
              <a:t>جمل</a:t>
            </a:r>
            <a:r>
              <a:rPr dirty="0"/>
              <a:t> </a:t>
            </a:r>
            <a:r>
              <a:rPr dirty="0" err="1"/>
              <a:t>بسيطة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الوالدين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يتحدثوا</a:t>
            </a:r>
            <a:r>
              <a:rPr dirty="0"/>
              <a:t> </a:t>
            </a:r>
            <a:r>
              <a:rPr dirty="0" err="1"/>
              <a:t>معهم</a:t>
            </a:r>
            <a:r>
              <a:rPr dirty="0"/>
              <a:t> </a:t>
            </a:r>
            <a:r>
              <a:rPr dirty="0" err="1"/>
              <a:t>بجمل</a:t>
            </a:r>
            <a:r>
              <a:rPr dirty="0"/>
              <a:t> </a:t>
            </a:r>
            <a:r>
              <a:rPr dirty="0" err="1"/>
              <a:t>كاملة</a:t>
            </a:r>
            <a:r>
              <a:rPr dirty="0"/>
              <a:t> </a:t>
            </a:r>
            <a:r>
              <a:rPr dirty="0" err="1"/>
              <a:t>لاثراء</a:t>
            </a:r>
            <a:r>
              <a:rPr dirty="0"/>
              <a:t> </a:t>
            </a:r>
            <a:r>
              <a:rPr dirty="0" err="1"/>
              <a:t>اللغة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idx="1"/>
          </p:nvPr>
        </p:nvSpPr>
        <p:spPr>
          <a:xfrm>
            <a:off x="866441" y="2489200"/>
            <a:ext cx="8099759" cy="353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0187" indent="-125821" algn="ctr" defTabSz="786384" rtl="0">
              <a:lnSpc>
                <a:spcPct val="90000"/>
              </a:lnSpc>
              <a:spcBef>
                <a:spcPts val="300"/>
              </a:spcBef>
              <a:buSzTx/>
              <a:buNone/>
              <a:defRPr sz="2838"/>
            </a:pP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عضو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مستطيل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يزن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حوالي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1300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غرام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وينقسم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نصفين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وتغطيه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الخارج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تجاعيد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وتلافيف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تحيط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بالدماغ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وتشكل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اجزاء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هامة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الجهازالعصبي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،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وتحتوي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خلايا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عصبية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ترتبط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ببعضها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خلال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مليون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ميل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الالياف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العصبية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الخلايا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العصبية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لها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اشكال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مختلفة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حسب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مكانها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الدماغ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ووظيفتها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ويحتوي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الدماغ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البشري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حوالي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الى50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مليار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خلية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عصبية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ونسبة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الاختلاف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البشر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40 %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الفرق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يمكن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يكوون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بالمليارات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شخص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اخر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وذلك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يفسر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أهمية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اختلاف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طرق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التدريس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89F8AC-9629-4C6D-8238-56EC2C9E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600" dirty="0"/>
              <a:t>تشريح الدماغ </a:t>
            </a:r>
            <a:endParaRPr lang="en-PW" sz="3600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endParaRPr/>
          </a:p>
        </p:txBody>
      </p:sp>
      <p:sp>
        <p:nvSpPr>
          <p:cNvPr id="213" name="Shape 213"/>
          <p:cNvSpPr>
            <a:spLocks noGrp="1"/>
          </p:cNvSpPr>
          <p:nvPr>
            <p:ph idx="1"/>
          </p:nvPr>
        </p:nvSpPr>
        <p:spPr>
          <a:xfrm>
            <a:off x="866441" y="2489200"/>
            <a:ext cx="7718759" cy="353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96560" algn="r" defTabSz="804672" rtl="1">
              <a:lnSpc>
                <a:spcPct val="90000"/>
              </a:lnSpc>
              <a:spcBef>
                <a:spcPts val="300"/>
              </a:spcBef>
              <a:buSzTx/>
              <a:buNone/>
              <a:defRPr sz="3168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الرؤية</a:t>
            </a:r>
            <a:r>
              <a:rPr dirty="0"/>
              <a:t>: </a:t>
            </a:r>
            <a:r>
              <a:rPr dirty="0" err="1">
                <a:solidFill>
                  <a:srgbClr val="000000"/>
                </a:solidFill>
              </a:rPr>
              <a:t>يخبرنا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علماء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الاعصاب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ان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الرؤية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تتطور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على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نحو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كبير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خلال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العام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الاول</a:t>
            </a:r>
            <a:r>
              <a:rPr dirty="0">
                <a:solidFill>
                  <a:srgbClr val="000000"/>
                </a:solidFill>
              </a:rPr>
              <a:t>، </a:t>
            </a:r>
            <a:r>
              <a:rPr dirty="0" err="1">
                <a:solidFill>
                  <a:srgbClr val="000000"/>
                </a:solidFill>
              </a:rPr>
              <a:t>فتبلغ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كثافة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التشابكات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العصبية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ذروتها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في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ذلك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الوقت</a:t>
            </a:r>
            <a:r>
              <a:rPr dirty="0">
                <a:solidFill>
                  <a:srgbClr val="000000"/>
                </a:solidFill>
              </a:rPr>
              <a:t>، </a:t>
            </a:r>
            <a:r>
              <a:rPr dirty="0" err="1">
                <a:solidFill>
                  <a:srgbClr val="000000"/>
                </a:solidFill>
              </a:rPr>
              <a:t>وبعدها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يقوم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الدماغ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في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إزالة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الارتباطات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غير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المطلوبة</a:t>
            </a:r>
            <a:r>
              <a:rPr dirty="0">
                <a:solidFill>
                  <a:srgbClr val="000000"/>
                </a:solidFill>
              </a:rPr>
              <a:t>، </a:t>
            </a:r>
            <a:r>
              <a:rPr dirty="0" err="1">
                <a:solidFill>
                  <a:srgbClr val="000000"/>
                </a:solidFill>
              </a:rPr>
              <a:t>فيحتاج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الطفل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الى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تدريبات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معالجة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الاشكال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وتعلم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اشكالها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وتحركاتها</a:t>
            </a:r>
            <a:r>
              <a:rPr dirty="0">
                <a:solidFill>
                  <a:srgbClr val="000000"/>
                </a:solidFill>
              </a:rPr>
              <a:t>..</a:t>
            </a:r>
          </a:p>
          <a:p>
            <a:pPr marL="321868" indent="-225308" algn="r" defTabSz="804672" rtl="1">
              <a:lnSpc>
                <a:spcPct val="90000"/>
              </a:lnSpc>
              <a:spcBef>
                <a:spcPts val="300"/>
              </a:spcBef>
              <a:defRPr sz="3168"/>
            </a:pPr>
            <a:r>
              <a:rPr dirty="0"/>
              <a:t> Fine  </a:t>
            </a:r>
            <a:r>
              <a:rPr dirty="0" err="1"/>
              <a:t>وزملاؤه</a:t>
            </a:r>
            <a:r>
              <a:rPr dirty="0"/>
              <a:t> </a:t>
            </a:r>
            <a:r>
              <a:rPr dirty="0" err="1"/>
              <a:t>وضحوا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دراسة</a:t>
            </a:r>
            <a:r>
              <a:rPr dirty="0"/>
              <a:t> </a:t>
            </a:r>
            <a:r>
              <a:rPr dirty="0" err="1"/>
              <a:t>التأثير</a:t>
            </a:r>
            <a:r>
              <a:rPr dirty="0"/>
              <a:t> </a:t>
            </a:r>
            <a:r>
              <a:rPr dirty="0" err="1"/>
              <a:t>المدهش</a:t>
            </a:r>
            <a:r>
              <a:rPr dirty="0"/>
              <a:t> </a:t>
            </a:r>
            <a:r>
              <a:rPr dirty="0" err="1"/>
              <a:t>للخبرة</a:t>
            </a:r>
            <a:r>
              <a:rPr dirty="0"/>
              <a:t> </a:t>
            </a:r>
            <a:r>
              <a:rPr dirty="0" err="1"/>
              <a:t>المبكرة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تطور</a:t>
            </a:r>
            <a:r>
              <a:rPr dirty="0"/>
              <a:t> </a:t>
            </a:r>
            <a:r>
              <a:rPr dirty="0" err="1"/>
              <a:t>الرؤية</a:t>
            </a:r>
            <a:endParaRPr dirty="0"/>
          </a:p>
          <a:p>
            <a:pPr marL="0" indent="96560" algn="r" defTabSz="804672" rtl="0">
              <a:lnSpc>
                <a:spcPct val="90000"/>
              </a:lnSpc>
              <a:spcBef>
                <a:spcPts val="300"/>
              </a:spcBef>
              <a:buSzTx/>
              <a:buNone/>
              <a:defRPr sz="3168">
                <a:solidFill>
                  <a:srgbClr val="FF0000"/>
                </a:solidFill>
              </a:defRPr>
            </a:pPr>
            <a:r>
              <a:rPr dirty="0">
                <a:solidFill>
                  <a:srgbClr val="92D050"/>
                </a:solidFill>
              </a:rPr>
              <a:t>- </a:t>
            </a:r>
            <a:r>
              <a:rPr dirty="0" err="1">
                <a:solidFill>
                  <a:srgbClr val="92D050"/>
                </a:solidFill>
              </a:rPr>
              <a:t>ماذا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عن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مشاهدة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التلفزيون</a:t>
            </a:r>
            <a:r>
              <a:rPr dirty="0">
                <a:solidFill>
                  <a:srgbClr val="92D050"/>
                </a:solidFill>
              </a:rPr>
              <a:t>؟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 algn="ctr" rtl="0">
              <a:defRPr/>
            </a:pPr>
            <a:r>
              <a:rPr b="1" dirty="0" err="1"/>
              <a:t>المرحلة</a:t>
            </a:r>
            <a:r>
              <a:rPr b="1" dirty="0"/>
              <a:t> </a:t>
            </a:r>
            <a:r>
              <a:rPr b="1" dirty="0" err="1"/>
              <a:t>الحرجة</a:t>
            </a:r>
            <a:r>
              <a:rPr b="1" dirty="0"/>
              <a:t> </a:t>
            </a:r>
            <a:r>
              <a:rPr b="1" dirty="0" err="1"/>
              <a:t>للإبصار</a:t>
            </a:r>
            <a:endParaRPr b="1" dirty="0"/>
          </a:p>
        </p:txBody>
      </p:sp>
      <p:sp>
        <p:nvSpPr>
          <p:cNvPr id="216" name="Shape 216"/>
          <p:cNvSpPr>
            <a:spLocks noGrp="1"/>
          </p:cNvSpPr>
          <p:nvPr>
            <p:ph idx="1"/>
          </p:nvPr>
        </p:nvSpPr>
        <p:spPr>
          <a:xfrm>
            <a:off x="866441" y="2336800"/>
            <a:ext cx="7998159" cy="368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96560" algn="r" defTabSz="804672" rtl="1">
              <a:spcBef>
                <a:spcPts val="300"/>
              </a:spcBef>
              <a:buSzTx/>
              <a:buNone/>
              <a:defRPr sz="2376"/>
            </a:pPr>
            <a:endParaRPr dirty="0"/>
          </a:p>
          <a:p>
            <a:pPr marL="321868" indent="-225308" algn="r" defTabSz="804672" rtl="1">
              <a:spcBef>
                <a:spcPts val="300"/>
              </a:spcBef>
              <a:defRPr sz="2376"/>
            </a:pPr>
            <a:r>
              <a:rPr dirty="0" err="1"/>
              <a:t>الأطفال</a:t>
            </a:r>
            <a:r>
              <a:rPr dirty="0"/>
              <a:t> </a:t>
            </a:r>
            <a:r>
              <a:rPr dirty="0" err="1"/>
              <a:t>لديهم</a:t>
            </a:r>
            <a:r>
              <a:rPr dirty="0"/>
              <a:t> </a:t>
            </a:r>
            <a:r>
              <a:rPr dirty="0" err="1"/>
              <a:t>مرحلة</a:t>
            </a:r>
            <a:r>
              <a:rPr dirty="0"/>
              <a:t> </a:t>
            </a:r>
            <a:r>
              <a:rPr dirty="0" err="1"/>
              <a:t>حرجة</a:t>
            </a:r>
            <a:r>
              <a:rPr dirty="0"/>
              <a:t> </a:t>
            </a:r>
            <a:r>
              <a:rPr dirty="0" err="1"/>
              <a:t>للابصار</a:t>
            </a:r>
            <a:r>
              <a:rPr dirty="0"/>
              <a:t>: </a:t>
            </a:r>
            <a:r>
              <a:rPr dirty="0" err="1"/>
              <a:t>فالطفل</a:t>
            </a:r>
            <a:r>
              <a:rPr dirty="0"/>
              <a:t> </a:t>
            </a:r>
            <a:r>
              <a:rPr dirty="0" err="1"/>
              <a:t>الذي</a:t>
            </a:r>
            <a:r>
              <a:rPr dirty="0"/>
              <a:t> </a:t>
            </a:r>
            <a:r>
              <a:rPr dirty="0" err="1"/>
              <a:t>لديه</a:t>
            </a:r>
            <a:r>
              <a:rPr dirty="0"/>
              <a:t> </a:t>
            </a:r>
            <a:r>
              <a:rPr dirty="0" err="1"/>
              <a:t>إصابة</a:t>
            </a:r>
            <a:r>
              <a:rPr dirty="0"/>
              <a:t> </a:t>
            </a:r>
            <a:r>
              <a:rPr dirty="0" err="1"/>
              <a:t>ما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العين</a:t>
            </a:r>
            <a:r>
              <a:rPr dirty="0"/>
              <a:t> </a:t>
            </a:r>
            <a:r>
              <a:rPr dirty="0" err="1"/>
              <a:t>يضطر</a:t>
            </a:r>
            <a:r>
              <a:rPr dirty="0"/>
              <a:t> </a:t>
            </a:r>
            <a:r>
              <a:rPr dirty="0" err="1"/>
              <a:t>معها</a:t>
            </a:r>
            <a:r>
              <a:rPr dirty="0"/>
              <a:t> </a:t>
            </a:r>
            <a:r>
              <a:rPr dirty="0" err="1"/>
              <a:t>لاغلاقها</a:t>
            </a:r>
            <a:r>
              <a:rPr dirty="0"/>
              <a:t> </a:t>
            </a:r>
            <a:r>
              <a:rPr dirty="0" err="1"/>
              <a:t>سوف</a:t>
            </a:r>
            <a:r>
              <a:rPr dirty="0"/>
              <a:t> </a:t>
            </a:r>
            <a:r>
              <a:rPr dirty="0" err="1"/>
              <a:t>يقفد</a:t>
            </a:r>
            <a:r>
              <a:rPr dirty="0"/>
              <a:t> </a:t>
            </a:r>
            <a:r>
              <a:rPr dirty="0" err="1"/>
              <a:t>جزءاً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البصر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العين</a:t>
            </a:r>
            <a:r>
              <a:rPr dirty="0"/>
              <a:t> </a:t>
            </a:r>
            <a:r>
              <a:rPr dirty="0" err="1"/>
              <a:t>المصابة</a:t>
            </a:r>
            <a:r>
              <a:rPr dirty="0"/>
              <a:t> </a:t>
            </a:r>
            <a:r>
              <a:rPr dirty="0" err="1"/>
              <a:t>الا</a:t>
            </a:r>
            <a:r>
              <a:rPr dirty="0"/>
              <a:t> </a:t>
            </a:r>
            <a:r>
              <a:rPr dirty="0" err="1"/>
              <a:t>اذا</a:t>
            </a:r>
            <a:r>
              <a:rPr dirty="0"/>
              <a:t> </a:t>
            </a:r>
            <a:r>
              <a:rPr dirty="0" err="1"/>
              <a:t>تعدلت</a:t>
            </a:r>
            <a:r>
              <a:rPr dirty="0"/>
              <a:t> </a:t>
            </a:r>
            <a:r>
              <a:rPr dirty="0" err="1"/>
              <a:t>الحالة</a:t>
            </a:r>
            <a:r>
              <a:rPr dirty="0"/>
              <a:t> </a:t>
            </a:r>
            <a:r>
              <a:rPr dirty="0" err="1"/>
              <a:t>ما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سن</a:t>
            </a:r>
            <a:r>
              <a:rPr dirty="0"/>
              <a:t> </a:t>
            </a:r>
            <a:r>
              <a:rPr dirty="0" err="1"/>
              <a:t>الثامنة</a:t>
            </a:r>
            <a:r>
              <a:rPr dirty="0"/>
              <a:t> </a:t>
            </a:r>
            <a:r>
              <a:rPr dirty="0" err="1"/>
              <a:t>والعاشرة</a:t>
            </a:r>
            <a:r>
              <a:rPr dirty="0"/>
              <a:t>، </a:t>
            </a:r>
            <a:r>
              <a:rPr dirty="0" err="1"/>
              <a:t>حتى</a:t>
            </a:r>
            <a:r>
              <a:rPr dirty="0"/>
              <a:t> </a:t>
            </a:r>
            <a:r>
              <a:rPr dirty="0" err="1"/>
              <a:t>يمكن</a:t>
            </a:r>
            <a:r>
              <a:rPr dirty="0"/>
              <a:t> </a:t>
            </a:r>
            <a:r>
              <a:rPr dirty="0" err="1"/>
              <a:t>للعين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تحصل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جزء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التنبيه</a:t>
            </a:r>
            <a:r>
              <a:rPr dirty="0"/>
              <a:t> </a:t>
            </a:r>
            <a:r>
              <a:rPr dirty="0" err="1"/>
              <a:t>قبل</a:t>
            </a:r>
            <a:r>
              <a:rPr dirty="0"/>
              <a:t> </a:t>
            </a:r>
            <a:r>
              <a:rPr dirty="0" err="1"/>
              <a:t>انتهاء</a:t>
            </a:r>
            <a:r>
              <a:rPr dirty="0"/>
              <a:t> </a:t>
            </a:r>
            <a:r>
              <a:rPr dirty="0" err="1"/>
              <a:t>الفترة</a:t>
            </a:r>
            <a:r>
              <a:rPr dirty="0"/>
              <a:t> </a:t>
            </a:r>
            <a:r>
              <a:rPr dirty="0" err="1"/>
              <a:t>الحرجة</a:t>
            </a:r>
            <a:r>
              <a:rPr dirty="0"/>
              <a:t>.</a:t>
            </a:r>
          </a:p>
          <a:p>
            <a:pPr marL="321868" indent="-225308" algn="r" defTabSz="804672" rtl="1">
              <a:spcBef>
                <a:spcPts val="300"/>
              </a:spcBef>
              <a:defRPr sz="2376"/>
            </a:pPr>
            <a:r>
              <a:rPr dirty="0" err="1"/>
              <a:t>اذا</a:t>
            </a:r>
            <a:r>
              <a:rPr dirty="0"/>
              <a:t> </a:t>
            </a:r>
            <a:r>
              <a:rPr dirty="0" err="1"/>
              <a:t>لم</a:t>
            </a:r>
            <a:r>
              <a:rPr dirty="0"/>
              <a:t> </a:t>
            </a:r>
            <a:r>
              <a:rPr dirty="0" err="1"/>
              <a:t>يتم</a:t>
            </a:r>
            <a:r>
              <a:rPr dirty="0"/>
              <a:t> </a:t>
            </a:r>
            <a:r>
              <a:rPr dirty="0" err="1"/>
              <a:t>استخدام</a:t>
            </a:r>
            <a:r>
              <a:rPr dirty="0"/>
              <a:t> </a:t>
            </a:r>
            <a:r>
              <a:rPr dirty="0" err="1"/>
              <a:t>العين</a:t>
            </a:r>
            <a:r>
              <a:rPr dirty="0"/>
              <a:t> </a:t>
            </a:r>
            <a:r>
              <a:rPr dirty="0" err="1"/>
              <a:t>لاي</a:t>
            </a:r>
            <a:r>
              <a:rPr dirty="0"/>
              <a:t> </a:t>
            </a:r>
            <a:r>
              <a:rPr dirty="0" err="1"/>
              <a:t>سبب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الأسباب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الفترة</a:t>
            </a:r>
            <a:r>
              <a:rPr dirty="0"/>
              <a:t> </a:t>
            </a:r>
            <a:r>
              <a:rPr dirty="0" err="1"/>
              <a:t>الحرجة</a:t>
            </a:r>
            <a:r>
              <a:rPr dirty="0"/>
              <a:t> </a:t>
            </a:r>
            <a:r>
              <a:rPr dirty="0" err="1"/>
              <a:t>فإنه</a:t>
            </a:r>
            <a:r>
              <a:rPr dirty="0"/>
              <a:t> </a:t>
            </a:r>
            <a:r>
              <a:rPr dirty="0" err="1"/>
              <a:t>بداية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سن</a:t>
            </a:r>
            <a:r>
              <a:rPr dirty="0"/>
              <a:t> </a:t>
            </a:r>
            <a:r>
              <a:rPr dirty="0" err="1"/>
              <a:t>البلوغ</a:t>
            </a:r>
            <a:r>
              <a:rPr dirty="0"/>
              <a:t> </a:t>
            </a:r>
            <a:r>
              <a:rPr dirty="0" err="1"/>
              <a:t>سوف</a:t>
            </a:r>
            <a:r>
              <a:rPr dirty="0"/>
              <a:t> </a:t>
            </a:r>
            <a:r>
              <a:rPr dirty="0" err="1"/>
              <a:t>يحدث</a:t>
            </a:r>
            <a:r>
              <a:rPr dirty="0"/>
              <a:t> </a:t>
            </a:r>
            <a:r>
              <a:rPr dirty="0" err="1"/>
              <a:t>ذبول</a:t>
            </a:r>
            <a:r>
              <a:rPr dirty="0"/>
              <a:t> </a:t>
            </a:r>
            <a:r>
              <a:rPr dirty="0" err="1"/>
              <a:t>وجفاف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الوصلات</a:t>
            </a:r>
            <a:r>
              <a:rPr dirty="0"/>
              <a:t> </a:t>
            </a:r>
            <a:r>
              <a:rPr dirty="0" err="1"/>
              <a:t>العصبية</a:t>
            </a:r>
            <a:r>
              <a:rPr dirty="0"/>
              <a:t> </a:t>
            </a:r>
            <a:r>
              <a:rPr dirty="0" err="1"/>
              <a:t>بكثافة</a:t>
            </a:r>
            <a:r>
              <a:rPr dirty="0"/>
              <a:t> </a:t>
            </a:r>
            <a:r>
              <a:rPr dirty="0" err="1"/>
              <a:t>شديدة</a:t>
            </a:r>
            <a:endParaRPr dirty="0"/>
          </a:p>
          <a:p>
            <a:pPr marL="321868" indent="-225308" algn="r" defTabSz="804672" rtl="1">
              <a:spcBef>
                <a:spcPts val="300"/>
              </a:spcBef>
              <a:defRPr sz="2376"/>
            </a:pPr>
            <a:r>
              <a:rPr dirty="0" err="1"/>
              <a:t>ينصح</a:t>
            </a:r>
            <a:r>
              <a:rPr dirty="0"/>
              <a:t> </a:t>
            </a:r>
            <a:r>
              <a:rPr dirty="0" err="1"/>
              <a:t>أطباء</a:t>
            </a:r>
            <a:r>
              <a:rPr dirty="0"/>
              <a:t> </a:t>
            </a:r>
            <a:r>
              <a:rPr dirty="0" err="1"/>
              <a:t>العيون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يتم</a:t>
            </a:r>
            <a:r>
              <a:rPr dirty="0"/>
              <a:t> </a:t>
            </a:r>
            <a:r>
              <a:rPr dirty="0" err="1"/>
              <a:t>تصحيح</a:t>
            </a:r>
            <a:r>
              <a:rPr dirty="0"/>
              <a:t> </a:t>
            </a:r>
            <a:r>
              <a:rPr dirty="0" err="1"/>
              <a:t>وعلاج</a:t>
            </a:r>
            <a:r>
              <a:rPr dirty="0"/>
              <a:t> </a:t>
            </a:r>
            <a:r>
              <a:rPr dirty="0" err="1"/>
              <a:t>أي</a:t>
            </a:r>
            <a:r>
              <a:rPr dirty="0"/>
              <a:t> </a:t>
            </a:r>
            <a:r>
              <a:rPr dirty="0" err="1"/>
              <a:t>عيوب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العين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مرحلة</a:t>
            </a:r>
            <a:r>
              <a:rPr dirty="0"/>
              <a:t> </a:t>
            </a:r>
            <a:r>
              <a:rPr dirty="0" err="1"/>
              <a:t>مبكرة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النمو</a:t>
            </a:r>
            <a:r>
              <a:rPr dirty="0"/>
              <a:t> </a:t>
            </a:r>
            <a:r>
              <a:rPr dirty="0" err="1"/>
              <a:t>حتى</a:t>
            </a:r>
            <a:r>
              <a:rPr dirty="0"/>
              <a:t> </a:t>
            </a:r>
            <a:r>
              <a:rPr dirty="0" err="1"/>
              <a:t>تتوفر</a:t>
            </a:r>
            <a:r>
              <a:rPr dirty="0"/>
              <a:t> </a:t>
            </a:r>
            <a:r>
              <a:rPr dirty="0" err="1"/>
              <a:t>افضل</a:t>
            </a:r>
            <a:r>
              <a:rPr dirty="0"/>
              <a:t> </a:t>
            </a:r>
            <a:r>
              <a:rPr dirty="0" err="1"/>
              <a:t>الفرص</a:t>
            </a:r>
            <a:r>
              <a:rPr dirty="0"/>
              <a:t> </a:t>
            </a:r>
            <a:r>
              <a:rPr dirty="0" err="1"/>
              <a:t>للطفل</a:t>
            </a:r>
            <a:r>
              <a:rPr dirty="0"/>
              <a:t> </a:t>
            </a:r>
            <a:r>
              <a:rPr dirty="0" err="1"/>
              <a:t>لإبصار</a:t>
            </a:r>
            <a:r>
              <a:rPr dirty="0"/>
              <a:t> </a:t>
            </a:r>
            <a:r>
              <a:rPr dirty="0" err="1"/>
              <a:t>طبيعي</a:t>
            </a:r>
            <a:endParaRPr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rtl="0">
              <a:defRPr/>
            </a:pPr>
            <a:r>
              <a:rPr b="1" dirty="0" err="1">
                <a:solidFill>
                  <a:schemeClr val="bg1"/>
                </a:solidFill>
              </a:rPr>
              <a:t>من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عامين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الى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خمسة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اعوام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19" name="Shape 219"/>
          <p:cNvSpPr>
            <a:spLocks noGrp="1"/>
          </p:cNvSpPr>
          <p:nvPr>
            <p:ph idx="1"/>
          </p:nvPr>
        </p:nvSpPr>
        <p:spPr>
          <a:xfrm>
            <a:off x="866441" y="2489200"/>
            <a:ext cx="7794959" cy="353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97657" algn="r" defTabSz="813816" rtl="1">
              <a:spcBef>
                <a:spcPts val="300"/>
              </a:spcBef>
              <a:buSzTx/>
              <a:buNone/>
              <a:defRPr sz="2492" b="1">
                <a:solidFill>
                  <a:schemeClr val="accent2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إعداد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الطفل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للتعليم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في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المدرسة</a:t>
            </a:r>
            <a:endParaRPr dirty="0">
              <a:solidFill>
                <a:srgbClr val="92D050"/>
              </a:solidFill>
            </a:endParaRPr>
          </a:p>
          <a:p>
            <a:pPr marL="325526" indent="-227868" algn="r" defTabSz="813816" rtl="1">
              <a:spcBef>
                <a:spcPts val="300"/>
              </a:spcBef>
              <a:defRPr sz="2403"/>
            </a:pPr>
            <a:r>
              <a:rPr dirty="0" err="1"/>
              <a:t>اهم</a:t>
            </a:r>
            <a:r>
              <a:rPr dirty="0"/>
              <a:t> </a:t>
            </a:r>
            <a:r>
              <a:rPr dirty="0" err="1"/>
              <a:t>القواعد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يجب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يراعيها</a:t>
            </a:r>
            <a:r>
              <a:rPr dirty="0"/>
              <a:t> </a:t>
            </a:r>
            <a:r>
              <a:rPr dirty="0" err="1"/>
              <a:t>الوالدان</a:t>
            </a:r>
            <a:r>
              <a:rPr dirty="0"/>
              <a:t> : </a:t>
            </a:r>
            <a:r>
              <a:rPr dirty="0" err="1"/>
              <a:t>الحد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الجلوس</a:t>
            </a:r>
            <a:r>
              <a:rPr dirty="0"/>
              <a:t> </a:t>
            </a:r>
            <a:r>
              <a:rPr dirty="0" err="1"/>
              <a:t>امام</a:t>
            </a:r>
            <a:r>
              <a:rPr dirty="0"/>
              <a:t> </a:t>
            </a:r>
            <a:r>
              <a:rPr dirty="0" err="1"/>
              <a:t>التلفاز</a:t>
            </a:r>
            <a:r>
              <a:rPr dirty="0"/>
              <a:t> </a:t>
            </a:r>
            <a:r>
              <a:rPr dirty="0" err="1"/>
              <a:t>والاجهزة</a:t>
            </a:r>
            <a:r>
              <a:rPr dirty="0"/>
              <a:t> </a:t>
            </a:r>
            <a:r>
              <a:rPr dirty="0" err="1"/>
              <a:t>الالكترونية</a:t>
            </a:r>
            <a:r>
              <a:rPr dirty="0"/>
              <a:t> </a:t>
            </a:r>
            <a:r>
              <a:rPr dirty="0" err="1"/>
              <a:t>واستبدال</a:t>
            </a:r>
            <a:r>
              <a:rPr dirty="0"/>
              <a:t> </a:t>
            </a:r>
            <a:r>
              <a:rPr dirty="0" err="1"/>
              <a:t>ذلك</a:t>
            </a:r>
            <a:r>
              <a:rPr dirty="0"/>
              <a:t> </a:t>
            </a:r>
            <a:r>
              <a:rPr dirty="0" err="1"/>
              <a:t>باللعب</a:t>
            </a:r>
            <a:r>
              <a:rPr dirty="0"/>
              <a:t> </a:t>
            </a:r>
            <a:r>
              <a:rPr dirty="0" err="1"/>
              <a:t>الحسي</a:t>
            </a:r>
            <a:r>
              <a:rPr dirty="0"/>
              <a:t> </a:t>
            </a:r>
            <a:r>
              <a:rPr dirty="0" err="1"/>
              <a:t>الاستكشافي</a:t>
            </a:r>
            <a:r>
              <a:rPr dirty="0"/>
              <a:t>- </a:t>
            </a:r>
            <a:r>
              <a:rPr dirty="0" err="1"/>
              <a:t>الالعاب</a:t>
            </a:r>
            <a:r>
              <a:rPr dirty="0"/>
              <a:t> </a:t>
            </a:r>
            <a:r>
              <a:rPr dirty="0" err="1"/>
              <a:t>الحرة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تسمح</a:t>
            </a:r>
            <a:r>
              <a:rPr dirty="0"/>
              <a:t> </a:t>
            </a:r>
            <a:r>
              <a:rPr dirty="0" err="1"/>
              <a:t>بالابتكار</a:t>
            </a:r>
            <a:r>
              <a:rPr dirty="0"/>
              <a:t> </a:t>
            </a:r>
            <a:r>
              <a:rPr dirty="0" err="1"/>
              <a:t>مثل</a:t>
            </a:r>
            <a:r>
              <a:rPr dirty="0"/>
              <a:t> </a:t>
            </a:r>
            <a:r>
              <a:rPr dirty="0" err="1"/>
              <a:t>الفن</a:t>
            </a:r>
            <a:r>
              <a:rPr dirty="0"/>
              <a:t>- </a:t>
            </a:r>
            <a:r>
              <a:rPr dirty="0" err="1"/>
              <a:t>القراءة</a:t>
            </a:r>
            <a:r>
              <a:rPr dirty="0"/>
              <a:t> </a:t>
            </a:r>
            <a:r>
              <a:rPr dirty="0" err="1"/>
              <a:t>للطفل</a:t>
            </a:r>
            <a:r>
              <a:rPr dirty="0"/>
              <a:t> .</a:t>
            </a:r>
          </a:p>
          <a:p>
            <a:pPr marL="325526" indent="-227868" algn="r" defTabSz="813816" rtl="1">
              <a:spcBef>
                <a:spcPts val="300"/>
              </a:spcBef>
              <a:defRPr sz="2403"/>
            </a:pP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افضل</a:t>
            </a:r>
            <a:r>
              <a:rPr dirty="0"/>
              <a:t> </a:t>
            </a:r>
            <a:r>
              <a:rPr dirty="0" err="1"/>
              <a:t>الوسائل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تشجع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حب</a:t>
            </a:r>
            <a:r>
              <a:rPr dirty="0"/>
              <a:t> </a:t>
            </a:r>
            <a:r>
              <a:rPr dirty="0" err="1"/>
              <a:t>القراءة</a:t>
            </a:r>
            <a:r>
              <a:rPr dirty="0"/>
              <a:t> </a:t>
            </a:r>
            <a:r>
              <a:rPr dirty="0" err="1"/>
              <a:t>هي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نقرأ</a:t>
            </a:r>
            <a:r>
              <a:rPr dirty="0"/>
              <a:t> </a:t>
            </a:r>
            <a:r>
              <a:rPr dirty="0" err="1"/>
              <a:t>لهم</a:t>
            </a:r>
            <a:r>
              <a:rPr dirty="0"/>
              <a:t> </a:t>
            </a:r>
            <a:r>
              <a:rPr dirty="0" err="1"/>
              <a:t>كثيرا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فترة</a:t>
            </a:r>
            <a:r>
              <a:rPr dirty="0"/>
              <a:t> </a:t>
            </a:r>
            <a:r>
              <a:rPr dirty="0" err="1"/>
              <a:t>ما</a:t>
            </a:r>
            <a:r>
              <a:rPr dirty="0"/>
              <a:t> </a:t>
            </a:r>
            <a:r>
              <a:rPr dirty="0" err="1"/>
              <a:t>قبل</a:t>
            </a:r>
            <a:r>
              <a:rPr dirty="0"/>
              <a:t> </a:t>
            </a:r>
            <a:r>
              <a:rPr dirty="0" err="1"/>
              <a:t>المدرسة</a:t>
            </a:r>
            <a:r>
              <a:rPr dirty="0"/>
              <a:t>.</a:t>
            </a:r>
          </a:p>
          <a:p>
            <a:pPr marL="325526" indent="-227868" algn="r" defTabSz="813816" rtl="1">
              <a:spcBef>
                <a:spcPts val="300"/>
              </a:spcBef>
              <a:defRPr sz="2403"/>
            </a:pPr>
            <a:r>
              <a:rPr dirty="0" err="1"/>
              <a:t>لا</a:t>
            </a:r>
            <a:r>
              <a:rPr dirty="0"/>
              <a:t> </a:t>
            </a:r>
            <a:r>
              <a:rPr dirty="0" err="1"/>
              <a:t>يوجد</a:t>
            </a:r>
            <a:r>
              <a:rPr dirty="0"/>
              <a:t> </a:t>
            </a:r>
            <a:r>
              <a:rPr dirty="0" err="1"/>
              <a:t>وقت</a:t>
            </a:r>
            <a:r>
              <a:rPr dirty="0"/>
              <a:t> </a:t>
            </a:r>
            <a:r>
              <a:rPr dirty="0" err="1"/>
              <a:t>محدد</a:t>
            </a:r>
            <a:r>
              <a:rPr dirty="0"/>
              <a:t> </a:t>
            </a:r>
            <a:r>
              <a:rPr dirty="0" err="1"/>
              <a:t>للاستعداد</a:t>
            </a:r>
            <a:r>
              <a:rPr dirty="0"/>
              <a:t> </a:t>
            </a:r>
            <a:r>
              <a:rPr dirty="0" err="1"/>
              <a:t>للقراءة</a:t>
            </a:r>
            <a:r>
              <a:rPr dirty="0"/>
              <a:t> </a:t>
            </a:r>
            <a:r>
              <a:rPr dirty="0" err="1"/>
              <a:t>بل</a:t>
            </a:r>
            <a:r>
              <a:rPr dirty="0"/>
              <a:t> هناك </a:t>
            </a:r>
            <a:r>
              <a:rPr dirty="0" err="1"/>
              <a:t>اختلافات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الأطفال</a:t>
            </a:r>
            <a:r>
              <a:rPr dirty="0"/>
              <a:t>.</a:t>
            </a:r>
          </a:p>
          <a:p>
            <a:pPr marL="325526" indent="-227868" algn="r" defTabSz="813816" rtl="1">
              <a:spcBef>
                <a:spcPts val="300"/>
              </a:spcBef>
              <a:defRPr sz="2403"/>
            </a:pPr>
            <a:r>
              <a:rPr dirty="0" err="1"/>
              <a:t>الحديث</a:t>
            </a:r>
            <a:r>
              <a:rPr dirty="0"/>
              <a:t> </a:t>
            </a:r>
            <a:r>
              <a:rPr dirty="0" err="1"/>
              <a:t>مع</a:t>
            </a:r>
            <a:r>
              <a:rPr dirty="0"/>
              <a:t> </a:t>
            </a:r>
            <a:r>
              <a:rPr dirty="0" err="1"/>
              <a:t>الاطفال</a:t>
            </a:r>
            <a:r>
              <a:rPr dirty="0"/>
              <a:t> </a:t>
            </a:r>
            <a:r>
              <a:rPr dirty="0" err="1"/>
              <a:t>وطرح</a:t>
            </a:r>
            <a:r>
              <a:rPr dirty="0"/>
              <a:t> </a:t>
            </a:r>
            <a:r>
              <a:rPr dirty="0" err="1"/>
              <a:t>الاسئلة</a:t>
            </a:r>
            <a:r>
              <a:rPr dirty="0"/>
              <a:t> </a:t>
            </a:r>
            <a:r>
              <a:rPr dirty="0" err="1"/>
              <a:t>عليهم</a:t>
            </a:r>
            <a:r>
              <a:rPr dirty="0"/>
              <a:t> </a:t>
            </a:r>
            <a:r>
              <a:rPr dirty="0" err="1"/>
              <a:t>واجابة</a:t>
            </a:r>
            <a:r>
              <a:rPr dirty="0"/>
              <a:t> </a:t>
            </a:r>
            <a:r>
              <a:rPr dirty="0" err="1"/>
              <a:t>تساؤلاتهم</a:t>
            </a:r>
            <a:endParaRPr dirty="0"/>
          </a:p>
          <a:p>
            <a:pPr marL="325526" indent="-227868" algn="r" defTabSz="813816" rtl="1">
              <a:spcBef>
                <a:spcPts val="300"/>
              </a:spcBef>
              <a:defRPr sz="2403"/>
            </a:pPr>
            <a:r>
              <a:rPr dirty="0" err="1"/>
              <a:t>تقديم</a:t>
            </a:r>
            <a:r>
              <a:rPr dirty="0"/>
              <a:t> </a:t>
            </a:r>
            <a:r>
              <a:rPr dirty="0" err="1"/>
              <a:t>العاب</a:t>
            </a:r>
            <a:r>
              <a:rPr dirty="0"/>
              <a:t> </a:t>
            </a:r>
            <a:r>
              <a:rPr dirty="0" err="1"/>
              <a:t>تشجع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الخيال</a:t>
            </a:r>
            <a:r>
              <a:rPr dirty="0"/>
              <a:t> ( </a:t>
            </a:r>
            <a:r>
              <a:rPr dirty="0" err="1"/>
              <a:t>ادوات</a:t>
            </a:r>
            <a:r>
              <a:rPr dirty="0"/>
              <a:t> </a:t>
            </a:r>
            <a:r>
              <a:rPr dirty="0" err="1"/>
              <a:t>اللعب</a:t>
            </a:r>
            <a:r>
              <a:rPr dirty="0"/>
              <a:t> </a:t>
            </a:r>
            <a:r>
              <a:rPr dirty="0" err="1"/>
              <a:t>الايهامي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1130300" y="736600"/>
            <a:ext cx="7200900" cy="1104900"/>
          </a:xfrm>
          <a:prstGeom prst="rect">
            <a:avLst/>
          </a:prstGeom>
        </p:spPr>
        <p:txBody>
          <a:bodyPr/>
          <a:lstStyle/>
          <a:p>
            <a:pPr algn="ctr" defTabSz="886968" rtl="0">
              <a:defRPr sz="3492">
                <a:effectLst>
                  <a:outerShdw blurRad="36957" dist="24638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r>
              <a:rPr lang="ar-SA" dirty="0"/>
              <a:t>اعداد الطفل لاكتساب المهارات العاطفية والاجتماعية</a:t>
            </a:r>
            <a:endParaRPr dirty="0"/>
          </a:p>
        </p:txBody>
      </p:sp>
      <p:sp>
        <p:nvSpPr>
          <p:cNvPr id="222" name="Shape 22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3645091"/>
          </a:xfrm>
          <a:prstGeom prst="rect">
            <a:avLst/>
          </a:prstGeom>
        </p:spPr>
        <p:txBody>
          <a:bodyPr/>
          <a:lstStyle/>
          <a:p>
            <a:pPr marL="332841" indent="-232989" algn="r" defTabSz="832104" rtl="1">
              <a:lnSpc>
                <a:spcPct val="80000"/>
              </a:lnSpc>
              <a:spcBef>
                <a:spcPts val="300"/>
              </a:spcBef>
              <a:defRPr sz="2639"/>
            </a:pPr>
            <a:r>
              <a:rPr dirty="0" err="1"/>
              <a:t>استبدال</a:t>
            </a:r>
            <a:r>
              <a:rPr dirty="0"/>
              <a:t> </a:t>
            </a:r>
            <a:r>
              <a:rPr dirty="0" err="1"/>
              <a:t>وقت</a:t>
            </a:r>
            <a:r>
              <a:rPr dirty="0"/>
              <a:t> </a:t>
            </a:r>
            <a:r>
              <a:rPr dirty="0" err="1"/>
              <a:t>التلفزيون</a:t>
            </a:r>
            <a:r>
              <a:rPr dirty="0"/>
              <a:t> </a:t>
            </a:r>
            <a:r>
              <a:rPr dirty="0" err="1"/>
              <a:t>بالتفاعل</a:t>
            </a:r>
            <a:r>
              <a:rPr dirty="0"/>
              <a:t> </a:t>
            </a:r>
            <a:r>
              <a:rPr dirty="0" err="1"/>
              <a:t>مع</a:t>
            </a:r>
            <a:r>
              <a:rPr dirty="0"/>
              <a:t> </a:t>
            </a:r>
            <a:r>
              <a:rPr dirty="0" err="1"/>
              <a:t>اشخاص</a:t>
            </a:r>
            <a:r>
              <a:rPr dirty="0"/>
              <a:t> </a:t>
            </a:r>
            <a:r>
              <a:rPr dirty="0" err="1"/>
              <a:t>حقيقيين</a:t>
            </a:r>
            <a:endParaRPr sz="2184" dirty="0"/>
          </a:p>
          <a:p>
            <a:pPr marL="332841" indent="-232989" algn="r" defTabSz="832104" rtl="1">
              <a:lnSpc>
                <a:spcPct val="80000"/>
              </a:lnSpc>
              <a:spcBef>
                <a:spcPts val="300"/>
              </a:spcBef>
              <a:defRPr sz="2639"/>
            </a:pPr>
            <a:r>
              <a:rPr dirty="0" err="1"/>
              <a:t>تقديم</a:t>
            </a:r>
            <a:r>
              <a:rPr dirty="0"/>
              <a:t> </a:t>
            </a:r>
            <a:r>
              <a:rPr dirty="0" err="1"/>
              <a:t>انشطة</a:t>
            </a:r>
            <a:r>
              <a:rPr dirty="0"/>
              <a:t> </a:t>
            </a:r>
            <a:r>
              <a:rPr dirty="0" err="1"/>
              <a:t>تشمل</a:t>
            </a:r>
            <a:r>
              <a:rPr dirty="0"/>
              <a:t> </a:t>
            </a:r>
            <a:r>
              <a:rPr dirty="0" err="1"/>
              <a:t>حل</a:t>
            </a:r>
            <a:r>
              <a:rPr dirty="0"/>
              <a:t> </a:t>
            </a:r>
            <a:r>
              <a:rPr dirty="0" err="1"/>
              <a:t>المشكلات</a:t>
            </a:r>
            <a:endParaRPr sz="2184" dirty="0"/>
          </a:p>
          <a:p>
            <a:pPr marL="332841" indent="-232989" algn="r" defTabSz="832104" rtl="1">
              <a:lnSpc>
                <a:spcPct val="80000"/>
              </a:lnSpc>
              <a:spcBef>
                <a:spcPts val="300"/>
              </a:spcBef>
              <a:defRPr sz="2639"/>
            </a:pPr>
            <a:r>
              <a:rPr dirty="0" err="1"/>
              <a:t>الحديث</a:t>
            </a:r>
            <a:r>
              <a:rPr dirty="0"/>
              <a:t> </a:t>
            </a:r>
            <a:r>
              <a:rPr dirty="0" err="1"/>
              <a:t>مع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الانشطة</a:t>
            </a:r>
            <a:r>
              <a:rPr dirty="0"/>
              <a:t> </a:t>
            </a:r>
            <a:r>
              <a:rPr dirty="0" err="1"/>
              <a:t>اليومية</a:t>
            </a:r>
            <a:r>
              <a:rPr dirty="0"/>
              <a:t> ( </a:t>
            </a:r>
            <a:r>
              <a:rPr dirty="0" err="1"/>
              <a:t>التسوق</a:t>
            </a:r>
            <a:r>
              <a:rPr dirty="0"/>
              <a:t>- </a:t>
            </a:r>
            <a:r>
              <a:rPr dirty="0" err="1"/>
              <a:t>اعداد</a:t>
            </a:r>
            <a:r>
              <a:rPr dirty="0"/>
              <a:t> </a:t>
            </a:r>
            <a:r>
              <a:rPr dirty="0" err="1"/>
              <a:t>طبخه</a:t>
            </a:r>
            <a:r>
              <a:rPr dirty="0"/>
              <a:t> – </a:t>
            </a:r>
            <a:r>
              <a:rPr dirty="0" err="1"/>
              <a:t>اثناء</a:t>
            </a:r>
            <a:r>
              <a:rPr dirty="0"/>
              <a:t> </a:t>
            </a:r>
            <a:r>
              <a:rPr dirty="0" err="1"/>
              <a:t>اصلاح</a:t>
            </a:r>
            <a:r>
              <a:rPr dirty="0"/>
              <a:t> </a:t>
            </a:r>
            <a:r>
              <a:rPr dirty="0" err="1"/>
              <a:t>شيء</a:t>
            </a:r>
            <a:r>
              <a:rPr dirty="0"/>
              <a:t> </a:t>
            </a:r>
            <a:r>
              <a:rPr dirty="0" err="1"/>
              <a:t>ما</a:t>
            </a:r>
            <a:r>
              <a:rPr dirty="0"/>
              <a:t>....) </a:t>
            </a:r>
            <a:r>
              <a:rPr dirty="0" err="1"/>
              <a:t>فهذا</a:t>
            </a:r>
            <a:r>
              <a:rPr dirty="0"/>
              <a:t> </a:t>
            </a:r>
            <a:r>
              <a:rPr dirty="0" err="1"/>
              <a:t>وقت</a:t>
            </a:r>
            <a:r>
              <a:rPr dirty="0"/>
              <a:t> </a:t>
            </a:r>
            <a:r>
              <a:rPr dirty="0" err="1"/>
              <a:t>تفاعلي</a:t>
            </a:r>
            <a:r>
              <a:rPr dirty="0"/>
              <a:t> </a:t>
            </a:r>
            <a:r>
              <a:rPr dirty="0" err="1"/>
              <a:t>ثمين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الاهل</a:t>
            </a:r>
            <a:r>
              <a:rPr dirty="0"/>
              <a:t> </a:t>
            </a:r>
            <a:r>
              <a:rPr dirty="0" err="1"/>
              <a:t>واطفالهم</a:t>
            </a:r>
            <a:r>
              <a:rPr dirty="0"/>
              <a:t>.</a:t>
            </a:r>
            <a:endParaRPr sz="2184" dirty="0"/>
          </a:p>
          <a:p>
            <a:pPr marL="332841" indent="-232989" algn="r" defTabSz="832104" rtl="1">
              <a:lnSpc>
                <a:spcPct val="80000"/>
              </a:lnSpc>
              <a:spcBef>
                <a:spcPts val="300"/>
              </a:spcBef>
              <a:defRPr sz="2639"/>
            </a:pPr>
            <a:r>
              <a:rPr dirty="0" err="1"/>
              <a:t>تدعيم</a:t>
            </a:r>
            <a:r>
              <a:rPr dirty="0"/>
              <a:t> </a:t>
            </a:r>
            <a:r>
              <a:rPr dirty="0" err="1"/>
              <a:t>السلوك</a:t>
            </a:r>
            <a:r>
              <a:rPr dirty="0"/>
              <a:t> </a:t>
            </a:r>
            <a:r>
              <a:rPr dirty="0" err="1"/>
              <a:t>الجيد</a:t>
            </a:r>
            <a:r>
              <a:rPr dirty="0"/>
              <a:t> </a:t>
            </a:r>
            <a:r>
              <a:rPr dirty="0" err="1"/>
              <a:t>وتعزيز</a:t>
            </a:r>
            <a:r>
              <a:rPr dirty="0"/>
              <a:t> </a:t>
            </a:r>
            <a:r>
              <a:rPr dirty="0" err="1"/>
              <a:t>مفهوم</a:t>
            </a:r>
            <a:r>
              <a:rPr dirty="0"/>
              <a:t> </a:t>
            </a:r>
            <a:r>
              <a:rPr dirty="0" err="1"/>
              <a:t>الذات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الايجابيات</a:t>
            </a:r>
            <a:endParaRPr sz="2184" dirty="0"/>
          </a:p>
          <a:p>
            <a:pPr marL="332841" indent="-232989" algn="r" defTabSz="832104" rtl="1">
              <a:lnSpc>
                <a:spcPct val="80000"/>
              </a:lnSpc>
              <a:spcBef>
                <a:spcPts val="300"/>
              </a:spcBef>
              <a:defRPr sz="2639"/>
            </a:pPr>
            <a:r>
              <a:rPr dirty="0" err="1"/>
              <a:t>تقليل</a:t>
            </a:r>
            <a:r>
              <a:rPr dirty="0"/>
              <a:t> </a:t>
            </a:r>
            <a:r>
              <a:rPr dirty="0" err="1"/>
              <a:t>تعرض</a:t>
            </a:r>
            <a:r>
              <a:rPr dirty="0"/>
              <a:t> </a:t>
            </a:r>
            <a:r>
              <a:rPr dirty="0" err="1"/>
              <a:t>الطفل</a:t>
            </a:r>
            <a:r>
              <a:rPr dirty="0"/>
              <a:t> </a:t>
            </a:r>
            <a:r>
              <a:rPr dirty="0" err="1"/>
              <a:t>لمشاهد</a:t>
            </a:r>
            <a:r>
              <a:rPr dirty="0"/>
              <a:t> </a:t>
            </a:r>
            <a:r>
              <a:rPr dirty="0" err="1"/>
              <a:t>العنف</a:t>
            </a:r>
            <a:r>
              <a:rPr dirty="0"/>
              <a:t> </a:t>
            </a:r>
            <a:r>
              <a:rPr dirty="0" err="1"/>
              <a:t>مثل</a:t>
            </a:r>
            <a:r>
              <a:rPr dirty="0"/>
              <a:t> </a:t>
            </a:r>
            <a:r>
              <a:rPr dirty="0" err="1"/>
              <a:t>العاب</a:t>
            </a:r>
            <a:r>
              <a:rPr dirty="0"/>
              <a:t> </a:t>
            </a:r>
            <a:r>
              <a:rPr dirty="0" err="1"/>
              <a:t>الفيديو</a:t>
            </a:r>
            <a:endParaRPr sz="2184" dirty="0"/>
          </a:p>
          <a:p>
            <a:pPr marL="332841" indent="-232989" algn="r" defTabSz="832104" rtl="1">
              <a:lnSpc>
                <a:spcPct val="80000"/>
              </a:lnSpc>
              <a:spcBef>
                <a:spcPts val="300"/>
              </a:spcBef>
              <a:defRPr sz="2639"/>
            </a:pPr>
            <a:r>
              <a:rPr dirty="0" err="1"/>
              <a:t>توفير</a:t>
            </a:r>
            <a:r>
              <a:rPr dirty="0"/>
              <a:t> </a:t>
            </a:r>
            <a:r>
              <a:rPr dirty="0" err="1"/>
              <a:t>فرص</a:t>
            </a:r>
            <a:r>
              <a:rPr dirty="0"/>
              <a:t> </a:t>
            </a:r>
            <a:r>
              <a:rPr dirty="0" err="1"/>
              <a:t>انشطة</a:t>
            </a:r>
            <a:r>
              <a:rPr dirty="0"/>
              <a:t> </a:t>
            </a:r>
            <a:r>
              <a:rPr dirty="0" err="1"/>
              <a:t>والعاب</a:t>
            </a:r>
            <a:r>
              <a:rPr dirty="0"/>
              <a:t> </a:t>
            </a:r>
            <a:r>
              <a:rPr dirty="0" err="1"/>
              <a:t>اجتماعية</a:t>
            </a:r>
            <a:endParaRPr sz="2184" dirty="0"/>
          </a:p>
          <a:p>
            <a:pPr marL="332841" indent="-232989" algn="r" defTabSz="832104" rtl="1">
              <a:lnSpc>
                <a:spcPct val="80000"/>
              </a:lnSpc>
              <a:spcBef>
                <a:spcPts val="300"/>
              </a:spcBef>
              <a:defRPr sz="2639"/>
            </a:pPr>
            <a:r>
              <a:rPr dirty="0" err="1"/>
              <a:t>توفير</a:t>
            </a:r>
            <a:r>
              <a:rPr dirty="0"/>
              <a:t> </a:t>
            </a:r>
            <a:r>
              <a:rPr dirty="0" err="1"/>
              <a:t>مثل</a:t>
            </a:r>
            <a:r>
              <a:rPr dirty="0"/>
              <a:t> </a:t>
            </a:r>
            <a:r>
              <a:rPr dirty="0" err="1"/>
              <a:t>اعلى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الاستقرار</a:t>
            </a:r>
            <a:r>
              <a:rPr dirty="0"/>
              <a:t> </a:t>
            </a:r>
            <a:r>
              <a:rPr dirty="0" err="1"/>
              <a:t>العاطفي</a:t>
            </a:r>
            <a:endParaRPr sz="2184" dirty="0"/>
          </a:p>
          <a:p>
            <a:pPr marL="332841" indent="-232989" algn="r" defTabSz="832104" rtl="1">
              <a:lnSpc>
                <a:spcPct val="80000"/>
              </a:lnSpc>
              <a:spcBef>
                <a:spcPts val="300"/>
              </a:spcBef>
              <a:defRPr sz="2639"/>
            </a:pPr>
            <a:r>
              <a:rPr dirty="0" err="1"/>
              <a:t>تعليم</a:t>
            </a:r>
            <a:r>
              <a:rPr dirty="0"/>
              <a:t> </a:t>
            </a:r>
            <a:r>
              <a:rPr dirty="0" err="1"/>
              <a:t>الاطفال</a:t>
            </a:r>
            <a:r>
              <a:rPr dirty="0"/>
              <a:t> </a:t>
            </a:r>
            <a:r>
              <a:rPr dirty="0" err="1"/>
              <a:t>كيف</a:t>
            </a:r>
            <a:r>
              <a:rPr dirty="0"/>
              <a:t> </a:t>
            </a:r>
            <a:r>
              <a:rPr dirty="0" err="1"/>
              <a:t>يتصرفون</a:t>
            </a:r>
            <a:r>
              <a:rPr dirty="0"/>
              <a:t> </a:t>
            </a:r>
            <a:r>
              <a:rPr dirty="0" err="1"/>
              <a:t>مع</a:t>
            </a:r>
            <a:r>
              <a:rPr dirty="0"/>
              <a:t> </a:t>
            </a:r>
            <a:r>
              <a:rPr dirty="0" err="1"/>
              <a:t>زملائهم</a:t>
            </a:r>
            <a:endParaRPr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DFC7-F4AF-4031-939F-0A426799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من نتائج ابحاث الدماغ ايضاً </a:t>
            </a:r>
            <a:endParaRPr lang="en-PW" b="1" dirty="0"/>
          </a:p>
        </p:txBody>
      </p:sp>
      <p:sp>
        <p:nvSpPr>
          <p:cNvPr id="225" name="Shape 225"/>
          <p:cNvSpPr>
            <a:spLocks noGrp="1"/>
          </p:cNvSpPr>
          <p:nvPr>
            <p:ph idx="1"/>
          </p:nvPr>
        </p:nvSpPr>
        <p:spPr>
          <a:xfrm>
            <a:off x="866441" y="2489200"/>
            <a:ext cx="77949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9946" indent="-119969" algn="r" defTabSz="749808" rtl="1">
              <a:lnSpc>
                <a:spcPct val="80000"/>
              </a:lnSpc>
              <a:spcBef>
                <a:spcPts val="300"/>
              </a:spcBef>
              <a:buSzTx/>
              <a:buNone/>
              <a:defRPr sz="3034" b="1">
                <a:solidFill>
                  <a:srgbClr val="FF0000"/>
                </a:solidFill>
              </a:defRPr>
            </a:pPr>
            <a:r>
              <a:rPr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أهمية</a:t>
            </a:r>
            <a:r>
              <a:rPr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الغذاء</a:t>
            </a:r>
            <a:r>
              <a:rPr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تطور</a:t>
            </a:r>
            <a:r>
              <a:rPr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الدماغ</a:t>
            </a:r>
            <a:endParaRPr sz="3607" u="sng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946" indent="-119969" algn="r" defTabSz="749808" rtl="1">
              <a:lnSpc>
                <a:spcPct val="80000"/>
              </a:lnSpc>
              <a:spcBef>
                <a:spcPts val="300"/>
              </a:spcBef>
              <a:buSzTx/>
              <a:buNone/>
              <a:defRPr sz="3034" b="1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نتائج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ابحاث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الدماغ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توصل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العلماء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معلومات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هامة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جدا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حول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متطلبات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الدماغ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الطعام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الدماغ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يحتاج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غذاء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متوازن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بروتينات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دهون-سكريات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معادن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فيتامينات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،،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وهناك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اطعمة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وجه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الخصوص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هامة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للدماغ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مثل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الخضار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والسمك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والفواكه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والمكسرات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،،،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يحتاج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الدماغ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ماء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،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فنقص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الماء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والجفاف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سبب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رئيسي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لإعاقات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التعلم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حيث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الماء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مكون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اساسي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للدماغ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/>
              <a:t>.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defTabSz="658368" rtl="0">
              <a:defRPr sz="2592">
                <a:effectLst>
                  <a:outerShdw blurRad="27432" dist="18288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8" name="Shape 228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38751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defRPr sz="2322"/>
            </a:pPr>
            <a:r>
              <a:rPr dirty="0" err="1"/>
              <a:t>نتائج</a:t>
            </a:r>
            <a:r>
              <a:rPr dirty="0"/>
              <a:t> </a:t>
            </a:r>
            <a:r>
              <a:rPr dirty="0" err="1"/>
              <a:t>الأبحاث</a:t>
            </a:r>
            <a:r>
              <a:rPr dirty="0"/>
              <a:t> </a:t>
            </a:r>
            <a:r>
              <a:rPr dirty="0" err="1"/>
              <a:t>الطولية</a:t>
            </a:r>
            <a:r>
              <a:rPr dirty="0"/>
              <a:t> </a:t>
            </a:r>
            <a:r>
              <a:rPr dirty="0" err="1"/>
              <a:t>اثبتت</a:t>
            </a:r>
            <a:r>
              <a:rPr dirty="0"/>
              <a:t> </a:t>
            </a:r>
            <a:r>
              <a:rPr dirty="0" err="1"/>
              <a:t>أهمية</a:t>
            </a:r>
            <a:r>
              <a:rPr dirty="0"/>
              <a:t> </a:t>
            </a:r>
            <a:r>
              <a:rPr dirty="0" err="1"/>
              <a:t>الغذاء</a:t>
            </a:r>
            <a:r>
              <a:rPr dirty="0"/>
              <a:t> </a:t>
            </a:r>
            <a:r>
              <a:rPr dirty="0" err="1"/>
              <a:t>وتناول</a:t>
            </a:r>
            <a:r>
              <a:rPr dirty="0"/>
              <a:t> </a:t>
            </a:r>
            <a:r>
              <a:rPr dirty="0" err="1"/>
              <a:t>المكملات</a:t>
            </a:r>
            <a:r>
              <a:rPr dirty="0"/>
              <a:t> </a:t>
            </a:r>
            <a:r>
              <a:rPr dirty="0" err="1"/>
              <a:t>الغذائية</a:t>
            </a:r>
            <a:r>
              <a:rPr dirty="0"/>
              <a:t> </a:t>
            </a:r>
            <a:r>
              <a:rPr dirty="0" err="1"/>
              <a:t>وقد</a:t>
            </a:r>
            <a:r>
              <a:rPr dirty="0"/>
              <a:t> </a:t>
            </a:r>
            <a:r>
              <a:rPr dirty="0" err="1"/>
              <a:t>تتبعت</a:t>
            </a:r>
            <a:r>
              <a:rPr dirty="0"/>
              <a:t> </a:t>
            </a:r>
            <a:r>
              <a:rPr dirty="0" err="1"/>
              <a:t>الأطفال</a:t>
            </a:r>
            <a:r>
              <a:rPr dirty="0"/>
              <a:t> </a:t>
            </a:r>
            <a:r>
              <a:rPr dirty="0" err="1"/>
              <a:t>حتى</a:t>
            </a:r>
            <a:r>
              <a:rPr dirty="0"/>
              <a:t> </a:t>
            </a:r>
            <a:r>
              <a:rPr dirty="0" err="1"/>
              <a:t>عمر</a:t>
            </a:r>
            <a:r>
              <a:rPr dirty="0"/>
              <a:t> 26 </a:t>
            </a:r>
            <a:r>
              <a:rPr dirty="0" err="1"/>
              <a:t>سنة</a:t>
            </a:r>
            <a:r>
              <a:rPr dirty="0"/>
              <a:t>.</a:t>
            </a:r>
          </a:p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defRPr sz="2322">
                <a:solidFill>
                  <a:srgbClr val="FF0000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خلاصة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الاقتراحات</a:t>
            </a:r>
            <a:r>
              <a:rPr dirty="0">
                <a:solidFill>
                  <a:srgbClr val="92D050"/>
                </a:solidFill>
              </a:rPr>
              <a:t>:</a:t>
            </a:r>
          </a:p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buFontTx/>
              <a:buChar char="-"/>
              <a:defRPr sz="2322"/>
            </a:pPr>
            <a:r>
              <a:rPr dirty="0" err="1"/>
              <a:t>أهمية</a:t>
            </a:r>
            <a:r>
              <a:rPr dirty="0"/>
              <a:t> </a:t>
            </a:r>
            <a:r>
              <a:rPr dirty="0" err="1"/>
              <a:t>حليب</a:t>
            </a:r>
            <a:r>
              <a:rPr dirty="0"/>
              <a:t> </a:t>
            </a:r>
            <a:r>
              <a:rPr dirty="0" err="1"/>
              <a:t>الام</a:t>
            </a:r>
            <a:endParaRPr dirty="0"/>
          </a:p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buFontTx/>
              <a:buChar char="-"/>
              <a:defRPr sz="2322"/>
            </a:pPr>
            <a:r>
              <a:rPr dirty="0" err="1"/>
              <a:t>أهمية</a:t>
            </a:r>
            <a:r>
              <a:rPr dirty="0"/>
              <a:t> </a:t>
            </a:r>
            <a:r>
              <a:rPr dirty="0" err="1"/>
              <a:t>تلافي</a:t>
            </a:r>
            <a:r>
              <a:rPr dirty="0"/>
              <a:t> </a:t>
            </a:r>
            <a:r>
              <a:rPr dirty="0" err="1"/>
              <a:t>نقص</a:t>
            </a:r>
            <a:r>
              <a:rPr dirty="0"/>
              <a:t> </a:t>
            </a:r>
            <a:r>
              <a:rPr dirty="0" err="1"/>
              <a:t>سكر</a:t>
            </a:r>
            <a:r>
              <a:rPr dirty="0"/>
              <a:t> </a:t>
            </a:r>
            <a:r>
              <a:rPr dirty="0" err="1"/>
              <a:t>الدم</a:t>
            </a:r>
            <a:r>
              <a:rPr dirty="0"/>
              <a:t>  </a:t>
            </a:r>
            <a:r>
              <a:rPr dirty="0" err="1"/>
              <a:t>الذي</a:t>
            </a:r>
            <a:r>
              <a:rPr dirty="0"/>
              <a:t> </a:t>
            </a:r>
            <a:r>
              <a:rPr dirty="0" err="1"/>
              <a:t>يؤثر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التعلم</a:t>
            </a:r>
            <a:r>
              <a:rPr dirty="0"/>
              <a:t> </a:t>
            </a:r>
            <a:r>
              <a:rPr dirty="0" err="1"/>
              <a:t>والذاكرة</a:t>
            </a:r>
            <a:r>
              <a:rPr dirty="0"/>
              <a:t> </a:t>
            </a:r>
            <a:r>
              <a:rPr dirty="0" err="1"/>
              <a:t>وذلك</a:t>
            </a:r>
            <a:r>
              <a:rPr dirty="0"/>
              <a:t> </a:t>
            </a:r>
            <a:r>
              <a:rPr dirty="0" err="1"/>
              <a:t>يبرز</a:t>
            </a:r>
            <a:r>
              <a:rPr dirty="0"/>
              <a:t> </a:t>
            </a:r>
            <a:r>
              <a:rPr dirty="0" err="1"/>
              <a:t>أهمية</a:t>
            </a:r>
            <a:r>
              <a:rPr dirty="0"/>
              <a:t> </a:t>
            </a:r>
            <a:r>
              <a:rPr dirty="0" err="1"/>
              <a:t>الكربوهيدرات</a:t>
            </a:r>
            <a:r>
              <a:rPr dirty="0"/>
              <a:t> </a:t>
            </a:r>
            <a:r>
              <a:rPr dirty="0" err="1"/>
              <a:t>المعقدة</a:t>
            </a:r>
            <a:endParaRPr dirty="0"/>
          </a:p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buFontTx/>
              <a:buChar char="-"/>
              <a:defRPr sz="2322"/>
            </a:pPr>
            <a:r>
              <a:rPr dirty="0" err="1"/>
              <a:t>البروتين</a:t>
            </a:r>
            <a:r>
              <a:rPr dirty="0"/>
              <a:t> </a:t>
            </a:r>
            <a:r>
              <a:rPr dirty="0" err="1"/>
              <a:t>هام</a:t>
            </a:r>
            <a:r>
              <a:rPr dirty="0"/>
              <a:t> </a:t>
            </a:r>
            <a:r>
              <a:rPr dirty="0" err="1"/>
              <a:t>جدا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تكوين</a:t>
            </a:r>
            <a:r>
              <a:rPr dirty="0"/>
              <a:t> </a:t>
            </a:r>
            <a:r>
              <a:rPr dirty="0" err="1"/>
              <a:t>الدماغ</a:t>
            </a:r>
            <a:endParaRPr dirty="0"/>
          </a:p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buFontTx/>
              <a:buChar char="-"/>
              <a:defRPr sz="2322"/>
            </a:pPr>
            <a:r>
              <a:rPr dirty="0" err="1"/>
              <a:t>المعادن</a:t>
            </a:r>
            <a:r>
              <a:rPr dirty="0"/>
              <a:t> </a:t>
            </a:r>
            <a:r>
              <a:rPr dirty="0" err="1"/>
              <a:t>والعناصر</a:t>
            </a:r>
            <a:r>
              <a:rPr dirty="0"/>
              <a:t> </a:t>
            </a:r>
            <a:r>
              <a:rPr dirty="0" err="1"/>
              <a:t>الغذائية</a:t>
            </a:r>
            <a:r>
              <a:rPr dirty="0"/>
              <a:t> </a:t>
            </a:r>
            <a:r>
              <a:rPr dirty="0" err="1"/>
              <a:t>مثل</a:t>
            </a:r>
            <a:r>
              <a:rPr dirty="0"/>
              <a:t> </a:t>
            </a:r>
            <a:r>
              <a:rPr dirty="0" err="1"/>
              <a:t>الحديد</a:t>
            </a:r>
            <a:r>
              <a:rPr dirty="0"/>
              <a:t> </a:t>
            </a:r>
            <a:r>
              <a:rPr dirty="0" err="1"/>
              <a:t>والزنك</a:t>
            </a:r>
            <a:r>
              <a:rPr dirty="0"/>
              <a:t> </a:t>
            </a:r>
            <a:r>
              <a:rPr dirty="0" err="1"/>
              <a:t>واليود</a:t>
            </a:r>
            <a:r>
              <a:rPr dirty="0"/>
              <a:t>..</a:t>
            </a:r>
          </a:p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buFontTx/>
              <a:buChar char="-"/>
              <a:defRPr sz="2322"/>
            </a:pPr>
            <a:r>
              <a:rPr dirty="0" err="1"/>
              <a:t>الفيتامينات</a:t>
            </a:r>
            <a:r>
              <a:rPr dirty="0"/>
              <a:t> (</a:t>
            </a:r>
            <a:r>
              <a:rPr dirty="0" err="1"/>
              <a:t>أ،ب،ج،د</a:t>
            </a:r>
            <a:r>
              <a:rPr dirty="0"/>
              <a:t>) </a:t>
            </a:r>
            <a:r>
              <a:rPr dirty="0" err="1"/>
              <a:t>مهمة</a:t>
            </a:r>
            <a:r>
              <a:rPr dirty="0"/>
              <a:t> </a:t>
            </a:r>
            <a:r>
              <a:rPr dirty="0" err="1"/>
              <a:t>لحماية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/>
              <a:t> </a:t>
            </a:r>
            <a:r>
              <a:rPr dirty="0" err="1"/>
              <a:t>والبصر</a:t>
            </a:r>
            <a:r>
              <a:rPr dirty="0"/>
              <a:t> </a:t>
            </a:r>
            <a:r>
              <a:rPr dirty="0" err="1"/>
              <a:t>والذاكرة</a:t>
            </a:r>
            <a:endParaRPr dirty="0"/>
          </a:p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buFontTx/>
              <a:buChar char="-"/>
              <a:defRPr sz="2322"/>
            </a:pPr>
            <a:r>
              <a:rPr dirty="0" err="1"/>
              <a:t>الاحماض</a:t>
            </a:r>
            <a:r>
              <a:rPr dirty="0"/>
              <a:t> </a:t>
            </a:r>
            <a:r>
              <a:rPr dirty="0" err="1"/>
              <a:t>الدهنية</a:t>
            </a:r>
            <a:r>
              <a:rPr dirty="0"/>
              <a:t> </a:t>
            </a:r>
            <a:r>
              <a:rPr dirty="0" err="1"/>
              <a:t>الأساسية</a:t>
            </a:r>
            <a:r>
              <a:rPr dirty="0"/>
              <a:t> </a:t>
            </a:r>
            <a:r>
              <a:rPr dirty="0" err="1"/>
              <a:t>وخاصة</a:t>
            </a:r>
            <a:r>
              <a:rPr dirty="0"/>
              <a:t> اوميجا3 ،6 </a:t>
            </a:r>
            <a:r>
              <a:rPr dirty="0" err="1"/>
              <a:t>مهمة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تطور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/>
              <a:t> </a:t>
            </a:r>
            <a:r>
              <a:rPr dirty="0" err="1"/>
              <a:t>والعينين</a:t>
            </a:r>
            <a:r>
              <a:rPr dirty="0"/>
              <a:t>  </a:t>
            </a:r>
          </a:p>
          <a:p>
            <a:pPr marL="314553" indent="-220187" algn="r" defTabSz="786384" rtl="1">
              <a:lnSpc>
                <a:spcPct val="90000"/>
              </a:lnSpc>
              <a:spcBef>
                <a:spcPts val="300"/>
              </a:spcBef>
              <a:buFontTx/>
              <a:buChar char="-"/>
              <a:defRPr sz="2322">
                <a:solidFill>
                  <a:srgbClr val="FF0000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ما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هي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اقتراحاتك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حتى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يتوفر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الغذاء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المتوازن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لجميع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الأطفال</a:t>
            </a:r>
            <a:r>
              <a:rPr dirty="0">
                <a:solidFill>
                  <a:srgbClr val="92D050"/>
                </a:solidFill>
              </a:rPr>
              <a:t>؟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b="1" dirty="0" err="1">
                <a:solidFill>
                  <a:schemeClr val="bg1"/>
                </a:solidFill>
              </a:rPr>
              <a:t>الحالات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الانفعالية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وعلاقتها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بالتعلم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31" name="Shape 231"/>
          <p:cNvSpPr>
            <a:spLocks noGrp="1"/>
          </p:cNvSpPr>
          <p:nvPr>
            <p:ph idx="1"/>
          </p:nvPr>
        </p:nvSpPr>
        <p:spPr>
          <a:xfrm>
            <a:off x="866441" y="2489200"/>
            <a:ext cx="78076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defRPr/>
            </a:pPr>
            <a:r>
              <a:rPr sz="2400" dirty="0" err="1"/>
              <a:t>الانفعالات</a:t>
            </a:r>
            <a:r>
              <a:rPr sz="2400" dirty="0"/>
              <a:t> </a:t>
            </a:r>
            <a:r>
              <a:rPr sz="2400" dirty="0" err="1"/>
              <a:t>السلبية</a:t>
            </a:r>
            <a:r>
              <a:rPr sz="2400" dirty="0"/>
              <a:t>:</a:t>
            </a:r>
          </a:p>
          <a:p>
            <a:pPr marL="0" indent="109728" algn="r" rtl="1">
              <a:buSzTx/>
              <a:buNone/>
              <a:defRPr/>
            </a:pP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المعروف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الانفعالات</a:t>
            </a:r>
            <a:r>
              <a:rPr sz="2400" dirty="0"/>
              <a:t> </a:t>
            </a:r>
            <a:r>
              <a:rPr sz="2400" dirty="0" err="1"/>
              <a:t>السلبية</a:t>
            </a:r>
            <a:r>
              <a:rPr sz="2400" dirty="0"/>
              <a:t> </a:t>
            </a:r>
            <a:r>
              <a:rPr sz="2400" dirty="0" err="1"/>
              <a:t>تؤثر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وظائف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، </a:t>
            </a:r>
            <a:r>
              <a:rPr sz="2400" dirty="0" err="1"/>
              <a:t>فهي</a:t>
            </a:r>
            <a:r>
              <a:rPr sz="2400" dirty="0"/>
              <a:t> </a:t>
            </a:r>
            <a:r>
              <a:rPr sz="2400" dirty="0" err="1"/>
              <a:t>تحفز</a:t>
            </a:r>
            <a:r>
              <a:rPr sz="2400" dirty="0"/>
              <a:t> </a:t>
            </a:r>
            <a:r>
              <a:rPr sz="2400" dirty="0" err="1"/>
              <a:t>افراز</a:t>
            </a:r>
            <a:r>
              <a:rPr sz="2400" dirty="0"/>
              <a:t> </a:t>
            </a:r>
            <a:r>
              <a:rPr sz="2400" dirty="0" err="1"/>
              <a:t>بعض</a:t>
            </a:r>
            <a:r>
              <a:rPr sz="2400" dirty="0"/>
              <a:t> </a:t>
            </a:r>
            <a:r>
              <a:rPr sz="2400" dirty="0" err="1"/>
              <a:t>الهرمونات</a:t>
            </a:r>
            <a:r>
              <a:rPr sz="2400" dirty="0"/>
              <a:t> </a:t>
            </a:r>
            <a:r>
              <a:rPr sz="2400" dirty="0" err="1"/>
              <a:t>التي</a:t>
            </a:r>
            <a:r>
              <a:rPr sz="2400" dirty="0"/>
              <a:t> </a:t>
            </a:r>
            <a:r>
              <a:rPr sz="2400" dirty="0" err="1"/>
              <a:t>تؤثرعلى</a:t>
            </a:r>
            <a:r>
              <a:rPr sz="2400" dirty="0"/>
              <a:t> </a:t>
            </a:r>
            <a:r>
              <a:rPr sz="2400" dirty="0" err="1"/>
              <a:t>الأداء</a:t>
            </a:r>
            <a:r>
              <a:rPr sz="2400" dirty="0"/>
              <a:t> </a:t>
            </a:r>
            <a:r>
              <a:rPr sz="2400" dirty="0" err="1"/>
              <a:t>المعرفي</a:t>
            </a:r>
            <a:r>
              <a:rPr sz="2400" dirty="0"/>
              <a:t> </a:t>
            </a:r>
          </a:p>
          <a:p>
            <a:pPr algn="r" rtl="1">
              <a:defRPr/>
            </a:pPr>
            <a:r>
              <a:rPr sz="2400" dirty="0" err="1"/>
              <a:t>الانفعالات</a:t>
            </a:r>
            <a:r>
              <a:rPr sz="2400" dirty="0"/>
              <a:t> </a:t>
            </a:r>
            <a:r>
              <a:rPr sz="2400" dirty="0" err="1"/>
              <a:t>الإيجابية</a:t>
            </a:r>
            <a:r>
              <a:rPr sz="2400" dirty="0"/>
              <a:t>:</a:t>
            </a:r>
          </a:p>
          <a:p>
            <a:pPr marL="0" indent="109728" algn="r" rtl="1">
              <a:buSzTx/>
              <a:buNone/>
              <a:defRPr/>
            </a:pPr>
            <a:r>
              <a:rPr sz="2400" dirty="0" err="1"/>
              <a:t>تحظى</a:t>
            </a:r>
            <a:r>
              <a:rPr sz="2400" dirty="0"/>
              <a:t> </a:t>
            </a:r>
            <a:r>
              <a:rPr sz="2400" dirty="0" err="1"/>
              <a:t>احداث</a:t>
            </a:r>
            <a:r>
              <a:rPr sz="2400" dirty="0"/>
              <a:t> </a:t>
            </a:r>
            <a:r>
              <a:rPr sz="2400" dirty="0" err="1"/>
              <a:t>الانفعالات</a:t>
            </a:r>
            <a:r>
              <a:rPr sz="2400" dirty="0"/>
              <a:t> </a:t>
            </a:r>
            <a:r>
              <a:rPr sz="2400" dirty="0" err="1"/>
              <a:t>الإيجابية</a:t>
            </a:r>
            <a:r>
              <a:rPr sz="2400" dirty="0"/>
              <a:t> </a:t>
            </a:r>
            <a:r>
              <a:rPr sz="2400" dirty="0" err="1"/>
              <a:t>باولوية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الذاكرة</a:t>
            </a:r>
            <a:endParaRPr sz="2400" dirty="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idx="1"/>
          </p:nvPr>
        </p:nvSpPr>
        <p:spPr>
          <a:xfrm>
            <a:off x="866441" y="2387600"/>
            <a:ext cx="7667959" cy="363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2989" indent="-133136" algn="r" defTabSz="832104" rtl="0">
              <a:spcBef>
                <a:spcPts val="300"/>
              </a:spcBef>
              <a:buSzTx/>
              <a:buNone/>
              <a:defRPr sz="2457"/>
            </a:pPr>
            <a:endParaRPr dirty="0"/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2912" b="1">
                <a:solidFill>
                  <a:srgbClr val="A4171E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دور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العاطفة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في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التعلم</a:t>
            </a:r>
            <a:r>
              <a:rPr dirty="0">
                <a:solidFill>
                  <a:srgbClr val="92D050"/>
                </a:solidFill>
              </a:rPr>
              <a:t>:</a:t>
            </a:r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2912" b="1"/>
            </a:pPr>
            <a:r>
              <a:rPr dirty="0" err="1"/>
              <a:t>اكتشف</a:t>
            </a:r>
            <a:r>
              <a:rPr dirty="0"/>
              <a:t> </a:t>
            </a:r>
            <a:r>
              <a:rPr dirty="0" err="1"/>
              <a:t>العلماء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الموصلات</a:t>
            </a:r>
            <a:r>
              <a:rPr dirty="0"/>
              <a:t> </a:t>
            </a:r>
            <a:r>
              <a:rPr dirty="0" err="1"/>
              <a:t>العصبية</a:t>
            </a:r>
            <a:r>
              <a:rPr dirty="0"/>
              <a:t> </a:t>
            </a:r>
            <a:r>
              <a:rPr dirty="0" err="1"/>
              <a:t>ترسل</a:t>
            </a:r>
            <a:r>
              <a:rPr dirty="0"/>
              <a:t> </a:t>
            </a:r>
            <a:r>
              <a:rPr dirty="0" err="1"/>
              <a:t>رسالة</a:t>
            </a:r>
            <a:r>
              <a:rPr dirty="0"/>
              <a:t> </a:t>
            </a:r>
            <a:r>
              <a:rPr dirty="0" err="1"/>
              <a:t>الى</a:t>
            </a:r>
            <a:r>
              <a:rPr dirty="0"/>
              <a:t> </a:t>
            </a:r>
            <a:r>
              <a:rPr dirty="0" err="1"/>
              <a:t>باقي</a:t>
            </a:r>
            <a:r>
              <a:rPr dirty="0"/>
              <a:t> </a:t>
            </a:r>
            <a:r>
              <a:rPr dirty="0" err="1"/>
              <a:t>اجزاء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/>
              <a:t> </a:t>
            </a:r>
            <a:r>
              <a:rPr dirty="0" err="1"/>
              <a:t>تعلمها</a:t>
            </a:r>
            <a:r>
              <a:rPr dirty="0"/>
              <a:t> </a:t>
            </a:r>
            <a:r>
              <a:rPr dirty="0" err="1"/>
              <a:t>ان</a:t>
            </a:r>
            <a:r>
              <a:rPr dirty="0"/>
              <a:t> </a:t>
            </a:r>
            <a:r>
              <a:rPr dirty="0" err="1"/>
              <a:t>هذه</a:t>
            </a:r>
            <a:r>
              <a:rPr dirty="0"/>
              <a:t> </a:t>
            </a:r>
            <a:r>
              <a:rPr dirty="0" err="1"/>
              <a:t>التجربة</a:t>
            </a:r>
            <a:r>
              <a:rPr dirty="0"/>
              <a:t> </a:t>
            </a:r>
            <a:r>
              <a:rPr dirty="0" err="1"/>
              <a:t>الحسية</a:t>
            </a:r>
            <a:r>
              <a:rPr dirty="0"/>
              <a:t> </a:t>
            </a:r>
            <a:r>
              <a:rPr dirty="0" err="1"/>
              <a:t>المقرونة</a:t>
            </a:r>
            <a:r>
              <a:rPr dirty="0"/>
              <a:t> </a:t>
            </a:r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2912" b="1"/>
            </a:pPr>
            <a:r>
              <a:rPr dirty="0" err="1"/>
              <a:t>بالعاطفة</a:t>
            </a:r>
            <a:r>
              <a:rPr dirty="0"/>
              <a:t> </a:t>
            </a:r>
            <a:r>
              <a:rPr dirty="0" err="1"/>
              <a:t>معلومة</a:t>
            </a:r>
            <a:r>
              <a:rPr dirty="0"/>
              <a:t> </a:t>
            </a:r>
            <a:r>
              <a:rPr dirty="0" err="1"/>
              <a:t>هامة</a:t>
            </a:r>
            <a:r>
              <a:rPr dirty="0"/>
              <a:t> </a:t>
            </a:r>
            <a:r>
              <a:rPr dirty="0" err="1"/>
              <a:t>للحفظ</a:t>
            </a:r>
            <a:r>
              <a:rPr dirty="0"/>
              <a:t> - </a:t>
            </a:r>
            <a:r>
              <a:rPr dirty="0" err="1"/>
              <a:t>والعكس</a:t>
            </a:r>
            <a:r>
              <a:rPr dirty="0"/>
              <a:t> </a:t>
            </a:r>
            <a:r>
              <a:rPr dirty="0" err="1"/>
              <a:t>صحيح</a:t>
            </a:r>
            <a:endParaRPr dirty="0"/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2912" b="1"/>
            </a:pPr>
            <a:endParaRPr dirty="0"/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2912" b="1">
                <a:solidFill>
                  <a:srgbClr val="A4171E"/>
                </a:solidFill>
              </a:defRPr>
            </a:pPr>
            <a:r>
              <a:rPr dirty="0" err="1">
                <a:solidFill>
                  <a:srgbClr val="92D050"/>
                </a:solidFill>
              </a:rPr>
              <a:t>كيف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يمكن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الاستفادة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من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هذه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النقطة</a:t>
            </a:r>
            <a:r>
              <a:rPr dirty="0">
                <a:solidFill>
                  <a:srgbClr val="92D050"/>
                </a:solidFill>
              </a:rPr>
              <a:t>؟</a:t>
            </a:r>
            <a:r>
              <a:rPr sz="2457" b="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24933-1A46-4194-81BB-20075D02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من نتائج ابحاث الدماغ ايضاً </a:t>
            </a:r>
            <a:endParaRPr lang="en-PW" b="1" dirty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idx="1"/>
          </p:nvPr>
        </p:nvSpPr>
        <p:spPr>
          <a:xfrm>
            <a:off x="866441" y="2489200"/>
            <a:ext cx="78838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2989" indent="-133136" algn="r" defTabSz="832104" rtl="1">
              <a:spcBef>
                <a:spcPts val="300"/>
              </a:spcBef>
              <a:buSzTx/>
              <a:buNone/>
              <a:defRPr sz="3276" b="1"/>
            </a:pPr>
            <a:r>
              <a:rPr sz="2400" dirty="0" err="1"/>
              <a:t>أ</a:t>
            </a:r>
            <a:r>
              <a:rPr sz="2400" u="sng" dirty="0" err="1"/>
              <a:t>همية</a:t>
            </a:r>
            <a:endParaRPr sz="2400" u="sng" dirty="0"/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3276" b="1" u="sng"/>
            </a:pPr>
            <a:r>
              <a:rPr sz="2400" dirty="0"/>
              <a:t> </a:t>
            </a:r>
            <a:r>
              <a:rPr sz="2400" dirty="0" err="1"/>
              <a:t>التحدي</a:t>
            </a:r>
            <a:endParaRPr sz="2400" dirty="0"/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3276" b="1"/>
            </a:pPr>
            <a:endParaRPr sz="2400" dirty="0"/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3276" b="1"/>
            </a:pPr>
            <a:r>
              <a:rPr sz="2400" dirty="0" err="1"/>
              <a:t>الطريقة</a:t>
            </a:r>
            <a:r>
              <a:rPr sz="2400" dirty="0"/>
              <a:t> </a:t>
            </a:r>
            <a:r>
              <a:rPr sz="2400" dirty="0" err="1"/>
              <a:t>الوحيدة</a:t>
            </a:r>
            <a:r>
              <a:rPr sz="2400" dirty="0"/>
              <a:t> </a:t>
            </a:r>
            <a:r>
              <a:rPr sz="2400" dirty="0" err="1"/>
              <a:t>المثلى</a:t>
            </a:r>
            <a:r>
              <a:rPr sz="2400" dirty="0"/>
              <a:t> </a:t>
            </a:r>
            <a:r>
              <a:rPr sz="2400" dirty="0" err="1"/>
              <a:t>لجعل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ينمو</a:t>
            </a:r>
            <a:r>
              <a:rPr sz="2400" dirty="0"/>
              <a:t> </a:t>
            </a:r>
            <a:r>
              <a:rPr sz="2400" dirty="0" err="1"/>
              <a:t>هو</a:t>
            </a:r>
            <a:r>
              <a:rPr sz="2400" dirty="0"/>
              <a:t> </a:t>
            </a:r>
            <a:r>
              <a:rPr sz="2400" dirty="0" err="1"/>
              <a:t>وضع</a:t>
            </a:r>
            <a:r>
              <a:rPr sz="2400" dirty="0"/>
              <a:t> </a:t>
            </a:r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3276" b="1"/>
            </a:pPr>
            <a:r>
              <a:rPr sz="2400" dirty="0" err="1"/>
              <a:t>تحديات</a:t>
            </a:r>
            <a:r>
              <a:rPr sz="2400" dirty="0"/>
              <a:t> </a:t>
            </a:r>
            <a:r>
              <a:rPr sz="2400" dirty="0" err="1"/>
              <a:t>امام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(</a:t>
            </a:r>
            <a:r>
              <a:rPr sz="2400" dirty="0" err="1"/>
              <a:t>تحديات</a:t>
            </a:r>
            <a:r>
              <a:rPr sz="2400" dirty="0"/>
              <a:t> </a:t>
            </a:r>
            <a:r>
              <a:rPr sz="2400" dirty="0" err="1"/>
              <a:t>مناسبة</a:t>
            </a:r>
            <a:r>
              <a:rPr sz="2400" dirty="0"/>
              <a:t>)</a:t>
            </a:r>
          </a:p>
          <a:p>
            <a:pPr marL="232989" indent="-133136" algn="r" defTabSz="832104" rtl="1">
              <a:spcBef>
                <a:spcPts val="300"/>
              </a:spcBef>
              <a:buSzTx/>
              <a:buNone/>
              <a:defRPr sz="3276">
                <a:solidFill>
                  <a:srgbClr val="A4171E"/>
                </a:solidFill>
              </a:defRPr>
            </a:pPr>
            <a:r>
              <a:rPr sz="2400" dirty="0" err="1">
                <a:solidFill>
                  <a:srgbClr val="92D050"/>
                </a:solidFill>
              </a:rPr>
              <a:t>نقطة</a:t>
            </a:r>
            <a:r>
              <a:rPr sz="2400" dirty="0">
                <a:solidFill>
                  <a:srgbClr val="92D050"/>
                </a:solidFill>
              </a:rPr>
              <a:t> </a:t>
            </a:r>
            <a:r>
              <a:rPr sz="2400" dirty="0" err="1">
                <a:solidFill>
                  <a:srgbClr val="92D050"/>
                </a:solidFill>
              </a:rPr>
              <a:t>هامة</a:t>
            </a:r>
            <a:r>
              <a:rPr sz="2400" dirty="0">
                <a:solidFill>
                  <a:srgbClr val="92D050"/>
                </a:solidFill>
              </a:rPr>
              <a:t> : </a:t>
            </a:r>
            <a:r>
              <a:rPr sz="2400" dirty="0" err="1">
                <a:solidFill>
                  <a:srgbClr val="92D050"/>
                </a:solidFill>
              </a:rPr>
              <a:t>الدماغ</a:t>
            </a:r>
            <a:r>
              <a:rPr sz="2400" dirty="0">
                <a:solidFill>
                  <a:srgbClr val="92D050"/>
                </a:solidFill>
              </a:rPr>
              <a:t> </a:t>
            </a:r>
            <a:r>
              <a:rPr sz="2400" dirty="0" err="1">
                <a:solidFill>
                  <a:srgbClr val="92D050"/>
                </a:solidFill>
              </a:rPr>
              <a:t>لا</a:t>
            </a:r>
            <a:r>
              <a:rPr sz="2400" dirty="0">
                <a:solidFill>
                  <a:srgbClr val="92D050"/>
                </a:solidFill>
              </a:rPr>
              <a:t> </a:t>
            </a:r>
            <a:r>
              <a:rPr sz="2400" dirty="0" err="1">
                <a:solidFill>
                  <a:srgbClr val="92D050"/>
                </a:solidFill>
              </a:rPr>
              <a:t>يهتم</a:t>
            </a:r>
            <a:r>
              <a:rPr sz="2400" dirty="0">
                <a:solidFill>
                  <a:srgbClr val="92D050"/>
                </a:solidFill>
              </a:rPr>
              <a:t> </a:t>
            </a:r>
            <a:r>
              <a:rPr sz="2400" dirty="0" err="1">
                <a:solidFill>
                  <a:srgbClr val="92D050"/>
                </a:solidFill>
              </a:rPr>
              <a:t>بالحصول</a:t>
            </a:r>
            <a:r>
              <a:rPr sz="2400" dirty="0">
                <a:solidFill>
                  <a:srgbClr val="92D050"/>
                </a:solidFill>
              </a:rPr>
              <a:t> </a:t>
            </a:r>
            <a:r>
              <a:rPr sz="2400" dirty="0" err="1">
                <a:solidFill>
                  <a:srgbClr val="92D050"/>
                </a:solidFill>
              </a:rPr>
              <a:t>على</a:t>
            </a:r>
            <a:r>
              <a:rPr sz="2400" dirty="0">
                <a:solidFill>
                  <a:srgbClr val="92D050"/>
                </a:solidFill>
              </a:rPr>
              <a:t> </a:t>
            </a:r>
            <a:r>
              <a:rPr sz="2400" dirty="0" err="1">
                <a:solidFill>
                  <a:srgbClr val="92D050"/>
                </a:solidFill>
              </a:rPr>
              <a:t>اجوبه</a:t>
            </a:r>
            <a:endParaRPr sz="2400" dirty="0">
              <a:solidFill>
                <a:srgbClr val="92D0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C6BD9-92F2-4C31-B76C-B2B50CFE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من نتائج ابحاث الدماغ ايضاً </a:t>
            </a:r>
            <a:endParaRPr lang="en-PW" b="1" dirty="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83C0-B1C1-45D1-83E8-508F4B09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ماذا ينصح العلماء الأهل </a:t>
            </a:r>
            <a:endParaRPr lang="en-PW" b="1" dirty="0"/>
          </a:p>
        </p:txBody>
      </p:sp>
      <p:sp>
        <p:nvSpPr>
          <p:cNvPr id="240" name="Shape 240"/>
          <p:cNvSpPr>
            <a:spLocks noGrp="1"/>
          </p:cNvSpPr>
          <p:nvPr>
            <p:ph idx="1"/>
          </p:nvPr>
        </p:nvSpPr>
        <p:spPr>
          <a:xfrm>
            <a:off x="866441" y="2489200"/>
            <a:ext cx="78711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2747" indent="-127284" algn="r" defTabSz="795527" rtl="1">
              <a:spcBef>
                <a:spcPts val="300"/>
              </a:spcBef>
              <a:buSzTx/>
              <a:buNone/>
              <a:defRPr sz="2784" b="1">
                <a:solidFill>
                  <a:srgbClr val="227A8F"/>
                </a:solidFill>
              </a:defRPr>
            </a:pPr>
            <a:r>
              <a:rPr sz="2600" dirty="0" err="1">
                <a:solidFill>
                  <a:schemeClr val="tx1"/>
                </a:solidFill>
              </a:rPr>
              <a:t>توفير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المحبة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والرعاية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والأمان</a:t>
            </a:r>
            <a:r>
              <a:rPr sz="2600" dirty="0">
                <a:solidFill>
                  <a:schemeClr val="tx1"/>
                </a:solidFill>
              </a:rPr>
              <a:t> ( </a:t>
            </a:r>
            <a:r>
              <a:rPr sz="2600" dirty="0" err="1">
                <a:solidFill>
                  <a:schemeClr val="tx1"/>
                </a:solidFill>
              </a:rPr>
              <a:t>العناق</a:t>
            </a:r>
            <a:r>
              <a:rPr sz="2600" dirty="0">
                <a:solidFill>
                  <a:schemeClr val="tx1"/>
                </a:solidFill>
              </a:rPr>
              <a:t>- </a:t>
            </a:r>
            <a:r>
              <a:rPr sz="2600" dirty="0" err="1">
                <a:solidFill>
                  <a:schemeClr val="tx1"/>
                </a:solidFill>
              </a:rPr>
              <a:t>الضحك</a:t>
            </a:r>
            <a:r>
              <a:rPr sz="2600" dirty="0">
                <a:solidFill>
                  <a:schemeClr val="tx1"/>
                </a:solidFill>
              </a:rPr>
              <a:t>- </a:t>
            </a:r>
            <a:r>
              <a:rPr sz="2600" dirty="0" err="1">
                <a:solidFill>
                  <a:schemeClr val="tx1"/>
                </a:solidFill>
              </a:rPr>
              <a:t>الابتسام</a:t>
            </a:r>
            <a:r>
              <a:rPr sz="2600" dirty="0">
                <a:solidFill>
                  <a:schemeClr val="tx1"/>
                </a:solidFill>
              </a:rPr>
              <a:t>،،،</a:t>
            </a:r>
            <a:r>
              <a:rPr lang="en-PW"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البعد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عن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التهديد</a:t>
            </a:r>
            <a:r>
              <a:rPr sz="2600" dirty="0">
                <a:solidFill>
                  <a:schemeClr val="tx1"/>
                </a:solidFill>
              </a:rPr>
              <a:t> </a:t>
            </a:r>
            <a:r>
              <a:rPr sz="2600" dirty="0" err="1">
                <a:solidFill>
                  <a:schemeClr val="tx1"/>
                </a:solidFill>
              </a:rPr>
              <a:t>والوعيد</a:t>
            </a:r>
            <a:endParaRPr sz="2600" dirty="0">
              <a:solidFill>
                <a:schemeClr val="tx1"/>
              </a:solidFill>
            </a:endParaRPr>
          </a:p>
          <a:p>
            <a:pPr marL="222747" indent="-127284" algn="r" defTabSz="795527" rtl="1">
              <a:spcBef>
                <a:spcPts val="300"/>
              </a:spcBef>
              <a:buSzTx/>
              <a:buNone/>
              <a:defRPr sz="2784" b="1">
                <a:solidFill>
                  <a:srgbClr val="3F1E25"/>
                </a:solidFill>
              </a:defRPr>
            </a:pPr>
            <a:r>
              <a:rPr sz="2600" dirty="0" err="1"/>
              <a:t>ممارسة</a:t>
            </a:r>
            <a:r>
              <a:rPr sz="2600" dirty="0"/>
              <a:t> </a:t>
            </a:r>
            <a:r>
              <a:rPr sz="2600" dirty="0" err="1"/>
              <a:t>الالعاب</a:t>
            </a:r>
            <a:r>
              <a:rPr sz="2600" dirty="0"/>
              <a:t> </a:t>
            </a:r>
            <a:r>
              <a:rPr sz="2600" dirty="0" err="1"/>
              <a:t>التي</a:t>
            </a:r>
            <a:r>
              <a:rPr sz="2600" dirty="0"/>
              <a:t> </a:t>
            </a:r>
            <a:r>
              <a:rPr sz="2600" dirty="0" err="1"/>
              <a:t>تستثير</a:t>
            </a:r>
            <a:r>
              <a:rPr sz="2600" dirty="0"/>
              <a:t> </a:t>
            </a:r>
            <a:r>
              <a:rPr sz="2600" dirty="0" err="1"/>
              <a:t>كافة</a:t>
            </a:r>
            <a:r>
              <a:rPr sz="2600" dirty="0"/>
              <a:t> </a:t>
            </a:r>
            <a:r>
              <a:rPr sz="2600" dirty="0" err="1"/>
              <a:t>الحواس</a:t>
            </a:r>
            <a:r>
              <a:rPr sz="2600" dirty="0"/>
              <a:t> ( </a:t>
            </a:r>
            <a:r>
              <a:rPr sz="2600" dirty="0" err="1"/>
              <a:t>المشي</a:t>
            </a:r>
            <a:r>
              <a:rPr sz="2600" dirty="0"/>
              <a:t>- </a:t>
            </a:r>
            <a:r>
              <a:rPr sz="2600" dirty="0" err="1"/>
              <a:t>الركض</a:t>
            </a:r>
            <a:r>
              <a:rPr sz="2600" dirty="0"/>
              <a:t>- </a:t>
            </a:r>
            <a:r>
              <a:rPr sz="2600" dirty="0" err="1"/>
              <a:t>الغميضة</a:t>
            </a:r>
            <a:r>
              <a:rPr sz="2600" dirty="0"/>
              <a:t>- </a:t>
            </a:r>
            <a:r>
              <a:rPr sz="2600" dirty="0" err="1"/>
              <a:t>الرسم</a:t>
            </a:r>
            <a:r>
              <a:rPr sz="2600" dirty="0"/>
              <a:t> </a:t>
            </a:r>
            <a:r>
              <a:rPr sz="2600" dirty="0" err="1"/>
              <a:t>واستخدام</a:t>
            </a:r>
            <a:r>
              <a:rPr sz="2600" dirty="0"/>
              <a:t> </a:t>
            </a:r>
            <a:r>
              <a:rPr sz="2600" dirty="0" err="1"/>
              <a:t>الالوان</a:t>
            </a:r>
            <a:r>
              <a:rPr sz="2600" dirty="0"/>
              <a:t>- </a:t>
            </a:r>
            <a:r>
              <a:rPr sz="2600" dirty="0" err="1"/>
              <a:t>اللعب</a:t>
            </a:r>
            <a:r>
              <a:rPr sz="2600" dirty="0"/>
              <a:t> </a:t>
            </a:r>
            <a:r>
              <a:rPr sz="2600" dirty="0" err="1"/>
              <a:t>بالالعاب</a:t>
            </a:r>
            <a:r>
              <a:rPr sz="2600" dirty="0"/>
              <a:t> </a:t>
            </a:r>
            <a:r>
              <a:rPr sz="2600" dirty="0" err="1"/>
              <a:t>المختلفة</a:t>
            </a:r>
            <a:r>
              <a:rPr sz="2600" dirty="0"/>
              <a:t>- </a:t>
            </a:r>
            <a:r>
              <a:rPr sz="2600" dirty="0" err="1"/>
              <a:t>القيام</a:t>
            </a:r>
            <a:r>
              <a:rPr sz="2600" dirty="0"/>
              <a:t> </a:t>
            </a:r>
            <a:r>
              <a:rPr sz="2600" dirty="0" err="1"/>
              <a:t>بنشاطات</a:t>
            </a:r>
            <a:r>
              <a:rPr sz="2600" dirty="0"/>
              <a:t> </a:t>
            </a:r>
            <a:r>
              <a:rPr sz="2600" dirty="0" err="1"/>
              <a:t>تعتمد</a:t>
            </a:r>
            <a:r>
              <a:rPr sz="2600" dirty="0"/>
              <a:t> </a:t>
            </a:r>
            <a:r>
              <a:rPr sz="2600" dirty="0" err="1"/>
              <a:t>على</a:t>
            </a:r>
            <a:r>
              <a:rPr sz="2600" dirty="0"/>
              <a:t> </a:t>
            </a:r>
            <a:r>
              <a:rPr sz="2600" dirty="0" err="1"/>
              <a:t>التناسق</a:t>
            </a:r>
            <a:r>
              <a:rPr sz="2600" dirty="0"/>
              <a:t> </a:t>
            </a:r>
            <a:r>
              <a:rPr sz="2600" dirty="0" err="1"/>
              <a:t>بين</a:t>
            </a:r>
            <a:r>
              <a:rPr sz="2600" dirty="0"/>
              <a:t> </a:t>
            </a:r>
            <a:r>
              <a:rPr sz="2600" dirty="0" err="1"/>
              <a:t>اليد</a:t>
            </a:r>
            <a:r>
              <a:rPr sz="2600" dirty="0"/>
              <a:t> </a:t>
            </a:r>
            <a:r>
              <a:rPr sz="2600" dirty="0" err="1"/>
              <a:t>والعين</a:t>
            </a:r>
            <a:r>
              <a:rPr sz="2600" dirty="0"/>
              <a:t>- </a:t>
            </a:r>
            <a:r>
              <a:rPr sz="2600" dirty="0" err="1"/>
              <a:t>قراءة</a:t>
            </a:r>
            <a:r>
              <a:rPr sz="2600" dirty="0"/>
              <a:t> </a:t>
            </a:r>
            <a:r>
              <a:rPr sz="2600" dirty="0" err="1"/>
              <a:t>القصص</a:t>
            </a:r>
            <a:r>
              <a:rPr sz="2600" dirty="0"/>
              <a:t> </a:t>
            </a:r>
            <a:r>
              <a:rPr sz="2600" dirty="0" err="1"/>
              <a:t>للاطفال</a:t>
            </a:r>
            <a:r>
              <a:rPr sz="2600" dirty="0"/>
              <a:t>- </a:t>
            </a:r>
            <a:r>
              <a:rPr sz="2600" dirty="0" err="1"/>
              <a:t>نشاطات</a:t>
            </a:r>
            <a:r>
              <a:rPr sz="2600" dirty="0"/>
              <a:t> </a:t>
            </a:r>
            <a:r>
              <a:rPr sz="2600" dirty="0" err="1"/>
              <a:t>الذاكرة</a:t>
            </a:r>
            <a:r>
              <a:rPr sz="2600" dirty="0"/>
              <a:t>- </a:t>
            </a:r>
            <a:r>
              <a:rPr sz="2600" dirty="0" err="1"/>
              <a:t>نشاطات</a:t>
            </a:r>
            <a:r>
              <a:rPr sz="2600" dirty="0"/>
              <a:t> </a:t>
            </a:r>
            <a:r>
              <a:rPr sz="2600" dirty="0" err="1"/>
              <a:t>الانتباه</a:t>
            </a:r>
            <a:r>
              <a:rPr sz="2600" dirty="0"/>
              <a:t>- </a:t>
            </a:r>
            <a:r>
              <a:rPr sz="2600" dirty="0" err="1"/>
              <a:t>نشاطات</a:t>
            </a:r>
            <a:r>
              <a:rPr sz="2600" dirty="0"/>
              <a:t> </a:t>
            </a:r>
            <a:r>
              <a:rPr sz="2600" dirty="0" err="1"/>
              <a:t>حل</a:t>
            </a:r>
            <a:r>
              <a:rPr sz="2600" dirty="0"/>
              <a:t> </a:t>
            </a:r>
            <a:r>
              <a:rPr sz="2600" dirty="0" err="1"/>
              <a:t>المشكلات</a:t>
            </a:r>
            <a:r>
              <a:rPr sz="2349" b="0" dirty="0"/>
              <a:t>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ar-SA" sz="3600" b="1" dirty="0"/>
              <a:t>تشريح الدماغ </a:t>
            </a:r>
            <a:endParaRPr sz="3600" b="1" dirty="0"/>
          </a:p>
        </p:txBody>
      </p:sp>
      <p:sp>
        <p:nvSpPr>
          <p:cNvPr id="134" name="Shape 134"/>
          <p:cNvSpPr>
            <a:spLocks noGrp="1"/>
          </p:cNvSpPr>
          <p:nvPr>
            <p:ph idx="1"/>
          </p:nvPr>
        </p:nvSpPr>
        <p:spPr>
          <a:xfrm>
            <a:off x="395536" y="2120900"/>
            <a:ext cx="8608764" cy="3889847"/>
          </a:xfrm>
          <a:prstGeom prst="rect">
            <a:avLst/>
          </a:prstGeom>
        </p:spPr>
        <p:txBody>
          <a:bodyPr/>
          <a:lstStyle/>
          <a:p>
            <a:pPr marL="256031" indent="-146304" algn="ctr" rtl="0">
              <a:buSzTx/>
              <a:buNone/>
              <a:defRPr sz="2800"/>
            </a:pPr>
            <a:endParaRPr dirty="0"/>
          </a:p>
          <a:p>
            <a:pPr marL="256031" indent="-146304" algn="ctr" rtl="0">
              <a:buSzTx/>
              <a:buNone/>
              <a:defRPr sz="2800"/>
            </a:pPr>
            <a:r>
              <a:rPr sz="2400" dirty="0" err="1"/>
              <a:t>ترتبط</a:t>
            </a:r>
            <a:r>
              <a:rPr sz="2400" dirty="0"/>
              <a:t> </a:t>
            </a:r>
            <a:r>
              <a:rPr sz="2400" dirty="0" err="1"/>
              <a:t>أجزاء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المختلفة</a:t>
            </a:r>
            <a:r>
              <a:rPr sz="2400" dirty="0"/>
              <a:t> </a:t>
            </a:r>
            <a:r>
              <a:rPr sz="2400" dirty="0" err="1"/>
              <a:t>والخلايا</a:t>
            </a:r>
            <a:r>
              <a:rPr sz="2400" dirty="0"/>
              <a:t> </a:t>
            </a:r>
            <a:r>
              <a:rPr sz="2400" dirty="0" err="1"/>
              <a:t>العصبية</a:t>
            </a:r>
            <a:r>
              <a:rPr sz="2400" dirty="0"/>
              <a:t> </a:t>
            </a:r>
            <a:r>
              <a:rPr sz="2400" dirty="0" err="1"/>
              <a:t>بمليون</a:t>
            </a:r>
            <a:r>
              <a:rPr sz="2400" dirty="0"/>
              <a:t> </a:t>
            </a:r>
            <a:r>
              <a:rPr sz="2400" dirty="0" err="1"/>
              <a:t>ميل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الالياف</a:t>
            </a:r>
            <a:r>
              <a:rPr sz="2400" dirty="0"/>
              <a:t> </a:t>
            </a:r>
            <a:r>
              <a:rPr sz="2400" dirty="0" err="1"/>
              <a:t>العصبية</a:t>
            </a:r>
            <a:r>
              <a:rPr sz="2400" dirty="0"/>
              <a:t>.</a:t>
            </a:r>
          </a:p>
          <a:p>
            <a:pPr marL="256031" indent="-146304" algn="ctr" rtl="0">
              <a:buSzTx/>
              <a:buNone/>
              <a:defRPr sz="2800"/>
            </a:pPr>
            <a:endParaRPr sz="2400" dirty="0"/>
          </a:p>
          <a:p>
            <a:pPr marL="256031" indent="-146304" algn="ctr" rtl="0">
              <a:buSzTx/>
              <a:buNone/>
              <a:defRPr sz="2800"/>
            </a:pPr>
            <a:r>
              <a:rPr sz="2400" dirty="0" err="1"/>
              <a:t>ويحتوي</a:t>
            </a:r>
            <a:r>
              <a:rPr sz="2400" dirty="0"/>
              <a:t> </a:t>
            </a:r>
            <a:r>
              <a:rPr sz="2400" dirty="0" err="1"/>
              <a:t>دماغ</a:t>
            </a:r>
            <a:r>
              <a:rPr sz="2400" dirty="0"/>
              <a:t>  </a:t>
            </a:r>
            <a:r>
              <a:rPr sz="2400" dirty="0" err="1"/>
              <a:t>الانسان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مساحة</a:t>
            </a:r>
            <a:r>
              <a:rPr sz="2400" dirty="0"/>
              <a:t> </a:t>
            </a:r>
            <a:r>
              <a:rPr sz="2400" dirty="0" err="1"/>
              <a:t>كبيرة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القشرة</a:t>
            </a:r>
            <a:r>
              <a:rPr sz="2400" dirty="0"/>
              <a:t> </a:t>
            </a:r>
            <a:r>
              <a:rPr sz="2400" dirty="0" err="1"/>
              <a:t>غير</a:t>
            </a:r>
            <a:r>
              <a:rPr sz="2400" dirty="0"/>
              <a:t> </a:t>
            </a:r>
            <a:r>
              <a:rPr sz="2400" dirty="0" err="1"/>
              <a:t>المتخصصة</a:t>
            </a:r>
            <a:r>
              <a:rPr sz="2400" dirty="0"/>
              <a:t> (</a:t>
            </a:r>
            <a:r>
              <a:rPr sz="2400" dirty="0" err="1"/>
              <a:t>ليس</a:t>
            </a:r>
            <a:r>
              <a:rPr sz="2400" dirty="0"/>
              <a:t> </a:t>
            </a:r>
            <a:r>
              <a:rPr sz="2400" dirty="0" err="1"/>
              <a:t>لها</a:t>
            </a:r>
            <a:r>
              <a:rPr sz="2400" dirty="0"/>
              <a:t> </a:t>
            </a:r>
            <a:r>
              <a:rPr sz="2400" dirty="0" err="1"/>
              <a:t>وظيفة</a:t>
            </a:r>
            <a:r>
              <a:rPr sz="2400" dirty="0"/>
              <a:t> </a:t>
            </a:r>
            <a:r>
              <a:rPr sz="2400" dirty="0" err="1"/>
              <a:t>محددة</a:t>
            </a:r>
            <a:r>
              <a:rPr sz="2400" dirty="0"/>
              <a:t>) </a:t>
            </a:r>
            <a:r>
              <a:rPr sz="2400" dirty="0" err="1"/>
              <a:t>وهذا</a:t>
            </a:r>
            <a:r>
              <a:rPr sz="2400" dirty="0"/>
              <a:t> </a:t>
            </a:r>
            <a:r>
              <a:rPr sz="2400" dirty="0" err="1"/>
              <a:t>ما</a:t>
            </a:r>
            <a:r>
              <a:rPr sz="2400" dirty="0"/>
              <a:t> </a:t>
            </a:r>
            <a:r>
              <a:rPr sz="2400" dirty="0" err="1"/>
              <a:t>يعطي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الانساني</a:t>
            </a:r>
            <a:r>
              <a:rPr sz="2400" dirty="0"/>
              <a:t> </a:t>
            </a:r>
            <a:r>
              <a:rPr sz="2400" dirty="0" err="1"/>
              <a:t>مرونة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عملية</a:t>
            </a:r>
            <a:r>
              <a:rPr sz="2400" dirty="0"/>
              <a:t> </a:t>
            </a:r>
            <a:r>
              <a:rPr sz="2400" dirty="0" err="1"/>
              <a:t>التعلم</a:t>
            </a:r>
            <a:r>
              <a:rPr sz="1600" dirty="0"/>
              <a:t>. </a:t>
            </a:r>
            <a:r>
              <a:rPr sz="3600" dirty="0" err="1">
                <a:solidFill>
                  <a:srgbClr val="FF0000"/>
                </a:solidFill>
              </a:rPr>
              <a:t>كيف</a:t>
            </a:r>
            <a:r>
              <a:rPr sz="3600" dirty="0">
                <a:solidFill>
                  <a:srgbClr val="FF0000"/>
                </a:solidFill>
              </a:rPr>
              <a:t>؟؟؟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 algn="ctr" rtl="0">
              <a:defRPr/>
            </a:pPr>
            <a:r>
              <a:rPr b="1" dirty="0" err="1"/>
              <a:t>التلفزيون</a:t>
            </a:r>
            <a:r>
              <a:rPr b="1" dirty="0"/>
              <a:t> </a:t>
            </a:r>
            <a:r>
              <a:rPr b="1" dirty="0" err="1"/>
              <a:t>والعاب</a:t>
            </a:r>
            <a:r>
              <a:rPr b="1" dirty="0"/>
              <a:t> </a:t>
            </a:r>
            <a:r>
              <a:rPr b="1" dirty="0" err="1"/>
              <a:t>الفيديو</a:t>
            </a:r>
            <a:endParaRPr b="1" dirty="0"/>
          </a:p>
        </p:txBody>
      </p:sp>
      <p:sp>
        <p:nvSpPr>
          <p:cNvPr id="243" name="Shape 243"/>
          <p:cNvSpPr>
            <a:spLocks noGrp="1"/>
          </p:cNvSpPr>
          <p:nvPr>
            <p:ph idx="1"/>
          </p:nvPr>
        </p:nvSpPr>
        <p:spPr>
          <a:xfrm>
            <a:off x="866441" y="2489200"/>
            <a:ext cx="78457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2102" indent="-253471" algn="r" defTabSz="905255" rtl="1">
              <a:spcBef>
                <a:spcPts val="300"/>
              </a:spcBef>
              <a:defRPr sz="2673"/>
            </a:pPr>
            <a:r>
              <a:rPr sz="2400" dirty="0" err="1"/>
              <a:t>مشاهدة</a:t>
            </a:r>
            <a:r>
              <a:rPr sz="2400" dirty="0"/>
              <a:t> </a:t>
            </a:r>
            <a:r>
              <a:rPr sz="2400" dirty="0" err="1"/>
              <a:t>التلفزيون</a:t>
            </a:r>
            <a:r>
              <a:rPr sz="2400" dirty="0"/>
              <a:t> </a:t>
            </a:r>
            <a:r>
              <a:rPr sz="2400" dirty="0" err="1"/>
              <a:t>تحد</a:t>
            </a:r>
            <a:r>
              <a:rPr sz="2400" dirty="0"/>
              <a:t> </a:t>
            </a: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قدرة</a:t>
            </a:r>
            <a:r>
              <a:rPr sz="2400" dirty="0"/>
              <a:t> </a:t>
            </a:r>
            <a:r>
              <a:rPr sz="2400" dirty="0" err="1"/>
              <a:t>الطفل</a:t>
            </a:r>
            <a:r>
              <a:rPr sz="2400" dirty="0"/>
              <a:t> </a:t>
            </a:r>
            <a:r>
              <a:rPr sz="2400" dirty="0" err="1"/>
              <a:t>الحركية</a:t>
            </a:r>
            <a:r>
              <a:rPr sz="2400" dirty="0"/>
              <a:t> </a:t>
            </a:r>
            <a:r>
              <a:rPr sz="2400" dirty="0" err="1"/>
              <a:t>التي</a:t>
            </a:r>
            <a:r>
              <a:rPr sz="2400" dirty="0"/>
              <a:t> </a:t>
            </a:r>
            <a:r>
              <a:rPr sz="2400" dirty="0" err="1"/>
              <a:t>تؤثر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نمو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( </a:t>
            </a:r>
            <a:r>
              <a:rPr sz="2400" dirty="0" err="1"/>
              <a:t>الذكاء</a:t>
            </a:r>
            <a:r>
              <a:rPr sz="2400" dirty="0"/>
              <a:t> </a:t>
            </a:r>
            <a:r>
              <a:rPr sz="2400" dirty="0" err="1"/>
              <a:t>الحركي</a:t>
            </a:r>
            <a:r>
              <a:rPr sz="2400" dirty="0"/>
              <a:t>)</a:t>
            </a:r>
          </a:p>
          <a:p>
            <a:pPr marL="362102" indent="-253471" algn="r" defTabSz="905255" rtl="1">
              <a:spcBef>
                <a:spcPts val="300"/>
              </a:spcBef>
              <a:defRPr sz="2673"/>
            </a:pPr>
            <a:r>
              <a:rPr sz="2400" dirty="0" err="1"/>
              <a:t>يدفع</a:t>
            </a:r>
            <a:r>
              <a:rPr sz="2400" dirty="0"/>
              <a:t> </a:t>
            </a:r>
            <a:r>
              <a:rPr sz="2400" dirty="0" err="1"/>
              <a:t>التلفزيون</a:t>
            </a:r>
            <a:r>
              <a:rPr sz="2400" dirty="0"/>
              <a:t> </a:t>
            </a:r>
            <a:r>
              <a:rPr sz="2400" dirty="0" err="1"/>
              <a:t>الطفل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السلبية</a:t>
            </a:r>
            <a:r>
              <a:rPr sz="2400" dirty="0"/>
              <a:t> </a:t>
            </a:r>
            <a:r>
              <a:rPr sz="2400" dirty="0" err="1"/>
              <a:t>العقلية</a:t>
            </a:r>
            <a:r>
              <a:rPr sz="2400" dirty="0"/>
              <a:t> </a:t>
            </a:r>
            <a:r>
              <a:rPr sz="2400" dirty="0" err="1"/>
              <a:t>وبلادة</a:t>
            </a:r>
            <a:r>
              <a:rPr sz="2400" dirty="0"/>
              <a:t> </a:t>
            </a:r>
            <a:r>
              <a:rPr sz="2400" dirty="0" err="1"/>
              <a:t>الخيال</a:t>
            </a:r>
            <a:r>
              <a:rPr sz="2400" dirty="0"/>
              <a:t> </a:t>
            </a:r>
            <a:r>
              <a:rPr sz="2400" dirty="0" err="1"/>
              <a:t>وكبت</a:t>
            </a:r>
            <a:r>
              <a:rPr sz="2400" dirty="0"/>
              <a:t> </a:t>
            </a:r>
            <a:r>
              <a:rPr sz="2400" dirty="0" err="1"/>
              <a:t>التفكير</a:t>
            </a:r>
            <a:r>
              <a:rPr sz="2400" dirty="0"/>
              <a:t> </a:t>
            </a:r>
            <a:r>
              <a:rPr sz="2400" dirty="0" err="1"/>
              <a:t>النشط</a:t>
            </a:r>
            <a:r>
              <a:rPr sz="2400" dirty="0"/>
              <a:t>.</a:t>
            </a:r>
          </a:p>
          <a:p>
            <a:pPr marL="362102" indent="-253471" algn="r" defTabSz="905255" rtl="1">
              <a:spcBef>
                <a:spcPts val="300"/>
              </a:spcBef>
              <a:defRPr sz="2673"/>
            </a:pPr>
            <a:r>
              <a:rPr sz="2400" dirty="0" err="1"/>
              <a:t>كلما</a:t>
            </a:r>
            <a:r>
              <a:rPr sz="2400" dirty="0"/>
              <a:t> </a:t>
            </a:r>
            <a:r>
              <a:rPr sz="2400" dirty="0" err="1"/>
              <a:t>كان</a:t>
            </a:r>
            <a:r>
              <a:rPr sz="2400" dirty="0"/>
              <a:t> </a:t>
            </a:r>
            <a:r>
              <a:rPr sz="2400" dirty="0" err="1"/>
              <a:t>وقت</a:t>
            </a:r>
            <a:r>
              <a:rPr sz="2400" dirty="0"/>
              <a:t> </a:t>
            </a:r>
            <a:r>
              <a:rPr sz="2400" dirty="0" err="1"/>
              <a:t>مشاهدة</a:t>
            </a:r>
            <a:r>
              <a:rPr sz="2400" dirty="0"/>
              <a:t> </a:t>
            </a:r>
            <a:r>
              <a:rPr sz="2400" dirty="0" err="1"/>
              <a:t>التلفزيون</a:t>
            </a:r>
            <a:r>
              <a:rPr sz="2400" dirty="0"/>
              <a:t> </a:t>
            </a:r>
            <a:r>
              <a:rPr sz="2400" dirty="0" err="1"/>
              <a:t>محدودا</a:t>
            </a:r>
            <a:r>
              <a:rPr sz="2400" dirty="0"/>
              <a:t> </a:t>
            </a:r>
            <a:r>
              <a:rPr sz="2400" dirty="0" err="1"/>
              <a:t>كلما</a:t>
            </a:r>
            <a:r>
              <a:rPr sz="2400" dirty="0"/>
              <a:t> </a:t>
            </a:r>
            <a:r>
              <a:rPr sz="2400" dirty="0" err="1"/>
              <a:t>اتيحت</a:t>
            </a:r>
            <a:r>
              <a:rPr sz="2400" dirty="0"/>
              <a:t> </a:t>
            </a:r>
            <a:r>
              <a:rPr sz="2400" dirty="0" err="1"/>
              <a:t>الفرصة</a:t>
            </a:r>
            <a:r>
              <a:rPr sz="2400" dirty="0"/>
              <a:t> </a:t>
            </a:r>
            <a:r>
              <a:rPr sz="2400" dirty="0" err="1"/>
              <a:t>للطفل</a:t>
            </a:r>
            <a:r>
              <a:rPr sz="2400" dirty="0"/>
              <a:t> </a:t>
            </a:r>
            <a:r>
              <a:rPr sz="2400" dirty="0" err="1"/>
              <a:t>لاداء</a:t>
            </a:r>
            <a:r>
              <a:rPr sz="2400" dirty="0"/>
              <a:t> </a:t>
            </a:r>
            <a:r>
              <a:rPr sz="2400" dirty="0" err="1"/>
              <a:t>أنشطة</a:t>
            </a:r>
            <a:r>
              <a:rPr sz="2400" dirty="0"/>
              <a:t> </a:t>
            </a:r>
            <a:r>
              <a:rPr sz="2400" dirty="0" err="1"/>
              <a:t>فائدة</a:t>
            </a:r>
            <a:endParaRPr sz="2400" dirty="0"/>
          </a:p>
          <a:p>
            <a:pPr marL="362102" indent="-253471" algn="r" defTabSz="905255" rtl="1">
              <a:spcBef>
                <a:spcPts val="300"/>
              </a:spcBef>
              <a:defRPr sz="2673"/>
            </a:pPr>
            <a:r>
              <a:rPr sz="2400" dirty="0" err="1"/>
              <a:t>العاب</a:t>
            </a:r>
            <a:r>
              <a:rPr sz="2400" dirty="0"/>
              <a:t> </a:t>
            </a:r>
            <a:r>
              <a:rPr sz="2400" dirty="0" err="1"/>
              <a:t>الفيديو</a:t>
            </a:r>
            <a:r>
              <a:rPr sz="2400" dirty="0"/>
              <a:t> </a:t>
            </a:r>
            <a:r>
              <a:rPr sz="2400" dirty="0" err="1"/>
              <a:t>لها</a:t>
            </a:r>
            <a:r>
              <a:rPr sz="2400" dirty="0"/>
              <a:t> </a:t>
            </a:r>
            <a:r>
              <a:rPr sz="2400" dirty="0" err="1"/>
              <a:t>بعض</a:t>
            </a:r>
            <a:r>
              <a:rPr sz="2400" dirty="0"/>
              <a:t> </a:t>
            </a:r>
            <a:r>
              <a:rPr sz="2400" dirty="0" err="1"/>
              <a:t>الفوائد</a:t>
            </a:r>
            <a:r>
              <a:rPr sz="2400" dirty="0"/>
              <a:t> </a:t>
            </a:r>
            <a:r>
              <a:rPr sz="2400" dirty="0" err="1"/>
              <a:t>تتيح</a:t>
            </a:r>
            <a:r>
              <a:rPr sz="2400" dirty="0"/>
              <a:t> </a:t>
            </a:r>
            <a:r>
              <a:rPr sz="2400" dirty="0" err="1"/>
              <a:t>للطفل</a:t>
            </a:r>
            <a:r>
              <a:rPr sz="2400" dirty="0"/>
              <a:t> </a:t>
            </a:r>
            <a:r>
              <a:rPr sz="2400" dirty="0" err="1"/>
              <a:t>التفاعل</a:t>
            </a:r>
            <a:r>
              <a:rPr sz="2400" dirty="0"/>
              <a:t> </a:t>
            </a:r>
            <a:r>
              <a:rPr sz="2400" dirty="0" err="1"/>
              <a:t>ويمكن</a:t>
            </a:r>
            <a:r>
              <a:rPr sz="2400" dirty="0"/>
              <a:t> </a:t>
            </a:r>
            <a:r>
              <a:rPr sz="2400" dirty="0" err="1"/>
              <a:t>الاستفادة</a:t>
            </a:r>
            <a:r>
              <a:rPr sz="2400" dirty="0"/>
              <a:t> </a:t>
            </a:r>
            <a:r>
              <a:rPr sz="2400" dirty="0" err="1"/>
              <a:t>منها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التعلم</a:t>
            </a:r>
            <a:r>
              <a:rPr sz="2400" dirty="0"/>
              <a:t> </a:t>
            </a:r>
            <a:r>
              <a:rPr sz="2400" dirty="0" err="1"/>
              <a:t>الا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لها</a:t>
            </a:r>
            <a:r>
              <a:rPr sz="2400" dirty="0"/>
              <a:t> </a:t>
            </a:r>
            <a:r>
              <a:rPr sz="2400" dirty="0" err="1"/>
              <a:t>أيضاً</a:t>
            </a:r>
            <a:r>
              <a:rPr sz="2400" dirty="0"/>
              <a:t> </a:t>
            </a:r>
            <a:r>
              <a:rPr sz="2400" dirty="0" err="1"/>
              <a:t>مضار</a:t>
            </a:r>
            <a:r>
              <a:rPr sz="2400" dirty="0"/>
              <a:t> </a:t>
            </a:r>
            <a:r>
              <a:rPr sz="2400" dirty="0" err="1"/>
              <a:t>أخرى</a:t>
            </a:r>
            <a:r>
              <a:rPr sz="2400" dirty="0"/>
              <a:t> </a:t>
            </a:r>
            <a:r>
              <a:rPr sz="2400" dirty="0" err="1"/>
              <a:t>مثل</a:t>
            </a:r>
            <a:r>
              <a:rPr sz="2400" dirty="0"/>
              <a:t> </a:t>
            </a:r>
            <a:r>
              <a:rPr dirty="0"/>
              <a:t>(</a:t>
            </a:r>
            <a:r>
              <a:rPr dirty="0" err="1"/>
              <a:t>العنف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29768" rtl="0">
              <a:defRPr sz="1833">
                <a:solidFill>
                  <a:srgbClr val="227A8F"/>
                </a:solidFill>
                <a:effectLst>
                  <a:outerShdw blurRad="17907" dist="11938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br>
              <a:rPr dirty="0"/>
            </a:br>
            <a:r>
              <a:rPr sz="2800" b="1" dirty="0" err="1">
                <a:solidFill>
                  <a:schemeClr val="bg1"/>
                </a:solidFill>
              </a:rPr>
              <a:t>يقسم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الدماغ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الى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اربع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مناطق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يطلق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عليها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فصوص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وكل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فص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له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وظيفة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هامة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عند</a:t>
            </a:r>
            <a:r>
              <a:rPr sz="2800" b="1" dirty="0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الانسان</a:t>
            </a:r>
            <a:r>
              <a:rPr dirty="0"/>
              <a:t>.</a:t>
            </a:r>
            <a:br>
              <a:rPr dirty="0"/>
            </a:br>
            <a:endParaRPr dirty="0"/>
          </a:p>
        </p:txBody>
      </p:sp>
      <p:sp>
        <p:nvSpPr>
          <p:cNvPr id="137" name="Shape 137"/>
          <p:cNvSpPr>
            <a:spLocks noGrp="1"/>
          </p:cNvSpPr>
          <p:nvPr>
            <p:ph idx="1"/>
          </p:nvPr>
        </p:nvSpPr>
        <p:spPr>
          <a:xfrm>
            <a:off x="457200" y="2552699"/>
            <a:ext cx="8229600" cy="3828629"/>
          </a:xfrm>
          <a:prstGeom prst="rect">
            <a:avLst/>
          </a:prstGeom>
        </p:spPr>
        <p:txBody>
          <a:bodyPr/>
          <a:lstStyle/>
          <a:p>
            <a:pPr marL="288950" indent="-202265" algn="r" defTabSz="722376" rtl="1">
              <a:spcBef>
                <a:spcPts val="300"/>
              </a:spcBef>
              <a:defRPr sz="2133">
                <a:solidFill>
                  <a:srgbClr val="FF0000"/>
                </a:solidFill>
              </a:defRPr>
            </a:pPr>
            <a:r>
              <a:rPr dirty="0" err="1"/>
              <a:t>الفص</a:t>
            </a:r>
            <a:r>
              <a:rPr dirty="0"/>
              <a:t> </a:t>
            </a:r>
            <a:r>
              <a:rPr dirty="0" err="1"/>
              <a:t>الخلفي</a:t>
            </a:r>
            <a:r>
              <a:rPr dirty="0"/>
              <a:t> : </a:t>
            </a:r>
            <a:r>
              <a:rPr dirty="0" err="1">
                <a:solidFill>
                  <a:srgbClr val="000000"/>
                </a:solidFill>
              </a:rPr>
              <a:t>في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مؤخرة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الدماغ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مسؤول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عن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الابصار</a:t>
            </a:r>
            <a:endParaRPr dirty="0">
              <a:solidFill>
                <a:srgbClr val="000000"/>
              </a:solidFill>
            </a:endParaRPr>
          </a:p>
          <a:p>
            <a:pPr marL="288950" indent="-202265" algn="r" defTabSz="722376" rtl="1">
              <a:spcBef>
                <a:spcPts val="300"/>
              </a:spcBef>
              <a:defRPr sz="2133">
                <a:solidFill>
                  <a:srgbClr val="FF0000"/>
                </a:solidFill>
              </a:defRPr>
            </a:pPr>
            <a:r>
              <a:rPr dirty="0" err="1"/>
              <a:t>الفصوص</a:t>
            </a:r>
            <a:r>
              <a:rPr dirty="0"/>
              <a:t> </a:t>
            </a:r>
            <a:r>
              <a:rPr dirty="0" err="1"/>
              <a:t>الصدغية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الجانبين</a:t>
            </a:r>
            <a:r>
              <a:rPr dirty="0"/>
              <a:t> : </a:t>
            </a:r>
            <a:r>
              <a:rPr dirty="0" err="1">
                <a:solidFill>
                  <a:srgbClr val="000000"/>
                </a:solidFill>
              </a:rPr>
              <a:t>مسؤولة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عن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السمع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والذاكرة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واللغة</a:t>
            </a:r>
            <a:endParaRPr dirty="0">
              <a:solidFill>
                <a:srgbClr val="000000"/>
              </a:solidFill>
            </a:endParaRPr>
          </a:p>
          <a:p>
            <a:pPr marL="288950" indent="-202265" algn="r" defTabSz="722376" rtl="1">
              <a:spcBef>
                <a:spcPts val="300"/>
              </a:spcBef>
              <a:defRPr sz="2133">
                <a:solidFill>
                  <a:srgbClr val="FF0000"/>
                </a:solidFill>
              </a:defRPr>
            </a:pPr>
            <a:r>
              <a:rPr dirty="0" err="1"/>
              <a:t>الفص</a:t>
            </a:r>
            <a:r>
              <a:rPr dirty="0"/>
              <a:t> </a:t>
            </a:r>
            <a:r>
              <a:rPr dirty="0" err="1"/>
              <a:t>الجبهي</a:t>
            </a:r>
            <a:r>
              <a:rPr dirty="0"/>
              <a:t>: </a:t>
            </a:r>
            <a:r>
              <a:rPr dirty="0" err="1">
                <a:solidFill>
                  <a:srgbClr val="000000"/>
                </a:solidFill>
              </a:rPr>
              <a:t>اصدار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الاحكام</a:t>
            </a:r>
            <a:r>
              <a:rPr dirty="0">
                <a:solidFill>
                  <a:srgbClr val="000000"/>
                </a:solidFill>
              </a:rPr>
              <a:t>- </a:t>
            </a:r>
            <a:r>
              <a:rPr dirty="0" err="1">
                <a:solidFill>
                  <a:srgbClr val="000000"/>
                </a:solidFill>
              </a:rPr>
              <a:t>الابداع</a:t>
            </a:r>
            <a:r>
              <a:rPr dirty="0">
                <a:solidFill>
                  <a:srgbClr val="000000"/>
                </a:solidFill>
              </a:rPr>
              <a:t>- </a:t>
            </a:r>
            <a:r>
              <a:rPr dirty="0" err="1">
                <a:solidFill>
                  <a:srgbClr val="000000"/>
                </a:solidFill>
              </a:rPr>
              <a:t>التخطيط</a:t>
            </a:r>
            <a:r>
              <a:rPr dirty="0">
                <a:solidFill>
                  <a:srgbClr val="000000"/>
                </a:solidFill>
              </a:rPr>
              <a:t>- </a:t>
            </a:r>
            <a:r>
              <a:rPr dirty="0" err="1">
                <a:solidFill>
                  <a:srgbClr val="000000"/>
                </a:solidFill>
              </a:rPr>
              <a:t>حل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المشاكل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الذاكرة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قصير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الأمد</a:t>
            </a:r>
            <a:endParaRPr dirty="0">
              <a:solidFill>
                <a:srgbClr val="000000"/>
              </a:solidFill>
            </a:endParaRPr>
          </a:p>
          <a:p>
            <a:pPr marL="288950" indent="-202265" algn="r" defTabSz="722376" rtl="1">
              <a:spcBef>
                <a:spcPts val="300"/>
              </a:spcBef>
              <a:defRPr sz="2133">
                <a:solidFill>
                  <a:srgbClr val="FF0000"/>
                </a:solidFill>
              </a:defRPr>
            </a:pPr>
            <a:r>
              <a:rPr dirty="0" err="1"/>
              <a:t>الفص</a:t>
            </a:r>
            <a:r>
              <a:rPr dirty="0"/>
              <a:t> </a:t>
            </a:r>
            <a:r>
              <a:rPr dirty="0" err="1"/>
              <a:t>الجداري</a:t>
            </a:r>
            <a:r>
              <a:rPr dirty="0"/>
              <a:t>:  </a:t>
            </a:r>
            <a:r>
              <a:rPr dirty="0" err="1">
                <a:solidFill>
                  <a:srgbClr val="000000"/>
                </a:solidFill>
              </a:rPr>
              <a:t>الوظائف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الحسية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واللغوية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العالية</a:t>
            </a:r>
            <a:r>
              <a:rPr dirty="0">
                <a:solidFill>
                  <a:srgbClr val="000000"/>
                </a:solidFill>
              </a:rPr>
              <a:t>- </a:t>
            </a:r>
            <a:r>
              <a:rPr dirty="0" err="1">
                <a:solidFill>
                  <a:srgbClr val="000000"/>
                </a:solidFill>
              </a:rPr>
              <a:t>الخيال</a:t>
            </a:r>
            <a:r>
              <a:rPr dirty="0">
                <a:solidFill>
                  <a:srgbClr val="000000"/>
                </a:solidFill>
              </a:rPr>
              <a:t> .</a:t>
            </a:r>
          </a:p>
          <a:p>
            <a:pPr marL="0" indent="86685" algn="r" defTabSz="722376" rtl="1">
              <a:spcBef>
                <a:spcPts val="300"/>
              </a:spcBef>
              <a:buSzTx/>
              <a:buNone/>
              <a:defRPr sz="2133" b="1">
                <a:solidFill>
                  <a:srgbClr val="FF0000"/>
                </a:solidFill>
              </a:defRPr>
            </a:pPr>
            <a:r>
              <a:rPr dirty="0" err="1"/>
              <a:t>أهمية</a:t>
            </a:r>
            <a:r>
              <a:rPr dirty="0"/>
              <a:t> </a:t>
            </a:r>
            <a:r>
              <a:rPr dirty="0" err="1"/>
              <a:t>التكامل</a:t>
            </a:r>
            <a:r>
              <a:rPr dirty="0"/>
              <a:t> </a:t>
            </a:r>
            <a:r>
              <a:rPr dirty="0" err="1"/>
              <a:t>وقوة</a:t>
            </a:r>
            <a:r>
              <a:rPr dirty="0"/>
              <a:t> </a:t>
            </a:r>
            <a:r>
              <a:rPr dirty="0" err="1"/>
              <a:t>الارتباط</a:t>
            </a:r>
            <a:r>
              <a:rPr dirty="0"/>
              <a:t>          </a:t>
            </a:r>
            <a:r>
              <a:rPr sz="1896" dirty="0" err="1">
                <a:solidFill>
                  <a:srgbClr val="7030A0"/>
                </a:solidFill>
              </a:rPr>
              <a:t>اربط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المناطق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البصرية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بمناطق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اللغة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وسترى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ما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تسمعه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او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تقوله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او</a:t>
            </a:r>
            <a:r>
              <a:rPr sz="1896" dirty="0">
                <a:solidFill>
                  <a:srgbClr val="7030A0"/>
                </a:solidFill>
              </a:rPr>
              <a:t> </a:t>
            </a:r>
            <a:r>
              <a:rPr sz="1896" dirty="0" err="1">
                <a:solidFill>
                  <a:srgbClr val="7030A0"/>
                </a:solidFill>
              </a:rPr>
              <a:t>تقرأه</a:t>
            </a:r>
            <a:r>
              <a:rPr sz="1896" dirty="0">
                <a:solidFill>
                  <a:srgbClr val="7030A0"/>
                </a:solidFill>
              </a:rPr>
              <a:t>.                   </a:t>
            </a:r>
          </a:p>
          <a:p>
            <a:pPr marL="288950" indent="-202265" algn="r" defTabSz="722376" rtl="1">
              <a:spcBef>
                <a:spcPts val="300"/>
              </a:spcBef>
              <a:defRPr sz="2133"/>
            </a:pPr>
            <a:r>
              <a:rPr dirty="0" err="1"/>
              <a:t>هناك</a:t>
            </a:r>
            <a:r>
              <a:rPr dirty="0"/>
              <a:t> </a:t>
            </a:r>
            <a:r>
              <a:rPr dirty="0" err="1"/>
              <a:t>منطقة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وسط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/>
              <a:t> </a:t>
            </a:r>
            <a:r>
              <a:rPr dirty="0" err="1"/>
              <a:t>يطلق</a:t>
            </a:r>
            <a:r>
              <a:rPr dirty="0"/>
              <a:t> </a:t>
            </a:r>
            <a:r>
              <a:rPr dirty="0" err="1"/>
              <a:t>عليها</a:t>
            </a:r>
            <a:r>
              <a:rPr dirty="0"/>
              <a:t> </a:t>
            </a:r>
            <a:r>
              <a:rPr dirty="0" err="1"/>
              <a:t>المعمل</a:t>
            </a:r>
            <a:r>
              <a:rPr dirty="0"/>
              <a:t> </a:t>
            </a:r>
            <a:r>
              <a:rPr dirty="0" err="1"/>
              <a:t>الكيميائي</a:t>
            </a:r>
            <a:r>
              <a:rPr dirty="0"/>
              <a:t> : </a:t>
            </a:r>
            <a:r>
              <a:rPr dirty="0" err="1"/>
              <a:t>الانفعالات</a:t>
            </a:r>
            <a:r>
              <a:rPr dirty="0"/>
              <a:t>- </a:t>
            </a:r>
            <a:r>
              <a:rPr dirty="0" err="1"/>
              <a:t>النوم</a:t>
            </a:r>
            <a:r>
              <a:rPr dirty="0"/>
              <a:t>- </a:t>
            </a:r>
            <a:r>
              <a:rPr dirty="0" err="1"/>
              <a:t>الانتباه</a:t>
            </a:r>
            <a:r>
              <a:rPr dirty="0"/>
              <a:t>- </a:t>
            </a:r>
            <a:r>
              <a:rPr dirty="0" err="1"/>
              <a:t>الشم</a:t>
            </a:r>
            <a:r>
              <a:rPr dirty="0"/>
              <a:t>- </a:t>
            </a:r>
            <a:r>
              <a:rPr dirty="0" err="1"/>
              <a:t>النشاط</a:t>
            </a:r>
            <a:r>
              <a:rPr dirty="0"/>
              <a:t> </a:t>
            </a:r>
            <a:r>
              <a:rPr dirty="0" err="1"/>
              <a:t>الجنسي</a:t>
            </a:r>
            <a:endParaRPr dirty="0"/>
          </a:p>
          <a:p>
            <a:pPr marL="288950" indent="-202265" algn="r" defTabSz="722376" rtl="1">
              <a:spcBef>
                <a:spcPts val="300"/>
              </a:spcBef>
              <a:defRPr sz="2133"/>
            </a:pPr>
            <a:r>
              <a:rPr dirty="0" err="1"/>
              <a:t>المنطقة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تسمح</a:t>
            </a:r>
            <a:r>
              <a:rPr dirty="0"/>
              <a:t> </a:t>
            </a:r>
            <a:r>
              <a:rPr dirty="0" err="1"/>
              <a:t>للإنسان</a:t>
            </a:r>
            <a:r>
              <a:rPr dirty="0"/>
              <a:t> </a:t>
            </a:r>
            <a:r>
              <a:rPr dirty="0" err="1"/>
              <a:t>بمعرفة</a:t>
            </a:r>
            <a:r>
              <a:rPr dirty="0"/>
              <a:t> </a:t>
            </a:r>
            <a:r>
              <a:rPr dirty="0" err="1"/>
              <a:t>ذاته</a:t>
            </a:r>
            <a:r>
              <a:rPr dirty="0"/>
              <a:t>(</a:t>
            </a:r>
            <a:r>
              <a:rPr dirty="0" err="1"/>
              <a:t>الوعي</a:t>
            </a:r>
            <a:r>
              <a:rPr dirty="0"/>
              <a:t>) </a:t>
            </a:r>
            <a:r>
              <a:rPr dirty="0" err="1"/>
              <a:t>موضع</a:t>
            </a:r>
            <a:r>
              <a:rPr dirty="0"/>
              <a:t> </a:t>
            </a:r>
            <a:r>
              <a:rPr dirty="0" err="1"/>
              <a:t>خلاف</a:t>
            </a:r>
            <a:r>
              <a:rPr dirty="0"/>
              <a:t> </a:t>
            </a:r>
            <a:r>
              <a:rPr dirty="0" err="1"/>
              <a:t>حتى</a:t>
            </a:r>
            <a:r>
              <a:rPr dirty="0"/>
              <a:t> </a:t>
            </a:r>
            <a:r>
              <a:rPr dirty="0" err="1"/>
              <a:t>الان</a:t>
            </a:r>
            <a:r>
              <a:rPr dirty="0"/>
              <a:t> </a:t>
            </a:r>
            <a:r>
              <a:rPr dirty="0" err="1"/>
              <a:t>ويرجح</a:t>
            </a:r>
            <a:r>
              <a:rPr dirty="0"/>
              <a:t> </a:t>
            </a:r>
            <a:r>
              <a:rPr dirty="0" err="1"/>
              <a:t>انها</a:t>
            </a:r>
            <a:r>
              <a:rPr dirty="0"/>
              <a:t> </a:t>
            </a:r>
            <a:r>
              <a:rPr dirty="0" err="1"/>
              <a:t>منتشرة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أجزاء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>
                <a:solidFill>
                  <a:srgbClr val="FF0000"/>
                </a:solidFill>
              </a:rPr>
              <a:t> (</a:t>
            </a:r>
            <a:r>
              <a:rPr dirty="0" err="1">
                <a:solidFill>
                  <a:srgbClr val="FF0000"/>
                </a:solidFill>
              </a:rPr>
              <a:t>أهميةالتكامل</a:t>
            </a:r>
            <a:r>
              <a:rPr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9" name="Shape 139"/>
          <p:cNvSpPr/>
          <p:nvPr/>
        </p:nvSpPr>
        <p:spPr>
          <a:xfrm>
            <a:off x="4644008" y="3861048"/>
            <a:ext cx="648073" cy="26174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4999">
            <a:solidFill>
              <a:srgbClr val="21768B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866440" y="927099"/>
            <a:ext cx="6728160" cy="709865"/>
          </a:xfrm>
          <a:prstGeom prst="rect">
            <a:avLst/>
          </a:prstGeom>
        </p:spPr>
        <p:txBody>
          <a:bodyPr/>
          <a:lstStyle/>
          <a:p>
            <a:pPr algn="ctr" defTabSz="768095" rtl="0">
              <a:defRPr sz="3024">
                <a:solidFill>
                  <a:schemeClr val="accent2"/>
                </a:solidFill>
                <a:effectLst>
                  <a:outerShdw blurRad="32004" dist="21336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r>
              <a:rPr b="1" dirty="0" err="1">
                <a:solidFill>
                  <a:schemeClr val="bg1"/>
                </a:solidFill>
              </a:rPr>
              <a:t>القدرة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على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التكيف</a:t>
            </a:r>
            <a:br>
              <a:rPr b="1" dirty="0">
                <a:solidFill>
                  <a:schemeClr val="bg1"/>
                </a:solidFill>
              </a:rPr>
            </a:br>
            <a:r>
              <a:rPr b="1" dirty="0" err="1">
                <a:solidFill>
                  <a:schemeClr val="bg1"/>
                </a:solidFill>
              </a:rPr>
              <a:t>الدماغ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يتغير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باستمرار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41" name="Shape 141"/>
          <p:cNvSpPr>
            <a:spLocks noGrp="1"/>
          </p:cNvSpPr>
          <p:nvPr>
            <p:ph idx="1"/>
          </p:nvPr>
        </p:nvSpPr>
        <p:spPr>
          <a:xfrm>
            <a:off x="866441" y="2324100"/>
            <a:ext cx="7833059" cy="3695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499" indent="-235549" algn="r" defTabSz="841247" rtl="1">
              <a:lnSpc>
                <a:spcPct val="90000"/>
              </a:lnSpc>
              <a:spcBef>
                <a:spcPts val="300"/>
              </a:spcBef>
              <a:defRPr sz="2484"/>
            </a:pPr>
            <a:r>
              <a:rPr sz="2400" dirty="0" err="1"/>
              <a:t>الى</a:t>
            </a:r>
            <a:r>
              <a:rPr sz="2400" dirty="0"/>
              <a:t> </a:t>
            </a:r>
            <a:r>
              <a:rPr sz="2400" dirty="0" err="1"/>
              <a:t>وقت</a:t>
            </a:r>
            <a:r>
              <a:rPr sz="2400" dirty="0"/>
              <a:t> </a:t>
            </a:r>
            <a:r>
              <a:rPr sz="2400" dirty="0" err="1"/>
              <a:t>قريب</a:t>
            </a:r>
            <a:r>
              <a:rPr sz="2400" dirty="0"/>
              <a:t> </a:t>
            </a:r>
            <a:r>
              <a:rPr sz="2400" dirty="0" err="1"/>
              <a:t>كان</a:t>
            </a:r>
            <a:r>
              <a:rPr sz="2400" dirty="0"/>
              <a:t> </a:t>
            </a:r>
            <a:r>
              <a:rPr sz="2400" dirty="0" err="1"/>
              <a:t>الاعتقاد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يبقى</a:t>
            </a:r>
            <a:r>
              <a:rPr sz="2400" dirty="0"/>
              <a:t> </a:t>
            </a:r>
            <a:r>
              <a:rPr sz="2400" dirty="0" err="1"/>
              <a:t>ثابتاً</a:t>
            </a:r>
            <a:r>
              <a:rPr sz="2400" dirty="0"/>
              <a:t> </a:t>
            </a:r>
            <a:r>
              <a:rPr sz="2400" dirty="0" err="1"/>
              <a:t>طوال</a:t>
            </a:r>
            <a:r>
              <a:rPr sz="2400" dirty="0"/>
              <a:t> </a:t>
            </a:r>
            <a:r>
              <a:rPr sz="2400" dirty="0" err="1"/>
              <a:t>حياة</a:t>
            </a:r>
            <a:r>
              <a:rPr sz="2400" dirty="0"/>
              <a:t> </a:t>
            </a:r>
            <a:r>
              <a:rPr sz="2400" dirty="0" err="1"/>
              <a:t>الانسان،الا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هذا</a:t>
            </a:r>
            <a:r>
              <a:rPr sz="2400" dirty="0"/>
              <a:t> </a:t>
            </a:r>
            <a:r>
              <a:rPr sz="2400" dirty="0" err="1"/>
              <a:t>المفهوم</a:t>
            </a:r>
            <a:r>
              <a:rPr sz="2400" dirty="0"/>
              <a:t> </a:t>
            </a:r>
            <a:r>
              <a:rPr sz="2400" dirty="0" err="1"/>
              <a:t>تغير</a:t>
            </a:r>
            <a:r>
              <a:rPr sz="2400" dirty="0"/>
              <a:t> </a:t>
            </a:r>
            <a:r>
              <a:rPr sz="2400" dirty="0" err="1"/>
              <a:t>الان</a:t>
            </a:r>
            <a:r>
              <a:rPr sz="2400" dirty="0"/>
              <a:t> </a:t>
            </a:r>
            <a:r>
              <a:rPr sz="2400" dirty="0" err="1"/>
              <a:t>مع</a:t>
            </a:r>
            <a:r>
              <a:rPr sz="2400" dirty="0"/>
              <a:t> </a:t>
            </a:r>
            <a:r>
              <a:rPr sz="2400" dirty="0" err="1"/>
              <a:t>تطور</a:t>
            </a:r>
            <a:r>
              <a:rPr sz="2400" dirty="0"/>
              <a:t> </a:t>
            </a:r>
            <a:r>
              <a:rPr sz="2400" dirty="0" err="1"/>
              <a:t>التقنيات</a:t>
            </a:r>
            <a:r>
              <a:rPr sz="2400" dirty="0"/>
              <a:t> </a:t>
            </a:r>
            <a:r>
              <a:rPr sz="2400" dirty="0" err="1"/>
              <a:t>العلمية</a:t>
            </a:r>
            <a:r>
              <a:rPr sz="2400" dirty="0"/>
              <a:t> </a:t>
            </a:r>
            <a:r>
              <a:rPr sz="2400" dirty="0" err="1"/>
              <a:t>والدراسات</a:t>
            </a:r>
            <a:r>
              <a:rPr sz="2400" dirty="0"/>
              <a:t> </a:t>
            </a:r>
            <a:r>
              <a:rPr sz="2400" dirty="0" err="1"/>
              <a:t>التي</a:t>
            </a:r>
            <a:r>
              <a:rPr sz="2400" dirty="0"/>
              <a:t> </a:t>
            </a:r>
            <a:r>
              <a:rPr sz="2400" dirty="0" err="1"/>
              <a:t>تناولت</a:t>
            </a:r>
            <a:r>
              <a:rPr sz="2400" dirty="0"/>
              <a:t> </a:t>
            </a:r>
            <a:r>
              <a:rPr sz="2400" dirty="0" err="1"/>
              <a:t>ابحاث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اثبتت</a:t>
            </a:r>
            <a:r>
              <a:rPr sz="2400" dirty="0"/>
              <a:t> </a:t>
            </a:r>
            <a:r>
              <a:rPr sz="2400" dirty="0" err="1"/>
              <a:t>بلا</a:t>
            </a:r>
            <a:r>
              <a:rPr sz="2400" dirty="0"/>
              <a:t> </a:t>
            </a:r>
            <a:r>
              <a:rPr sz="2400" dirty="0" err="1"/>
              <a:t>شك</a:t>
            </a:r>
            <a:r>
              <a:rPr sz="2400" dirty="0"/>
              <a:t> </a:t>
            </a:r>
            <a:r>
              <a:rPr sz="2400" dirty="0" err="1"/>
              <a:t>ان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يتغير</a:t>
            </a:r>
            <a:r>
              <a:rPr sz="2400" dirty="0"/>
              <a:t> </a:t>
            </a:r>
            <a:r>
              <a:rPr sz="2400" dirty="0" err="1"/>
              <a:t>باستمرار</a:t>
            </a:r>
            <a:r>
              <a:rPr sz="2400" dirty="0"/>
              <a:t>.</a:t>
            </a:r>
          </a:p>
          <a:p>
            <a:pPr marL="336499" indent="-235549" algn="r" defTabSz="841247" rtl="1">
              <a:lnSpc>
                <a:spcPct val="90000"/>
              </a:lnSpc>
              <a:spcBef>
                <a:spcPts val="300"/>
              </a:spcBef>
              <a:defRPr sz="2484"/>
            </a:pPr>
            <a:r>
              <a:rPr sz="2400" dirty="0" err="1"/>
              <a:t>البيئة</a:t>
            </a:r>
            <a:r>
              <a:rPr sz="2400" dirty="0"/>
              <a:t> </a:t>
            </a:r>
            <a:r>
              <a:rPr sz="2400" dirty="0" err="1"/>
              <a:t>التي</a:t>
            </a:r>
            <a:r>
              <a:rPr sz="2400" dirty="0"/>
              <a:t> </a:t>
            </a:r>
            <a:r>
              <a:rPr sz="2400" dirty="0" err="1"/>
              <a:t>يتفاعل</a:t>
            </a:r>
            <a:r>
              <a:rPr sz="2400" dirty="0"/>
              <a:t> </a:t>
            </a:r>
            <a:r>
              <a:rPr sz="2400" dirty="0" err="1"/>
              <a:t>معها</a:t>
            </a:r>
            <a:r>
              <a:rPr sz="2400" dirty="0"/>
              <a:t> </a:t>
            </a:r>
            <a:r>
              <a:rPr sz="2400" dirty="0" err="1"/>
              <a:t>الانسان</a:t>
            </a:r>
            <a:r>
              <a:rPr sz="2400" dirty="0"/>
              <a:t> </a:t>
            </a:r>
            <a:r>
              <a:rPr sz="2400" dirty="0" err="1"/>
              <a:t>والخبرات</a:t>
            </a:r>
            <a:r>
              <a:rPr sz="2400" dirty="0"/>
              <a:t> </a:t>
            </a:r>
            <a:r>
              <a:rPr sz="2400" dirty="0" err="1"/>
              <a:t>التي</a:t>
            </a:r>
            <a:r>
              <a:rPr sz="2400" dirty="0"/>
              <a:t> </a:t>
            </a:r>
            <a:r>
              <a:rPr sz="2400" dirty="0" err="1"/>
              <a:t>يمر</a:t>
            </a:r>
            <a:r>
              <a:rPr sz="2400" dirty="0"/>
              <a:t> </a:t>
            </a:r>
            <a:r>
              <a:rPr sz="2400" dirty="0" err="1"/>
              <a:t>بها</a:t>
            </a:r>
            <a:r>
              <a:rPr sz="2400" dirty="0"/>
              <a:t> </a:t>
            </a:r>
            <a:r>
              <a:rPr sz="2400" dirty="0" err="1"/>
              <a:t>تلعب</a:t>
            </a:r>
            <a:r>
              <a:rPr sz="2400" dirty="0"/>
              <a:t> </a:t>
            </a:r>
            <a:r>
              <a:rPr sz="2400" dirty="0" err="1"/>
              <a:t>دورا</a:t>
            </a:r>
            <a:r>
              <a:rPr sz="2400" dirty="0"/>
              <a:t> </a:t>
            </a:r>
            <a:r>
              <a:rPr sz="2400" dirty="0" err="1"/>
              <a:t>كبيرا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تشكيل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في</a:t>
            </a:r>
            <a:r>
              <a:rPr sz="2400" dirty="0"/>
              <a:t> </a:t>
            </a:r>
            <a:r>
              <a:rPr sz="2400" dirty="0" err="1"/>
              <a:t>كل</a:t>
            </a:r>
            <a:r>
              <a:rPr sz="2400" dirty="0"/>
              <a:t> </a:t>
            </a:r>
            <a:r>
              <a:rPr sz="2400" dirty="0" err="1"/>
              <a:t>الاعمار</a:t>
            </a:r>
            <a:r>
              <a:rPr sz="2400" dirty="0"/>
              <a:t>.</a:t>
            </a:r>
          </a:p>
          <a:p>
            <a:pPr marL="336499" indent="-235549" algn="r" defTabSz="841247" rtl="1">
              <a:lnSpc>
                <a:spcPct val="90000"/>
              </a:lnSpc>
              <a:spcBef>
                <a:spcPts val="300"/>
              </a:spcBef>
              <a:defRPr sz="2484"/>
            </a:pPr>
            <a:r>
              <a:rPr sz="2400" dirty="0" err="1"/>
              <a:t>من</a:t>
            </a:r>
            <a:r>
              <a:rPr sz="2400" dirty="0"/>
              <a:t> </a:t>
            </a:r>
            <a:r>
              <a:rPr sz="2400" dirty="0" err="1"/>
              <a:t>الولادة</a:t>
            </a:r>
            <a:r>
              <a:rPr sz="2400" dirty="0"/>
              <a:t> </a:t>
            </a:r>
            <a:r>
              <a:rPr sz="2400" dirty="0" err="1"/>
              <a:t>حتى</a:t>
            </a:r>
            <a:r>
              <a:rPr sz="2400" dirty="0"/>
              <a:t> </a:t>
            </a:r>
            <a:r>
              <a:rPr sz="2400" dirty="0" err="1"/>
              <a:t>سنوات</a:t>
            </a:r>
            <a:r>
              <a:rPr sz="2400" dirty="0"/>
              <a:t> </a:t>
            </a:r>
            <a:r>
              <a:rPr sz="2400" dirty="0" err="1"/>
              <a:t>المراهقة</a:t>
            </a:r>
            <a:r>
              <a:rPr sz="2400" dirty="0"/>
              <a:t> </a:t>
            </a:r>
            <a:r>
              <a:rPr sz="2400" dirty="0" err="1"/>
              <a:t>يزداد</a:t>
            </a:r>
            <a:r>
              <a:rPr sz="2400" dirty="0"/>
              <a:t> </a:t>
            </a:r>
            <a:r>
              <a:rPr sz="2400" dirty="0" err="1"/>
              <a:t>حجم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اربع</a:t>
            </a:r>
            <a:r>
              <a:rPr sz="2400" dirty="0"/>
              <a:t> </a:t>
            </a:r>
            <a:r>
              <a:rPr sz="2400" dirty="0" err="1"/>
              <a:t>مرات</a:t>
            </a:r>
            <a:r>
              <a:rPr sz="2400" dirty="0"/>
              <a:t> </a:t>
            </a:r>
            <a:r>
              <a:rPr sz="2400" dirty="0" err="1"/>
              <a:t>وذلك</a:t>
            </a:r>
            <a:r>
              <a:rPr sz="2400" dirty="0"/>
              <a:t> </a:t>
            </a:r>
            <a:r>
              <a:rPr sz="2400" dirty="0" err="1"/>
              <a:t>نتيجة</a:t>
            </a:r>
            <a:r>
              <a:rPr sz="2400" dirty="0"/>
              <a:t> </a:t>
            </a:r>
            <a:r>
              <a:rPr sz="2400" dirty="0" err="1"/>
              <a:t>لتفاعل</a:t>
            </a:r>
            <a:r>
              <a:rPr sz="2400" dirty="0"/>
              <a:t> </a:t>
            </a:r>
            <a:r>
              <a:rPr sz="2400" dirty="0" err="1"/>
              <a:t>الطفل</a:t>
            </a:r>
            <a:r>
              <a:rPr sz="2400" dirty="0"/>
              <a:t> </a:t>
            </a:r>
            <a:r>
              <a:rPr sz="2400" dirty="0" err="1"/>
              <a:t>مع</a:t>
            </a:r>
            <a:r>
              <a:rPr sz="2400" dirty="0"/>
              <a:t> </a:t>
            </a:r>
            <a:r>
              <a:rPr sz="2400" dirty="0" err="1"/>
              <a:t>بيئته</a:t>
            </a:r>
            <a:r>
              <a:rPr sz="2400" dirty="0"/>
              <a:t>. ( </a:t>
            </a:r>
            <a:r>
              <a:rPr sz="2400" dirty="0" err="1"/>
              <a:t>التفاعل</a:t>
            </a:r>
            <a:r>
              <a:rPr sz="2400" dirty="0"/>
              <a:t> </a:t>
            </a:r>
            <a:r>
              <a:rPr sz="2400" dirty="0" err="1"/>
              <a:t>يساعد</a:t>
            </a:r>
            <a:r>
              <a:rPr sz="2400" dirty="0"/>
              <a:t> </a:t>
            </a:r>
            <a:r>
              <a:rPr sz="2400" dirty="0" err="1"/>
              <a:t>على</a:t>
            </a:r>
            <a:r>
              <a:rPr sz="2400" dirty="0"/>
              <a:t> </a:t>
            </a:r>
            <a:r>
              <a:rPr sz="2400" dirty="0" err="1"/>
              <a:t>اقامة</a:t>
            </a:r>
            <a:r>
              <a:rPr sz="2400" dirty="0"/>
              <a:t> </a:t>
            </a:r>
            <a:r>
              <a:rPr sz="2400" dirty="0" err="1"/>
              <a:t>ارتباطات</a:t>
            </a:r>
            <a:r>
              <a:rPr sz="2400" dirty="0"/>
              <a:t> </a:t>
            </a:r>
            <a:r>
              <a:rPr sz="2400" dirty="0" err="1"/>
              <a:t>جديدة</a:t>
            </a:r>
            <a:r>
              <a:rPr sz="2400" dirty="0"/>
              <a:t> </a:t>
            </a:r>
            <a:r>
              <a:rPr sz="2400" dirty="0" err="1"/>
              <a:t>بين</a:t>
            </a:r>
            <a:r>
              <a:rPr sz="2400" dirty="0"/>
              <a:t> </a:t>
            </a:r>
            <a:r>
              <a:rPr sz="2400" dirty="0" err="1"/>
              <a:t>خلايا</a:t>
            </a:r>
            <a:r>
              <a:rPr sz="2400" dirty="0"/>
              <a:t> </a:t>
            </a:r>
            <a:r>
              <a:rPr sz="2400" dirty="0" err="1"/>
              <a:t>الدماغ</a:t>
            </a:r>
            <a:r>
              <a:rPr sz="2400" dirty="0"/>
              <a:t> </a:t>
            </a:r>
            <a:r>
              <a:rPr sz="2400" dirty="0" err="1"/>
              <a:t>والاتباطات</a:t>
            </a:r>
            <a:r>
              <a:rPr sz="2400" dirty="0"/>
              <a:t> </a:t>
            </a:r>
            <a:r>
              <a:rPr sz="2400" dirty="0" err="1"/>
              <a:t>غير</a:t>
            </a:r>
            <a:r>
              <a:rPr sz="2400" dirty="0"/>
              <a:t> </a:t>
            </a:r>
            <a:r>
              <a:rPr sz="2400" dirty="0" err="1"/>
              <a:t>الضرورية</a:t>
            </a:r>
            <a:r>
              <a:rPr sz="2400" dirty="0"/>
              <a:t> </a:t>
            </a:r>
            <a:r>
              <a:rPr sz="2400" dirty="0" err="1"/>
              <a:t>او</a:t>
            </a:r>
            <a:r>
              <a:rPr sz="2400" dirty="0"/>
              <a:t> </a:t>
            </a:r>
            <a:r>
              <a:rPr sz="2400" dirty="0" err="1"/>
              <a:t>التي</a:t>
            </a:r>
            <a:r>
              <a:rPr sz="2400" dirty="0"/>
              <a:t> </a:t>
            </a:r>
            <a:r>
              <a:rPr sz="2400" dirty="0" err="1"/>
              <a:t>لا</a:t>
            </a:r>
            <a:r>
              <a:rPr sz="2400" dirty="0"/>
              <a:t> </a:t>
            </a:r>
            <a:r>
              <a:rPr sz="2400" dirty="0" err="1"/>
              <a:t>تستخدم</a:t>
            </a:r>
            <a:r>
              <a:rPr sz="2400" dirty="0"/>
              <a:t> </a:t>
            </a:r>
            <a:r>
              <a:rPr sz="2400" dirty="0" err="1"/>
              <a:t>تتم</a:t>
            </a:r>
            <a:r>
              <a:rPr sz="2400" dirty="0"/>
              <a:t> </a:t>
            </a:r>
            <a:r>
              <a:rPr sz="2400" dirty="0" err="1"/>
              <a:t>ازالتها</a:t>
            </a:r>
            <a:r>
              <a:rPr sz="2400" dirty="0"/>
              <a:t>) </a:t>
            </a:r>
          </a:p>
          <a:p>
            <a:pPr marL="336499" indent="-235549" algn="r" defTabSz="841247" rtl="1">
              <a:lnSpc>
                <a:spcPct val="90000"/>
              </a:lnSpc>
              <a:spcBef>
                <a:spcPts val="300"/>
              </a:spcBef>
              <a:defRPr sz="2484"/>
            </a:pPr>
            <a:r>
              <a:rPr sz="2400" dirty="0" err="1"/>
              <a:t>تولد</a:t>
            </a:r>
            <a:r>
              <a:rPr sz="2400" dirty="0"/>
              <a:t> </a:t>
            </a:r>
            <a:r>
              <a:rPr sz="2400" dirty="0" err="1"/>
              <a:t>خلايا</a:t>
            </a:r>
            <a:r>
              <a:rPr sz="2400" dirty="0"/>
              <a:t> </a:t>
            </a:r>
            <a:r>
              <a:rPr sz="2400" dirty="0" err="1"/>
              <a:t>جديدة</a:t>
            </a:r>
            <a:r>
              <a:rPr sz="2400" dirty="0"/>
              <a:t> ، </a:t>
            </a:r>
            <a:r>
              <a:rPr sz="2400" dirty="0" err="1"/>
              <a:t>وتباد</a:t>
            </a:r>
            <a:r>
              <a:rPr sz="2400" dirty="0"/>
              <a:t> </a:t>
            </a:r>
            <a:r>
              <a:rPr sz="2400" dirty="0" err="1"/>
              <a:t>خلايا</a:t>
            </a:r>
            <a:r>
              <a:rPr sz="2400" dirty="0"/>
              <a:t> </a:t>
            </a:r>
            <a:r>
              <a:rPr sz="2400" dirty="0" err="1"/>
              <a:t>اخرى</a:t>
            </a:r>
            <a:r>
              <a:rPr sz="2400" dirty="0"/>
              <a:t> </a:t>
            </a:r>
            <a:r>
              <a:rPr sz="2400" dirty="0" err="1"/>
              <a:t>لظروف</a:t>
            </a:r>
            <a:r>
              <a:rPr sz="2400" dirty="0"/>
              <a:t> </a:t>
            </a:r>
            <a:r>
              <a:rPr sz="2400" dirty="0" err="1"/>
              <a:t>عديدة</a:t>
            </a:r>
            <a:r>
              <a:rPr sz="2400" dirty="0"/>
              <a:t> </a:t>
            </a:r>
            <a:r>
              <a:rPr sz="2400" dirty="0" err="1"/>
              <a:t>مثل</a:t>
            </a:r>
            <a:r>
              <a:rPr sz="2400" dirty="0"/>
              <a:t> </a:t>
            </a:r>
            <a:r>
              <a:rPr sz="2400" dirty="0" err="1"/>
              <a:t>عدم</a:t>
            </a:r>
            <a:r>
              <a:rPr sz="2400" dirty="0"/>
              <a:t> </a:t>
            </a:r>
            <a:r>
              <a:rPr sz="2400" dirty="0" err="1"/>
              <a:t>الاستخدام</a:t>
            </a:r>
            <a:r>
              <a:rPr sz="2400" dirty="0"/>
              <a:t> </a:t>
            </a:r>
            <a:r>
              <a:rPr sz="2400" dirty="0" err="1"/>
              <a:t>وادمان</a:t>
            </a:r>
            <a:r>
              <a:rPr sz="2400" dirty="0"/>
              <a:t> </a:t>
            </a:r>
            <a:r>
              <a:rPr sz="2400" dirty="0" err="1"/>
              <a:t>الخمر</a:t>
            </a:r>
            <a:endParaRPr sz="2400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idx="1"/>
          </p:nvPr>
        </p:nvSpPr>
        <p:spPr>
          <a:xfrm>
            <a:off x="866441" y="2489200"/>
            <a:ext cx="7960059" cy="3530600"/>
          </a:xfrm>
          <a:prstGeom prst="rect">
            <a:avLst/>
          </a:prstGeom>
        </p:spPr>
        <p:txBody>
          <a:bodyPr/>
          <a:lstStyle/>
          <a:p>
            <a:pPr marL="0" indent="109728" algn="ctr" rtl="0">
              <a:buSzTx/>
              <a:buNone/>
              <a:defRPr sz="3600" b="1"/>
            </a:pPr>
            <a:r>
              <a:rPr sz="2800" dirty="0" err="1"/>
              <a:t>ان</a:t>
            </a:r>
            <a:r>
              <a:rPr sz="2800" dirty="0"/>
              <a:t> </a:t>
            </a:r>
            <a:r>
              <a:rPr sz="2800" dirty="0" err="1"/>
              <a:t>الدماغ</a:t>
            </a:r>
            <a:r>
              <a:rPr sz="2800" dirty="0"/>
              <a:t> </a:t>
            </a:r>
            <a:r>
              <a:rPr sz="2800" dirty="0" err="1"/>
              <a:t>يتعرض</a:t>
            </a:r>
            <a:r>
              <a:rPr sz="2800" dirty="0"/>
              <a:t> </a:t>
            </a:r>
            <a:r>
              <a:rPr sz="2800" dirty="0" err="1"/>
              <a:t>لتغير</a:t>
            </a:r>
            <a:r>
              <a:rPr sz="2800" dirty="0"/>
              <a:t> </a:t>
            </a:r>
            <a:r>
              <a:rPr sz="2800" dirty="0" err="1"/>
              <a:t>فيزيولوجي</a:t>
            </a:r>
            <a:r>
              <a:rPr sz="2800" dirty="0"/>
              <a:t> </a:t>
            </a:r>
            <a:r>
              <a:rPr sz="2800" dirty="0" err="1"/>
              <a:t>نتيجة</a:t>
            </a:r>
            <a:r>
              <a:rPr sz="2800" dirty="0"/>
              <a:t> </a:t>
            </a:r>
            <a:r>
              <a:rPr sz="2800" dirty="0" err="1"/>
              <a:t>الخبرات</a:t>
            </a:r>
            <a:r>
              <a:rPr sz="2800" dirty="0"/>
              <a:t> </a:t>
            </a:r>
            <a:r>
              <a:rPr sz="2800" dirty="0" err="1"/>
              <a:t>التي</a:t>
            </a:r>
            <a:r>
              <a:rPr sz="2800" dirty="0"/>
              <a:t> </a:t>
            </a:r>
            <a:r>
              <a:rPr sz="2800" dirty="0" err="1"/>
              <a:t>يكتسبها</a:t>
            </a:r>
            <a:r>
              <a:rPr sz="2800" dirty="0"/>
              <a:t> </a:t>
            </a:r>
            <a:r>
              <a:rPr sz="2800" dirty="0" err="1"/>
              <a:t>والبيئة</a:t>
            </a:r>
            <a:r>
              <a:rPr sz="2800" dirty="0"/>
              <a:t> </a:t>
            </a:r>
            <a:r>
              <a:rPr sz="2800" dirty="0" err="1"/>
              <a:t>التي</a:t>
            </a:r>
            <a:r>
              <a:rPr sz="2800" dirty="0"/>
              <a:t> </a:t>
            </a:r>
            <a:r>
              <a:rPr sz="2800" dirty="0" err="1"/>
              <a:t>يعمل</a:t>
            </a:r>
            <a:r>
              <a:rPr sz="2800" dirty="0"/>
              <a:t> </a:t>
            </a:r>
            <a:r>
              <a:rPr sz="2800" dirty="0" err="1"/>
              <a:t>بها</a:t>
            </a:r>
            <a:r>
              <a:rPr sz="2800" dirty="0"/>
              <a:t>( </a:t>
            </a:r>
            <a:r>
              <a:rPr sz="2800" dirty="0" err="1"/>
              <a:t>الدماغ</a:t>
            </a:r>
            <a:r>
              <a:rPr sz="2800" dirty="0"/>
              <a:t> </a:t>
            </a:r>
            <a:r>
              <a:rPr sz="2800" dirty="0" err="1"/>
              <a:t>يأخذ</a:t>
            </a:r>
            <a:r>
              <a:rPr sz="2800" dirty="0"/>
              <a:t> </a:t>
            </a:r>
            <a:r>
              <a:rPr sz="2800" dirty="0" err="1"/>
              <a:t>شكله</a:t>
            </a:r>
            <a:r>
              <a:rPr sz="2800" dirty="0"/>
              <a:t> </a:t>
            </a:r>
            <a:r>
              <a:rPr sz="2800" dirty="0" err="1"/>
              <a:t>النهائي</a:t>
            </a:r>
            <a:r>
              <a:rPr sz="2800" dirty="0"/>
              <a:t> </a:t>
            </a:r>
            <a:r>
              <a:rPr sz="2800" dirty="0" err="1"/>
              <a:t>نتيجة</a:t>
            </a:r>
            <a:r>
              <a:rPr sz="2800" dirty="0"/>
              <a:t> </a:t>
            </a:r>
            <a:r>
              <a:rPr sz="2800" dirty="0" err="1"/>
              <a:t>تفاعل</a:t>
            </a:r>
            <a:r>
              <a:rPr sz="2800" dirty="0"/>
              <a:t> </a:t>
            </a:r>
            <a:r>
              <a:rPr sz="2800" dirty="0" err="1"/>
              <a:t>العوامل</a:t>
            </a:r>
            <a:r>
              <a:rPr sz="2800" dirty="0"/>
              <a:t> </a:t>
            </a:r>
            <a:r>
              <a:rPr sz="2800" dirty="0" err="1"/>
              <a:t>الواراثية</a:t>
            </a:r>
            <a:r>
              <a:rPr sz="2800" dirty="0"/>
              <a:t> </a:t>
            </a:r>
            <a:r>
              <a:rPr sz="2800" dirty="0" err="1"/>
              <a:t>والخبرات</a:t>
            </a:r>
            <a:r>
              <a:rPr sz="2800" dirty="0"/>
              <a:t> </a:t>
            </a:r>
            <a:r>
              <a:rPr sz="2800" dirty="0" err="1"/>
              <a:t>البيئية</a:t>
            </a:r>
            <a:r>
              <a:rPr dirty="0"/>
              <a:t>)</a:t>
            </a:r>
          </a:p>
          <a:p>
            <a:pPr marL="0" indent="109728" algn="r" rtl="0">
              <a:buSzTx/>
              <a:buNone/>
              <a:defRPr sz="3600" b="1"/>
            </a:pPr>
            <a:r>
              <a:rPr dirty="0" err="1"/>
              <a:t>مثال</a:t>
            </a:r>
            <a:r>
              <a:rPr dirty="0"/>
              <a:t> :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دماغ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الموسيقيين</a:t>
            </a:r>
            <a:r>
              <a:rPr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05C1-A6E5-405C-99DD-11966A07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2057400"/>
            <a:ext cx="7515560" cy="2095500"/>
          </a:xfrm>
        </p:spPr>
        <p:txBody>
          <a:bodyPr/>
          <a:lstStyle/>
          <a:p>
            <a:pPr algn="ctr"/>
            <a:br>
              <a:rPr lang="ar-SA" dirty="0"/>
            </a:br>
            <a:r>
              <a:rPr lang="ar-SA" b="1" dirty="0"/>
              <a:t>ما اهمية معرفة قدرة الدماغ على التكيف والتغيير بالنسبة لك كمعلمة؟</a:t>
            </a:r>
            <a:br>
              <a:rPr lang="ar-SA" dirty="0"/>
            </a:br>
            <a:endParaRPr lang="en-PW" dirty="0"/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r" rtl="0">
              <a:defRPr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rtl="0">
              <a:defRPr>
                <a:solidFill>
                  <a:schemeClr val="accent2"/>
                </a:solidFill>
              </a:defRPr>
            </a:pPr>
            <a:r>
              <a:rPr dirty="0" err="1">
                <a:solidFill>
                  <a:schemeClr val="bg1"/>
                </a:solidFill>
              </a:rPr>
              <a:t>التكامل</a:t>
            </a:r>
            <a:r>
              <a:rPr b="1" dirty="0">
                <a:solidFill>
                  <a:schemeClr val="bg1"/>
                </a:solidFill>
              </a:rPr>
              <a:t> : </a:t>
            </a:r>
            <a:r>
              <a:rPr b="1" dirty="0" err="1">
                <a:solidFill>
                  <a:schemeClr val="bg1"/>
                </a:solidFill>
              </a:rPr>
              <a:t>كيف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تتعاون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اجزاء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الدماغ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50" name="Shape 150"/>
          <p:cNvSpPr>
            <a:spLocks noGrp="1"/>
          </p:cNvSpPr>
          <p:nvPr>
            <p:ph idx="1"/>
          </p:nvPr>
        </p:nvSpPr>
        <p:spPr>
          <a:xfrm>
            <a:off x="866441" y="2489200"/>
            <a:ext cx="7934659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3580" indent="-212506" algn="r" defTabSz="758951" rtl="1">
              <a:lnSpc>
                <a:spcPct val="80000"/>
              </a:lnSpc>
              <a:spcBef>
                <a:spcPts val="300"/>
              </a:spcBef>
              <a:defRPr sz="1992"/>
            </a:pPr>
            <a:r>
              <a:rPr dirty="0" err="1"/>
              <a:t>تترابط</a:t>
            </a:r>
            <a:r>
              <a:rPr dirty="0"/>
              <a:t> </a:t>
            </a:r>
            <a:r>
              <a:rPr dirty="0" err="1"/>
              <a:t>خلايا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/>
              <a:t> </a:t>
            </a:r>
            <a:r>
              <a:rPr dirty="0" err="1"/>
              <a:t>ببعضها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طريق</a:t>
            </a:r>
            <a:r>
              <a:rPr dirty="0"/>
              <a:t> (</a:t>
            </a:r>
            <a:r>
              <a:rPr dirty="0" err="1"/>
              <a:t>ناقلات</a:t>
            </a:r>
            <a:r>
              <a:rPr dirty="0"/>
              <a:t> </a:t>
            </a:r>
            <a:r>
              <a:rPr dirty="0" err="1"/>
              <a:t>عصبية</a:t>
            </a:r>
            <a:r>
              <a:rPr dirty="0"/>
              <a:t> – </a:t>
            </a:r>
            <a:r>
              <a:rPr dirty="0" err="1"/>
              <a:t>موصلات</a:t>
            </a:r>
            <a:r>
              <a:rPr dirty="0"/>
              <a:t> </a:t>
            </a:r>
            <a:r>
              <a:rPr dirty="0" err="1"/>
              <a:t>ومستقبلات</a:t>
            </a:r>
            <a:r>
              <a:rPr dirty="0"/>
              <a:t>)</a:t>
            </a:r>
          </a:p>
          <a:p>
            <a:pPr marL="303580" indent="-212506" algn="r" defTabSz="758951" rtl="1">
              <a:lnSpc>
                <a:spcPct val="80000"/>
              </a:lnSpc>
              <a:spcBef>
                <a:spcPts val="300"/>
              </a:spcBef>
              <a:defRPr sz="1992"/>
            </a:pPr>
            <a:r>
              <a:rPr dirty="0" err="1"/>
              <a:t>هذه</a:t>
            </a:r>
            <a:r>
              <a:rPr dirty="0"/>
              <a:t> </a:t>
            </a:r>
            <a:r>
              <a:rPr dirty="0" err="1"/>
              <a:t>الناقلات</a:t>
            </a:r>
            <a:r>
              <a:rPr dirty="0"/>
              <a:t> </a:t>
            </a:r>
            <a:r>
              <a:rPr dirty="0" err="1"/>
              <a:t>والموصلات</a:t>
            </a:r>
            <a:r>
              <a:rPr dirty="0"/>
              <a:t> </a:t>
            </a:r>
            <a:r>
              <a:rPr dirty="0" err="1"/>
              <a:t>العصبية</a:t>
            </a:r>
            <a:r>
              <a:rPr dirty="0"/>
              <a:t> </a:t>
            </a:r>
            <a:r>
              <a:rPr dirty="0" err="1"/>
              <a:t>هي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تربط</a:t>
            </a:r>
            <a:r>
              <a:rPr dirty="0"/>
              <a:t> </a:t>
            </a:r>
            <a:r>
              <a:rPr dirty="0" err="1"/>
              <a:t>الجزء</a:t>
            </a:r>
            <a:r>
              <a:rPr dirty="0"/>
              <a:t> </a:t>
            </a:r>
            <a:r>
              <a:rPr dirty="0" err="1"/>
              <a:t>الايمن</a:t>
            </a:r>
            <a:r>
              <a:rPr dirty="0"/>
              <a:t> </a:t>
            </a:r>
            <a:r>
              <a:rPr dirty="0" err="1"/>
              <a:t>بالجزء</a:t>
            </a:r>
            <a:r>
              <a:rPr dirty="0"/>
              <a:t> </a:t>
            </a:r>
            <a:r>
              <a:rPr dirty="0" err="1"/>
              <a:t>الايسر</a:t>
            </a:r>
            <a:r>
              <a:rPr dirty="0"/>
              <a:t> </a:t>
            </a:r>
            <a:r>
              <a:rPr dirty="0" err="1"/>
              <a:t>وهذا</a:t>
            </a:r>
            <a:r>
              <a:rPr dirty="0"/>
              <a:t> </a:t>
            </a:r>
            <a:r>
              <a:rPr dirty="0" err="1"/>
              <a:t>يسمح</a:t>
            </a:r>
            <a:r>
              <a:rPr dirty="0"/>
              <a:t> </a:t>
            </a:r>
            <a:r>
              <a:rPr dirty="0" err="1"/>
              <a:t>لجانبي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/>
              <a:t> </a:t>
            </a:r>
            <a:r>
              <a:rPr dirty="0" err="1"/>
              <a:t>بتبادل</a:t>
            </a:r>
            <a:r>
              <a:rPr dirty="0"/>
              <a:t> </a:t>
            </a:r>
            <a:r>
              <a:rPr dirty="0" err="1"/>
              <a:t>المعلومات</a:t>
            </a:r>
            <a:r>
              <a:rPr dirty="0"/>
              <a:t> </a:t>
            </a:r>
            <a:r>
              <a:rPr dirty="0" err="1"/>
              <a:t>بحرية</a:t>
            </a:r>
            <a:r>
              <a:rPr dirty="0"/>
              <a:t> </a:t>
            </a:r>
            <a:r>
              <a:rPr dirty="0" err="1"/>
              <a:t>اكثر</a:t>
            </a:r>
            <a:r>
              <a:rPr dirty="0"/>
              <a:t>.</a:t>
            </a:r>
          </a:p>
          <a:p>
            <a:pPr marL="303580" indent="-212506" algn="r" defTabSz="758951" rtl="1">
              <a:lnSpc>
                <a:spcPct val="80000"/>
              </a:lnSpc>
              <a:spcBef>
                <a:spcPts val="300"/>
              </a:spcBef>
              <a:defRPr sz="1992"/>
            </a:pPr>
            <a:r>
              <a:rPr dirty="0" err="1"/>
              <a:t>اكبر</a:t>
            </a:r>
            <a:r>
              <a:rPr dirty="0"/>
              <a:t> </a:t>
            </a:r>
            <a:r>
              <a:rPr dirty="0" err="1"/>
              <a:t>المسارات</a:t>
            </a:r>
            <a:r>
              <a:rPr dirty="0"/>
              <a:t> </a:t>
            </a:r>
            <a:r>
              <a:rPr dirty="0" err="1"/>
              <a:t>الترابطية</a:t>
            </a:r>
            <a:r>
              <a:rPr dirty="0"/>
              <a:t> </a:t>
            </a:r>
            <a:r>
              <a:rPr dirty="0" err="1"/>
              <a:t>تمر</a:t>
            </a:r>
            <a:r>
              <a:rPr dirty="0"/>
              <a:t> </a:t>
            </a:r>
            <a:r>
              <a:rPr dirty="0" err="1"/>
              <a:t>عبر</a:t>
            </a:r>
            <a:r>
              <a:rPr dirty="0"/>
              <a:t> </a:t>
            </a:r>
            <a:r>
              <a:rPr dirty="0" err="1"/>
              <a:t>الجسم</a:t>
            </a:r>
            <a:r>
              <a:rPr dirty="0"/>
              <a:t> </a:t>
            </a:r>
            <a:r>
              <a:rPr dirty="0" err="1"/>
              <a:t>الجاسيء</a:t>
            </a:r>
            <a:r>
              <a:rPr dirty="0"/>
              <a:t> </a:t>
            </a:r>
            <a:r>
              <a:rPr dirty="0" err="1"/>
              <a:t>الذي</a:t>
            </a:r>
            <a:r>
              <a:rPr dirty="0"/>
              <a:t> </a:t>
            </a:r>
            <a:r>
              <a:rPr dirty="0" err="1"/>
              <a:t>يقع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منتصف</a:t>
            </a:r>
            <a:r>
              <a:rPr dirty="0"/>
              <a:t> </a:t>
            </a:r>
            <a:r>
              <a:rPr dirty="0" err="1"/>
              <a:t>نصفي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/>
              <a:t> </a:t>
            </a:r>
            <a:r>
              <a:rPr dirty="0" err="1"/>
              <a:t>ويسمح</a:t>
            </a:r>
            <a:r>
              <a:rPr dirty="0"/>
              <a:t> </a:t>
            </a:r>
            <a:r>
              <a:rPr dirty="0" err="1"/>
              <a:t>بتبادل</a:t>
            </a:r>
            <a:r>
              <a:rPr dirty="0"/>
              <a:t> </a:t>
            </a:r>
            <a:r>
              <a:rPr dirty="0" err="1"/>
              <a:t>المعلومات</a:t>
            </a:r>
            <a:r>
              <a:rPr dirty="0"/>
              <a:t> </a:t>
            </a:r>
            <a:r>
              <a:rPr dirty="0" err="1"/>
              <a:t>بينهما</a:t>
            </a:r>
            <a:r>
              <a:rPr dirty="0"/>
              <a:t>: </a:t>
            </a:r>
            <a:r>
              <a:rPr dirty="0" err="1">
                <a:solidFill>
                  <a:srgbClr val="FF0000"/>
                </a:solidFill>
              </a:rPr>
              <a:t>ماذا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يمكن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ان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يحدث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اذا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تمزق</a:t>
            </a:r>
            <a:r>
              <a:rPr dirty="0">
                <a:solidFill>
                  <a:srgbClr val="FF0000"/>
                </a:solidFill>
              </a:rPr>
              <a:t>؟</a:t>
            </a:r>
          </a:p>
          <a:p>
            <a:pPr marL="0" indent="91074" algn="r" defTabSz="758951" rtl="1">
              <a:lnSpc>
                <a:spcPct val="80000"/>
              </a:lnSpc>
              <a:spcBef>
                <a:spcPts val="300"/>
              </a:spcBef>
              <a:buSzTx/>
              <a:buNone/>
              <a:defRPr sz="1992">
                <a:solidFill>
                  <a:srgbClr val="FF0000"/>
                </a:solidFill>
              </a:defRPr>
            </a:pPr>
            <a:endParaRPr dirty="0">
              <a:solidFill>
                <a:srgbClr val="FF0000"/>
              </a:solidFill>
            </a:endParaRPr>
          </a:p>
          <a:p>
            <a:pPr marL="212506" indent="-121432" algn="r" defTabSz="758951" rtl="1">
              <a:lnSpc>
                <a:spcPct val="80000"/>
              </a:lnSpc>
              <a:spcBef>
                <a:spcPts val="300"/>
              </a:spcBef>
              <a:buSzTx/>
              <a:buNone/>
              <a:defRPr sz="2075" b="1">
                <a:solidFill>
                  <a:srgbClr val="3F1E25"/>
                </a:solidFill>
              </a:defRPr>
            </a:pPr>
            <a:r>
              <a:rPr dirty="0" err="1"/>
              <a:t>الخلايا</a:t>
            </a:r>
            <a:r>
              <a:rPr dirty="0"/>
              <a:t> </a:t>
            </a:r>
            <a:r>
              <a:rPr dirty="0" err="1"/>
              <a:t>العصبية</a:t>
            </a:r>
            <a:r>
              <a:rPr dirty="0"/>
              <a:t> </a:t>
            </a:r>
            <a:r>
              <a:rPr dirty="0" err="1"/>
              <a:t>هي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dirty="0" err="1"/>
              <a:t>تجعل</a:t>
            </a:r>
            <a:r>
              <a:rPr dirty="0"/>
              <a:t> </a:t>
            </a:r>
            <a:r>
              <a:rPr dirty="0" err="1"/>
              <a:t>الدماغ</a:t>
            </a:r>
            <a:r>
              <a:rPr dirty="0"/>
              <a:t> </a:t>
            </a:r>
            <a:r>
              <a:rPr dirty="0" err="1"/>
              <a:t>العضو</a:t>
            </a:r>
            <a:r>
              <a:rPr dirty="0"/>
              <a:t> </a:t>
            </a:r>
            <a:r>
              <a:rPr dirty="0" err="1"/>
              <a:t>المسؤول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التفكير</a:t>
            </a:r>
            <a:r>
              <a:rPr dirty="0"/>
              <a:t> </a:t>
            </a:r>
            <a:r>
              <a:rPr dirty="0" err="1"/>
              <a:t>والتعلم</a:t>
            </a:r>
            <a:r>
              <a:rPr dirty="0"/>
              <a:t> </a:t>
            </a:r>
            <a:endParaRPr sz="1992" dirty="0"/>
          </a:p>
          <a:p>
            <a:pPr marL="212506" indent="-121432" algn="r" defTabSz="758951" rtl="1">
              <a:lnSpc>
                <a:spcPct val="80000"/>
              </a:lnSpc>
              <a:spcBef>
                <a:spcPts val="300"/>
              </a:spcBef>
              <a:buSzTx/>
              <a:buNone/>
              <a:defRPr sz="2324" b="1">
                <a:solidFill>
                  <a:srgbClr val="3F1E25"/>
                </a:solidFill>
              </a:defRPr>
            </a:pPr>
            <a:endParaRPr sz="1992" dirty="0">
              <a:solidFill>
                <a:srgbClr val="92D050"/>
              </a:solidFill>
            </a:endParaRPr>
          </a:p>
          <a:p>
            <a:pPr marL="212506" indent="-121432" algn="r" defTabSz="758951" rtl="1">
              <a:lnSpc>
                <a:spcPct val="80000"/>
              </a:lnSpc>
              <a:spcBef>
                <a:spcPts val="300"/>
              </a:spcBef>
              <a:buSzTx/>
              <a:buNone/>
              <a:defRPr sz="2324" b="1">
                <a:solidFill>
                  <a:schemeClr val="accent2"/>
                </a:solidFill>
              </a:defRPr>
            </a:pPr>
            <a:endParaRPr sz="1992" dirty="0">
              <a:solidFill>
                <a:srgbClr val="92D050"/>
              </a:solidFill>
            </a:endParaRPr>
          </a:p>
          <a:p>
            <a:pPr marL="212506" indent="-121432" algn="r" defTabSz="758951" rtl="1">
              <a:lnSpc>
                <a:spcPct val="80000"/>
              </a:lnSpc>
              <a:spcBef>
                <a:spcPts val="300"/>
              </a:spcBef>
              <a:buSzTx/>
              <a:buNone/>
              <a:defRPr sz="2075"/>
            </a:pP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الخلايا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العصبية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تكون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مسؤولة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عن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معالجة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المعلومات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والتي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تنقلها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على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شكل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اشارات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كيميائية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او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كهربائية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الى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الخلايا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الاخرى</a:t>
            </a:r>
            <a:r>
              <a:rPr dirty="0">
                <a:solidFill>
                  <a:srgbClr val="92D050"/>
                </a:solidFill>
              </a:rPr>
              <a:t>، </a:t>
            </a:r>
            <a:r>
              <a:rPr dirty="0" err="1">
                <a:solidFill>
                  <a:srgbClr val="92D050"/>
                </a:solidFill>
              </a:rPr>
              <a:t>وتوصل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بينها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الموصلات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والمستقبلات</a:t>
            </a:r>
            <a:endParaRPr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Concourse">
      <a:majorFont>
        <a:latin typeface="Lucida Sans Unicode"/>
        <a:ea typeface="Lucida Sans Unicode"/>
        <a:cs typeface="Lucida Sans Unicode"/>
      </a:majorFont>
      <a:minorFont>
        <a:latin typeface="Helvetica"/>
        <a:ea typeface="Helvetica"/>
        <a:cs typeface="Helvetica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2631</Words>
  <Application>Microsoft Office PowerPoint</Application>
  <PresentationFormat>On-screen Show (4:3)</PresentationFormat>
  <Paragraphs>199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Century Gothic</vt:lpstr>
      <vt:lpstr>Lucida Sans Unicode</vt:lpstr>
      <vt:lpstr>Times New Roman</vt:lpstr>
      <vt:lpstr>Wingdings 3</vt:lpstr>
      <vt:lpstr>Ion Boardroom</vt:lpstr>
      <vt:lpstr>نتائج ابحاث الدماغ ودلالتها على أهمية التعليم المبكر</vt:lpstr>
      <vt:lpstr>هناك 3 خصائص أساسية تم اكتشافها في الدماغ</vt:lpstr>
      <vt:lpstr>تشريح الدماغ </vt:lpstr>
      <vt:lpstr>تشريح الدماغ </vt:lpstr>
      <vt:lpstr> يقسم الدماغ الى اربع مناطق يطلق عليها فصوص وكل فص له وظيفة هامة عند الانسان. </vt:lpstr>
      <vt:lpstr>القدرة على التكيف الدماغ يتغير باستمرار</vt:lpstr>
      <vt:lpstr>PowerPoint Presentation</vt:lpstr>
      <vt:lpstr> ما اهمية معرفة قدرة الدماغ على التكيف والتغيير بالنسبة لك كمعلمة؟ </vt:lpstr>
      <vt:lpstr>التكامل : كيف تتعاون اجزاء الدماغ</vt:lpstr>
      <vt:lpstr>التعقيد: كيف يتعلم الدماغ</vt:lpstr>
      <vt:lpstr>PowerPoint Presentation</vt:lpstr>
      <vt:lpstr>هناك مواقف عديدة تبين حدوث التعلم</vt:lpstr>
      <vt:lpstr> </vt:lpstr>
      <vt:lpstr>PowerPoint Presentation</vt:lpstr>
      <vt:lpstr>PowerPoint Presentation</vt:lpstr>
      <vt:lpstr>استثارة العقول الصغيرة</vt:lpstr>
      <vt:lpstr>استثارة العقول الصغيرة</vt:lpstr>
      <vt:lpstr>التشابكات العصبية لطفل مولود وطفل بعمر 3 اشهر </vt:lpstr>
      <vt:lpstr>التشابكات العصبية لطفل مولود وطفل بعمر السنتان</vt:lpstr>
      <vt:lpstr>البيئة الاثرائية للأطفال ...اهم سماتها:</vt:lpstr>
      <vt:lpstr>تابع البيئة الاثرائية</vt:lpstr>
      <vt:lpstr>من الحمل الى الولادة</vt:lpstr>
      <vt:lpstr>الحمل ونمو المخ</vt:lpstr>
      <vt:lpstr>من الولادة حتى عامين (الفترات الحساسة)</vt:lpstr>
      <vt:lpstr>الفترات الحرجة- نوافذ الفرص</vt:lpstr>
      <vt:lpstr>الإساءة والإهمال ونمو المخ</vt:lpstr>
      <vt:lpstr>التطور الحسي الحركي </vt:lpstr>
      <vt:lpstr>PowerPoint Presentation</vt:lpstr>
      <vt:lpstr>تابع اللغة</vt:lpstr>
      <vt:lpstr>PowerPoint Presentation</vt:lpstr>
      <vt:lpstr>المرحلة الحرجة للإبصار</vt:lpstr>
      <vt:lpstr>من عامين الى خمسة اعوام</vt:lpstr>
      <vt:lpstr>اعداد الطفل لاكتساب المهارات العاطفية والاجتماعية</vt:lpstr>
      <vt:lpstr>من نتائج ابحاث الدماغ ايضاً </vt:lpstr>
      <vt:lpstr>PowerPoint Presentation</vt:lpstr>
      <vt:lpstr>الحالات الانفعالية وعلاقتها بالتعلم</vt:lpstr>
      <vt:lpstr>من نتائج ابحاث الدماغ ايضاً </vt:lpstr>
      <vt:lpstr>من نتائج ابحاث الدماغ ايضاً </vt:lpstr>
      <vt:lpstr>ماذا ينصح العلماء الأهل </vt:lpstr>
      <vt:lpstr>التلفزيون والعاب الفيديو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نتائج ابحاث الدماغ ودلالتها على أهمية التعليم المبكر</dc:title>
  <dc:creator>Hanouf</dc:creator>
  <cp:lastModifiedBy>Alhanouf Alajlan</cp:lastModifiedBy>
  <cp:revision>6</cp:revision>
  <dcterms:modified xsi:type="dcterms:W3CDTF">2018-11-06T17:14:25Z</dcterms:modified>
</cp:coreProperties>
</file>