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61" r:id="rId4"/>
    <p:sldId id="279" r:id="rId5"/>
    <p:sldId id="293" r:id="rId6"/>
    <p:sldId id="294" r:id="rId7"/>
    <p:sldId id="283" r:id="rId8"/>
    <p:sldId id="284" r:id="rId9"/>
    <p:sldId id="292" r:id="rId10"/>
    <p:sldId id="260" r:id="rId11"/>
    <p:sldId id="285" r:id="rId12"/>
    <p:sldId id="317" r:id="rId13"/>
    <p:sldId id="313" r:id="rId14"/>
    <p:sldId id="314" r:id="rId15"/>
    <p:sldId id="315" r:id="rId16"/>
    <p:sldId id="316" r:id="rId17"/>
    <p:sldId id="295" r:id="rId18"/>
    <p:sldId id="296" r:id="rId19"/>
    <p:sldId id="297" r:id="rId20"/>
    <p:sldId id="305" r:id="rId21"/>
    <p:sldId id="306" r:id="rId22"/>
    <p:sldId id="286" r:id="rId23"/>
    <p:sldId id="287" r:id="rId24"/>
    <p:sldId id="310" r:id="rId25"/>
    <p:sldId id="311" r:id="rId26"/>
    <p:sldId id="288" r:id="rId27"/>
    <p:sldId id="304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6699FF"/>
    <a:srgbClr val="FFFF66"/>
    <a:srgbClr val="009900"/>
    <a:srgbClr val="FF99FF"/>
    <a:srgbClr val="FFCCCC"/>
    <a:srgbClr val="00FFFF"/>
    <a:srgbClr val="FFFFCC"/>
    <a:srgbClr val="F0FAF5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F1EFC3-C313-486E-AC2C-A8CB09A0029F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24F821-1BA8-411D-B17F-D265D9F97A9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4F821-1BA8-411D-B17F-D265D9F97A9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4516-023C-427C-A88C-49E1EC16D91B}" type="datetimeFigureOut">
              <a:rPr lang="ar-SA" smtClean="0"/>
              <a:pPr/>
              <a:t>11/05/35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13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605;&#1583;&#1582;&#1604;&#1575;&#1578;%20&#1608;&#1605;&#1582;&#1585;&#1580;&#1575;&#1578;%20&#1575;&#1604;&#1607;&#1575;&#1590;&#1605;%20&#1575;&#1604;&#1581;&#1610;&#1608;&#1610;%20&#1608;&#1575;&#1604;&#1593;&#1608;&#1575;&#1605;&#1604;%20&#1575;&#1604;&#1605;&#1572;&#1579;&#1585;&#1577;%20&#1593;&#1604;&#1609;%20&#1593;&#1605;&#1604;&#1610;&#1577;%20&#1575;&#1604;&#1578;&#1582;&#1605;&#1585;%20&#1575;&#1604;&#1604;&#1575;&#1607;&#1608;&#1575;&#1574;&#1610;%20%20Kawn%20Group_files\digestor.gi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4802" y="2071678"/>
            <a:ext cx="86520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التحلل الحيوي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Biodegradation</a:t>
            </a:r>
            <a:endParaRPr kumimoji="0" lang="ar-SA" sz="8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CS FREEDOM OUT"/>
              <a:ea typeface="Times New Roman" pitchFamily="18" charset="0"/>
              <a:cs typeface="PT Bold Heading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8000" b="1" i="0" u="none" strike="noStrike" spc="50" normalizeH="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صورة 5" descr="204838ff5w8ihyw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572008"/>
            <a:ext cx="6143668" cy="1985964"/>
          </a:xfrm>
          <a:prstGeom prst="rect">
            <a:avLst/>
          </a:prstGeom>
        </p:spPr>
      </p:pic>
      <p:pic>
        <p:nvPicPr>
          <p:cNvPr id="1026" name="Picture 2" descr="C:\Users\A1\Pictures\R6RSXCASC8KGOCAYD8CN7CAA25OKJCAMPIIVDCA13H07GCAWYKOZJCA3TK064CATO32P4CAN6GB8KCASCAFKTCA6Z8HROCADY7RX6CAMHOVZ2CA6ZRMUJCAZNXKHICA82FQV6CAI6N86PCAXTDGTCCAUG4CJ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642918"/>
            <a:ext cx="86520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1" i="0" u="none" strike="noStrike" spc="50" normalizeH="0" baseline="0" dirty="0" err="1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ميكروبيولوجيا</a:t>
            </a:r>
            <a:r>
              <a:rPr kumimoji="0" lang="ar-SA" sz="80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 البترول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7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CS FREEDOM OUT"/>
                <a:ea typeface="Times New Roman" pitchFamily="18" charset="0"/>
                <a:cs typeface="+mj-cs"/>
              </a:rPr>
              <a:t>Petroleum Microbiology</a:t>
            </a:r>
            <a:endParaRPr kumimoji="0" lang="ar-SA" sz="7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CS FREEDOM OUT"/>
              <a:ea typeface="Times New Roman" pitchFamily="18" charset="0"/>
              <a:cs typeface="+mj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8000" b="1" i="0" u="none" strike="noStrike" spc="50" normalizeH="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9" name="Picture 2" descr="D:\البرامج\aشغل\photo\متحرك\3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643050"/>
            <a:ext cx="1543050" cy="23622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9" name="Picture 3" descr="C:\Users\A1\Pictures\صور الميثان\بكتيريا الميثا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0" y="1643050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66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معامل معالجة مياه الصرف الصحي.</a:t>
            </a:r>
            <a:endParaRPr lang="en-US" sz="3600" b="1" spc="50" dirty="0" smtClean="0">
              <a:ln w="11430">
                <a:solidFill>
                  <a:schemeClr val="bg2"/>
                </a:solidFill>
              </a:ln>
              <a:solidFill>
                <a:srgbClr val="6699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3600" b="1" spc="50" dirty="0" err="1" smtClean="0">
                <a:ln w="11430">
                  <a:solidFill>
                    <a:schemeClr val="bg2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السبخات</a:t>
            </a:r>
            <a:r>
              <a:rPr lang="ar-SA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.</a:t>
            </a:r>
            <a:endParaRPr lang="en-US" sz="3600" b="1" spc="50" dirty="0" smtClean="0">
              <a:ln w="11430">
                <a:solidFill>
                  <a:schemeClr val="bg2"/>
                </a:solidFill>
              </a:ln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33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مياه المستنقعات.</a:t>
            </a:r>
            <a:endParaRPr lang="en-US" sz="3600" b="1" spc="50" dirty="0" smtClean="0">
              <a:ln w="11430">
                <a:solidFill>
                  <a:schemeClr val="bg2"/>
                </a:solidFill>
              </a:ln>
              <a:solidFill>
                <a:srgbClr val="CC33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3600" b="1" spc="50" dirty="0" smtClean="0">
                <a:ln w="11430">
                  <a:solidFill>
                    <a:schemeClr val="bg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بالقرب من فوهات البراكين.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في البحار وفي أعماق المحيطات.</a:t>
            </a:r>
            <a:r>
              <a:rPr lang="en-US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glow rad="101600">
                    <a:srgbClr val="996633">
                      <a:alpha val="6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PT Bold Heading" pitchFamily="2" charset="-7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3600" b="1" spc="50" dirty="0" smtClean="0">
                <a:ln w="11430"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996633">
                      <a:alpha val="6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PT Bold Heading" pitchFamily="2" charset="-78"/>
              </a:rPr>
              <a:t>وتعيش في القناة الهضمية للإنسان وفي الجهاز الهضمي للحيوان مثل الماشية والثدييات المجترة الأخرى.</a:t>
            </a: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715008" y="285728"/>
            <a:ext cx="3214710" cy="928670"/>
          </a:xfrm>
          <a:prstGeom prst="flowChartOffpageConnector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PT Bold Heading" pitchFamily="2" charset="-78"/>
              </a:rPr>
              <a:t>و هي توجد في</a:t>
            </a:r>
            <a:r>
              <a:rPr lang="en-US" sz="4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PT Bold Heading" pitchFamily="2" charset="-78"/>
              </a:rPr>
              <a:t> </a:t>
            </a:r>
            <a:r>
              <a:rPr lang="en-US" sz="4000" b="1" dirty="0"/>
              <a:t>:</a:t>
            </a:r>
            <a:endParaRPr lang="ar-EG" sz="40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9" name="Picture 3" descr="C:\Users\A1\Pictures\صور الميثان\بكتيريا الميثا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0" y="1857364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4000" b="1" spc="50" dirty="0" smtClean="0">
                <a:ln w="11430">
                  <a:solidFill>
                    <a:schemeClr val="bg2"/>
                  </a:solidFill>
                </a:ln>
                <a:solidFill>
                  <a:srgbClr val="66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تحلل المخلفات العضوية.</a:t>
            </a:r>
            <a:endParaRPr lang="en-US" sz="4000" b="1" spc="50" dirty="0" smtClean="0">
              <a:ln w="11430">
                <a:solidFill>
                  <a:schemeClr val="bg2"/>
                </a:solidFill>
              </a:ln>
              <a:solidFill>
                <a:srgbClr val="6699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4000" b="1" spc="50" dirty="0" smtClean="0">
                <a:ln w="11430">
                  <a:solidFill>
                    <a:schemeClr val="bg2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مصادر طبيعية: المستنقعات 23 % .</a:t>
            </a:r>
            <a:endParaRPr lang="en-US" sz="4000" b="1" spc="50" dirty="0" smtClean="0">
              <a:ln w="11430">
                <a:solidFill>
                  <a:schemeClr val="bg2"/>
                </a:solidFill>
              </a:ln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4000" b="1" spc="50" dirty="0" smtClean="0">
                <a:ln w="11430">
                  <a:solidFill>
                    <a:schemeClr val="bg2"/>
                  </a:solidFill>
                </a:ln>
                <a:solidFill>
                  <a:srgbClr val="CC33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وقود الحفريات 20 % .</a:t>
            </a:r>
            <a:endParaRPr lang="en-US" sz="4000" b="1" spc="50" dirty="0" smtClean="0">
              <a:ln w="11430">
                <a:solidFill>
                  <a:schemeClr val="bg2"/>
                </a:solidFill>
              </a:ln>
              <a:solidFill>
                <a:srgbClr val="CC33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4000" b="1" spc="50" dirty="0" smtClean="0">
                <a:ln w="11430">
                  <a:solidFill>
                    <a:schemeClr val="bg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عملية الهضم في الحيوانات 17 %.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4000" b="1" spc="50" dirty="0" smtClean="0">
                <a:ln w="11430"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البكتيريا التي تتواجد أثناء زراعة الأرز.</a:t>
            </a:r>
            <a:r>
              <a:rPr lang="en-US" sz="4000" b="1" spc="50" dirty="0" smtClean="0">
                <a:ln w="11430"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glow rad="101600">
                    <a:srgbClr val="996633">
                      <a:alpha val="6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PT Bold Heading" pitchFamily="2" charset="-7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4000" b="1" spc="50" dirty="0" smtClean="0">
                <a:ln w="11430"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996633">
                      <a:alpha val="6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PT Bold Heading" pitchFamily="2" charset="-78"/>
              </a:rPr>
              <a:t>تسخين أو حرق الكتلة الحيوية لا هوائياً.</a:t>
            </a: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715008" y="285728"/>
            <a:ext cx="3214710" cy="928670"/>
          </a:xfrm>
          <a:prstGeom prst="flowChartOffpageConnector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PT Bold Heading" pitchFamily="2" charset="-78"/>
              </a:rPr>
              <a:t>مصادرها </a:t>
            </a:r>
            <a:r>
              <a:rPr lang="en-US" sz="4400" b="1" dirty="0" smtClean="0"/>
              <a:t>:</a:t>
            </a:r>
            <a:endParaRPr lang="ar-EG" sz="44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1521120-c20b512496a1f0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وسيلة شرح مع سهم إلى الأسفل 6"/>
          <p:cNvSpPr/>
          <p:nvPr/>
        </p:nvSpPr>
        <p:spPr>
          <a:xfrm>
            <a:off x="4714844" y="0"/>
            <a:ext cx="4429156" cy="1571612"/>
          </a:xfrm>
          <a:prstGeom prst="downArrowCallout">
            <a:avLst>
              <a:gd name="adj1" fmla="val 36947"/>
              <a:gd name="adj2" fmla="val 25000"/>
              <a:gd name="adj3" fmla="val 25000"/>
              <a:gd name="adj4" fmla="val 5979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spc="50" dirty="0" smtClean="0">
                <a:ln w="11430"/>
                <a:solidFill>
                  <a:srgbClr val="FFC000"/>
                </a:solidFill>
                <a:effectLst>
                  <a:glow rad="101600">
                    <a:srgbClr val="996633">
                      <a:alpha val="6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المواد الأولية لبكتريا الميثان</a:t>
            </a:r>
            <a:endParaRPr lang="en-US" sz="3200" b="1" spc="50" dirty="0" smtClean="0">
              <a:ln w="11430"/>
              <a:solidFill>
                <a:srgbClr val="FFC000"/>
              </a:solidFill>
              <a:effectLst>
                <a:glow rad="101600">
                  <a:srgbClr val="996633">
                    <a:alpha val="6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178592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بدون بكتيريا الميثان لا يحدث هدم كامل للمادة العضوية تحت الظروف الغير هوائية حيث ستتوقف عملية الهدم عند نواتج مرحلة التخمير ، ومن أهم هذه المواد: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¶"/>
            </a:pPr>
            <a:r>
              <a:rPr lang="ar-SA" sz="36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6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الهيدروجين.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¶"/>
            </a:pPr>
            <a:r>
              <a:rPr lang="ar-SA" sz="36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6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الفورمات</a:t>
            </a:r>
            <a:r>
              <a:rPr lang="ar-SA" sz="36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¶"/>
            </a:pPr>
            <a:r>
              <a:rPr lang="ar-SA" sz="36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6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الخلات</a:t>
            </a:r>
            <a:r>
              <a:rPr lang="ar-SA" sz="36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.</a:t>
            </a:r>
            <a:endParaRPr lang="en-US" sz="36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1521120-c20b512496a1f0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مستطيل 5"/>
          <p:cNvSpPr/>
          <p:nvPr/>
        </p:nvSpPr>
        <p:spPr>
          <a:xfrm>
            <a:off x="928662" y="500042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Methanobacterium</a:t>
            </a:r>
            <a:r>
              <a:rPr lang="en-US" sz="4000" i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 </a:t>
            </a:r>
            <a:r>
              <a:rPr lang="en-US" sz="4000" i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formicicum</a:t>
            </a:r>
            <a:r>
              <a:rPr lang="en-US" sz="4000" i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endParaRPr lang="ar-SA" sz="4000" dirty="0"/>
          </a:p>
        </p:txBody>
      </p:sp>
      <p:pic>
        <p:nvPicPr>
          <p:cNvPr id="2051" name="Picture 3" descr="C:\Users\DAR\Pictures\مجلدات الصور\مجلد جديد ‫(3)‬\Mbm_formicic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7286676" cy="4000528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1857356" y="5857892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الفورمات</a:t>
            </a:r>
            <a:endParaRPr lang="ar-SA" sz="4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1521120-c20b512496a1f0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مستطيل 3"/>
          <p:cNvSpPr/>
          <p:nvPr/>
        </p:nvSpPr>
        <p:spPr>
          <a:xfrm>
            <a:off x="1857356" y="285728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Methanosarcina</a:t>
            </a:r>
            <a:endParaRPr lang="ar-SA" sz="4000" dirty="0"/>
          </a:p>
        </p:txBody>
      </p:sp>
      <p:pic>
        <p:nvPicPr>
          <p:cNvPr id="6" name="صورة 21" descr="methanosarcina_bark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00039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25" descr="methanosarc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14422"/>
            <a:ext cx="30718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42" descr="Methano sarcina.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143380"/>
            <a:ext cx="300039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43" descr="200px-NIJmethanosarcin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71942"/>
            <a:ext cx="321471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مستطيل 15"/>
          <p:cNvSpPr/>
          <p:nvPr/>
        </p:nvSpPr>
        <p:spPr>
          <a:xfrm>
            <a:off x="2071670" y="3357562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الخلات</a:t>
            </a:r>
            <a:endParaRPr lang="ar-SA" sz="4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1521120-c20b512496a1f0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مستطيل 5"/>
          <p:cNvSpPr/>
          <p:nvPr/>
        </p:nvSpPr>
        <p:spPr>
          <a:xfrm>
            <a:off x="1857356" y="285728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Methanosaaeta</a:t>
            </a:r>
            <a:endParaRPr lang="ar-SA" sz="4000" dirty="0"/>
          </a:p>
        </p:txBody>
      </p:sp>
      <p:pic>
        <p:nvPicPr>
          <p:cNvPr id="7" name="صورة 46" descr="Methanosaet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48" descr="Methanosaeta ذات الشكل القضيبي.jpg"/>
          <p:cNvPicPr>
            <a:picLocks noChangeAspect="1" noChangeArrowheads="1"/>
          </p:cNvPicPr>
          <p:nvPr/>
        </p:nvPicPr>
        <p:blipFill>
          <a:blip r:embed="rId4" cstate="print"/>
          <a:srcRect l="52786"/>
          <a:stretch>
            <a:fillRect/>
          </a:stretch>
        </p:blipFill>
        <p:spPr bwMode="auto">
          <a:xfrm>
            <a:off x="2786050" y="1357298"/>
            <a:ext cx="357190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48" descr="Methanosaeta ذات الشكل القضيبي.jpg"/>
          <p:cNvPicPr>
            <a:picLocks noChangeAspect="1" noChangeArrowheads="1"/>
          </p:cNvPicPr>
          <p:nvPr/>
        </p:nvPicPr>
        <p:blipFill>
          <a:blip r:embed="rId4" cstate="print"/>
          <a:srcRect r="53812"/>
          <a:stretch>
            <a:fillRect/>
          </a:stretch>
        </p:blipFill>
        <p:spPr bwMode="auto">
          <a:xfrm>
            <a:off x="428596" y="4214818"/>
            <a:ext cx="328614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>
            <a:off x="3643306" y="5500702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الخلات</a:t>
            </a:r>
            <a:endParaRPr lang="ar-SA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1521120-c20b512496a1f0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صورة 49" descr="Methanosarcina (cocci) and Methanosaeta (rods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757242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20" y="5786454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PT Bold Heading" pitchFamily="2" charset="-78"/>
              </a:rPr>
              <a:t>Methanosarcina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PT Bold Heading" pitchFamily="2" charset="-78"/>
              </a:rPr>
              <a:t> 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PT Bold Heading" pitchFamily="2" charset="-78"/>
              </a:rPr>
              <a:t>cocci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PT Bold Heading" pitchFamily="2" charset="-78"/>
              </a:rPr>
              <a:t>) and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PT Bold Heading" pitchFamily="2" charset="-78"/>
              </a:rPr>
              <a:t>Methanosaeta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PT Bold Heading" pitchFamily="2" charset="-78"/>
              </a:rPr>
              <a:t> (rods)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ocztowki20t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وسيلة شرح مع سهم إلى الأسفل 4"/>
          <p:cNvSpPr/>
          <p:nvPr/>
        </p:nvSpPr>
        <p:spPr>
          <a:xfrm>
            <a:off x="4714844" y="0"/>
            <a:ext cx="4429156" cy="1571612"/>
          </a:xfrm>
          <a:prstGeom prst="downArrowCallout">
            <a:avLst>
              <a:gd name="adj1" fmla="val 36947"/>
              <a:gd name="adj2" fmla="val 25000"/>
              <a:gd name="adj3" fmla="val 25000"/>
              <a:gd name="adj4" fmla="val 5979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spc="50" dirty="0" smtClean="0">
                <a:ln w="11430"/>
                <a:solidFill>
                  <a:srgbClr val="FFC000"/>
                </a:solidFill>
                <a:effectLst>
                  <a:glow rad="101600">
                    <a:srgbClr val="996633">
                      <a:alpha val="6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خواصها الفسيولوجية:</a:t>
            </a:r>
            <a:endParaRPr lang="en-US" sz="3600" b="1" spc="50" dirty="0" smtClean="0">
              <a:ln w="11430"/>
              <a:solidFill>
                <a:srgbClr val="FFC000"/>
              </a:solidFill>
              <a:effectLst>
                <a:glow rad="101600">
                  <a:srgbClr val="996633">
                    <a:alpha val="6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57161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مقدرتها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التأكسدية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محدودة لا تستطيع أن تمثل السكريات البسيطة أو المعقدة كمصدر للكربون.</a:t>
            </a:r>
          </a:p>
          <a:p>
            <a:pPr>
              <a:buFont typeface="Wingdings" pitchFamily="2" charset="2"/>
              <a:buChar char="Ø"/>
            </a:pP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يقتصر نشاطها الحيوي على الأحماض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الدهنية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والكحولات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الأليفاتية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وغازات الأيدروجين وأول أكسيد الكربون وثاني أكسيد الكربون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والخلات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والفورمات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وقليل من المركبات العضوية.</a:t>
            </a:r>
          </a:p>
          <a:p>
            <a:pPr>
              <a:buFont typeface="Wingdings" pitchFamily="2" charset="2"/>
              <a:buChar char="Ø"/>
            </a:pP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بعض الأنواع من بكتيريا الميثان تبدي تخصص شديد بالنسبة للمواد الأولية المستخدمة وهذا التخصص جعل بكتيريا الميثان تعتمد على ميكروبات أخرى لكي تجهز لها موادها الأولية. </a:t>
            </a:r>
            <a:endParaRPr lang="en-US" sz="32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ocztowki20t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ستطيل 4"/>
          <p:cNvSpPr/>
          <p:nvPr/>
        </p:nvSpPr>
        <p:spPr>
          <a:xfrm>
            <a:off x="0" y="50004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تنتج الميثان كناتج هدم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أيضي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Catabolic metabolism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.</a:t>
            </a:r>
          </a:p>
          <a:p>
            <a:pPr>
              <a:buFont typeface="Wingdings" pitchFamily="2" charset="2"/>
              <a:buChar char="Ø"/>
            </a:pP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البعض من بكتيريا الميثان لديها القدرة على النمو الذاتي التغذية (تستخدم ثاني أكسيد الكربون كمصدر وحيد للكربون) مثل:</a:t>
            </a:r>
          </a:p>
          <a:p>
            <a:pPr lvl="0" algn="ctr"/>
            <a:endParaRPr lang="en-US" sz="3200" i="1" dirty="0" smtClean="0">
              <a:solidFill>
                <a:srgbClr val="C000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r>
              <a:rPr lang="en-US" sz="3200" i="1" dirty="0" smtClean="0">
                <a:solidFill>
                  <a:srgbClr val="C00000"/>
                </a:solidFill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en-US" sz="3200" b="1" i="1" dirty="0" err="1" smtClean="0">
                <a:solidFill>
                  <a:srgbClr val="FF99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Methanobacterium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 </a:t>
            </a:r>
            <a:r>
              <a:rPr lang="en-US" sz="3200" b="1" i="1" dirty="0" err="1" smtClean="0">
                <a:solidFill>
                  <a:srgbClr val="FF99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formicicum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                  </a:t>
            </a:r>
            <a:endParaRPr lang="en-US" sz="3200" dirty="0" smtClean="0">
              <a:solidFill>
                <a:srgbClr val="C000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" pitchFamily="34" charset="0"/>
              <a:cs typeface="PT Bold Heading" pitchFamily="2" charset="-78"/>
            </a:endParaRPr>
          </a:p>
          <a:p>
            <a:pPr lvl="0"/>
            <a:r>
              <a:rPr lang="ar-SA" sz="3200" dirty="0" smtClean="0">
                <a:solidFill>
                  <a:srgbClr val="C00000"/>
                </a:solidFill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" pitchFamily="34" charset="0"/>
                <a:cs typeface="PT Bold Heading" pitchFamily="2" charset="-78"/>
              </a:rPr>
              <a:t> </a:t>
            </a:r>
            <a:endParaRPr lang="en-US" sz="3200" dirty="0" smtClean="0">
              <a:solidFill>
                <a:srgbClr val="C00000"/>
              </a:solidFill>
              <a:effectLst>
                <a:glow rad="101600">
                  <a:srgbClr val="FFFF99">
                    <a:alpha val="60000"/>
                  </a:srgbClr>
                </a:glow>
              </a:effectLst>
              <a:latin typeface="Arial" pitchFamily="34" charset="0"/>
              <a:cs typeface="PT Bold Heading" pitchFamily="2" charset="-78"/>
            </a:endParaRPr>
          </a:p>
          <a:p>
            <a:endParaRPr lang="en-US" sz="32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6" name="صورة 50" descr="formicicu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3500462" cy="155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51" descr="M. formicicum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2"/>
            <a:ext cx="3857652" cy="155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ocztowki20t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57224" y="214290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Methanobacterium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thermoautotrophicum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صورة 52" descr="thermoautotrophicum.jpg"/>
          <p:cNvPicPr>
            <a:picLocks noChangeAspect="1" noChangeArrowheads="1"/>
          </p:cNvPicPr>
          <p:nvPr/>
        </p:nvPicPr>
        <p:blipFill>
          <a:blip r:embed="rId3" cstate="print"/>
          <a:srcRect l="6522" t="11538" r="5434" b="7692"/>
          <a:stretch>
            <a:fillRect/>
          </a:stretch>
        </p:blipFill>
        <p:spPr bwMode="auto">
          <a:xfrm>
            <a:off x="5143504" y="1000108"/>
            <a:ext cx="3286148" cy="1500198"/>
          </a:xfrm>
          <a:prstGeom prst="rect">
            <a:avLst/>
          </a:prstGeom>
          <a:noFill/>
        </p:spPr>
      </p:pic>
      <p:pic>
        <p:nvPicPr>
          <p:cNvPr id="7" name="صورة 53" descr="thermoautotrophicum1.jpg"/>
          <p:cNvPicPr>
            <a:picLocks noChangeAspect="1" noChangeArrowheads="1"/>
          </p:cNvPicPr>
          <p:nvPr/>
        </p:nvPicPr>
        <p:blipFill>
          <a:blip r:embed="rId4" cstate="print"/>
          <a:srcRect l="2953" t="8380" r="8464" b="7821"/>
          <a:stretch>
            <a:fillRect/>
          </a:stretch>
        </p:blipFill>
        <p:spPr bwMode="auto">
          <a:xfrm>
            <a:off x="928662" y="1000108"/>
            <a:ext cx="3929090" cy="142876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0" y="2786058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جنس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الميثانوسارسينا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Methanosarcina</a:t>
            </a:r>
            <a:r>
              <a:rPr lang="en-US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sp.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(بكتيريا بدائية ) لديه القدرة على تثبيت النيتروجين الجوي وهي خاصية تمتاز </a:t>
            </a:r>
            <a:r>
              <a:rPr lang="ar-S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بها</a:t>
            </a:r>
            <a:r>
              <a:rPr lang="ar-S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البكتيريا الحقيقية.</a:t>
            </a:r>
            <a:endParaRPr lang="en-US" sz="32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blipFill>
                <a:blip r:embed="rId5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9" name="صورة 8" descr="C:\Users\DAR\Pictures\337_F9.jpg"/>
          <p:cNvPicPr/>
          <p:nvPr/>
        </p:nvPicPr>
        <p:blipFill>
          <a:blip r:embed="rId6" cstate="print"/>
          <a:srcRect l="50378" t="4640" b="47564"/>
          <a:stretch>
            <a:fillRect/>
          </a:stretch>
        </p:blipFill>
        <p:spPr bwMode="auto">
          <a:xfrm>
            <a:off x="5357818" y="4500570"/>
            <a:ext cx="2619375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 descr="C:\Users\DAR\Pictures\337_F9.jpg"/>
          <p:cNvPicPr/>
          <p:nvPr/>
        </p:nvPicPr>
        <p:blipFill>
          <a:blip r:embed="rId6" cstate="print"/>
          <a:srcRect l="50378" t="52436"/>
          <a:stretch>
            <a:fillRect/>
          </a:stretch>
        </p:blipFill>
        <p:spPr bwMode="auto">
          <a:xfrm>
            <a:off x="1214414" y="4500570"/>
            <a:ext cx="2619375" cy="188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571612"/>
            <a:ext cx="858060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54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دراسة قدرة بعض الأحياء الدقيقة في التربة على</a:t>
            </a:r>
            <a:r>
              <a:rPr kumimoji="0" lang="ar-SA" sz="5400" b="1" i="0" u="none" strike="noStrike" spc="50" normalizeH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 </a:t>
            </a:r>
            <a:r>
              <a:rPr kumimoji="0" lang="ar-SA" sz="54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تحلل مواد عضوية (تحلل </a:t>
            </a:r>
            <a:r>
              <a:rPr kumimoji="0" lang="ar-SA" sz="5400" b="1" i="0" u="none" strike="noStrike" spc="50" normalizeH="0" baseline="0" dirty="0" err="1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السليلوز</a:t>
            </a:r>
            <a:r>
              <a:rPr kumimoji="0" lang="ar-SA" sz="54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)</a:t>
            </a:r>
            <a:endParaRPr kumimoji="0" lang="ar-SA" sz="5400" b="1" i="0" u="none" strike="noStrike" spc="50" normalizeH="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4286256"/>
            <a:ext cx="8652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الدرس العملي</a:t>
            </a:r>
            <a:r>
              <a:rPr kumimoji="0" lang="ar-SA" sz="32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 الرابع</a:t>
            </a:r>
            <a:endParaRPr kumimoji="0" lang="ar-SA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2050" name="Picture 2" descr="C:\Users\A1\Pictures\صور الميثان\halophiles-methanogens-electron-microscope-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8120" y="2071678"/>
            <a:ext cx="85806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54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تأثير بكتيريا الميثان على تحلل المادة البترولية</a:t>
            </a:r>
            <a:endParaRPr kumimoji="0" lang="ar-SA" sz="5400" b="1" i="0" u="none" strike="noStrike" spc="50" normalizeH="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6682" y="4438656"/>
            <a:ext cx="8652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spc="50" normalizeH="0" baseline="0" dirty="0" smtClean="0">
                <a:ln w="11430"/>
                <a:solidFill>
                  <a:srgbClr val="FFCCCC"/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الدرس العملي</a:t>
            </a:r>
            <a:r>
              <a:rPr kumimoji="0" lang="ar-SA" sz="3200" b="1" i="0" u="none" strike="noStrike" spc="50" normalizeH="0" dirty="0" smtClean="0">
                <a:ln w="11430"/>
                <a:solidFill>
                  <a:srgbClr val="FFCCCC"/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 السادس</a:t>
            </a:r>
            <a:endParaRPr kumimoji="0" lang="ar-SA" sz="3200" b="1" i="0" u="none" strike="noStrike" spc="50" normalizeH="0" baseline="0" dirty="0" smtClean="0">
              <a:ln w="11430"/>
              <a:solidFill>
                <a:srgbClr val="FFCCCC"/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10" name="Picture 2" descr="D:\البرامج\aشغل\photo\متحرك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71810"/>
            <a:ext cx="2786050" cy="350046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pocztowki15u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مخطط انسيابي: رابط خارج الصفحة 5"/>
          <p:cNvSpPr/>
          <p:nvPr/>
        </p:nvSpPr>
        <p:spPr>
          <a:xfrm>
            <a:off x="4429124" y="428604"/>
            <a:ext cx="4286248" cy="1000132"/>
          </a:xfrm>
          <a:prstGeom prst="flowChartOffpageConnec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cs typeface="PT Bold Heading" pitchFamily="2" charset="-78"/>
              </a:rPr>
              <a:t>العوامل التي تؤثر على بكتيريا الميثان</a:t>
            </a:r>
            <a:endParaRPr lang="en-US" sz="2800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5720" y="1643050"/>
            <a:ext cx="85725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من أهم العوامل التي تؤثر على معدل النمو وعلى النشاط الحيوي لبكتيريا الميثان:</a:t>
            </a:r>
          </a:p>
          <a:p>
            <a:pPr lvl="0"/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* درجة الحرارة:</a:t>
            </a:r>
            <a:r>
              <a:rPr lang="ar-SA" sz="2800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وجد أن هناك مدى واسع جداً من درجة الحرارة بالنسبة لبكتيريا الميثان حيث أنها قد تنشط في أراضي القطب الشمالي عند درجة 6 </a:t>
            </a:r>
            <a:r>
              <a:rPr lang="ar-SA" sz="28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</a:t>
            </a:r>
            <a:r>
              <a:rPr lang="ar-SA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° كما تنشط أيضاً عند درجة حرارة أعلى من 100 </a:t>
            </a:r>
            <a:r>
              <a:rPr lang="ar-SA" sz="28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</a:t>
            </a:r>
            <a:r>
              <a:rPr lang="ar-SA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° .</a:t>
            </a:r>
            <a:endParaRPr lang="en-US" sz="3200" dirty="0" smtClean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CC3399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  <a:p>
            <a:pPr lvl="0"/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* تأثير درجة </a:t>
            </a:r>
            <a:r>
              <a:rPr lang="ar-SA" sz="3200" dirty="0" err="1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PH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: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الغالبية العظمى من بكتيريا الميثان تفضل درجة </a:t>
            </a:r>
            <a:r>
              <a:rPr lang="ar-SA" sz="32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PH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قريبة من التعادل على الرغم من أن بعضها تفضل </a:t>
            </a:r>
            <a:r>
              <a:rPr lang="ar-SA" sz="32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PH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منخفضة تصل إلى 4 .</a:t>
            </a:r>
            <a:endParaRPr lang="en-US" sz="3200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CC3399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pocztowki15u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مخطط انسيابي: رابط خارج الصفحة 5"/>
          <p:cNvSpPr/>
          <p:nvPr/>
        </p:nvSpPr>
        <p:spPr>
          <a:xfrm>
            <a:off x="4286248" y="285728"/>
            <a:ext cx="4286248" cy="1000132"/>
          </a:xfrm>
          <a:prstGeom prst="flowChartOffpageConnec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cs typeface="PT Bold Heading" pitchFamily="2" charset="-78"/>
              </a:rPr>
              <a:t>تابع.....</a:t>
            </a:r>
            <a:endParaRPr lang="en-US" sz="3200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1285860"/>
            <a:ext cx="89296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4000" dirty="0" smtClean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rgbClr val="C0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  <a:p>
            <a:pPr lvl="0"/>
            <a:r>
              <a:rPr lang="ar-SA" sz="4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*تتأثر هذه البكتيريا أيضاً بالمركبات </a:t>
            </a:r>
            <a:r>
              <a:rPr lang="ar-SA" sz="4000" dirty="0" err="1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النيتروجينية</a:t>
            </a:r>
            <a:r>
              <a:rPr lang="ar-SA" sz="4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حيث أن وجود هذه المركبات يثبط إنتاج الغاز.</a:t>
            </a:r>
            <a:endParaRPr lang="en-US" sz="4000" dirty="0" smtClean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rgbClr val="C0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  <a:p>
            <a:pPr lvl="0"/>
            <a:r>
              <a:rPr lang="ar-SA" sz="4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*وتتأثر أيضاً بالأوكسجين فوجوده يثبط إنتاج البكتيريا للغاز.</a:t>
            </a:r>
            <a:endParaRPr lang="en-US" sz="400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rgbClr val="C0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1\Pictures\YGHMUCALMMCGICATN3EJCCAMTEULVCA7M7FQECASSQJZYCAPR74PQCA9268CUCA2WFPVMCAW13FI8CAMBU9S1CAKUB80BCA045VG6CAKS36C1CAFL68LOCAOPEPUPCASSGOMVCA2Q3CSTCA7XV184CAEPBD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أبسط </a:t>
            </a:r>
            <a:r>
              <a:rPr lang="ar-S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الألكانات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يكون 90% من غاز المستنقعات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ينتج عن تحلل المواد العضوية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يوجد أيضاً ضمن غاز الفحم 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أحد المكونات الرئيسية للغاز الطبيعي المتصاعد من آبار النفط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ينتج في كثير من المزارع نتيجة عملية التحلل منتجاً " </a:t>
            </a:r>
            <a:r>
              <a:rPr lang="ar-S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البتوجاز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" الذي يحتوي على نسبة كبيرة من غاز الميثان لاستخدامه كوقود.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4" name="مخطط انسيابي: رابط خارج الصفحة 3"/>
          <p:cNvSpPr/>
          <p:nvPr/>
        </p:nvSpPr>
        <p:spPr>
          <a:xfrm>
            <a:off x="4857752" y="214290"/>
            <a:ext cx="4286248" cy="1000132"/>
          </a:xfrm>
          <a:prstGeom prst="flowChartOffpageConnec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cs typeface="PT Bold Heading" pitchFamily="2" charset="-78"/>
              </a:rPr>
              <a:t>غاز الميثان </a:t>
            </a:r>
            <a:r>
              <a:rPr lang="en-US" sz="3200" b="1" dirty="0">
                <a:cs typeface="PT Bold Heading" pitchFamily="2" charset="-78"/>
              </a:rPr>
              <a:t>:( CH4) </a:t>
            </a:r>
            <a:endParaRPr lang="en-US" sz="3200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pocztowki15u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مخطط انسيابي: رابط خارج الصفحة 5"/>
          <p:cNvSpPr/>
          <p:nvPr/>
        </p:nvSpPr>
        <p:spPr>
          <a:xfrm>
            <a:off x="4857752" y="0"/>
            <a:ext cx="4286248" cy="1000132"/>
          </a:xfrm>
          <a:prstGeom prst="flowChartOffpageConnec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cs typeface="PT Bold Heading" pitchFamily="2" charset="-78"/>
              </a:rPr>
              <a:t>مميزات غاز الميثان</a:t>
            </a:r>
            <a:endParaRPr lang="en-US" sz="3200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1643050"/>
            <a:ext cx="9144000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SA" sz="4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غاز شفاف عديم اللون والرائحة.</a:t>
            </a:r>
            <a:endParaRPr lang="en-US" sz="4800" b="1" dirty="0" smtClean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PT Bold Heading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ar-SA" sz="4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 قابل للاشتعال أو الاحتراق.</a:t>
            </a:r>
          </a:p>
          <a:p>
            <a:pPr>
              <a:buFont typeface="Wingdings" pitchFamily="2" charset="2"/>
              <a:buChar char="Ø"/>
            </a:pPr>
            <a:r>
              <a:rPr lang="ar-SA" sz="4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كثافته أقل من كثافة الهواء الجوي</a:t>
            </a:r>
            <a:r>
              <a:rPr lang="en-US" sz="4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.</a:t>
            </a:r>
          </a:p>
          <a:p>
            <a:pPr>
              <a:buFont typeface="Wingdings" pitchFamily="2" charset="2"/>
              <a:buChar char="Ø"/>
            </a:pPr>
            <a:r>
              <a:rPr lang="en-US" sz="4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4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شحيح الذوبان في الماء</a:t>
            </a:r>
            <a:r>
              <a:rPr lang="en-US" sz="4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.</a:t>
            </a:r>
          </a:p>
          <a:p>
            <a:pPr>
              <a:buFont typeface="Wingdings" pitchFamily="2" charset="2"/>
              <a:buChar char="Ø"/>
            </a:pPr>
            <a:r>
              <a:rPr lang="ar-SA" sz="4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 قابل للإسالة بالضغط والتبريد الشديدين.</a:t>
            </a:r>
            <a:endParaRPr lang="en-US" sz="4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رلا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مخطط انسيابي: رابط خارج الصفحة 4"/>
          <p:cNvSpPr/>
          <p:nvPr/>
        </p:nvSpPr>
        <p:spPr>
          <a:xfrm>
            <a:off x="4857752" y="0"/>
            <a:ext cx="4286248" cy="1268760"/>
          </a:xfrm>
          <a:prstGeom prst="flowChartOffpageConnec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cs typeface="PT Bold Heading" pitchFamily="2" charset="-78"/>
              </a:rPr>
              <a:t>طريقة الحصول على غاز الميثان الحيوي</a:t>
            </a:r>
            <a:endParaRPr lang="en-US" sz="3200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  <p:pic>
        <p:nvPicPr>
          <p:cNvPr id="6" name="Picture 8" descr="pic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1"/>
            <a:ext cx="3816424" cy="225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3" descr="pic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6004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134076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q"/>
            </a:pPr>
            <a:r>
              <a:rPr lang="ar-SA" sz="2800" b="1" dirty="0">
                <a:solidFill>
                  <a:srgbClr val="CC3399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PT Simple Bold Ruled" pitchFamily="2" charset="-78"/>
              </a:rPr>
              <a:t>اختيار موقع ملائم قريب من مصادر المخلفات و المياه و مناطق الاستخدام.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q"/>
            </a:pPr>
            <a:r>
              <a:rPr lang="ar-SA" sz="2800" b="1" dirty="0">
                <a:solidFill>
                  <a:srgbClr val="CC3399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PT Simple Bold Ruled" pitchFamily="2" charset="-78"/>
              </a:rPr>
              <a:t>تملأ غرفة التخمير بالمخلفات و كميه مناسبة من المياه و تغلق جيد.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q"/>
            </a:pPr>
            <a:r>
              <a:rPr lang="ar-SA" sz="2800" b="1" dirty="0">
                <a:solidFill>
                  <a:srgbClr val="CC3399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PT Simple Bold Ruled" pitchFamily="2" charset="-78"/>
              </a:rPr>
              <a:t>تترك لمدة من 2 الي 3 اسابيع حيث ينتج غاز الميثان الحيوي.</a:t>
            </a:r>
            <a:endParaRPr lang="en-US" sz="2800" b="1" dirty="0">
              <a:solidFill>
                <a:srgbClr val="CC3399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PT Simple Bold Rule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رلا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مخطط انسيابي: رابط خارج الصفحة 4"/>
          <p:cNvSpPr/>
          <p:nvPr/>
        </p:nvSpPr>
        <p:spPr>
          <a:xfrm>
            <a:off x="4857752" y="0"/>
            <a:ext cx="4286248" cy="1268760"/>
          </a:xfrm>
          <a:prstGeom prst="flowChartOffpageConnec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err="1" smtClean="0">
                <a:cs typeface="PT Bold Heading" pitchFamily="2" charset="-78"/>
              </a:rPr>
              <a:t>المخمر </a:t>
            </a:r>
            <a:r>
              <a:rPr lang="ar-SA" sz="3200" b="1" dirty="0" smtClean="0">
                <a:cs typeface="PT Bold Heading" pitchFamily="2" charset="-78"/>
              </a:rPr>
              <a:t>(الهاضم</a:t>
            </a:r>
            <a:r>
              <a:rPr lang="ar-SA" sz="3200" b="1" dirty="0" err="1" smtClean="0">
                <a:cs typeface="PT Bold Heading" pitchFamily="2" charset="-78"/>
              </a:rPr>
              <a:t>)</a:t>
            </a:r>
            <a:endParaRPr lang="en-US" sz="3200" dirty="0">
              <a:cs typeface="PT Bold Heading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  <p:pic>
        <p:nvPicPr>
          <p:cNvPr id="6" name="صورة 5" descr="D:\مدخلات ومخرجات الهاضم الحيوي والعوامل المؤثرة على عملية التخمر اللاهوائي  Kawn Group_files\digestor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81369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ocztowki07hw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ستطيل 4"/>
          <p:cNvSpPr/>
          <p:nvPr/>
        </p:nvSpPr>
        <p:spPr>
          <a:xfrm>
            <a:off x="5715008" y="285728"/>
            <a:ext cx="30283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أ</a:t>
            </a:r>
            <a:r>
              <a:rPr lang="ar-SA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جيبي</a:t>
            </a:r>
            <a:endParaRPr lang="ar-SA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6" name="صورة 5" descr="question-mark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0"/>
            <a:ext cx="1976446" cy="178592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285720" y="2357430"/>
            <a:ext cx="858060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v"/>
              <a:tabLst/>
            </a:pPr>
            <a:r>
              <a:rPr lang="ar-SA" sz="3600" b="1" spc="5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cs typeface="PT Bold Heading" pitchFamily="2" charset="-78"/>
              </a:rPr>
              <a:t>ماذا نقصد بالكتلة </a:t>
            </a:r>
            <a:r>
              <a:rPr lang="ar-SA" sz="3600" b="1" spc="50" baseline="0" dirty="0" err="1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cs typeface="PT Bold Heading" pitchFamily="2" charset="-78"/>
              </a:rPr>
              <a:t>الحية </a:t>
            </a:r>
            <a:r>
              <a:rPr lang="ar-SA" sz="36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cs typeface="PT Bold Heading" pitchFamily="2" charset="-78"/>
              </a:rPr>
              <a:t>، اذكري أمثلة </a:t>
            </a:r>
            <a:r>
              <a:rPr lang="ar-SA" sz="3600" b="1" spc="50" dirty="0" err="1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cs typeface="PT Bold Heading" pitchFamily="2" charset="-78"/>
              </a:rPr>
              <a:t>عليها</a:t>
            </a:r>
            <a:r>
              <a:rPr lang="ar-SA" sz="3600" b="1" spc="50" baseline="0" dirty="0" err="1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CC3399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cs typeface="PT Bold Heading" pitchFamily="2" charset="-78"/>
              </a:rPr>
              <a:t>؟</a:t>
            </a:r>
            <a:endParaRPr lang="ar-SA" sz="3600" b="1" spc="5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CS FREEDOM OUT"/>
              <a:cs typeface="PT Bold Heading" pitchFamily="2" charset="-78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 2" pitchFamily="18" charset="2"/>
              <a:buChar char="³"/>
            </a:pPr>
            <a:r>
              <a:rPr lang="ar-SA" sz="3600" b="1" dirty="0" smtClean="0">
                <a:ln w="17780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cs typeface="PT Bold Heading" pitchFamily="2" charset="-78"/>
              </a:rPr>
              <a:t>البكتيريا المنتجة للميثان من أكثر أنواع البكتيريا تأثراً بتذبذب درجة الحرارة فسري هذه </a:t>
            </a:r>
            <a:r>
              <a:rPr lang="ar-SA" sz="3600" b="1" dirty="0" err="1" smtClean="0">
                <a:ln w="17780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cs typeface="PT Bold Heading" pitchFamily="2" charset="-78"/>
              </a:rPr>
              <a:t>العبارة؟</a:t>
            </a:r>
            <a:endParaRPr lang="ar-SA" sz="3600" b="1" dirty="0" smtClean="0">
              <a:ln w="17780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cs typeface="PT Bold Heading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ar-SA" sz="3600" b="1" spc="5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CS FREEDOM OUT"/>
              <a:cs typeface="PT Bold Heading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kumimoji="0" lang="ar-SA" sz="3600" b="1" i="0" u="none" strike="noStrike" spc="50" normalizeH="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" name="صورة 7" descr="Cartoon_tr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9039335">
            <a:off x="530938" y="4277994"/>
            <a:ext cx="180113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ocztowki07hw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ستطيل 4"/>
          <p:cNvSpPr/>
          <p:nvPr/>
        </p:nvSpPr>
        <p:spPr>
          <a:xfrm>
            <a:off x="714348" y="285728"/>
            <a:ext cx="75985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dirty="0" smtClean="0">
                <a:ln w="1905"/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rgbClr val="CC3399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أ. منيرة </a:t>
            </a:r>
            <a:r>
              <a:rPr lang="ar-SA" sz="8800" b="1" dirty="0" err="1" smtClean="0">
                <a:ln w="1905"/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rgbClr val="CC3399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الدوسري</a:t>
            </a:r>
            <a:endParaRPr lang="ar-SA" sz="8800" b="1" cap="none" spc="0" dirty="0">
              <a:ln w="1905"/>
              <a:blipFill>
                <a:blip r:embed="rId3"/>
                <a:stretch>
                  <a:fillRect/>
                </a:stretch>
              </a:blipFill>
              <a:effectLst>
                <a:glow rad="101600">
                  <a:srgbClr val="CC3399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6" name="صورة 5" descr="thank-you_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786058"/>
            <a:ext cx="5881688" cy="342902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285852" y="1714488"/>
            <a:ext cx="65722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http://fac.ksu.edu.sa/almonerah</a:t>
            </a:r>
          </a:p>
          <a:p>
            <a:pPr algn="ctr"/>
            <a:endParaRPr lang="ar-SA" sz="36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+mj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A1\Pictures\صور الميثان\methanogens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0" y="2357430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6699FF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هي مجموعة مختلفة من الميكروبات جميعها تكتسب الطاقة اللازمة لنموها من التفاعلات التي تؤدي إلى إنتاج الميثان . وهي تعد إحدى المجموعات الرئيسية في البكتيريا البدائية. فهي مجموعة مميزة لأنها الكائنات الوحيدة التي تنتج الميثان كناتج هدم </a:t>
            </a:r>
            <a:r>
              <a:rPr lang="ar-SA" sz="3200" dirty="0" err="1" smtClean="0">
                <a:ln w="18415" cmpd="sng">
                  <a:noFill/>
                  <a:prstDash val="solid"/>
                </a:ln>
                <a:solidFill>
                  <a:srgbClr val="6699FF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أيضي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6699FF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رئيسي 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6699FF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Catabolic metabolism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6699FF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تنتجه من ثاني أكسيد الكربون والهيدروجين لتأخذ طاقتها الذاتية. وأفراد هذه المجموعة لا هوائية إجباراً .</a:t>
            </a:r>
            <a:endParaRPr lang="ar-SA" sz="3200" dirty="0">
              <a:ln w="18415" cmpd="sng">
                <a:noFill/>
                <a:prstDash val="solid"/>
              </a:ln>
              <a:solidFill>
                <a:srgbClr val="FF99FF"/>
              </a:solidFill>
              <a:effectLst>
                <a:glow rad="228600">
                  <a:srgbClr val="FFFFCC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وسيلة شرح مع سهم إلى الأسفل 5"/>
          <p:cNvSpPr/>
          <p:nvPr/>
        </p:nvSpPr>
        <p:spPr>
          <a:xfrm>
            <a:off x="3714712" y="0"/>
            <a:ext cx="5429288" cy="207172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3361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800000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بكتيريا الميثان </a:t>
            </a:r>
            <a:r>
              <a:rPr lang="en-US" sz="4000" b="1" dirty="0" err="1">
                <a:solidFill>
                  <a:srgbClr val="800000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Methanogens</a:t>
            </a:r>
            <a:r>
              <a:rPr lang="en-US" sz="4000" b="1" dirty="0">
                <a:solidFill>
                  <a:srgbClr val="800000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ar-SA" sz="4000" b="1" dirty="0">
                <a:solidFill>
                  <a:srgbClr val="800000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 :</a:t>
            </a:r>
            <a:endParaRPr lang="ar-EG" sz="4000" dirty="0">
              <a:solidFill>
                <a:srgbClr val="800000"/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A1\Pictures\صور الميثان\methanogens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0" y="200024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C3399"/>
              </a:buClr>
              <a:buFont typeface="AGA Arabesque" pitchFamily="2" charset="2"/>
              <a:buChar char=""/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6699FF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بكتيريا متحركة.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C3399"/>
              </a:buClr>
              <a:buFont typeface="AGA Arabesque" pitchFamily="2" charset="2"/>
              <a:buChar char=""/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لا هوائية أجباراً.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C3399"/>
              </a:buClr>
              <a:buFont typeface="AGA Arabesque" pitchFamily="2" charset="2"/>
              <a:buChar char=""/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غير متجرثمة.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C3399"/>
              </a:buClr>
              <a:buFont typeface="AGA Arabesque" pitchFamily="2" charset="2"/>
              <a:buChar char=""/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سالبة لتفاعل جرام.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C3399"/>
              </a:buClr>
            </a:pPr>
            <a:endParaRPr lang="ar-SA" sz="3200" dirty="0" smtClean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228600">
                  <a:srgbClr val="FFFFCC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C3399"/>
              </a:buClr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6699FF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شكل خلايا بكتيريا الميثان عبارة عن: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GA Arabesque" pitchFamily="2" charset="2"/>
              <a:buChar char=""/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6699FF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CC3399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خلايا كروية.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GA Arabesque" pitchFamily="2" charset="2"/>
              <a:buChar char=""/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CC3399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خلايا عصوية.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GA Arabesque" pitchFamily="2" charset="2"/>
              <a:buChar char=""/>
            </a:pPr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rgbClr val="CC3399"/>
                </a:solidFill>
                <a:effectLst>
                  <a:glow rad="228600">
                    <a:srgbClr val="FFFF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خلايا خيطية.</a:t>
            </a:r>
            <a:endParaRPr lang="ar-SA" sz="3200" dirty="0">
              <a:ln w="18415" cmpd="sng">
                <a:noFill/>
                <a:prstDash val="solid"/>
              </a:ln>
              <a:solidFill>
                <a:srgbClr val="6699FF"/>
              </a:solidFill>
              <a:effectLst>
                <a:glow rad="228600">
                  <a:srgbClr val="FFFFCC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وسيلة شرح مع سهم إلى الأسفل 5"/>
          <p:cNvSpPr/>
          <p:nvPr/>
        </p:nvSpPr>
        <p:spPr>
          <a:xfrm>
            <a:off x="3714712" y="0"/>
            <a:ext cx="5429288" cy="207172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3361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800000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صفاتها العامة</a:t>
            </a:r>
            <a:endParaRPr lang="ar-EG" sz="4000" dirty="0">
              <a:solidFill>
                <a:srgbClr val="800000"/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 decel="100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A16R7RCCAA79M0CCA4491WLCA2KG0O0CA5JJKCACANY022DCAWXJKXNCA4YKI6LCATIZYAACAUST4JSCAG1KE5HCAOWBST0CAG11I58CA5IMX6NCA4PM1ZFCAM0T3Y8CA070A4VCAJB7G52CA1XPBCCCAJXP1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خطط انسيابي: رابط خارج الصفحة 4"/>
          <p:cNvSpPr/>
          <p:nvPr/>
        </p:nvSpPr>
        <p:spPr>
          <a:xfrm>
            <a:off x="1500166" y="1"/>
            <a:ext cx="7429553" cy="1214422"/>
          </a:xfrm>
          <a:prstGeom prst="flowChartOffpage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كروية قد تكون مفردة أو في تجمعات غير منتظمة وتسمى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Methano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coccus</a:t>
            </a:r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.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0" name="صورة 9" descr="Methano coccus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3" y="1571589"/>
            <a:ext cx="2857488" cy="52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 descr="Methano coccus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571588"/>
            <a:ext cx="3071834" cy="5286412"/>
          </a:xfrm>
          <a:prstGeom prst="rect">
            <a:avLst/>
          </a:prstGeom>
        </p:spPr>
      </p:pic>
      <p:pic>
        <p:nvPicPr>
          <p:cNvPr id="12" name="صورة 11" descr="Methano coccu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71588"/>
            <a:ext cx="314324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A16R7RCCAA79M0CCA4491WLCA2KG0O0CA5JJKCACANY022DCAWXJKXNCA4YKI6LCATIZYAACAUST4JSCAG1KE5HCAOWBST0CAG11I58CA5IMX6NCA4PM1ZFCAM0T3Y8CA070A4VCAJB7G52CA1XPBCCCAJXP1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خطط انسيابي: رابط خارج الصفحة 4"/>
          <p:cNvSpPr/>
          <p:nvPr/>
        </p:nvSpPr>
        <p:spPr>
          <a:xfrm>
            <a:off x="1500166" y="0"/>
            <a:ext cx="7643834" cy="1428736"/>
          </a:xfrm>
          <a:prstGeom prst="flowChartOffpageConnector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bg2">
                <a:lumMod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*كروية تنتظم في مكعبات وتسمى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Methano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sarcina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.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3" name="صورة 12" descr="Methano sarcin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285860"/>
            <a:ext cx="278605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 descr="Methano sarcina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357298"/>
            <a:ext cx="3357587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 descr="Methano sarcina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860"/>
            <a:ext cx="314324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A16R7RCCAA79M0CCA4491WLCA2KG0O0CA5JJKCACANY022DCAWXJKXNCA4YKI6LCATIZYAACAUST4JSCAG1KE5HCAOWBST0CAG11I58CA5IMX6NCA4PM1ZFCAM0T3Y8CA070A4VCAJB7G52CA1XPBCCCAJXP1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خطط انسيابي: رابط خارج الصفحة 4"/>
          <p:cNvSpPr/>
          <p:nvPr/>
        </p:nvSpPr>
        <p:spPr>
          <a:xfrm>
            <a:off x="1500166" y="1"/>
            <a:ext cx="7429553" cy="1214422"/>
          </a:xfrm>
          <a:prstGeom prst="flowChartOffpage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*عصوية ملتوية وتسمى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Methano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bacterium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.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2D05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صورة 7" descr="Methano bacteriu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786190"/>
            <a:ext cx="307180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 descr="MethanoBacterium400.jpg"/>
          <p:cNvPicPr>
            <a:picLocks noChangeAspect="1"/>
          </p:cNvPicPr>
          <p:nvPr/>
        </p:nvPicPr>
        <p:blipFill>
          <a:blip r:embed="rId4" cstate="print"/>
          <a:srcRect l="59322"/>
          <a:stretch>
            <a:fillRect/>
          </a:stretch>
        </p:blipFill>
        <p:spPr>
          <a:xfrm>
            <a:off x="2928926" y="2214554"/>
            <a:ext cx="314327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 descr="MethanoBacterium400.jpg"/>
          <p:cNvPicPr>
            <a:picLocks noChangeAspect="1"/>
          </p:cNvPicPr>
          <p:nvPr/>
        </p:nvPicPr>
        <p:blipFill>
          <a:blip r:embed="rId4" cstate="print"/>
          <a:srcRect r="42373"/>
          <a:stretch>
            <a:fillRect/>
          </a:stretch>
        </p:blipFill>
        <p:spPr>
          <a:xfrm>
            <a:off x="0" y="3857628"/>
            <a:ext cx="292892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C:\Users\DAR\Pictures\337_F9.jpg"/>
          <p:cNvPicPr/>
          <p:nvPr/>
        </p:nvPicPr>
        <p:blipFill>
          <a:blip r:embed="rId5" cstate="print"/>
          <a:srcRect t="4408" r="50650" b="47564"/>
          <a:stretch>
            <a:fillRect/>
          </a:stretch>
        </p:blipFill>
        <p:spPr bwMode="auto">
          <a:xfrm>
            <a:off x="6357950" y="1357298"/>
            <a:ext cx="2600325" cy="218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 descr="C:\Users\DAR\Pictures\337_F9.jpg"/>
          <p:cNvPicPr/>
          <p:nvPr/>
        </p:nvPicPr>
        <p:blipFill>
          <a:blip r:embed="rId5" cstate="print"/>
          <a:srcRect t="52204" r="50650"/>
          <a:stretch>
            <a:fillRect/>
          </a:stretch>
        </p:blipFill>
        <p:spPr bwMode="auto">
          <a:xfrm>
            <a:off x="0" y="1285860"/>
            <a:ext cx="281460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A16R7RCCAA79M0CCA4491WLCA2KG0O0CA5JJKCACANY022DCAWXJKXNCA4YKI6LCATIZYAACAUST4JSCAG1KE5HCAOWBST0CAG11I58CA5IMX6NCA4PM1ZFCAM0T3Y8CA070A4VCAJB7G52CA1XPBCCCAJXP1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خطط انسيابي: رابط خارج الصفحة 4"/>
          <p:cNvSpPr/>
          <p:nvPr/>
        </p:nvSpPr>
        <p:spPr>
          <a:xfrm>
            <a:off x="1500166" y="0"/>
            <a:ext cx="7643834" cy="1428736"/>
          </a:xfrm>
          <a:prstGeom prst="flowChartOffpageConnector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bg2">
                <a:lumMod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 algn="ctr"/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*بكتيريا الميثان ذات الشكل الخيطي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Methano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spirillum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or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Mithano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thrix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                                            </a:t>
            </a:r>
          </a:p>
        </p:txBody>
      </p:sp>
      <p:pic>
        <p:nvPicPr>
          <p:cNvPr id="6" name="صورة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42912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2428860" y="5929330"/>
            <a:ext cx="4239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Methanospirillum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4000" dirty="0"/>
          </a:p>
        </p:txBody>
      </p:sp>
      <p:pic>
        <p:nvPicPr>
          <p:cNvPr id="8" name="صورة 7" descr="C:\Users\DAR\Documents\Methanospirillum.jpg"/>
          <p:cNvPicPr/>
          <p:nvPr/>
        </p:nvPicPr>
        <p:blipFill>
          <a:blip r:embed="rId4" cstate="print"/>
          <a:srcRect r="46221" b="3502"/>
          <a:stretch>
            <a:fillRect/>
          </a:stretch>
        </p:blipFill>
        <p:spPr bwMode="auto">
          <a:xfrm>
            <a:off x="4572000" y="1714488"/>
            <a:ext cx="457200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C:\Users\DAR\Documents\bac_methanospirillu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786190"/>
            <a:ext cx="492922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A16R7RCCAA79M0CCA4491WLCA2KG0O0CA5JJKCACANY022DCAWXJKXNCA4YKI6LCATIZYAACAUST4JSCAG1KE5HCAOWBST0CAG11I58CA5IMX6NCA4PM1ZFCAM0T3Y8CA070A4VCAJB7G52CA1XPBCCCAJXP1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خطط انسيابي: رابط خارج الصفحة 4"/>
          <p:cNvSpPr/>
          <p:nvPr/>
        </p:nvSpPr>
        <p:spPr>
          <a:xfrm>
            <a:off x="1500166" y="0"/>
            <a:ext cx="7643834" cy="1428736"/>
          </a:xfrm>
          <a:prstGeom prst="flowChartOffpageConnector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bg2">
                <a:lumMod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 algn="ctr"/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*بكتيريا الميثان ذات الشكل الخيطي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Methanospirillum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or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Mithanothrix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                                    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928926" y="5214950"/>
            <a:ext cx="3132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Mithanothrix</a:t>
            </a:r>
            <a:endParaRPr lang="ar-SA" sz="4000" dirty="0"/>
          </a:p>
        </p:txBody>
      </p:sp>
      <p:pic>
        <p:nvPicPr>
          <p:cNvPr id="11" name="صورة 10" descr="C:\Users\DAR\Documents\CAHOB4FQCA9BUKI7CA1MHXI4CAGW8EV5CA9DSMN6CANZNG1RCAULJIL0CA5CME8WCAH11CSTCA1JH6RBCANVEQ5VCAV2UTXXCAOVNXAZCA7ICORBCANKTWO8CAVJZG34CA04VPOJCA5VKWXZCAN9X018CAVH103D.jpg"/>
          <p:cNvPicPr/>
          <p:nvPr/>
        </p:nvPicPr>
        <p:blipFill>
          <a:blip r:embed="rId3" cstate="print"/>
          <a:srcRect b="14655"/>
          <a:stretch>
            <a:fillRect/>
          </a:stretch>
        </p:blipFill>
        <p:spPr bwMode="auto">
          <a:xfrm>
            <a:off x="4643438" y="1785926"/>
            <a:ext cx="423864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 descr="C:\Users\DAR\Documents\methanogenese-fig03.gif"/>
          <p:cNvPicPr/>
          <p:nvPr/>
        </p:nvPicPr>
        <p:blipFill>
          <a:blip r:embed="rId4" cstate="print"/>
          <a:srcRect l="12698"/>
          <a:stretch>
            <a:fillRect/>
          </a:stretch>
        </p:blipFill>
        <p:spPr bwMode="auto">
          <a:xfrm>
            <a:off x="214282" y="1643049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761</Words>
  <Application>Microsoft Office PowerPoint</Application>
  <PresentationFormat>عرض على الشاشة (3:4)‏</PresentationFormat>
  <Paragraphs>104</Paragraphs>
  <Slides>27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A1</dc:creator>
  <cp:lastModifiedBy>win7</cp:lastModifiedBy>
  <cp:revision>345</cp:revision>
  <dcterms:created xsi:type="dcterms:W3CDTF">2011-10-13T21:51:17Z</dcterms:created>
  <dcterms:modified xsi:type="dcterms:W3CDTF">2014-03-12T06:29:56Z</dcterms:modified>
</cp:coreProperties>
</file>