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8" r:id="rId2"/>
    <p:sldId id="257" r:id="rId3"/>
    <p:sldId id="259" r:id="rId4"/>
    <p:sldId id="261" r:id="rId5"/>
    <p:sldId id="263" r:id="rId6"/>
    <p:sldId id="265" r:id="rId7"/>
    <p:sldId id="267" r:id="rId8"/>
    <p:sldId id="269" r:id="rId9"/>
    <p:sldId id="283" r:id="rId10"/>
    <p:sldId id="284" r:id="rId11"/>
    <p:sldId id="285" r:id="rId12"/>
    <p:sldId id="271" r:id="rId13"/>
    <p:sldId id="287" r:id="rId14"/>
    <p:sldId id="273" r:id="rId15"/>
    <p:sldId id="275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FFFBF0D-D168-4D3A-A4F5-BF51B1702156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280DFA9-A2EB-40B2-8D27-8149B47D39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FBF0D-D168-4D3A-A4F5-BF51B1702156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DFA9-A2EB-40B2-8D27-8149B47D39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FBF0D-D168-4D3A-A4F5-BF51B1702156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DFA9-A2EB-40B2-8D27-8149B47D39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FFFBF0D-D168-4D3A-A4F5-BF51B1702156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280DFA9-A2EB-40B2-8D27-8149B47D39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FFFBF0D-D168-4D3A-A4F5-BF51B1702156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280DFA9-A2EB-40B2-8D27-8149B47D39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FBF0D-D168-4D3A-A4F5-BF51B1702156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DFA9-A2EB-40B2-8D27-8149B47D39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FBF0D-D168-4D3A-A4F5-BF51B1702156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DFA9-A2EB-40B2-8D27-8149B47D39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FFFBF0D-D168-4D3A-A4F5-BF51B1702156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80DFA9-A2EB-40B2-8D27-8149B47D39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FBF0D-D168-4D3A-A4F5-BF51B1702156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DFA9-A2EB-40B2-8D27-8149B47D39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FFFBF0D-D168-4D3A-A4F5-BF51B1702156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280DFA9-A2EB-40B2-8D27-8149B47D39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FFFBF0D-D168-4D3A-A4F5-BF51B1702156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80DFA9-A2EB-40B2-8D27-8149B47D39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FFFBF0D-D168-4D3A-A4F5-BF51B1702156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280DFA9-A2EB-40B2-8D27-8149B47D39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F7Ve8eM_xk" TargetMode="External"/><Relationship Id="rId2" Type="http://schemas.openxmlformats.org/officeDocument/2006/relationships/hyperlink" Target="https://www.youtube.com/watch?v=RQ-SMCmWB1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304800"/>
            <a:ext cx="6172200" cy="1894362"/>
          </a:xfrm>
        </p:spPr>
        <p:txBody>
          <a:bodyPr/>
          <a:lstStyle/>
          <a:p>
            <a:r>
              <a:rPr lang="en-US" dirty="0" smtClean="0"/>
              <a:t>Bimolecular hierarchy</a:t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5486400" cy="1092678"/>
          </a:xfrm>
        </p:spPr>
        <p:txBody>
          <a:bodyPr/>
          <a:lstStyle/>
          <a:p>
            <a:endParaRPr lang="ar-SA" dirty="0"/>
          </a:p>
        </p:txBody>
      </p:sp>
      <p:pic>
        <p:nvPicPr>
          <p:cNvPr id="4" name="Picture 3" descr="7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9118" y="2286000"/>
            <a:ext cx="7063873" cy="380448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5364" name="Picture 4" descr="prokaryoti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40405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6388" name="Picture 4" descr="04-T02_Prok&amp;Euk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86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76300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GB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GB" sz="2800" b="1" u="sng" dirty="0" smtClean="0">
                <a:latin typeface="Times New Roman" pitchFamily="18" charset="0"/>
                <a:cs typeface="Times New Roman" pitchFamily="18" charset="0"/>
              </a:rPr>
              <a:t>Eukaryotic </a:t>
            </a:r>
            <a:r>
              <a:rPr lang="en-GB" sz="2800" b="1" u="sng" dirty="0" smtClean="0">
                <a:latin typeface="Times New Roman" pitchFamily="18" charset="0"/>
                <a:cs typeface="Times New Roman" pitchFamily="18" charset="0"/>
              </a:rPr>
              <a:t>cells have a variety of membranous organelles: 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organelles in eukaryotic cells: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1) nucleus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2) Endoplasmic reticulum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3) Golgi apparatus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4) mitochondria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5) chloroplast in plants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lysosome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peroxisome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569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7412" name="Picture 4" descr="CellMembraneDraw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30365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sz="3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Macromolecules are the major</a:t>
            </a:r>
          </a:p>
          <a:p>
            <a:pPr algn="ctr" eaLnBrk="1" hangingPunct="1">
              <a:buFontTx/>
              <a:buNone/>
            </a:pPr>
            <a:r>
              <a:rPr lang="en-GB" sz="3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constituents of cells:</a:t>
            </a:r>
          </a:p>
          <a:p>
            <a:pPr algn="ctr" eaLnBrk="1" hangingPunct="1">
              <a:buFontTx/>
              <a:buNone/>
            </a:pPr>
            <a:endParaRPr lang="en-GB" sz="3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-Many biological molecules are macromolecules.</a:t>
            </a:r>
          </a:p>
          <a:p>
            <a:pPr eaLnBrk="1" hangingPunct="1">
              <a:buFontTx/>
              <a:buNone/>
            </a:pPr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pPr eaLnBrk="1" hangingPunct="1">
              <a:buFontTx/>
              <a:buNone/>
            </a:pPr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major classes of biomolecules in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E.coli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cell:</a:t>
            </a:r>
          </a:p>
          <a:p>
            <a:pPr eaLnBrk="1" hangingPunct="1">
              <a:buFontTx/>
              <a:buNone/>
            </a:pPr>
            <a:endParaRPr lang="en-GB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3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709295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6207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-The </a:t>
            </a:r>
            <a:r>
              <a:rPr lang="en-GB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proteins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are the first most abundant macromolecules in the cell, making up over 50% of the dry weight.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-The second most abundant set of macromolecules are</a:t>
            </a:r>
            <a:r>
              <a:rPr lang="en-GB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nucleic acids.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 followed by </a:t>
            </a:r>
            <a:r>
              <a:rPr lang="en-GB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carbohydrates and lipids.</a:t>
            </a:r>
          </a:p>
          <a:p>
            <a:pPr eaLnBrk="1" hangingPunct="1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-All living cells contain about the same proportion of the major classes of  biomolecules as shown in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E.coli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090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GB" b="1" u="sng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GB" b="1" u="sng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GB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major classes of </a:t>
            </a:r>
            <a:r>
              <a:rPr lang="en-GB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biomolecules</a:t>
            </a:r>
            <a:r>
              <a:rPr lang="en-GB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buFontTx/>
              <a:buNone/>
            </a:pPr>
            <a:endParaRPr lang="en-GB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1) proteins</a:t>
            </a:r>
          </a:p>
          <a:p>
            <a:pPr eaLnBrk="1" hangingPunct="1">
              <a:buFontTx/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2) Carbohydrates</a:t>
            </a:r>
          </a:p>
          <a:p>
            <a:pPr eaLnBrk="1" hangingPunct="1">
              <a:buFontTx/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3) Lipids</a:t>
            </a:r>
          </a:p>
          <a:p>
            <a:pPr eaLnBrk="1" hangingPunct="1">
              <a:buFontTx/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4) Nucleic acids</a:t>
            </a:r>
          </a:p>
        </p:txBody>
      </p:sp>
      <p:sp>
        <p:nvSpPr>
          <p:cNvPr id="3" name="Rectangle 2"/>
          <p:cNvSpPr/>
          <p:nvPr/>
        </p:nvSpPr>
        <p:spPr>
          <a:xfrm>
            <a:off x="2057400" y="3962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www.youtube.com/watch?v=RQ-SMCmWB1s</a:t>
            </a:r>
            <a:r>
              <a:rPr lang="en-US" dirty="0" smtClean="0"/>
              <a:t> </a:t>
            </a:r>
            <a:endParaRPr lang="ar-SA" dirty="0"/>
          </a:p>
        </p:txBody>
      </p:sp>
      <p:sp>
        <p:nvSpPr>
          <p:cNvPr id="4" name="Rectangle 3"/>
          <p:cNvSpPr/>
          <p:nvPr/>
        </p:nvSpPr>
        <p:spPr>
          <a:xfrm>
            <a:off x="2133600" y="4800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www.youtube.com/watch?v=KF7Ve8eM_xk</a:t>
            </a:r>
            <a:endParaRPr lang="en-US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10182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28600"/>
            <a:ext cx="8305800" cy="6400800"/>
          </a:xfrm>
        </p:spPr>
        <p:txBody>
          <a:bodyPr/>
          <a:lstStyle/>
          <a:p>
            <a:pPr marL="0" indent="0">
              <a:buNone/>
            </a:pPr>
            <a:r>
              <a:rPr lang="en-GB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Biomolecules</a:t>
            </a:r>
            <a:endParaRPr lang="en-GB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sz="4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GB" b="1" u="sng" dirty="0">
                <a:latin typeface="Times New Roman" pitchFamily="18" charset="0"/>
                <a:cs typeface="Times New Roman" pitchFamily="18" charset="0"/>
              </a:rPr>
              <a:t>Biomolecules:</a:t>
            </a:r>
          </a:p>
          <a:p>
            <a:pPr marL="0" indent="0"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molecules found in living things.</a:t>
            </a:r>
          </a:p>
          <a:p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Char char="§"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-made up of  C, H, O, N, ………etc.</a:t>
            </a:r>
          </a:p>
          <a:p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Char char="§"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-form macromolecules (proteins, fat, carbohydrates,</a:t>
            </a:r>
          </a:p>
          <a:p>
            <a:pPr marL="0" indent="0"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nucleic acids).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6254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07950" y="253669"/>
            <a:ext cx="8785225" cy="64801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biomolecules of living organisms are ordered into a hierarchy of increasing molecular complexity:</a:t>
            </a:r>
            <a:endParaRPr lang="en-GB" u="sng" dirty="0" smtClean="0">
              <a:solidFill>
                <a:srgbClr val="C00000"/>
              </a:solidFill>
            </a:endParaRPr>
          </a:p>
          <a:p>
            <a:pPr eaLnBrk="1" hangingPunct="1">
              <a:buFontTx/>
              <a:buNone/>
            </a:pPr>
            <a:r>
              <a:rPr lang="en-GB" sz="3600" dirty="0" smtClean="0"/>
              <a:t>        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All organic biomolecules are derived from 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           simple low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Mwt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precursors obtained 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                      from the environment</a:t>
            </a:r>
          </a:p>
          <a:p>
            <a:pPr algn="ctr"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CO2, water, and atmospheric nitrogen)</a:t>
            </a:r>
          </a:p>
          <a:p>
            <a:pPr algn="ctr" eaLnBrk="1" hangingPunct="1">
              <a:buFontTx/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en-GB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These precursors are converted </a:t>
            </a:r>
          </a:p>
          <a:p>
            <a:pPr algn="ctr" eaLnBrk="1" hangingPunct="1">
              <a:buFontTx/>
              <a:buNone/>
            </a:pPr>
            <a:r>
              <a:rPr lang="en-GB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by living matter via sequence </a:t>
            </a:r>
          </a:p>
          <a:p>
            <a:pPr algn="ctr" eaLnBrk="1" hangingPunct="1">
              <a:buFontTx/>
              <a:buNone/>
            </a:pPr>
            <a:r>
              <a:rPr lang="en-GB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of metabolic intermediates into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hangingPunct="1">
              <a:buFontTx/>
              <a:buNone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building-block biomolecules</a:t>
            </a:r>
          </a:p>
          <a:p>
            <a:pPr algn="ctr" eaLnBrk="1" hangingPunct="1">
              <a:buFontTx/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amino acids, nucleotides, glucose, fatty acids)            </a:t>
            </a:r>
          </a:p>
        </p:txBody>
      </p:sp>
      <p:sp>
        <p:nvSpPr>
          <p:cNvPr id="3075" name="Line 4"/>
          <p:cNvSpPr>
            <a:spLocks noChangeShapeType="1"/>
          </p:cNvSpPr>
          <p:nvPr/>
        </p:nvSpPr>
        <p:spPr bwMode="auto">
          <a:xfrm>
            <a:off x="4284663" y="3352800"/>
            <a:ext cx="0" cy="151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4284663" y="6096000"/>
            <a:ext cx="0" cy="403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435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964613" cy="68580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</a:t>
            </a:r>
            <a:r>
              <a:rPr lang="en-GB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These building block molecules</a:t>
            </a:r>
          </a:p>
          <a:p>
            <a:pPr eaLnBrk="1" hangingPunct="1">
              <a:buFontTx/>
              <a:buNone/>
            </a:pPr>
            <a:r>
              <a:rPr lang="en-GB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are then linked to each other </a:t>
            </a:r>
          </a:p>
          <a:p>
            <a:pPr eaLnBrk="1" hangingPunct="1">
              <a:buFontTx/>
              <a:buNone/>
            </a:pPr>
            <a:r>
              <a:rPr lang="en-GB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covalently to form the macromolecules</a:t>
            </a:r>
          </a:p>
          <a:p>
            <a:pPr eaLnBrk="1" hangingPunct="1">
              <a:buFontTx/>
              <a:buNone/>
            </a:pPr>
            <a:r>
              <a:rPr lang="en-GB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of the cell. </a:t>
            </a:r>
          </a:p>
          <a:p>
            <a:pPr eaLnBrk="1" hangingPunct="1">
              <a:buFontTx/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macromolecules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proteins, nucleic acids, polysaccharides, lipids)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macromolecules of different classes</a:t>
            </a:r>
          </a:p>
          <a:p>
            <a:pPr eaLnBrk="1" hangingPunct="1">
              <a:buFontTx/>
              <a:buNone/>
            </a:pPr>
            <a:r>
              <a:rPr lang="en-GB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associate with each other non-covalently</a:t>
            </a:r>
          </a:p>
          <a:p>
            <a:pPr eaLnBrk="1" hangingPunct="1">
              <a:buFontTx/>
              <a:buNone/>
            </a:pPr>
            <a:r>
              <a:rPr lang="en-GB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to form </a:t>
            </a:r>
            <a:r>
              <a:rPr lang="en-GB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supramolecular</a:t>
            </a:r>
            <a:r>
              <a:rPr lang="en-GB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complex</a:t>
            </a:r>
          </a:p>
          <a:p>
            <a:pPr eaLnBrk="1" hangingPunct="1">
              <a:buFontTx/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supramolecular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complex</a:t>
            </a:r>
          </a:p>
          <a:p>
            <a:pPr algn="ctr"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lipoproteins)</a:t>
            </a:r>
          </a:p>
          <a:p>
            <a:pPr eaLnBrk="1" hangingPunct="1">
              <a:buFontTx/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</p:txBody>
      </p:sp>
      <p:sp>
        <p:nvSpPr>
          <p:cNvPr id="4099" name="Line 5"/>
          <p:cNvSpPr>
            <a:spLocks noChangeShapeType="1"/>
          </p:cNvSpPr>
          <p:nvPr/>
        </p:nvSpPr>
        <p:spPr bwMode="auto">
          <a:xfrm>
            <a:off x="4284663" y="115888"/>
            <a:ext cx="0" cy="151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Line 6"/>
          <p:cNvSpPr>
            <a:spLocks noChangeShapeType="1"/>
          </p:cNvSpPr>
          <p:nvPr/>
        </p:nvSpPr>
        <p:spPr bwMode="auto">
          <a:xfrm>
            <a:off x="4284663" y="2492375"/>
            <a:ext cx="0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Line 7"/>
          <p:cNvSpPr>
            <a:spLocks noChangeShapeType="1"/>
          </p:cNvSpPr>
          <p:nvPr/>
        </p:nvSpPr>
        <p:spPr bwMode="auto">
          <a:xfrm>
            <a:off x="4284663" y="5011738"/>
            <a:ext cx="0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5" descr="lipo prote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4856136"/>
            <a:ext cx="3200400" cy="19256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475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dirty="0" smtClean="0"/>
              <a:t>                                                   </a:t>
            </a:r>
            <a:r>
              <a:rPr lang="en-GB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Finally, at the highest level of organization in                </a:t>
            </a:r>
          </a:p>
          <a:p>
            <a:pPr eaLnBrk="1" hangingPunct="1">
              <a:buFontTx/>
              <a:buNone/>
            </a:pPr>
            <a:r>
              <a:rPr lang="en-GB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the hierarchy of cell structure, various </a:t>
            </a:r>
          </a:p>
          <a:p>
            <a:pPr eaLnBrk="1" hangingPunct="1">
              <a:buFontTx/>
              <a:buNone/>
            </a:pPr>
            <a:r>
              <a:rPr lang="en-GB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</a:t>
            </a:r>
            <a:r>
              <a:rPr lang="en-GB" sz="2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supramolecular</a:t>
            </a:r>
            <a:r>
              <a:rPr lang="en-GB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complexes are further </a:t>
            </a:r>
          </a:p>
          <a:p>
            <a:pPr eaLnBrk="1" hangingPunct="1">
              <a:buFontTx/>
              <a:buNone/>
            </a:pPr>
            <a:r>
              <a:rPr lang="en-GB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assembled into cell organelles.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</a:p>
          <a:p>
            <a:pPr eaLnBrk="1" hangingPunct="1">
              <a:buFontTx/>
              <a:buNone/>
            </a:pPr>
            <a:r>
              <a:rPr lang="en-GB" dirty="0" smtClean="0"/>
              <a:t>                                    </a:t>
            </a:r>
          </a:p>
          <a:p>
            <a:pPr eaLnBrk="1" hangingPunct="1">
              <a:buFontTx/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 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Cell organelles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nuclei, mitochondria, and chloroplast)</a:t>
            </a:r>
            <a:endParaRPr lang="en-GB" sz="2400" dirty="0" smtClean="0"/>
          </a:p>
          <a:p>
            <a:pPr eaLnBrk="1" hangingPunct="1">
              <a:buFontTx/>
              <a:buNone/>
            </a:pPr>
            <a:endParaRPr lang="en-GB" sz="2400" dirty="0" smtClean="0"/>
          </a:p>
          <a:p>
            <a:pPr eaLnBrk="1" hangingPunct="1">
              <a:buFontTx/>
              <a:buNone/>
            </a:pPr>
            <a:r>
              <a:rPr lang="en-GB" dirty="0" smtClean="0"/>
              <a:t>                                   </a:t>
            </a:r>
          </a:p>
        </p:txBody>
      </p:sp>
      <p:sp>
        <p:nvSpPr>
          <p:cNvPr id="5123" name="Line 4"/>
          <p:cNvSpPr>
            <a:spLocks noChangeShapeType="1"/>
          </p:cNvSpPr>
          <p:nvPr/>
        </p:nvSpPr>
        <p:spPr bwMode="auto">
          <a:xfrm>
            <a:off x="4284663" y="188913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" name="Picture 3" descr="Structure+of+the+Cell+Membra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3429000"/>
            <a:ext cx="4038600" cy="30289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2323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                   It is clear that the dimension, shape and </a:t>
            </a:r>
            <a:r>
              <a:rPr lang="en-GB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physical properties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of the simple building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block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biomolecules must determine the dimension and properties of macromolecules whose shape must in turn determine how they fit together to form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supramolecular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structure, which in turn determine the structure of cell organelles and ultimately of the cell itself. </a:t>
            </a:r>
          </a:p>
        </p:txBody>
      </p:sp>
      <p:sp>
        <p:nvSpPr>
          <p:cNvPr id="6147" name="AutoShape 4"/>
          <p:cNvSpPr>
            <a:spLocks noChangeArrowheads="1"/>
          </p:cNvSpPr>
          <p:nvPr/>
        </p:nvSpPr>
        <p:spPr bwMode="auto">
          <a:xfrm>
            <a:off x="252413" y="549275"/>
            <a:ext cx="1871662" cy="431800"/>
          </a:xfrm>
          <a:prstGeom prst="rightArrow">
            <a:avLst>
              <a:gd name="adj1" fmla="val 50000"/>
              <a:gd name="adj2" fmla="val 1083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6215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Cells</a:t>
            </a:r>
            <a:endParaRPr lang="en-GB" sz="40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endParaRPr lang="en-GB" b="1" u="sng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-Cells are the structural and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functional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units of all living 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organisms.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-The smallest organisms consist of single cells, whereas larger organisms are multicellular.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-Multicellular organisms contain many different types of cells, which vary in size, shape and specialized function.</a:t>
            </a:r>
          </a:p>
          <a:p>
            <a:pPr eaLnBrk="1" hangingPunct="1">
              <a:buFontTx/>
              <a:buNone/>
            </a:pPr>
            <a:r>
              <a:rPr lang="en-GB" sz="2800" b="1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Cells of all kinds share certain structural feature: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1) The plasma membrane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2) Cytoplasm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3) Ribosomes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4) either nucleus or nucleoid</a:t>
            </a:r>
          </a:p>
          <a:p>
            <a:pPr eaLnBrk="1" hangingPunct="1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834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2800" b="1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Classes of cells:</a:t>
            </a:r>
          </a:p>
          <a:p>
            <a:pPr eaLnBrk="1" hangingPunct="1">
              <a:buFontTx/>
              <a:buNone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1) Prokaryotes: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-Cells without nuclear envelopes.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-Lack both a true nucleus and organelles.</a:t>
            </a:r>
          </a:p>
          <a:p>
            <a:pPr eaLnBrk="1" hangingPunct="1">
              <a:buFontTx/>
              <a:buNone/>
            </a:pP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bacterial cells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blue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green algae</a:t>
            </a:r>
          </a:p>
          <a:p>
            <a:pPr eaLnBrk="1" hangingPunct="1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2) Eukaryotes: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-Cells with nuclear envelope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-Have a true nucleus and organelles</a:t>
            </a:r>
          </a:p>
          <a:p>
            <a:pPr eaLnBrk="1" hangingPunct="1">
              <a:buFontTx/>
              <a:buNone/>
            </a:pP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animal, plants,</a:t>
            </a:r>
          </a:p>
          <a:p>
            <a:pPr eaLnBrk="1" hangingPunct="1"/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nucleio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685800"/>
            <a:ext cx="2371726" cy="192978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8764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4340" name="Picture 4" descr="image0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35116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270</TotalTime>
  <Words>558</Words>
  <Application>Microsoft Office PowerPoint</Application>
  <PresentationFormat>On-screen Show (4:3)</PresentationFormat>
  <Paragraphs>99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Oriel</vt:lpstr>
      <vt:lpstr>Bimolecular hierarchy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AAN</dc:creator>
  <cp:lastModifiedBy>aalbity</cp:lastModifiedBy>
  <cp:revision>19</cp:revision>
  <dcterms:created xsi:type="dcterms:W3CDTF">2017-02-21T11:32:07Z</dcterms:created>
  <dcterms:modified xsi:type="dcterms:W3CDTF">2018-02-04T06:52:22Z</dcterms:modified>
</cp:coreProperties>
</file>