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8A6E-9626-45D9-A44D-6161FE8A68B7}" type="datetimeFigureOut">
              <a:rPr lang="ar-SA" smtClean="0"/>
              <a:pPr/>
              <a:t>24/05/35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8035-B64E-4612-88D8-6FFD466423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8A6E-9626-45D9-A44D-6161FE8A68B7}" type="datetimeFigureOut">
              <a:rPr lang="ar-SA" smtClean="0"/>
              <a:pPr/>
              <a:t>24/05/35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8035-B64E-4612-88D8-6FFD466423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8A6E-9626-45D9-A44D-6161FE8A68B7}" type="datetimeFigureOut">
              <a:rPr lang="ar-SA" smtClean="0"/>
              <a:pPr/>
              <a:t>24/05/35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8035-B64E-4612-88D8-6FFD466423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8A6E-9626-45D9-A44D-6161FE8A68B7}" type="datetimeFigureOut">
              <a:rPr lang="ar-SA" smtClean="0"/>
              <a:pPr/>
              <a:t>24/05/35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8035-B64E-4612-88D8-6FFD466423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8A6E-9626-45D9-A44D-6161FE8A68B7}" type="datetimeFigureOut">
              <a:rPr lang="ar-SA" smtClean="0"/>
              <a:pPr/>
              <a:t>24/05/35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8035-B64E-4612-88D8-6FFD466423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8A6E-9626-45D9-A44D-6161FE8A68B7}" type="datetimeFigureOut">
              <a:rPr lang="ar-SA" smtClean="0"/>
              <a:pPr/>
              <a:t>24/05/35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8035-B64E-4612-88D8-6FFD466423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8A6E-9626-45D9-A44D-6161FE8A68B7}" type="datetimeFigureOut">
              <a:rPr lang="ar-SA" smtClean="0"/>
              <a:pPr/>
              <a:t>24/05/35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8035-B64E-4612-88D8-6FFD466423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8A6E-9626-45D9-A44D-6161FE8A68B7}" type="datetimeFigureOut">
              <a:rPr lang="ar-SA" smtClean="0"/>
              <a:pPr/>
              <a:t>24/05/35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8035-B64E-4612-88D8-6FFD466423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8A6E-9626-45D9-A44D-6161FE8A68B7}" type="datetimeFigureOut">
              <a:rPr lang="ar-SA" smtClean="0"/>
              <a:pPr/>
              <a:t>24/05/35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8035-B64E-4612-88D8-6FFD466423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8A6E-9626-45D9-A44D-6161FE8A68B7}" type="datetimeFigureOut">
              <a:rPr lang="ar-SA" smtClean="0"/>
              <a:pPr/>
              <a:t>24/05/35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8035-B64E-4612-88D8-6FFD466423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8A6E-9626-45D9-A44D-6161FE8A68B7}" type="datetimeFigureOut">
              <a:rPr lang="ar-SA" smtClean="0"/>
              <a:pPr/>
              <a:t>24/05/35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8035-B64E-4612-88D8-6FFD466423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E8A6E-9626-45D9-A44D-6161FE8A68B7}" type="datetimeFigureOut">
              <a:rPr lang="ar-SA" smtClean="0"/>
              <a:pPr/>
              <a:t>24/05/35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18035-B64E-4612-88D8-6FFD4664232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Excercices:</a:t>
            </a:r>
          </a:p>
        </p:txBody>
      </p:sp>
      <p:sp>
        <p:nvSpPr>
          <p:cNvPr id="194563" name="عنصر نائب للمحتوى 2"/>
          <p:cNvSpPr>
            <a:spLocks noGrp="1"/>
          </p:cNvSpPr>
          <p:nvPr>
            <p:ph idx="1"/>
          </p:nvPr>
        </p:nvSpPr>
        <p:spPr>
          <a:xfrm>
            <a:off x="263525" y="1214438"/>
            <a:ext cx="7880350" cy="4881562"/>
          </a:xfrm>
        </p:spPr>
        <p:txBody>
          <a:bodyPr/>
          <a:lstStyle/>
          <a:p>
            <a:pPr algn="l">
              <a:buFontTx/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Q4.3.4</a:t>
            </a:r>
            <a:r>
              <a:rPr lang="en-US" dirty="0" smtClean="0">
                <a:solidFill>
                  <a:srgbClr val="FFFF00"/>
                </a:solidFill>
              </a:rPr>
              <a:t>: Page 111</a:t>
            </a:r>
          </a:p>
          <a:p>
            <a:pPr algn="l">
              <a:buFontTx/>
              <a:buNone/>
            </a:pPr>
            <a:r>
              <a:rPr lang="en-US" sz="2400" dirty="0" smtClean="0"/>
              <a:t>The same survey data base cited shows  that 32 percent of U.S adults indicated that they have been tested for HIV at some points in their life .Consider a simple random sample of 15 adults selected at that time .Find the probability </a:t>
            </a:r>
          </a:p>
          <a:p>
            <a:pPr algn="l">
              <a:buFontTx/>
              <a:buNone/>
            </a:pPr>
            <a:r>
              <a:rPr lang="en-US" sz="2400" dirty="0" smtClean="0"/>
              <a:t>that the number of adults who have been</a:t>
            </a:r>
          </a:p>
          <a:p>
            <a:pPr algn="l">
              <a:buFontTx/>
              <a:buNone/>
            </a:pPr>
            <a:r>
              <a:rPr lang="en-US" sz="2400" dirty="0" smtClean="0"/>
              <a:t>tested  for HIV in the sample would be</a:t>
            </a:r>
            <a:r>
              <a:rPr lang="en-US" dirty="0" smtClean="0"/>
              <a:t>: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Text Book  :   Basic Concepts and Methodology for the Health Sciences 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806F3-92A4-4170-84B0-BE8A0E2D9C33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/>
              <a:t/>
            </a:r>
            <a:br>
              <a:rPr lang="en-US" u="sng" dirty="0"/>
            </a:br>
            <a:r>
              <a:rPr lang="en-US" u="sng" dirty="0" smtClean="0"/>
              <a:t>Solution</a:t>
            </a:r>
            <a:r>
              <a:rPr lang="ar-SA" u="sng" dirty="0" smtClean="0"/>
              <a:t/>
            </a:r>
            <a:br>
              <a:rPr lang="ar-SA" u="sng" dirty="0" smtClean="0"/>
            </a:br>
            <a:r>
              <a:rPr lang="ar-SA" u="sng" dirty="0" smtClean="0"/>
              <a:t/>
            </a:r>
            <a:br>
              <a:rPr lang="ar-SA" u="sng" dirty="0" smtClean="0"/>
            </a:br>
            <a:r>
              <a:rPr lang="en-US" dirty="0" smtClean="0"/>
              <a:t>n=15 , p= 0.32 ,q= 1-p=0.68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u="sng" dirty="0" smtClean="0"/>
              <a:t/>
            </a:r>
            <a:br>
              <a:rPr lang="ar-SA" u="sng" dirty="0" smtClean="0"/>
            </a:br>
            <a:r>
              <a:rPr lang="ar-SA" u="sng" dirty="0"/>
              <a:t/>
            </a:r>
            <a:br>
              <a:rPr lang="ar-SA" u="sng" dirty="0"/>
            </a:br>
            <a:endParaRPr lang="en-US" u="sng" dirty="0" smtClean="0"/>
          </a:p>
        </p:txBody>
      </p:sp>
      <p:graphicFrame>
        <p:nvGraphicFramePr>
          <p:cNvPr id="319492" name="Object 4"/>
          <p:cNvGraphicFramePr>
            <a:graphicFrameLocks noChangeAspect="1"/>
          </p:cNvGraphicFramePr>
          <p:nvPr>
            <p:ph idx="1"/>
          </p:nvPr>
        </p:nvGraphicFramePr>
        <p:xfrm>
          <a:off x="285720" y="3071810"/>
          <a:ext cx="8212137" cy="1098550"/>
        </p:xfrm>
        <a:graphic>
          <a:graphicData uri="http://schemas.openxmlformats.org/presentationml/2006/ole">
            <p:oleObj spid="_x0000_s1026" r:id="rId3" imgW="3797300" imgH="508000" progId="">
              <p:embed/>
            </p:oleObj>
          </a:graphicData>
        </a:graphic>
      </p:graphicFrame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Text Book  :   Basic Concepts and Methodology for the Health Sciences 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0B4A7-91E0-4882-94E6-918ABA3D03F1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9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9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عنصر نائب للمحتوى 2"/>
          <p:cNvSpPr>
            <a:spLocks noGrp="1"/>
          </p:cNvSpPr>
          <p:nvPr>
            <p:ph idx="1"/>
          </p:nvPr>
        </p:nvSpPr>
        <p:spPr>
          <a:xfrm>
            <a:off x="263525" y="548679"/>
            <a:ext cx="8523288" cy="5952133"/>
          </a:xfrm>
        </p:spPr>
        <p:txBody>
          <a:bodyPr/>
          <a:lstStyle/>
          <a:p>
            <a:pPr algn="l"/>
            <a:r>
              <a:rPr lang="en-US" dirty="0" smtClean="0"/>
              <a:t>(a) Three                           </a:t>
            </a:r>
            <a:r>
              <a:rPr lang="en-US" dirty="0" smtClean="0">
                <a:solidFill>
                  <a:srgbClr val="FFFF00"/>
                </a:solidFill>
              </a:rPr>
              <a:t>(Ans.   0.1457)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(b) Less than two              </a:t>
            </a:r>
            <a:r>
              <a:rPr lang="en-US" dirty="0" smtClean="0">
                <a:solidFill>
                  <a:srgbClr val="FFFF00"/>
                </a:solidFill>
              </a:rPr>
              <a:t>(Ans. 0.02477)     </a:t>
            </a:r>
          </a:p>
          <a:p>
            <a:pPr algn="l"/>
            <a:endParaRPr lang="en-US" dirty="0" smtClean="0"/>
          </a:p>
          <a:p>
            <a:pPr algn="l">
              <a:buFontTx/>
              <a:buNone/>
            </a:pPr>
            <a:r>
              <a:rPr lang="en-US" dirty="0" smtClean="0"/>
              <a:t>(c ) At  most one                </a:t>
            </a:r>
            <a:r>
              <a:rPr lang="en-US" dirty="0" smtClean="0">
                <a:solidFill>
                  <a:srgbClr val="FFFF00"/>
                </a:solidFill>
              </a:rPr>
              <a:t>(Ans. 0.02477</a:t>
            </a:r>
            <a:r>
              <a:rPr lang="en-US" dirty="0" smtClean="0"/>
              <a:t>) 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(d) At least three                </a:t>
            </a:r>
            <a:r>
              <a:rPr lang="en-US" dirty="0" smtClean="0">
                <a:solidFill>
                  <a:srgbClr val="FFFF00"/>
                </a:solidFill>
              </a:rPr>
              <a:t>(Ans.  0.9038</a:t>
            </a:r>
            <a:r>
              <a:rPr lang="en-US" dirty="0" smtClean="0"/>
              <a:t>)</a:t>
            </a:r>
          </a:p>
          <a:p>
            <a:pPr algn="l">
              <a:buFontTx/>
              <a:buNone/>
            </a:pPr>
            <a:endParaRPr lang="en-US" dirty="0" smtClean="0"/>
          </a:p>
          <a:p>
            <a:pPr algn="l">
              <a:buFontTx/>
              <a:buNone/>
            </a:pPr>
            <a:r>
              <a:rPr lang="en-US" dirty="0" smtClean="0"/>
              <a:t>(e) between three and five ,inclusive.</a:t>
            </a:r>
          </a:p>
          <a:p>
            <a:pPr algn="l">
              <a:buFontTx/>
              <a:buNone/>
            </a:pPr>
            <a:endParaRPr lang="en-US" u="sng" dirty="0" smtClean="0"/>
          </a:p>
          <a:p>
            <a:pPr algn="l">
              <a:buFontTx/>
              <a:buNone/>
            </a:pPr>
            <a:endParaRPr lang="en-US" u="sng" dirty="0" smtClean="0"/>
          </a:p>
          <a:p>
            <a:pPr algn="l"/>
            <a:endParaRPr lang="en-US" dirty="0" smtClean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Text Book  :   Basic Concepts and Methodology for the Health Sciences 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655FC6-153E-4E3B-A41D-F66DA057259C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5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5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5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5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5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5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55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55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Q4.3.5 </a:t>
            </a:r>
          </a:p>
        </p:txBody>
      </p:sp>
      <p:sp>
        <p:nvSpPr>
          <p:cNvPr id="196611" name="عنصر نائب للمحتوى 2"/>
          <p:cNvSpPr>
            <a:spLocks noGrp="1"/>
          </p:cNvSpPr>
          <p:nvPr>
            <p:ph idx="1"/>
          </p:nvPr>
        </p:nvSpPr>
        <p:spPr>
          <a:xfrm>
            <a:off x="263525" y="1285875"/>
            <a:ext cx="7386638" cy="4810125"/>
          </a:xfrm>
        </p:spPr>
        <p:txBody>
          <a:bodyPr>
            <a:normAutofit lnSpcReduction="10000"/>
          </a:bodyPr>
          <a:lstStyle/>
          <a:p>
            <a:pPr algn="l">
              <a:buFontTx/>
              <a:buChar char="•"/>
            </a:pPr>
            <a:r>
              <a:rPr lang="en-US" dirty="0" smtClean="0"/>
              <a:t> refer to Q4.3.4 , find the mean and the variance?</a:t>
            </a:r>
          </a:p>
          <a:p>
            <a:pPr algn="l">
              <a:buFontTx/>
              <a:buChar char="•"/>
            </a:pPr>
            <a:endParaRPr lang="en-US" dirty="0" smtClean="0"/>
          </a:p>
          <a:p>
            <a:pPr algn="l">
              <a:buFontTx/>
              <a:buChar char="•"/>
            </a:pPr>
            <a:endParaRPr lang="en-US" dirty="0" smtClean="0"/>
          </a:p>
          <a:p>
            <a:pPr algn="l">
              <a:buFontTx/>
              <a:buChar char="•"/>
            </a:pPr>
            <a:endParaRPr lang="en-US" dirty="0" smtClean="0"/>
          </a:p>
          <a:p>
            <a:pPr algn="l">
              <a:buFontTx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Answer: mean = 4.8 ,</a:t>
            </a:r>
          </a:p>
          <a:p>
            <a:pPr algn="l">
              <a:buFontTx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 variance =3.264 </a:t>
            </a:r>
          </a:p>
          <a:p>
            <a:pPr algn="l">
              <a:buFontTx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Standard deviation= 1.807</a:t>
            </a:r>
          </a:p>
          <a:p>
            <a:pPr algn="l">
              <a:buFontTx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) 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Text Book  :   Basic Concepts and Methodology for the Health Sciences 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8FB034-F3F1-4796-87D4-148D27542D74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196</Words>
  <Application>Microsoft Office PowerPoint</Application>
  <PresentationFormat>عرض على الشاشة (3:4)‏</PresentationFormat>
  <Paragraphs>33</Paragraphs>
  <Slides>4</Slides>
  <Notes>0</Notes>
  <HiddenSlides>0</HiddenSlides>
  <MMClips>0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خوادم OLE مضمنة</vt:lpstr>
      </vt:variant>
      <vt:variant>
        <vt:i4>0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Excercices:</vt:lpstr>
      <vt:lpstr>  Solution  n=15 , p= 0.32 ,q= 1-p=0.68   </vt:lpstr>
      <vt:lpstr>الشريحة 3</vt:lpstr>
      <vt:lpstr>Q4.3.5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Sony</cp:lastModifiedBy>
  <cp:revision>6</cp:revision>
  <dcterms:created xsi:type="dcterms:W3CDTF">2014-03-19T17:44:00Z</dcterms:created>
  <dcterms:modified xsi:type="dcterms:W3CDTF">2014-03-24T21:18:18Z</dcterms:modified>
</cp:coreProperties>
</file>