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5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67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66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CAA6A-EFCB-4AC3-A716-24F5A9CB9651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EC8BB-A065-4EDC-8130-31070F6631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B1B-E506-4729-8E98-48BD4AAC8D74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EEA9-FE08-419C-8DF2-27E89FCCAEEB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93F6-7802-481C-ADF6-9D6499482F34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F0EB-CC38-4869-A612-9FDA5D6828F1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343E-F449-4873-BDC8-B4B82C63F012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2218-7B44-4FFA-A5F6-9AA358643B52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FD0-187C-463E-8A23-499E9A798154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DB3A-8617-484B-A262-471666B5D59C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7C77-ED80-42A8-AF3B-8AD0CFA9C741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D8D-BB3A-4C79-9E38-AE6CD523133F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56C-44CC-4AFD-8AA4-3A3F73DCF1B8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3DFF-76C9-4021-B5D5-5E0619B63D65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xploringbinary.com/binary-additio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east-significant_bit" TargetMode="External"/><Relationship Id="rId2" Type="http://schemas.openxmlformats.org/officeDocument/2006/relationships/hyperlink" Target="http://en.wikipedia.org/wiki/Division_by_tw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2267744" y="2852936"/>
            <a:ext cx="4680520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Number Systems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400800" cy="1752600"/>
          </a:xfrm>
        </p:spPr>
        <p:txBody>
          <a:bodyPr/>
          <a:lstStyle/>
          <a:p>
            <a:pPr rtl="0"/>
            <a:r>
              <a:rPr lang="en-US" b="1" i="1" u="sng" dirty="0">
                <a:solidFill>
                  <a:schemeClr val="bg1"/>
                </a:solidFill>
              </a:rPr>
              <a:t>Binary System</a:t>
            </a:r>
          </a:p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547664" y="476672"/>
            <a:ext cx="583264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2800" b="1" u="sng" dirty="0">
                <a:solidFill>
                  <a:srgbClr val="FF0000"/>
                </a:solidFill>
              </a:rPr>
              <a:t>Decimal to Binary Conversion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8</a:t>
            </a:r>
          </a:p>
          <a:p>
            <a:pPr algn="l" rtl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sz="2000" b="1" dirty="0"/>
              <a:t>Convert </a:t>
            </a:r>
            <a:r>
              <a:rPr lang="en-US" sz="2000" b="1" dirty="0">
                <a:solidFill>
                  <a:srgbClr val="C00000"/>
                </a:solidFill>
              </a:rPr>
              <a:t>46.59375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/>
              <a:t> to base 2.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/>
            <a:r>
              <a:rPr lang="en-US" sz="2000" b="1" dirty="0"/>
              <a:t>First, convert the whole number </a:t>
            </a:r>
            <a:r>
              <a:rPr lang="en-US" sz="2000" b="1" dirty="0">
                <a:solidFill>
                  <a:srgbClr val="C00000"/>
                </a:solidFill>
              </a:rPr>
              <a:t>(46) </a:t>
            </a:r>
            <a:r>
              <a:rPr lang="en-US" sz="2000" b="1" dirty="0"/>
              <a:t>using the previous method.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C00000"/>
                </a:solidFill>
              </a:rPr>
              <a:t>46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0010 1110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</a:p>
          <a:p>
            <a:pPr algn="l" rtl="0"/>
            <a:r>
              <a:rPr lang="en-US" sz="2000" b="1" dirty="0"/>
              <a:t>Next, convert the fractional part </a:t>
            </a:r>
            <a:r>
              <a:rPr lang="en-US" sz="2000" b="1" dirty="0">
                <a:solidFill>
                  <a:srgbClr val="C00000"/>
                </a:solidFill>
              </a:rPr>
              <a:t>(0.59375), </a:t>
            </a:r>
            <a:r>
              <a:rPr lang="en-US" sz="2000" b="1" dirty="0"/>
              <a:t>also use the previous method.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C00000"/>
                </a:solidFill>
              </a:rPr>
              <a:t>0.59375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0.10011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</a:p>
          <a:p>
            <a:pPr algn="l" rtl="0"/>
            <a:r>
              <a:rPr lang="en-US" sz="2000" b="1" dirty="0"/>
              <a:t>Therefore, </a:t>
            </a:r>
            <a:r>
              <a:rPr lang="en-US" sz="2000" b="1" dirty="0">
                <a:solidFill>
                  <a:srgbClr val="C00000"/>
                </a:solidFill>
              </a:rPr>
              <a:t>46.59375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0010 1110.10011</a:t>
            </a:r>
            <a:r>
              <a:rPr lang="en-US" sz="2000" b="1" baseline="-25000" dirty="0">
                <a:solidFill>
                  <a:srgbClr val="C00000"/>
                </a:solidFill>
              </a:rPr>
              <a:t> 2</a:t>
            </a:r>
            <a:endParaRPr lang="en-US" sz="2000" b="1" dirty="0">
              <a:solidFill>
                <a:srgbClr val="C00000"/>
              </a:solidFill>
            </a:endParaRPr>
          </a:p>
          <a:p>
            <a:pPr algn="l" rtl="0"/>
            <a:endParaRPr lang="en-US" sz="2000" b="1" dirty="0"/>
          </a:p>
          <a:p>
            <a:pPr algn="l" rtl="0"/>
            <a:endParaRPr lang="en-US" sz="2000" b="1" u="sng" dirty="0">
              <a:solidFill>
                <a:srgbClr val="C00000"/>
              </a:solidFill>
            </a:endParaRPr>
          </a:p>
          <a:p>
            <a:pPr algn="l">
              <a:buNone/>
            </a:pPr>
            <a:endParaRPr lang="ar-S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755576" y="2564904"/>
            <a:ext cx="7776864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Arithmetic in the Binary System</a:t>
            </a:r>
            <a:b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051720" y="188640"/>
            <a:ext cx="4824536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Addition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/>
              <a:t>The process for adding binary numbers is the same in any number system, except that you must be aware of when (and what) to </a:t>
            </a:r>
            <a:r>
              <a:rPr lang="en-US" sz="2000" b="1" i="1" u="sng" dirty="0">
                <a:solidFill>
                  <a:srgbClr val="0070C0"/>
                </a:solidFill>
              </a:rPr>
              <a:t>“carry”.</a:t>
            </a:r>
          </a:p>
          <a:p>
            <a:pPr algn="l" rtl="0"/>
            <a:r>
              <a:rPr lang="en-US" sz="2000" b="1" dirty="0"/>
              <a:t>In the decimal system, a carry occurs when the sum of 2 digits is 10 or more.  For example,</a:t>
            </a:r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r>
              <a:rPr lang="en-US" sz="2000" b="1" u="sng" dirty="0">
                <a:solidFill>
                  <a:srgbClr val="0070C0"/>
                </a:solidFill>
              </a:rPr>
              <a:t>In binary</a:t>
            </a:r>
            <a:r>
              <a:rPr lang="en-US" sz="2000" b="1" dirty="0"/>
              <a:t>, a carry occurs when the sum of 2 binary digits is 2 or more.  This leaves only four possibilities: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        0 + 0 =  0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    0 + 1 =  1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    1 + 1 = 10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b="1" dirty="0">
                <a:solidFill>
                  <a:srgbClr val="0070C0"/>
                </a:solidFill>
              </a:rPr>
              <a:t>(therefore, 0 with a carry)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1 + 1 + 1 = 11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b="1" dirty="0">
                <a:solidFill>
                  <a:srgbClr val="0070C0"/>
                </a:solidFill>
              </a:rPr>
              <a:t>(therefore, 1 with a carry)</a:t>
            </a:r>
            <a:r>
              <a:rPr lang="en-US" sz="2000" b="1" dirty="0">
                <a:solidFill>
                  <a:srgbClr val="FF0000"/>
                </a:solidFill>
              </a:rPr>
              <a:t> </a:t>
            </a:r>
          </a:p>
          <a:p>
            <a:pPr algn="l" rtl="0">
              <a:buNone/>
            </a:pPr>
            <a:endParaRPr lang="en-US" sz="2000" b="1" i="1" u="sng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sz="2000" b="1" dirty="0"/>
          </a:p>
        </p:txBody>
      </p:sp>
      <p:pic>
        <p:nvPicPr>
          <p:cNvPr id="4" name="Picture 3" descr="http://www.cci-compeng.com/Unit_1_Representing_Data/Unit_1_Images/1305_Car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564904"/>
            <a:ext cx="2209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948264" y="1556792"/>
          <a:ext cx="1497330" cy="1368152"/>
        </p:xfrm>
        <a:graphic>
          <a:graphicData uri="http://schemas.openxmlformats.org/drawingml/2006/table">
            <a:tbl>
              <a:tblPr/>
              <a:tblGrid>
                <a:gridCol w="49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22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04248" y="836712"/>
            <a:ext cx="1601721" cy="6466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 table</a:t>
            </a:r>
            <a:endParaRPr kumimoji="0" lang="en-US" b="1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9512" y="436603"/>
            <a:ext cx="860444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Example9: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Add the binary numbers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0011 0010</a:t>
            </a:r>
            <a:r>
              <a:rPr kumimoji="0" lang="en-US" sz="2800" b="1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+ 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0011 0111</a:t>
            </a:r>
            <a:r>
              <a:rPr kumimoji="0" lang="en-US" sz="2800" b="1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" name="Picture 9" descr="http://www.cci-compeng.com/Unit_1_Representing_Data/Unit_1_Images/1305_Bin_Add.jpg"/>
          <p:cNvPicPr/>
          <p:nvPr/>
        </p:nvPicPr>
        <p:blipFill>
          <a:blip r:embed="rId2" cstate="print"/>
          <a:srcRect t="17391" r="28358" b="26087"/>
          <a:stretch>
            <a:fillRect/>
          </a:stretch>
        </p:blipFill>
        <p:spPr bwMode="auto">
          <a:xfrm>
            <a:off x="899592" y="2852936"/>
            <a:ext cx="345638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4525963"/>
          </a:xfrm>
        </p:spPr>
        <p:txBody>
          <a:bodyPr/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Example10:</a:t>
            </a:r>
          </a:p>
          <a:p>
            <a:pPr algn="l" rtl="0">
              <a:buNone/>
            </a:pPr>
            <a:r>
              <a:rPr lang="en-US" sz="2400" dirty="0"/>
              <a:t>Add the binary numbers</a:t>
            </a:r>
          </a:p>
          <a:p>
            <a:pPr algn="l" rtl="0">
              <a:buNone/>
            </a:pPr>
            <a:r>
              <a:rPr lang="en-US" sz="2400" b="1" dirty="0">
                <a:solidFill>
                  <a:srgbClr val="C00000"/>
                </a:solidFill>
              </a:rPr>
              <a:t>1011.01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+11.011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</a:p>
          <a:p>
            <a:pPr algn="l" rtl="0">
              <a:buNone/>
            </a:pP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4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400" dirty="0"/>
          </a:p>
          <a:p>
            <a:pPr algn="l">
              <a:buNone/>
            </a:pPr>
            <a:endParaRPr lang="ar-SA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6948264" y="1556792"/>
          <a:ext cx="1497330" cy="1368152"/>
        </p:xfrm>
        <a:graphic>
          <a:graphicData uri="http://schemas.openxmlformats.org/drawingml/2006/table">
            <a:tbl>
              <a:tblPr/>
              <a:tblGrid>
                <a:gridCol w="49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22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04248" y="836712"/>
            <a:ext cx="1601721" cy="6466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 table</a:t>
            </a:r>
            <a:endParaRPr kumimoji="0" lang="en-US" b="1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http://www.exploringbinary.com/wp-content/uploads/BinaryAdditionExample.png"/>
          <p:cNvPicPr/>
          <p:nvPr/>
        </p:nvPicPr>
        <p:blipFill>
          <a:blip r:embed="rId2" cstate="print"/>
          <a:srcRect t="18182" b="30303"/>
          <a:stretch>
            <a:fillRect/>
          </a:stretch>
        </p:blipFill>
        <p:spPr bwMode="auto">
          <a:xfrm>
            <a:off x="1403648" y="3140968"/>
            <a:ext cx="33843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1763688" y="188640"/>
            <a:ext cx="540060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Subtraction</a:t>
            </a:r>
            <a:br>
              <a:rPr lang="en-US" b="1" dirty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016223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2800" dirty="0"/>
              <a:t>For binary subtraction, there are </a:t>
            </a:r>
            <a:r>
              <a:rPr lang="en-US" sz="2800" i="1" dirty="0"/>
              <a:t>four</a:t>
            </a:r>
            <a:r>
              <a:rPr lang="en-US" sz="2800" dirty="0"/>
              <a:t> facts instead of one hundred: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dirty="0"/>
              <a:t> </a:t>
            </a:r>
          </a:p>
          <a:p>
            <a:pPr algn="l" rtl="0">
              <a:buNone/>
            </a:pPr>
            <a:r>
              <a:rPr lang="ar-SA" sz="2400" dirty="0"/>
              <a:t> </a:t>
            </a:r>
            <a:endParaRPr lang="en-US" sz="2400" dirty="0"/>
          </a:p>
          <a:p>
            <a:pPr algn="l" rtl="0">
              <a:buNone/>
            </a:pPr>
            <a:endParaRPr lang="ar-SA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2420888"/>
            <a:ext cx="2861786" cy="242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1944216"/>
          </a:xfrm>
        </p:spPr>
        <p:txBody>
          <a:bodyPr>
            <a:normAutofit/>
          </a:bodyPr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11:</a:t>
            </a:r>
          </a:p>
          <a:p>
            <a:pPr algn="l" rtl="0">
              <a:buNone/>
            </a:pPr>
            <a:r>
              <a:rPr lang="en-US" sz="2000" dirty="0"/>
              <a:t>Subtract: </a:t>
            </a:r>
            <a:r>
              <a:rPr lang="en-US" sz="2000" b="1" dirty="0">
                <a:solidFill>
                  <a:srgbClr val="C00000"/>
                </a:solidFill>
              </a:rPr>
              <a:t>10101.101</a:t>
            </a:r>
            <a:r>
              <a:rPr lang="en-US" sz="2000" b="1" baseline="30000" dirty="0">
                <a:solidFill>
                  <a:srgbClr val="C00000"/>
                </a:solidFill>
              </a:rPr>
              <a:t>_</a:t>
            </a:r>
            <a:r>
              <a:rPr lang="en-US" sz="2000" b="1" dirty="0">
                <a:solidFill>
                  <a:srgbClr val="C00000"/>
                </a:solidFill>
              </a:rPr>
              <a:t>1011.11</a:t>
            </a:r>
          </a:p>
          <a:p>
            <a:pPr algn="l" rtl="0" fontAlgn="base">
              <a:spcAft>
                <a:spcPct val="0"/>
              </a:spcAft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ar-SA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84368" y="260648"/>
            <a:ext cx="971600" cy="10081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0" y="1196752"/>
            <a:ext cx="9144000" cy="4968552"/>
            <a:chOff x="0" y="1196752"/>
            <a:chExt cx="9144000" cy="4968552"/>
          </a:xfrm>
        </p:grpSpPr>
        <p:pic>
          <p:nvPicPr>
            <p:cNvPr id="6" name="Picture 5" descr="http://www.exploringbinary.com/wp-content/uploads/BinarySubtractionExampleSteps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55776" y="1196752"/>
              <a:ext cx="4032448" cy="496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0" name="Text Box 2"/>
            <p:cNvSpPr txBox="1">
              <a:spLocks noChangeArrowheads="1"/>
            </p:cNvSpPr>
            <p:nvPr/>
          </p:nvSpPr>
          <p:spPr bwMode="auto">
            <a:xfrm>
              <a:off x="0" y="1484784"/>
              <a:ext cx="2483768" cy="62731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1: 1 – 0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0" y="2276872"/>
              <a:ext cx="2627784" cy="5897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Step2: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1" y="3573016"/>
              <a:ext cx="2843808" cy="5897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Step3: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79512" y="4941168"/>
              <a:ext cx="2376264" cy="86409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4: Cascaded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6562897" y="1484784"/>
              <a:ext cx="2581103" cy="62731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5: 1 – 1 = 0.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6677197" y="2780928"/>
              <a:ext cx="2466803" cy="62731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6: 0 – 0 = 0.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6444208" y="4221088"/>
              <a:ext cx="2699792" cy="9361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Step7: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83568" y="908720"/>
            <a:ext cx="7884367" cy="23467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Checking the Answer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can check the answer in a few ways. One way is to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D64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tooltip="Read Rick Regan's Article “Binary Addition”"/>
              </a:rPr>
              <a:t>add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result (1001.111) to the subtrahend (1011.11), and check that that answer matches the minuend (10101.101):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exploringbinary.com/wp-content/uploads/BinarySubtractionExampleCheck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84984"/>
            <a:ext cx="237626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123728" y="188640"/>
            <a:ext cx="432048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u="sng" dirty="0">
                <a:solidFill>
                  <a:srgbClr val="FF0000"/>
                </a:solidFill>
              </a:rPr>
              <a:t>Binary Multiplication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5289451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Binary multiplication uses the same algorithm as in decimal, but uses just three order-independent facts: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0 x 0 = 0,	</a:t>
            </a:r>
            <a:endParaRPr lang="en-US" dirty="0">
              <a:solidFill>
                <a:srgbClr val="0070C0"/>
              </a:solidFill>
            </a:endParaRP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 1 x 0 = 0, </a:t>
            </a:r>
            <a:endParaRPr lang="en-US" dirty="0">
              <a:solidFill>
                <a:srgbClr val="0070C0"/>
              </a:solidFill>
            </a:endParaRP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1 x 1 = 1 </a:t>
            </a:r>
            <a:endParaRPr lang="en-US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مستدير الزوايا 9"/>
          <p:cNvSpPr/>
          <p:nvPr/>
        </p:nvSpPr>
        <p:spPr>
          <a:xfrm>
            <a:off x="971600" y="116632"/>
            <a:ext cx="748883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800200"/>
          </a:xfrm>
        </p:spPr>
        <p:txBody>
          <a:bodyPr/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</a:rPr>
              <a:t>Example 12:</a:t>
            </a:r>
          </a:p>
          <a:p>
            <a:pPr algn="l" rtl="0">
              <a:buNone/>
            </a:pPr>
            <a:r>
              <a:rPr lang="en-US" sz="2400" dirty="0"/>
              <a:t>Multiply  </a:t>
            </a:r>
            <a:r>
              <a:rPr lang="en-US" sz="2400" b="1" dirty="0">
                <a:solidFill>
                  <a:srgbClr val="0070C0"/>
                </a:solidFill>
              </a:rPr>
              <a:t>1011.01 x 110.1</a:t>
            </a:r>
          </a:p>
          <a:p>
            <a:pPr algn="l" rtl="0" fontAlgn="base">
              <a:spcAft>
                <a:spcPct val="0"/>
              </a:spcAft>
              <a:buNone/>
            </a:pP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 fontAlgn="base">
              <a:spcAft>
                <a:spcPct val="0"/>
              </a:spcAft>
              <a:buNone/>
            </a:pPr>
            <a:endParaRPr lang="en-US" sz="24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78098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u="sng" dirty="0">
                <a:solidFill>
                  <a:srgbClr val="FF0000"/>
                </a:solidFill>
              </a:rPr>
              <a:t>Binary Multiplication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ar-SA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www.exploringbinary.com/wp-content/uploads/BinaryMultiplicationExampleStep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4704160" cy="360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4788457" y="4221088"/>
            <a:ext cx="4248039" cy="1710427"/>
            <a:chOff x="3201" y="10664"/>
            <a:chExt cx="4359" cy="1494"/>
          </a:xfrm>
        </p:grpSpPr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3850" y="11835"/>
              <a:ext cx="3321" cy="3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31849B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1001001.001 </a:t>
              </a:r>
              <a:endParaRPr kumimoji="0" lang="ar-S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3201" y="10664"/>
              <a:ext cx="4359" cy="1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                 1  1 1</a:t>
              </a:r>
              <a:r>
                <a:rPr lang="en-US" sz="1200" b="1" dirty="0">
                  <a:solidFill>
                    <a:srgbClr val="FF0000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      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1 10  </a:t>
              </a:r>
            </a:p>
            <a:p>
              <a:pPr lvl="0" algn="l" rt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200" b="1" dirty="0">
                  <a:solidFill>
                    <a:srgbClr val="FF0000"/>
                  </a:solidFill>
                  <a:latin typeface="Calibri" pitchFamily="34" charset="0"/>
                  <a:ea typeface="Arial" pitchFamily="34" charset="0"/>
                  <a:cs typeface="Arial" pitchFamily="34" charset="0"/>
                </a:rPr>
                <a:t>      1</a:t>
              </a:r>
              <a:endParaRPr kumimoji="0" lang="en-US" sz="12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 marL="457200" marR="0" lvl="1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915816" y="188640"/>
            <a:ext cx="338437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solidFill>
                  <a:srgbClr val="C00000"/>
                </a:solidFill>
              </a:rPr>
              <a:t>Binary System</a:t>
            </a:r>
            <a:br>
              <a:rPr lang="en-US" b="1" i="1" u="sng" dirty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The binary system is a different number system.</a:t>
            </a:r>
          </a:p>
          <a:p>
            <a:pPr algn="l" rtl="0"/>
            <a:r>
              <a:rPr lang="en-US" dirty="0"/>
              <a:t> The coefficients of the binary numbers system have only two possible values: 0 or 1.</a:t>
            </a:r>
          </a:p>
          <a:p>
            <a:pPr algn="l" rtl="0"/>
            <a:r>
              <a:rPr lang="en-US" dirty="0"/>
              <a:t> Each coefficient d is multiplied by 2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For example, the decimal equivalent of the binary number </a:t>
            </a:r>
            <a:r>
              <a:rPr lang="en-US" b="1" dirty="0">
                <a:solidFill>
                  <a:srgbClr val="0070C0"/>
                </a:solidFill>
              </a:rPr>
              <a:t>11010.11</a:t>
            </a:r>
            <a:r>
              <a:rPr lang="en-US" dirty="0"/>
              <a:t> is </a:t>
            </a:r>
            <a:r>
              <a:rPr lang="en-US" b="1" dirty="0">
                <a:solidFill>
                  <a:srgbClr val="0070C0"/>
                </a:solidFill>
              </a:rPr>
              <a:t>26.75</a:t>
            </a:r>
            <a:r>
              <a:rPr lang="en-US" dirty="0"/>
              <a:t>, as shown from the multiplication of the coefficients by powers of 2:</a:t>
            </a:r>
          </a:p>
          <a:p>
            <a:pPr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1x2</a:t>
            </a:r>
            <a:r>
              <a:rPr lang="en-US" b="1" baseline="30000" dirty="0">
                <a:solidFill>
                  <a:srgbClr val="0070C0"/>
                </a:solidFill>
              </a:rPr>
              <a:t>4</a:t>
            </a:r>
            <a:r>
              <a:rPr lang="en-US" b="1" dirty="0">
                <a:solidFill>
                  <a:srgbClr val="0070C0"/>
                </a:solidFill>
              </a:rPr>
              <a:t> + 1x2</a:t>
            </a:r>
            <a:r>
              <a:rPr lang="en-US" b="1" baseline="30000" dirty="0">
                <a:solidFill>
                  <a:srgbClr val="0070C0"/>
                </a:solidFill>
              </a:rPr>
              <a:t>3</a:t>
            </a:r>
            <a:r>
              <a:rPr lang="en-US" b="1" dirty="0">
                <a:solidFill>
                  <a:srgbClr val="0070C0"/>
                </a:solidFill>
              </a:rPr>
              <a:t> + 0x2</a:t>
            </a:r>
            <a:r>
              <a:rPr lang="en-US" b="1" baseline="30000" dirty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 + 1x2</a:t>
            </a:r>
            <a:r>
              <a:rPr lang="en-US" b="1" baseline="30000" dirty="0">
                <a:solidFill>
                  <a:srgbClr val="0070C0"/>
                </a:solidFill>
              </a:rPr>
              <a:t>1</a:t>
            </a:r>
            <a:r>
              <a:rPr lang="en-US" b="1" dirty="0">
                <a:solidFill>
                  <a:srgbClr val="0070C0"/>
                </a:solidFill>
              </a:rPr>
              <a:t> + 0x2</a:t>
            </a:r>
            <a:r>
              <a:rPr lang="en-US" b="1" baseline="30000" dirty="0">
                <a:solidFill>
                  <a:srgbClr val="0070C0"/>
                </a:solidFill>
              </a:rPr>
              <a:t>0</a:t>
            </a:r>
            <a:r>
              <a:rPr lang="en-US" b="1" dirty="0">
                <a:solidFill>
                  <a:srgbClr val="0070C0"/>
                </a:solidFill>
              </a:rPr>
              <a:t> + 1x2</a:t>
            </a:r>
            <a:r>
              <a:rPr lang="en-US" b="1" baseline="30000" dirty="0">
                <a:solidFill>
                  <a:srgbClr val="0070C0"/>
                </a:solidFill>
              </a:rPr>
              <a:t>-1</a:t>
            </a:r>
            <a:r>
              <a:rPr lang="en-US" b="1" dirty="0">
                <a:solidFill>
                  <a:srgbClr val="0070C0"/>
                </a:solidFill>
              </a:rPr>
              <a:t> + 1x2</a:t>
            </a:r>
            <a:r>
              <a:rPr lang="en-US" b="1" baseline="30000" dirty="0">
                <a:solidFill>
                  <a:srgbClr val="0070C0"/>
                </a:solidFill>
              </a:rPr>
              <a:t>-2</a:t>
            </a:r>
            <a:r>
              <a:rPr lang="en-US" b="1" dirty="0">
                <a:solidFill>
                  <a:srgbClr val="0070C0"/>
                </a:solidFill>
              </a:rPr>
              <a:t> = 26.75</a:t>
            </a:r>
          </a:p>
          <a:p>
            <a:pPr algn="l" rtl="0"/>
            <a:r>
              <a:rPr lang="en-US" dirty="0"/>
              <a:t>the digits in a binary number are called bits.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Page 10</a:t>
            </a:r>
            <a:endParaRPr lang="ar-SA" b="1" i="1" u="sng" dirty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331640" y="188640"/>
            <a:ext cx="6768752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to Decimal Conversion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08580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/>
              <a:t>A binary number can be converted to decimal by forming the sum of powers of 2 of those coefficients whose value is 1.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 2</a:t>
            </a:r>
            <a:endParaRPr lang="en-US" dirty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dirty="0"/>
              <a:t>Convert the binary number </a:t>
            </a:r>
            <a:r>
              <a:rPr lang="en-US" dirty="0">
                <a:solidFill>
                  <a:srgbClr val="0070C0"/>
                </a:solidFill>
              </a:rPr>
              <a:t>(1101001)</a:t>
            </a:r>
            <a:r>
              <a:rPr lang="en-US" baseline="-25000" dirty="0">
                <a:solidFill>
                  <a:srgbClr val="0070C0"/>
                </a:solidFill>
              </a:rPr>
              <a:t>2 </a:t>
            </a:r>
            <a:r>
              <a:rPr lang="en-US" dirty="0"/>
              <a:t>to decimal.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dirty="0"/>
              <a:t>(1101001)</a:t>
            </a:r>
            <a:r>
              <a:rPr lang="en-US" baseline="-25000" dirty="0"/>
              <a:t>2 </a:t>
            </a:r>
            <a:r>
              <a:rPr lang="en-US" dirty="0"/>
              <a:t>=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331640" y="188640"/>
            <a:ext cx="6768752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Example3:</a:t>
            </a:r>
            <a:endParaRPr lang="en-US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Convert the (110.001)</a:t>
            </a:r>
            <a:r>
              <a:rPr lang="en-US" baseline="-25000" dirty="0"/>
              <a:t>2</a:t>
            </a:r>
            <a:r>
              <a:rPr lang="en-US" dirty="0"/>
              <a:t> to decimal.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  <a:endParaRPr lang="en-US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(110.001)</a:t>
            </a:r>
            <a:r>
              <a:rPr lang="en-US" baseline="-25000" dirty="0"/>
              <a:t>2 </a:t>
            </a:r>
            <a:r>
              <a:rPr lang="en-US" dirty="0"/>
              <a:t>= </a:t>
            </a:r>
          </a:p>
          <a:p>
            <a:pPr algn="ctr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------------------------------------------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 4</a:t>
            </a:r>
            <a:endParaRPr lang="en-US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Convert (0.11101)</a:t>
            </a:r>
            <a:r>
              <a:rPr lang="en-US" baseline="-25000" dirty="0"/>
              <a:t>2</a:t>
            </a:r>
            <a:r>
              <a:rPr lang="en-US" dirty="0"/>
              <a:t> to decimal.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  <a:endParaRPr lang="en-US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(0.11101)</a:t>
            </a:r>
            <a:r>
              <a:rPr lang="en-US" baseline="-25000" dirty="0"/>
              <a:t>2 </a:t>
            </a:r>
            <a:r>
              <a:rPr lang="en-US" dirty="0"/>
              <a:t>=</a:t>
            </a:r>
          </a:p>
          <a:p>
            <a:pPr algn="l" rtl="0">
              <a:buNone/>
            </a:pPr>
            <a:r>
              <a:rPr lang="en-US" dirty="0"/>
              <a:t>                    =</a:t>
            </a:r>
          </a:p>
          <a:p>
            <a:pPr algn="l" rtl="0">
              <a:buNone/>
            </a:pPr>
            <a:r>
              <a:rPr lang="en-US" dirty="0"/>
              <a:t>                    =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>
              <a:buNone/>
            </a:pP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1907704" y="404664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Binary Fractions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259632" y="188640"/>
            <a:ext cx="684076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Decimal to Binary Conversion</a:t>
            </a:r>
            <a:br>
              <a:rPr lang="en-US" u="sng" dirty="0">
                <a:solidFill>
                  <a:srgbClr val="FF0000"/>
                </a:solidFill>
              </a:rPr>
            </a:b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i="1" u="sng" dirty="0">
                <a:solidFill>
                  <a:srgbClr val="C00000"/>
                </a:solidFill>
              </a:rPr>
              <a:t>Algorithm 1</a:t>
            </a:r>
            <a:endParaRPr lang="en-US" dirty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dirty="0"/>
              <a:t>To convert from a base-10 integer numeral to its base-2 (binary) equivalent,</a:t>
            </a:r>
          </a:p>
          <a:p>
            <a:pPr algn="l" rtl="0"/>
            <a:r>
              <a:rPr lang="en-US" dirty="0"/>
              <a:t> the number is </a:t>
            </a:r>
            <a:r>
              <a:rPr lang="en-US" u="sng" dirty="0">
                <a:hlinkClick r:id="rId2" tooltip="Division by two"/>
              </a:rPr>
              <a:t>divided by two</a:t>
            </a:r>
            <a:r>
              <a:rPr lang="en-US" dirty="0"/>
              <a:t>, and the remainder is the </a:t>
            </a:r>
            <a:r>
              <a:rPr lang="en-US" u="sng" dirty="0">
                <a:hlinkClick r:id="rId3" tooltip="Least-significant bit"/>
              </a:rPr>
              <a:t>least-significant bit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The (integer) result is again divided by two, its remainder is the next least significant bit.</a:t>
            </a:r>
          </a:p>
          <a:p>
            <a:pPr algn="l" rtl="0"/>
            <a:r>
              <a:rPr lang="en-US" dirty="0"/>
              <a:t> This process repeats until the quotient becomes zero.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195736" y="188640"/>
            <a:ext cx="4536504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u="sng" dirty="0">
                <a:solidFill>
                  <a:srgbClr val="FF0000"/>
                </a:solidFill>
              </a:rPr>
              <a:t>Decimal to Binary Conversion</a:t>
            </a:r>
            <a:endParaRPr lang="ar-S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604867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5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000" b="1" i="1" dirty="0"/>
              <a:t>Convert</a:t>
            </a:r>
            <a:r>
              <a:rPr lang="en-US" sz="2000" dirty="0"/>
              <a:t> </a:t>
            </a:r>
            <a:r>
              <a:rPr lang="en-US" sz="2000" b="1" dirty="0"/>
              <a:t>  </a:t>
            </a:r>
            <a:r>
              <a:rPr lang="en-US" sz="2000" b="1" dirty="0">
                <a:solidFill>
                  <a:srgbClr val="C00000"/>
                </a:solidFill>
              </a:rPr>
              <a:t>23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dirty="0"/>
              <a:t> to binary  number.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r>
              <a:rPr lang="en-US" sz="2000" dirty="0"/>
              <a:t>The answer is </a:t>
            </a:r>
            <a:r>
              <a:rPr lang="en-US" sz="2000" b="1" u="sng" dirty="0"/>
              <a:t>found by reading "up" from the bottom.</a:t>
            </a:r>
            <a:br>
              <a:rPr lang="en-US" sz="2000" b="1" u="sng" dirty="0"/>
            </a:br>
            <a:br>
              <a:rPr lang="en-US" sz="2000" dirty="0"/>
            </a:br>
            <a:r>
              <a:rPr lang="en-US" sz="2000" dirty="0"/>
              <a:t>Therefore, </a:t>
            </a:r>
            <a:r>
              <a:rPr lang="en-US" sz="2000" b="1" dirty="0">
                <a:solidFill>
                  <a:srgbClr val="C00000"/>
                </a:solidFill>
              </a:rPr>
              <a:t>23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dirty="0">
                <a:solidFill>
                  <a:srgbClr val="C00000"/>
                </a:solidFill>
              </a:rPr>
              <a:t> =</a:t>
            </a: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ar-S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1772817"/>
          <a:ext cx="6840759" cy="3818892"/>
        </p:xfrm>
        <a:graphic>
          <a:graphicData uri="http://schemas.openxmlformats.org/drawingml/2006/table">
            <a:tbl>
              <a:tblPr/>
              <a:tblGrid>
                <a:gridCol w="526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4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4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59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Quotient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Remainder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23 ÷ 2 =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11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5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2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1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6.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0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7.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0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sign bit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09320"/>
            <a:ext cx="2170584" cy="41215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195736" y="188640"/>
            <a:ext cx="4680520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u="sng" dirty="0">
                <a:solidFill>
                  <a:srgbClr val="FF0000"/>
                </a:solidFill>
              </a:rPr>
              <a:t>Decimal to Binary Conversion</a:t>
            </a:r>
            <a:endParaRPr lang="ar-S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54461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6:</a:t>
            </a:r>
          </a:p>
          <a:p>
            <a:pPr algn="l" rtl="0">
              <a:buNone/>
            </a:pPr>
            <a:r>
              <a:rPr lang="en-US" sz="2400" dirty="0"/>
              <a:t>Convert </a:t>
            </a:r>
            <a:r>
              <a:rPr lang="en-US" sz="2400" b="1" dirty="0">
                <a:solidFill>
                  <a:srgbClr val="C00000"/>
                </a:solidFill>
              </a:rPr>
              <a:t>46</a:t>
            </a:r>
            <a:r>
              <a:rPr lang="en-US" sz="2400" b="1" baseline="-25000" dirty="0">
                <a:solidFill>
                  <a:srgbClr val="C00000"/>
                </a:solidFill>
              </a:rPr>
              <a:t> 10</a:t>
            </a:r>
            <a:r>
              <a:rPr lang="en-US" sz="2400" dirty="0"/>
              <a:t> to base 2.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000" dirty="0"/>
              <a:t>Therefore, </a:t>
            </a:r>
            <a:r>
              <a:rPr lang="en-US" sz="2000" b="1" dirty="0">
                <a:solidFill>
                  <a:srgbClr val="C00000"/>
                </a:solidFill>
              </a:rPr>
              <a:t>46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dirty="0">
                <a:solidFill>
                  <a:srgbClr val="C00000"/>
                </a:solidFill>
              </a:rPr>
              <a:t> =</a:t>
            </a:r>
            <a:br>
              <a:rPr lang="en-US" sz="2000" dirty="0">
                <a:solidFill>
                  <a:srgbClr val="C00000"/>
                </a:solidFill>
              </a:rPr>
            </a:br>
            <a:endParaRPr lang="en-US" sz="2000" b="1" u="sng" dirty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>
              <a:buNone/>
            </a:pPr>
            <a:endParaRPr lang="ar-S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23728" y="1988840"/>
          <a:ext cx="5328590" cy="3456387"/>
        </p:xfrm>
        <a:graphic>
          <a:graphicData uri="http://schemas.openxmlformats.org/drawingml/2006/table">
            <a:tbl>
              <a:tblPr/>
              <a:tblGrid>
                <a:gridCol w="40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9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Quotient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Remainder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46 ÷ 2 =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23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11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5 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6.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7.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0 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sign bit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683568" y="188640"/>
            <a:ext cx="7776864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b="1" u="sng" dirty="0">
                <a:solidFill>
                  <a:srgbClr val="FF0000"/>
                </a:solidFill>
              </a:rPr>
              <a:t>Decimal Fractions to Binary Fractions Conversions</a:t>
            </a:r>
            <a:br>
              <a:rPr lang="en-US" sz="2400" b="1" u="sng" dirty="0">
                <a:solidFill>
                  <a:srgbClr val="FF0000"/>
                </a:solidFill>
              </a:rPr>
            </a:br>
            <a:endParaRPr lang="ar-SA" sz="2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3816425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To convert the fractional part successive multiplications are done instead of divisions.  In each case the remaining fractional part is used in the succeeding multiplication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683568" y="116632"/>
            <a:ext cx="7776864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7</a:t>
            </a:r>
          </a:p>
          <a:p>
            <a:pPr algn="l" rtl="0">
              <a:buNone/>
            </a:pPr>
            <a:r>
              <a:rPr lang="en-US" sz="2400" dirty="0"/>
              <a:t>Convert the decimal fraction </a:t>
            </a:r>
            <a:r>
              <a:rPr lang="en-US" sz="2400" b="1" dirty="0">
                <a:solidFill>
                  <a:srgbClr val="C00000"/>
                </a:solidFill>
              </a:rPr>
              <a:t>0.59375</a:t>
            </a:r>
            <a:r>
              <a:rPr lang="en-US" sz="2400" b="1" baseline="-25000" dirty="0">
                <a:solidFill>
                  <a:srgbClr val="C00000"/>
                </a:solidFill>
              </a:rPr>
              <a:t>10</a:t>
            </a:r>
            <a:r>
              <a:rPr lang="en-US" sz="2400" dirty="0"/>
              <a:t>  to binary fraction.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2000" b="1" dirty="0"/>
              <a:t>To convert the fractional part (0.59375)</a:t>
            </a:r>
            <a:r>
              <a:rPr lang="en-US" sz="2000" b="1" baseline="-25000" dirty="0"/>
              <a:t>10</a:t>
            </a:r>
            <a:r>
              <a:rPr lang="en-US" sz="2000" b="1" dirty="0"/>
              <a:t>, successive multiplications are done instead of divisions.  In each case the remaining fractional part is used in the succeeding multiplication</a:t>
            </a:r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r>
              <a:rPr lang="en-US" sz="2000" b="1" dirty="0"/>
              <a:t>Therefore </a:t>
            </a:r>
            <a:r>
              <a:rPr lang="en-US" sz="2000" b="1" dirty="0">
                <a:solidFill>
                  <a:srgbClr val="C00000"/>
                </a:solidFill>
              </a:rPr>
              <a:t>0.59375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</a:t>
            </a:r>
            <a:endParaRPr lang="en-US" sz="2000" b="1" u="sng" dirty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b="1" u="sng" dirty="0">
                <a:solidFill>
                  <a:srgbClr val="FF0000"/>
                </a:solidFill>
              </a:rPr>
              <a:t>Decimal Fractions to Binary Fractions Conversions</a:t>
            </a:r>
            <a:br>
              <a:rPr lang="en-US" sz="2400" b="1" u="sng" dirty="0">
                <a:solidFill>
                  <a:srgbClr val="FF0000"/>
                </a:solidFill>
              </a:rPr>
            </a:br>
            <a:endParaRPr lang="ar-SA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1720" y="3140968"/>
          <a:ext cx="5544615" cy="2487933"/>
        </p:xfrm>
        <a:graphic>
          <a:graphicData uri="http://schemas.openxmlformats.org/drawingml/2006/table">
            <a:tbl>
              <a:tblPr/>
              <a:tblGrid>
                <a:gridCol w="369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Integer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Fraction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0.59375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0.1875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0.375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0.75 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1050</Words>
  <Application>Microsoft Office PowerPoint</Application>
  <PresentationFormat>عرض على الشاشة (4:3)</PresentationFormat>
  <Paragraphs>275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Verdana</vt:lpstr>
      <vt:lpstr>سمة Office</vt:lpstr>
      <vt:lpstr>Introduction To Number Systems </vt:lpstr>
      <vt:lpstr>Binary System </vt:lpstr>
      <vt:lpstr>Binary to Decimal Conversion </vt:lpstr>
      <vt:lpstr>عرض تقديمي في PowerPoint</vt:lpstr>
      <vt:lpstr>Decimal to Binary Conversion </vt:lpstr>
      <vt:lpstr>Decimal to Binary Conversion</vt:lpstr>
      <vt:lpstr>Decimal to Binary Conversion</vt:lpstr>
      <vt:lpstr>Decimal Fractions to Binary Fractions Conversions </vt:lpstr>
      <vt:lpstr>Decimal Fractions to Binary Fractions Conversions </vt:lpstr>
      <vt:lpstr>Decimal to Binary Conversion</vt:lpstr>
      <vt:lpstr>Arithmetic in the Binary System </vt:lpstr>
      <vt:lpstr>Binary Addition </vt:lpstr>
      <vt:lpstr>عرض تقديمي في PowerPoint</vt:lpstr>
      <vt:lpstr>عرض تقديمي في PowerPoint</vt:lpstr>
      <vt:lpstr>Binary Subtraction </vt:lpstr>
      <vt:lpstr>عرض تقديمي في PowerPoint</vt:lpstr>
      <vt:lpstr>عرض تقديمي في PowerPoint</vt:lpstr>
      <vt:lpstr>Binary Multiplication </vt:lpstr>
      <vt:lpstr>Binary Multiplication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Number Systems </dc:title>
  <dc:creator>Zainab</dc:creator>
  <cp:lastModifiedBy>Laila Alzaid</cp:lastModifiedBy>
  <cp:revision>62</cp:revision>
  <dcterms:created xsi:type="dcterms:W3CDTF">2013-03-15T15:26:52Z</dcterms:created>
  <dcterms:modified xsi:type="dcterms:W3CDTF">2021-08-31T07:06:15Z</dcterms:modified>
</cp:coreProperties>
</file>