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86" r:id="rId2"/>
    <p:sldId id="287" r:id="rId3"/>
    <p:sldId id="295" r:id="rId4"/>
    <p:sldId id="289" r:id="rId5"/>
    <p:sldId id="290" r:id="rId6"/>
    <p:sldId id="291" r:id="rId7"/>
    <p:sldId id="296" r:id="rId8"/>
    <p:sldId id="292" r:id="rId9"/>
    <p:sldId id="297" r:id="rId10"/>
    <p:sldId id="294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87"/>
    <p:restoredTop sz="50000" autoAdjust="0"/>
  </p:normalViewPr>
  <p:slideViewPr>
    <p:cSldViewPr>
      <p:cViewPr varScale="1">
        <p:scale>
          <a:sx n="70" d="100"/>
          <a:sy n="70" d="100"/>
        </p:scale>
        <p:origin x="237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10/9/2018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10/9/2018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5" t="33263" r="33916" b="38854"/>
          <a:stretch/>
        </p:blipFill>
        <p:spPr bwMode="auto">
          <a:xfrm>
            <a:off x="439834" y="3581400"/>
            <a:ext cx="6061616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60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 </a:t>
            </a:r>
            <a:r>
              <a:rPr lang="ar-SA" sz="1800" b="1" dirty="0">
                <a:solidFill>
                  <a:srgbClr val="0070C0"/>
                </a:solidFill>
              </a:rPr>
              <a:t>سادساً- شكل قائمة </a:t>
            </a:r>
            <a:r>
              <a:rPr lang="ar-SA" sz="1800" b="1" dirty="0" smtClean="0">
                <a:solidFill>
                  <a:srgbClr val="0070C0"/>
                </a:solidFill>
              </a:rPr>
              <a:t>الاستقصاء</a:t>
            </a:r>
          </a:p>
          <a:p>
            <a:pPr marL="68580" indent="0" algn="justLow" rtl="1">
              <a:buNone/>
            </a:pPr>
            <a:endParaRPr lang="ar-SA" sz="1800" b="1" dirty="0">
              <a:solidFill>
                <a:srgbClr val="0070C0"/>
              </a:solidFill>
            </a:endParaRPr>
          </a:p>
          <a:p>
            <a:pPr algn="justLow" rtl="1">
              <a:buFontTx/>
              <a:buChar char="-"/>
            </a:pPr>
            <a:r>
              <a:rPr lang="ar-SA" sz="1800" dirty="0" smtClean="0"/>
              <a:t>استخدام </a:t>
            </a:r>
            <a:r>
              <a:rPr lang="ar-SA" sz="1800" dirty="0"/>
              <a:t>ورق جيد لقائمة الاستقصاء </a:t>
            </a:r>
            <a:r>
              <a:rPr lang="ar-SA" sz="1800" dirty="0" smtClean="0"/>
              <a:t>لجذب انتباه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 </a:t>
            </a:r>
            <a:r>
              <a:rPr lang="ar-SA" sz="1800" dirty="0"/>
              <a:t>إلى </a:t>
            </a:r>
            <a:r>
              <a:rPr lang="ar-SA" sz="1800" dirty="0" smtClean="0"/>
              <a:t>الإجابة على</a:t>
            </a:r>
            <a:r>
              <a:rPr lang="ar-SA" sz="1800" dirty="0"/>
              <a:t> </a:t>
            </a:r>
            <a:r>
              <a:rPr lang="ar-SA" sz="1800" dirty="0" smtClean="0"/>
              <a:t>الأسئلة.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تكون الطباعة جيدة يسهل قراءتها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ترك </a:t>
            </a:r>
            <a:r>
              <a:rPr lang="ar-SA" sz="1800" dirty="0"/>
              <a:t>مساحة كافية للإجابة على الأسئلة المفتوحة أو الأسئلة المغلقة المفتوحة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ترك </a:t>
            </a:r>
            <a:r>
              <a:rPr lang="ar-SA" sz="1800" dirty="0"/>
              <a:t>مسافة كافية بين كل سؤال وآخر لعدم </a:t>
            </a:r>
            <a:r>
              <a:rPr lang="ar-SA" sz="1800" dirty="0" smtClean="0"/>
              <a:t>التداخل </a:t>
            </a:r>
            <a:r>
              <a:rPr lang="ar-SA" sz="1800" dirty="0"/>
              <a:t>في </a:t>
            </a:r>
            <a:r>
              <a:rPr lang="ar-SA" sz="1800" dirty="0" smtClean="0"/>
              <a:t>الأسئلة الأمر الذي</a:t>
            </a:r>
            <a:r>
              <a:rPr lang="ar-SA" sz="1800" dirty="0"/>
              <a:t> </a:t>
            </a:r>
            <a:r>
              <a:rPr lang="ar-SA" sz="1800" dirty="0" smtClean="0"/>
              <a:t>يجعل </a:t>
            </a:r>
            <a:r>
              <a:rPr lang="ar-SA" sz="1800" dirty="0" err="1"/>
              <a:t>المستقصى</a:t>
            </a:r>
            <a:r>
              <a:rPr lang="ar-SA" sz="1800" dirty="0"/>
              <a:t> منه يجيب على جميع الأسئلة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ترقيم أسئلة الاستقصاء بطريقة تسهل من تسجيل البيانات وتبويبها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ترقيم قائمة الاستقصاء إذا احتوت على أثر من صفحة واحدة</a:t>
            </a:r>
            <a:r>
              <a:rPr lang="ar-SA" sz="1800" dirty="0" smtClean="0"/>
              <a:t>.</a:t>
            </a:r>
          </a:p>
          <a:p>
            <a:pPr algn="justLow" rtl="1">
              <a:buFontTx/>
              <a:buChar char="-"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581400" y="15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>
                <a:solidFill>
                  <a:schemeClr val="bg1"/>
                </a:solidFill>
              </a:rPr>
              <a:t>شكل قائمة الاستقصاء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3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6481439"/>
          </a:xfrm>
        </p:spPr>
        <p:txBody>
          <a:bodyPr>
            <a:normAutofit/>
          </a:bodyPr>
          <a:lstStyle/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الوحدة الثالثة</a:t>
            </a:r>
          </a:p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الاستقصاء </a:t>
            </a:r>
            <a:r>
              <a:rPr lang="ar-SA" sz="1800" dirty="0" smtClean="0">
                <a:solidFill>
                  <a:srgbClr val="0070C0"/>
                </a:solidFill>
              </a:rPr>
              <a:t>(الاستبيان)</a:t>
            </a:r>
          </a:p>
          <a:p>
            <a:pPr marL="68580" indent="0" algn="ctr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الهدف العام: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معرفة </a:t>
            </a:r>
            <a:r>
              <a:rPr lang="ar-SA" sz="1800" dirty="0"/>
              <a:t>تصميم الاستبيان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الأهداف التفصيلية: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عندما </a:t>
            </a:r>
            <a:r>
              <a:rPr lang="ar-SA" sz="1800" dirty="0"/>
              <a:t>تكمل هذه الوحدة يكون المتدرب قادراً وبكفاءة على أن: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1- يعرف </a:t>
            </a:r>
            <a:r>
              <a:rPr lang="ar-SA" sz="1800" dirty="0"/>
              <a:t>الاستبيان و يشرح سمات الاستبيان الجيد.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2- يتعرف </a:t>
            </a:r>
            <a:r>
              <a:rPr lang="ar-SA" sz="1800" dirty="0"/>
              <a:t>على خطوات تصميم الاستقصاء.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3- يتعرف </a:t>
            </a:r>
            <a:r>
              <a:rPr lang="ar-SA" sz="1800" dirty="0"/>
              <a:t>على أنواع الاستبيان وأنواع الأسئلة.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4-  </a:t>
            </a:r>
            <a:r>
              <a:rPr lang="ar-SA" sz="1800" dirty="0"/>
              <a:t>يصمم استبياناً يتعلق بمشكلة تسويقية.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8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905000"/>
            <a:ext cx="5541981" cy="65532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أولاً- مفهوم الاستقصاء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الاستقصاء </a:t>
            </a:r>
            <a:r>
              <a:rPr lang="ar-SA" sz="1800" dirty="0"/>
              <a:t>أو الاستبيان هو طريق </a:t>
            </a:r>
            <a:r>
              <a:rPr lang="ar-SA" sz="1800" dirty="0" smtClean="0"/>
              <a:t> لجمع البيانات الأولي عن طريق توجيه مجموعة من</a:t>
            </a:r>
            <a:r>
              <a:rPr lang="ar-SA" sz="1800" dirty="0"/>
              <a:t> </a:t>
            </a:r>
            <a:r>
              <a:rPr lang="ar-SA" sz="1800" dirty="0" smtClean="0"/>
              <a:t>الأسئلة </a:t>
            </a:r>
            <a:r>
              <a:rPr lang="ar-SA" sz="1800" dirty="0"/>
              <a:t>إلى </a:t>
            </a:r>
            <a:r>
              <a:rPr lang="ar-SA" sz="1800" dirty="0" err="1"/>
              <a:t>المستقصى</a:t>
            </a:r>
            <a:r>
              <a:rPr lang="ar-SA" sz="1800" dirty="0"/>
              <a:t> منهم ويطلب منهم الإجابة عليها، ويتم توجيه </a:t>
            </a:r>
            <a:r>
              <a:rPr lang="ar-SA" sz="1800" dirty="0" smtClean="0"/>
              <a:t>الاستقصاء </a:t>
            </a:r>
            <a:r>
              <a:rPr lang="ar-SA" sz="1800" dirty="0"/>
              <a:t>إلى </a:t>
            </a:r>
            <a:r>
              <a:rPr lang="ar-SA" sz="1800" dirty="0" err="1" smtClean="0"/>
              <a:t>المستقصى</a:t>
            </a:r>
            <a:r>
              <a:rPr lang="ar-SA" sz="1800" dirty="0"/>
              <a:t> </a:t>
            </a:r>
            <a:r>
              <a:rPr lang="ar-SA" sz="1800" dirty="0" smtClean="0"/>
              <a:t>منهم عن طريق المقابلة الشخصية </a:t>
            </a:r>
            <a:r>
              <a:rPr lang="ar-SA" sz="1800" dirty="0"/>
              <a:t>أو </a:t>
            </a:r>
            <a:r>
              <a:rPr lang="ar-SA" sz="1800" dirty="0" smtClean="0"/>
              <a:t>البريد العادي </a:t>
            </a:r>
            <a:r>
              <a:rPr lang="ar-SA" sz="1800" dirty="0"/>
              <a:t>أو </a:t>
            </a:r>
            <a:r>
              <a:rPr lang="ar-SA" sz="1800" dirty="0" smtClean="0"/>
              <a:t>الهاتف </a:t>
            </a:r>
            <a:r>
              <a:rPr lang="ar-SA" sz="1800" dirty="0"/>
              <a:t>أو </a:t>
            </a:r>
            <a:r>
              <a:rPr lang="ar-SA" sz="1800" dirty="0" smtClean="0"/>
              <a:t>الفاكس </a:t>
            </a:r>
            <a:r>
              <a:rPr lang="ar-SA" sz="1800" dirty="0"/>
              <a:t>أو </a:t>
            </a:r>
            <a:r>
              <a:rPr lang="ar-SA" sz="1800" dirty="0" smtClean="0"/>
              <a:t>البريد</a:t>
            </a:r>
            <a:r>
              <a:rPr lang="ar-SA" sz="1800" dirty="0"/>
              <a:t> </a:t>
            </a:r>
            <a:r>
              <a:rPr lang="ar-SA" sz="1800" dirty="0" smtClean="0"/>
              <a:t>الإلكتروني</a:t>
            </a:r>
            <a:r>
              <a:rPr lang="ar-SA" sz="1800" dirty="0"/>
              <a:t>.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53608" y="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مفهوم </a:t>
            </a:r>
            <a:r>
              <a:rPr lang="ar-SA" b="1" dirty="0">
                <a:solidFill>
                  <a:schemeClr val="bg1"/>
                </a:solidFill>
              </a:rPr>
              <a:t>الاستقصاء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8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1295400"/>
            <a:ext cx="5541981" cy="7162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ثانياً- </a:t>
            </a:r>
            <a:r>
              <a:rPr lang="ar-SA" sz="1800" dirty="0">
                <a:solidFill>
                  <a:srgbClr val="0070C0"/>
                </a:solidFill>
              </a:rPr>
              <a:t>خطوات تصميم </a:t>
            </a:r>
            <a:r>
              <a:rPr lang="ar-SA" sz="1800" dirty="0" smtClean="0">
                <a:solidFill>
                  <a:srgbClr val="0070C0"/>
                </a:solidFill>
              </a:rPr>
              <a:t>الاستقصاء:</a:t>
            </a:r>
          </a:p>
          <a:p>
            <a:pPr marL="68580" indent="0" algn="justLow" rtl="1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68580" indent="0" algn="r" rtl="1">
              <a:buNone/>
            </a:pPr>
            <a:r>
              <a:rPr lang="ar-SA" sz="1800" dirty="0" smtClean="0"/>
              <a:t>أمور لابد </a:t>
            </a:r>
            <a:r>
              <a:rPr lang="ar-SA" sz="1800" dirty="0"/>
              <a:t>من مراعاتها عند التفكير في تصميم الاستبيان :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517525" indent="0" algn="justLow" rtl="1">
              <a:buNone/>
            </a:pPr>
            <a:r>
              <a:rPr lang="ar-SA" sz="1800" dirty="0" smtClean="0"/>
              <a:t>1- تحديد أهداف الاستبيان</a:t>
            </a:r>
            <a:endParaRPr lang="ar-SA" sz="1800" dirty="0"/>
          </a:p>
          <a:p>
            <a:pPr marL="517525" indent="0" algn="justLow" rtl="1">
              <a:buNone/>
            </a:pPr>
            <a:r>
              <a:rPr lang="ar-SA" sz="1800" dirty="0" smtClean="0"/>
              <a:t>2- أسلوب تنفيذ المقابلة</a:t>
            </a:r>
            <a:endParaRPr lang="ar-SA" sz="1800" dirty="0"/>
          </a:p>
          <a:p>
            <a:pPr marL="517525" indent="0" algn="justLow" rtl="1">
              <a:buNone/>
            </a:pPr>
            <a:r>
              <a:rPr lang="ar-SA" sz="1800" dirty="0" smtClean="0"/>
              <a:t>3- مراعاة </a:t>
            </a:r>
            <a:r>
              <a:rPr lang="ar-SA" sz="1800" dirty="0"/>
              <a:t>تقديم </a:t>
            </a:r>
            <a:r>
              <a:rPr lang="ar-SA" sz="1800" dirty="0" smtClean="0"/>
              <a:t>الاستبيان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4- سهولة الفهم</a:t>
            </a:r>
            <a:r>
              <a:rPr lang="ar-SA" sz="1800" dirty="0"/>
              <a:t> </a:t>
            </a:r>
            <a:endParaRPr lang="ar-SA" sz="1800" dirty="0" smtClean="0"/>
          </a:p>
          <a:p>
            <a:pPr marL="517525" indent="0" algn="justLow" rtl="1">
              <a:buNone/>
            </a:pPr>
            <a:r>
              <a:rPr lang="ar-SA" sz="1800" dirty="0" smtClean="0"/>
              <a:t>5- الإجابات المتوقعة</a:t>
            </a:r>
          </a:p>
          <a:p>
            <a:pPr marL="517525" indent="0" algn="justLow" rtl="1">
              <a:buNone/>
            </a:pPr>
            <a:r>
              <a:rPr lang="ar-SA" sz="1800" dirty="0" smtClean="0"/>
              <a:t>6- تبويب الأسئلة</a:t>
            </a:r>
            <a:endParaRPr lang="ar-SA" sz="1800" dirty="0"/>
          </a:p>
          <a:p>
            <a:pPr marL="517525" indent="0" algn="justLow" rtl="1">
              <a:buNone/>
            </a:pPr>
            <a:r>
              <a:rPr lang="ar-SA" sz="1800" dirty="0" smtClean="0"/>
              <a:t>7- أنواع الأسئلة</a:t>
            </a:r>
            <a:endParaRPr lang="ar-SA" sz="1800" dirty="0"/>
          </a:p>
          <a:p>
            <a:pPr marL="517525" indent="0" algn="justLow" rtl="1">
              <a:buNone/>
            </a:pPr>
            <a:r>
              <a:rPr lang="ar-SA" sz="1800" dirty="0" smtClean="0"/>
              <a:t>8- معالجة البيانات</a:t>
            </a:r>
            <a:endParaRPr lang="en-US" sz="1800" dirty="0" smtClean="0"/>
          </a:p>
          <a:p>
            <a:pPr marL="517525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بعد </a:t>
            </a:r>
            <a:r>
              <a:rPr lang="ar-SA" sz="1800" dirty="0"/>
              <a:t>أن </a:t>
            </a:r>
            <a:r>
              <a:rPr lang="ar-SA" sz="1800" dirty="0" smtClean="0"/>
              <a:t>نأخذ بالاعتبارات المذكورة أعلاه نعمد </a:t>
            </a:r>
            <a:r>
              <a:rPr lang="ar-SA" sz="1800" dirty="0"/>
              <a:t>إلى</a:t>
            </a:r>
            <a:r>
              <a:rPr lang="ar-SA" sz="1800" b="1" dirty="0"/>
              <a:t> </a:t>
            </a:r>
            <a:r>
              <a:rPr lang="ar-SA" sz="1800" b="1" dirty="0" smtClean="0"/>
              <a:t>الخطوات العملية لإنجاز الاستبيان</a:t>
            </a:r>
            <a:r>
              <a:rPr lang="ar-SA" sz="1800" b="1" dirty="0"/>
              <a:t> </a:t>
            </a:r>
            <a:r>
              <a:rPr lang="ar-SA" sz="1800" dirty="0" smtClean="0"/>
              <a:t>وهي كالتالي:</a:t>
            </a:r>
            <a:endParaRPr lang="en-US" sz="1800" dirty="0" smtClean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457200" indent="0" algn="justLow" rtl="1">
              <a:buNone/>
            </a:pPr>
            <a:r>
              <a:rPr lang="ar-SA" sz="1800" dirty="0" smtClean="0"/>
              <a:t>- وضع </a:t>
            </a:r>
            <a:r>
              <a:rPr lang="ar-SA" sz="1800" dirty="0"/>
              <a:t>قائمة أولية </a:t>
            </a:r>
            <a:r>
              <a:rPr lang="ar-SA" sz="1800" dirty="0" smtClean="0"/>
              <a:t>بالأسئلة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مراجعة </a:t>
            </a:r>
            <a:r>
              <a:rPr lang="ar-SA" sz="1800" dirty="0"/>
              <a:t>قائمة </a:t>
            </a:r>
            <a:r>
              <a:rPr lang="ar-SA" sz="1800" dirty="0" smtClean="0"/>
              <a:t>الأسئلة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وضع </a:t>
            </a:r>
            <a:r>
              <a:rPr lang="ar-SA" sz="1800" dirty="0"/>
              <a:t>قائمة </a:t>
            </a:r>
            <a:r>
              <a:rPr lang="ar-SA" sz="1800" dirty="0" smtClean="0"/>
              <a:t>افتراضية </a:t>
            </a:r>
            <a:r>
              <a:rPr lang="ar-SA" sz="1800" dirty="0"/>
              <a:t>بالأجوبة </a:t>
            </a:r>
            <a:r>
              <a:rPr lang="ar-SA" sz="1800" dirty="0" smtClean="0"/>
              <a:t>المحتملة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تسلسل </a:t>
            </a:r>
            <a:r>
              <a:rPr lang="ar-SA" sz="1800" dirty="0"/>
              <a:t>الأسئلة بشكل </a:t>
            </a:r>
            <a:r>
              <a:rPr lang="ar-SA" sz="1800" dirty="0" smtClean="0"/>
              <a:t>منطقي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التهيئة </a:t>
            </a:r>
            <a:r>
              <a:rPr lang="ar-SA" sz="1800" dirty="0"/>
              <a:t>النهائية </a:t>
            </a:r>
            <a:r>
              <a:rPr lang="ar-SA" sz="1800" dirty="0" smtClean="0"/>
              <a:t>للاستبيان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اختبار </a:t>
            </a:r>
            <a:r>
              <a:rPr lang="ar-SA" sz="1800" dirty="0"/>
              <a:t>الاستبيان والمراجعة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429000" y="152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خطوات تصميم </a:t>
            </a:r>
            <a:r>
              <a:rPr lang="ar-SA" b="1" dirty="0" smtClean="0">
                <a:solidFill>
                  <a:schemeClr val="bg1"/>
                </a:solidFill>
              </a:rPr>
              <a:t>الاستقصاء</a:t>
            </a:r>
            <a:endParaRPr lang="ar-SA" b="1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9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800698" y="685800"/>
            <a:ext cx="5541981" cy="8001000"/>
          </a:xfrm>
        </p:spPr>
        <p:txBody>
          <a:bodyPr>
            <a:normAutofit/>
          </a:bodyPr>
          <a:lstStyle/>
          <a:p>
            <a:pPr marL="517525" indent="-404813" algn="justLow" rtl="1">
              <a:buNone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يحتوي الاستقصاء على الأسئلة التي </a:t>
            </a:r>
            <a:r>
              <a:rPr lang="ar-SA" sz="1800" dirty="0" smtClean="0"/>
              <a:t>تكفي للحصول على البيانات المطلوبة</a:t>
            </a:r>
            <a:r>
              <a:rPr lang="ar-SA" sz="1800" dirty="0"/>
              <a:t> </a:t>
            </a:r>
            <a:r>
              <a:rPr lang="ar-SA" sz="1800" dirty="0" smtClean="0"/>
              <a:t>دون </a:t>
            </a:r>
            <a:r>
              <a:rPr lang="ar-SA" sz="1800" dirty="0"/>
              <a:t>غيرها</a:t>
            </a:r>
            <a:r>
              <a:rPr lang="ar-SA" sz="1800" dirty="0" smtClean="0"/>
              <a:t>.</a:t>
            </a:r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الإيجاز </a:t>
            </a:r>
            <a:r>
              <a:rPr lang="ar-SA" sz="1800" dirty="0"/>
              <a:t>والبساطة وبلغة يفهمها </a:t>
            </a:r>
            <a:r>
              <a:rPr lang="ar-SA" sz="1800" dirty="0" err="1"/>
              <a:t>المستقصى</a:t>
            </a:r>
            <a:r>
              <a:rPr lang="ar-SA" sz="1800" dirty="0"/>
              <a:t> منهم. </a:t>
            </a: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تجنب </a:t>
            </a:r>
            <a:r>
              <a:rPr lang="ar-SA" sz="1800" dirty="0"/>
              <a:t>عيوب إعداد وصياغة الأسئلة. </a:t>
            </a:r>
            <a:r>
              <a:rPr lang="ar-SA" sz="1800" dirty="0" smtClean="0"/>
              <a:t> 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يتفق الاستقصاء مع وسيلة جمع البيانات. </a:t>
            </a: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ألا </a:t>
            </a:r>
            <a:r>
              <a:rPr lang="ar-SA" sz="1800" dirty="0"/>
              <a:t>يحتو الاستقصاء على أسئلة تستدعي </a:t>
            </a:r>
            <a:r>
              <a:rPr lang="ar-SA" sz="1800" dirty="0" smtClean="0"/>
              <a:t>بيانات شخصية </a:t>
            </a:r>
            <a:r>
              <a:rPr lang="ar-SA" sz="1800" dirty="0" err="1" smtClean="0"/>
              <a:t>للمستقصى</a:t>
            </a:r>
            <a:r>
              <a:rPr lang="ar-SA" sz="1800" dirty="0" smtClean="0"/>
              <a:t> منهم </a:t>
            </a:r>
            <a:r>
              <a:rPr lang="ar-SA" sz="1800" dirty="0"/>
              <a:t>لا </a:t>
            </a:r>
            <a:r>
              <a:rPr lang="ar-SA" sz="1800" dirty="0" smtClean="0"/>
              <a:t> تفيد </a:t>
            </a:r>
            <a:r>
              <a:rPr lang="ar-SA" sz="1800" dirty="0"/>
              <a:t>البحث</a:t>
            </a:r>
            <a:r>
              <a:rPr lang="ar-SA" sz="1800" dirty="0" smtClean="0"/>
              <a:t>.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أن يتضمن الاستقصاء أسئلة تهدف </a:t>
            </a:r>
            <a:r>
              <a:rPr lang="ar-SA" sz="1800" dirty="0"/>
              <a:t>إلى </a:t>
            </a:r>
            <a:r>
              <a:rPr lang="ar-SA" sz="1800" dirty="0" smtClean="0"/>
              <a:t>التأكد من صحة إجابات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منهم.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يتضمن الاستقصاء مساحات كافية للإجابة على الأسئلة. </a:t>
            </a:r>
            <a:r>
              <a:rPr lang="ar-SA" sz="1800" dirty="0" smtClean="0"/>
              <a:t> </a:t>
            </a:r>
          </a:p>
          <a:p>
            <a:pPr marL="517525" indent="-404813" algn="justLow" rtl="1">
              <a:buFontTx/>
              <a:buChar char="-"/>
            </a:pPr>
            <a:endParaRPr lang="ar-SA" sz="1800" dirty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أن يصمم الاستقصاء بطريقة تمكن من تبويب الإجابات وتحليلها. </a:t>
            </a: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أن </a:t>
            </a:r>
            <a:r>
              <a:rPr lang="ar-SA" sz="1800" dirty="0" smtClean="0"/>
              <a:t>يراعى الإخراج الجيد للاستقصاء من حيث المظهر والتنسيق</a:t>
            </a:r>
          </a:p>
          <a:p>
            <a:pPr marL="517525" indent="-404813" algn="justLow" rtl="1">
              <a:buFontTx/>
              <a:buChar char="-"/>
            </a:pPr>
            <a:endParaRPr lang="ar-SA" sz="1800" dirty="0" smtClean="0"/>
          </a:p>
          <a:p>
            <a:pPr marL="517525" indent="-404813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517525" indent="-404813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689" y="152400"/>
            <a:ext cx="257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b="1" smtClean="0">
                <a:solidFill>
                  <a:schemeClr val="bg1"/>
                </a:solidFill>
              </a:rPr>
              <a:t>سمات الاستبيان </a:t>
            </a:r>
            <a:r>
              <a:rPr lang="ar-SA" b="1" dirty="0" smtClean="0">
                <a:solidFill>
                  <a:schemeClr val="bg1"/>
                </a:solidFill>
              </a:rPr>
              <a:t>الجيد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1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2057400"/>
            <a:ext cx="5541981" cy="64008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ثالثاً- تحديد طريقة جمع </a:t>
            </a:r>
            <a:r>
              <a:rPr lang="ar-SA" sz="1800" b="1" dirty="0" smtClean="0">
                <a:solidFill>
                  <a:srgbClr val="0070C0"/>
                </a:solidFill>
              </a:rPr>
              <a:t>البيانات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يتم جمع البيانات الأولية بأي من الطرق الرئيسة التالية</a:t>
            </a:r>
            <a:r>
              <a:rPr lang="ar-SA" sz="1800" dirty="0" smtClean="0"/>
              <a:t>:</a:t>
            </a:r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المقابلة </a:t>
            </a:r>
            <a:r>
              <a:rPr lang="ar-SA" sz="1800" dirty="0"/>
              <a:t>الشخصية </a:t>
            </a:r>
            <a:r>
              <a:rPr lang="ar-SA" sz="1800" dirty="0" smtClean="0"/>
              <a:t>	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 </a:t>
            </a:r>
            <a:r>
              <a:rPr lang="ar-SA" sz="1800" dirty="0"/>
              <a:t>الحاسب الآلي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البريد 			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 </a:t>
            </a:r>
            <a:r>
              <a:rPr lang="ar-SA" sz="1800" dirty="0"/>
              <a:t>البريد </a:t>
            </a:r>
            <a:r>
              <a:rPr lang="ar-SA" sz="1800" dirty="0" smtClean="0"/>
              <a:t>الإلكتروني</a:t>
            </a:r>
            <a:endParaRPr lang="ar-SA" sz="1800" dirty="0"/>
          </a:p>
          <a:p>
            <a:pPr algn="justLow" rtl="1">
              <a:buFontTx/>
              <a:buChar char="-"/>
            </a:pPr>
            <a:r>
              <a:rPr lang="ar-SA" sz="1800" dirty="0" smtClean="0"/>
              <a:t>الهاتف 		</a:t>
            </a:r>
            <a:r>
              <a:rPr lang="en-US" sz="1800" dirty="0" smtClean="0"/>
              <a:t>             </a:t>
            </a:r>
            <a:endParaRPr lang="ar-SA" sz="1800" dirty="0" smtClean="0"/>
          </a:p>
          <a:p>
            <a:pPr algn="justLow" rtl="1">
              <a:buFontTx/>
              <a:buChar char="-"/>
            </a:pPr>
            <a:r>
              <a:rPr lang="ar-SA" sz="1800" dirty="0" smtClean="0"/>
              <a:t> الإنترنت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3581400" y="152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تحديد طريقة جمع البيانات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67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914400"/>
            <a:ext cx="5541981" cy="7848600"/>
          </a:xfrm>
        </p:spPr>
        <p:txBody>
          <a:bodyPr>
            <a:normAutofit fontScale="85000" lnSpcReduction="10000"/>
          </a:bodyPr>
          <a:lstStyle/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رابعاً- أنواع الاستبيان 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 smtClean="0"/>
              <a:t>1- الاستبيان المنتظم</a:t>
            </a:r>
            <a:r>
              <a:rPr lang="en-US" sz="1800" b="1" dirty="0" smtClean="0"/>
              <a:t> ( Structured Questionnaire</a:t>
            </a:r>
            <a:r>
              <a:rPr lang="en-US" sz="1800" dirty="0" smtClean="0"/>
              <a:t>)</a:t>
            </a: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ويتضمن ترتيباً لطرح الأسئلة بال التحديد في الإجابات بحيث تكون الإجابات ضمن ما هو منصوص عليه في صحيفة الاستبيان.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مثال :</a:t>
            </a: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هل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لديك حساباً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مصرفياً             نعم (  )      لا (    )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b="1" dirty="0" smtClean="0"/>
              <a:t>2- الاستبيان شبه المنتظم </a:t>
            </a:r>
            <a:r>
              <a:rPr lang="en-US" sz="1800" b="1" dirty="0"/>
              <a:t>Semi-Structured Questionnaire</a:t>
            </a:r>
            <a:endParaRPr lang="ar-SA" sz="1800" b="1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يضم الاستبيان شبه المنتظم خليطاً من أنواع الأسئلة المغلقة </a:t>
            </a:r>
            <a:r>
              <a:rPr lang="ar-SA" sz="1800" dirty="0"/>
              <a:t>أو ذات </a:t>
            </a:r>
            <a:r>
              <a:rPr lang="ar-SA" sz="1800" dirty="0" smtClean="0"/>
              <a:t>الإجابة المحددة كما يتضمن الأسئلة</a:t>
            </a:r>
            <a:r>
              <a:rPr lang="ar-SA" sz="1800" dirty="0"/>
              <a:t> </a:t>
            </a:r>
            <a:r>
              <a:rPr lang="ar-SA" sz="1800" dirty="0" smtClean="0"/>
              <a:t>المفتوحة </a:t>
            </a:r>
            <a:r>
              <a:rPr lang="ar-SA" sz="1800" dirty="0"/>
              <a:t>ومساحات خالية </a:t>
            </a:r>
            <a:r>
              <a:rPr lang="ar-SA" sz="1800" dirty="0" smtClean="0"/>
              <a:t>للتعليقات .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مثال:</a:t>
            </a:r>
          </a:p>
          <a:p>
            <a:pPr marL="68580" indent="0" algn="r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توافق على تحديد سرعة السيارات في الطرق الخارجية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؟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r" rtl="1">
              <a:buNone/>
            </a:pPr>
            <a:r>
              <a:rPr lang="ar-SA" sz="1300" dirty="0" smtClean="0">
                <a:solidFill>
                  <a:schemeClr val="accent1">
                    <a:lumMod val="75000"/>
                  </a:schemeClr>
                </a:solidFill>
              </a:rPr>
              <a:t>أوافق  بشدة           </a:t>
            </a:r>
            <a:r>
              <a:rPr lang="ar-SA" sz="1300" dirty="0">
                <a:solidFill>
                  <a:schemeClr val="accent1">
                    <a:lumMod val="75000"/>
                  </a:schemeClr>
                </a:solidFill>
              </a:rPr>
              <a:t>أوافق </a:t>
            </a:r>
            <a:r>
              <a:rPr lang="ar-SA" sz="1300" dirty="0" smtClean="0">
                <a:solidFill>
                  <a:schemeClr val="accent1">
                    <a:lumMod val="75000"/>
                  </a:schemeClr>
                </a:solidFill>
              </a:rPr>
              <a:t>           محايد       غير </a:t>
            </a:r>
            <a:r>
              <a:rPr lang="ar-SA" sz="1300" dirty="0">
                <a:solidFill>
                  <a:schemeClr val="accent1">
                    <a:lumMod val="75000"/>
                  </a:schemeClr>
                </a:solidFill>
              </a:rPr>
              <a:t>موافق </a:t>
            </a:r>
            <a:r>
              <a:rPr lang="ar-SA" sz="1300" dirty="0" smtClean="0">
                <a:solidFill>
                  <a:schemeClr val="accent1">
                    <a:lumMod val="75000"/>
                  </a:schemeClr>
                </a:solidFill>
              </a:rPr>
              <a:t>        غير </a:t>
            </a:r>
            <a:r>
              <a:rPr lang="ar-SA" sz="1300" dirty="0">
                <a:solidFill>
                  <a:schemeClr val="accent1">
                    <a:lumMod val="75000"/>
                  </a:schemeClr>
                </a:solidFill>
              </a:rPr>
              <a:t>موافق </a:t>
            </a:r>
            <a:r>
              <a:rPr lang="ar-SA" sz="1300" dirty="0" smtClean="0">
                <a:solidFill>
                  <a:schemeClr val="accent1">
                    <a:lumMod val="75000"/>
                  </a:schemeClr>
                </a:solidFill>
              </a:rPr>
              <a:t>بشدة</a:t>
            </a:r>
          </a:p>
          <a:p>
            <a:pPr marL="68580" indent="0" algn="r" rtl="1">
              <a:buNone/>
            </a:pPr>
            <a:endParaRPr lang="ar-SA" sz="1300" dirty="0" smtClean="0"/>
          </a:p>
          <a:p>
            <a:pPr marL="68580" indent="0" algn="justLow" rtl="1">
              <a:buNone/>
            </a:pPr>
            <a:r>
              <a:rPr lang="ar-SA" sz="1800" b="1" dirty="0" smtClean="0"/>
              <a:t>3- الاستبيان غير المنظم </a:t>
            </a:r>
            <a:r>
              <a:rPr lang="en-US" sz="1600" b="1" dirty="0"/>
              <a:t>Unstructured </a:t>
            </a:r>
            <a:r>
              <a:rPr lang="en-US" sz="1600" b="1" dirty="0" smtClean="0"/>
              <a:t>Questionnaire</a:t>
            </a:r>
            <a:endParaRPr lang="ar-SA" sz="1800" b="1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معظم الأسئلة </a:t>
            </a:r>
            <a:r>
              <a:rPr lang="ar-SA" sz="1800" dirty="0"/>
              <a:t>في </a:t>
            </a:r>
            <a:r>
              <a:rPr lang="ar-SA" sz="1800" dirty="0" smtClean="0"/>
              <a:t>هذا النوع مفتوحة</a:t>
            </a:r>
            <a:r>
              <a:rPr lang="ar-SA" sz="1800" dirty="0"/>
              <a:t>. </a:t>
            </a:r>
            <a:r>
              <a:rPr lang="ar-SA" sz="1800" dirty="0" smtClean="0"/>
              <a:t>وملء الاستبيان هنا يأخذ أسلوبا غير منتظم يقرره المستقصي.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مثال: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ما خططك بعد التخرج من الكلية؟</a:t>
            </a:r>
            <a:endParaRPr lang="ar-S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أ- السؤال المفتوح 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من مزايا الأسئلة المفتوحة إتاحة الفرصة كاملة للمستجوب في أن يذكر كل ما في فكره أو علمه . ولكن يؤخذ على هذه الأسئلة صعوبة تفسير ما ذكره المستجوب وكذلك</a:t>
            </a:r>
            <a:r>
              <a:rPr lang="ar-SA" sz="1800" dirty="0"/>
              <a:t> </a:t>
            </a:r>
            <a:r>
              <a:rPr lang="ar-SA" sz="1800" dirty="0" smtClean="0"/>
              <a:t>صعوبة </a:t>
            </a:r>
            <a:r>
              <a:rPr lang="ar-SA" sz="1800" dirty="0"/>
              <a:t>تبويب وتحليل </a:t>
            </a:r>
            <a:r>
              <a:rPr lang="ar-SA" sz="1800" dirty="0" smtClean="0"/>
              <a:t>البيانات.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مثال: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لماذا تفضل زبادي شركة ألبان المراعي ؟</a:t>
            </a:r>
            <a:endParaRPr lang="ar-SA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Low" rtl="1"/>
            <a:endParaRPr lang="ar-SA" sz="1800" dirty="0" smtClean="0"/>
          </a:p>
        </p:txBody>
      </p:sp>
      <p:sp>
        <p:nvSpPr>
          <p:cNvPr id="5" name="مربع نص 4"/>
          <p:cNvSpPr txBox="1"/>
          <p:nvPr/>
        </p:nvSpPr>
        <p:spPr>
          <a:xfrm>
            <a:off x="3581400" y="152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أنواع الاستبيان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3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914400"/>
            <a:ext cx="5541981" cy="7543800"/>
          </a:xfrm>
        </p:spPr>
        <p:txBody>
          <a:bodyPr>
            <a:normAutofit fontScale="85000" lnSpcReduction="10000"/>
          </a:bodyPr>
          <a:lstStyle/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ب- </a:t>
            </a:r>
            <a:r>
              <a:rPr lang="ar-SA" sz="1800" b="1" dirty="0">
                <a:solidFill>
                  <a:srgbClr val="0070C0"/>
                </a:solidFill>
              </a:rPr>
              <a:t>السؤال </a:t>
            </a:r>
            <a:r>
              <a:rPr lang="ar-SA" sz="1800" b="1" dirty="0" smtClean="0">
                <a:solidFill>
                  <a:srgbClr val="0070C0"/>
                </a:solidFill>
              </a:rPr>
              <a:t>المغلق</a:t>
            </a:r>
          </a:p>
          <a:p>
            <a:pPr marL="68580" indent="0" algn="justLow" rtl="1">
              <a:buNone/>
            </a:pPr>
            <a:endParaRPr lang="ar-SA" sz="1800" b="1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السؤال المغلق هو السؤال الذي يحدد عدداً من الإجابات على أن يختار </a:t>
            </a:r>
            <a:r>
              <a:rPr lang="ar-SA" sz="1800" dirty="0" smtClean="0"/>
              <a:t>المستجوب الإجابة أو الإجابات </a:t>
            </a:r>
            <a:r>
              <a:rPr lang="ar-SA" sz="1800" dirty="0"/>
              <a:t>المناسبة التي يراها. 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 smtClean="0"/>
              <a:t>ويأخذ </a:t>
            </a:r>
            <a:r>
              <a:rPr lang="ar-SA" sz="1800" dirty="0"/>
              <a:t>السؤال المغلق </a:t>
            </a:r>
            <a:r>
              <a:rPr lang="ar-SA" sz="1800" dirty="0" smtClean="0"/>
              <a:t>عدداً </a:t>
            </a:r>
            <a:r>
              <a:rPr lang="ar-SA" sz="1800" dirty="0"/>
              <a:t>من الأشكال </a:t>
            </a:r>
            <a:r>
              <a:rPr lang="ar-SA" sz="1800" dirty="0" smtClean="0"/>
              <a:t>هي: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b="1" dirty="0" smtClean="0"/>
              <a:t>1 </a:t>
            </a:r>
            <a:r>
              <a:rPr lang="ar-SA" sz="1800" b="1" dirty="0"/>
              <a:t>سؤال مغلق أحادي </a:t>
            </a:r>
            <a:r>
              <a:rPr lang="ar-SA" sz="1800" b="1" dirty="0" smtClean="0"/>
              <a:t>الإجابة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تشرب الحليب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؟     نعم (   )    لا (    )</a:t>
            </a:r>
          </a:p>
          <a:p>
            <a:pPr marL="68580" indent="0" algn="justLow" rtl="1">
              <a:buNone/>
            </a:pPr>
            <a:r>
              <a:rPr lang="ar-SA" sz="1800" b="1" dirty="0" smtClean="0"/>
              <a:t>2 </a:t>
            </a:r>
            <a:r>
              <a:rPr lang="ar-SA" sz="1800" b="1" dirty="0"/>
              <a:t>سؤال مغلق متعدد </a:t>
            </a:r>
            <a:r>
              <a:rPr lang="ar-SA" sz="1800" b="1" dirty="0" smtClean="0"/>
              <a:t>الإجابات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ما العوامل التي تدفعك لشراء قارورة مياه الهدا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؟</a:t>
            </a: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درجة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النقاء  (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)     المذاق  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(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 )     العبوة (   )</a:t>
            </a:r>
          </a:p>
          <a:p>
            <a:pPr marL="68580" indent="0" algn="justLow" rtl="1">
              <a:buNone/>
            </a:pPr>
            <a:r>
              <a:rPr lang="ar-SA" sz="1800" b="1" dirty="0" smtClean="0"/>
              <a:t>3 </a:t>
            </a:r>
            <a:r>
              <a:rPr lang="ar-SA" sz="1800" b="1" dirty="0"/>
              <a:t>أسئلة </a:t>
            </a:r>
            <a:r>
              <a:rPr lang="ar-SA" sz="1800" b="1" dirty="0" smtClean="0"/>
              <a:t>السلم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هل توافق على تغيير شكل عبوة مياه الهدا؟ </a:t>
            </a:r>
            <a:endParaRPr lang="ar-SA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أوافق (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 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لا ادري (  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 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غير موافق(   )</a:t>
            </a:r>
          </a:p>
          <a:p>
            <a:pPr marL="68580" indent="0" algn="justLow" rtl="1">
              <a:buNone/>
            </a:pPr>
            <a:r>
              <a:rPr lang="ar-SA" sz="1800" b="1" dirty="0" smtClean="0"/>
              <a:t>4 </a:t>
            </a:r>
            <a:r>
              <a:rPr lang="ar-SA" sz="1800" b="1" dirty="0"/>
              <a:t>أسئلة </a:t>
            </a:r>
            <a:r>
              <a:rPr lang="ar-SA" sz="1800" b="1" dirty="0" smtClean="0"/>
              <a:t>الترتيب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من فضلك رتب العوامل التالية حسب أهميتها عند شرائك سيارة؟ </a:t>
            </a:r>
            <a:endParaRPr lang="ar-SA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الماركة (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 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 السعر (  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   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شروط الدفع (  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ج- </a:t>
            </a:r>
            <a:r>
              <a:rPr lang="ar-SA" sz="1800" b="1" dirty="0">
                <a:solidFill>
                  <a:srgbClr val="0070C0"/>
                </a:solidFill>
              </a:rPr>
              <a:t>الأسئلة المغلقة </a:t>
            </a:r>
            <a:r>
              <a:rPr lang="ar-SA" sz="1800" b="1" dirty="0" smtClean="0">
                <a:solidFill>
                  <a:srgbClr val="0070C0"/>
                </a:solidFill>
              </a:rPr>
              <a:t>المفتوحة</a:t>
            </a:r>
          </a:p>
          <a:p>
            <a:pPr marL="68580" indent="0" algn="justLow" rtl="1">
              <a:buNone/>
            </a:pPr>
            <a:r>
              <a:rPr lang="ar-SA" sz="1800" dirty="0"/>
              <a:t>وهي أسئلة يتم فيها </a:t>
            </a:r>
            <a:r>
              <a:rPr lang="ar-SA" sz="1800" dirty="0" smtClean="0"/>
              <a:t>تحديد إجابات معينة مسبقاً</a:t>
            </a:r>
            <a:r>
              <a:rPr lang="ar-SA" sz="1800" dirty="0"/>
              <a:t>، </a:t>
            </a:r>
            <a:r>
              <a:rPr lang="ar-SA" sz="1800" dirty="0" smtClean="0"/>
              <a:t>ويختار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 ما يراه مناسباً</a:t>
            </a:r>
            <a:r>
              <a:rPr lang="ar-SA" sz="1800" dirty="0"/>
              <a:t> </a:t>
            </a:r>
            <a:r>
              <a:rPr lang="ar-SA" sz="1800" dirty="0" smtClean="0"/>
              <a:t>منها</a:t>
            </a:r>
            <a:r>
              <a:rPr lang="ar-SA" sz="1800" dirty="0"/>
              <a:t>، </a:t>
            </a:r>
            <a:r>
              <a:rPr lang="ar-SA" sz="1800" dirty="0" smtClean="0"/>
              <a:t>كما يكتب </a:t>
            </a:r>
            <a:r>
              <a:rPr lang="ar-SA" sz="1800" dirty="0"/>
              <a:t>في </a:t>
            </a:r>
            <a:r>
              <a:rPr lang="ar-SA" sz="1800" dirty="0" smtClean="0"/>
              <a:t>نهاية الإجابات كلمة( أخرى) ليكتب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 بنفسه ما</a:t>
            </a:r>
            <a:r>
              <a:rPr lang="ar-SA" sz="1800" dirty="0"/>
              <a:t> </a:t>
            </a:r>
            <a:r>
              <a:rPr lang="ar-SA" sz="1800" dirty="0" smtClean="0"/>
              <a:t>يراه </a:t>
            </a:r>
            <a:r>
              <a:rPr lang="ar-SA" sz="1800" dirty="0"/>
              <a:t>من </a:t>
            </a:r>
            <a:r>
              <a:rPr lang="ar-SA" sz="1800" dirty="0" smtClean="0"/>
              <a:t>إجابات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ما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السيارة التي تفضل شراءها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؟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سيارة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تويوتا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سيارة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هيونداي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سيارة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فورد</a:t>
            </a:r>
          </a:p>
          <a:p>
            <a:pPr marL="68580" indent="0" algn="justLow" rtl="1">
              <a:buNone/>
            </a:pP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سيارة </a:t>
            </a: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</a:rPr>
              <a:t>هوندا</a:t>
            </a:r>
          </a:p>
          <a:p>
            <a:pPr marL="68580" indent="0" algn="justLow" rtl="1">
              <a:buNone/>
            </a:pP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</a:rPr>
              <a:t>أخرى </a:t>
            </a:r>
            <a:r>
              <a:rPr lang="ar-SA" sz="1600" dirty="0">
                <a:solidFill>
                  <a:schemeClr val="accent1">
                    <a:lumMod val="75000"/>
                  </a:schemeClr>
                </a:solidFill>
              </a:rPr>
              <a:t>- يرجى </a:t>
            </a:r>
            <a:r>
              <a:rPr lang="ar-SA" sz="1600" dirty="0" smtClean="0">
                <a:solidFill>
                  <a:schemeClr val="accent1">
                    <a:lumMod val="75000"/>
                  </a:schemeClr>
                </a:solidFill>
              </a:rPr>
              <a:t>ذكرها </a:t>
            </a:r>
            <a:endParaRPr lang="ar-SA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6280" y="152400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SA" b="1">
                <a:solidFill>
                  <a:schemeClr val="bg1"/>
                </a:solidFill>
              </a:rPr>
              <a:t>أنواع الاستبيان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82618" y="685800"/>
            <a:ext cx="5541981" cy="7772400"/>
          </a:xfrm>
        </p:spPr>
        <p:txBody>
          <a:bodyPr>
            <a:normAutofit/>
          </a:bodyPr>
          <a:lstStyle/>
          <a:p>
            <a:pPr marL="68580" indent="0" algn="justLow" rtl="1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b="1" dirty="0">
                <a:solidFill>
                  <a:srgbClr val="0070C0"/>
                </a:solidFill>
              </a:rPr>
              <a:t>خامساً- صياغة </a:t>
            </a:r>
            <a:r>
              <a:rPr lang="ar-SA" sz="1800" b="1" dirty="0" smtClean="0">
                <a:solidFill>
                  <a:srgbClr val="0070C0"/>
                </a:solidFill>
              </a:rPr>
              <a:t>الأسئلة:</a:t>
            </a:r>
          </a:p>
          <a:p>
            <a:pPr marL="68580" indent="0" algn="justLow" rtl="1">
              <a:buNone/>
            </a:pPr>
            <a:r>
              <a:rPr lang="ar-SA" sz="1800" dirty="0" smtClean="0"/>
              <a:t>- يجب </a:t>
            </a:r>
            <a:r>
              <a:rPr lang="ar-SA" sz="1800" dirty="0"/>
              <a:t>أن يكون السؤال قصيراً لأن الأسئلة الطويلة تؤدي إلى ملل </a:t>
            </a:r>
            <a:r>
              <a:rPr lang="ar-SA" sz="1800" dirty="0" err="1"/>
              <a:t>المستقصى</a:t>
            </a:r>
            <a:r>
              <a:rPr lang="ar-SA" sz="1800" dirty="0"/>
              <a:t> منه. </a:t>
            </a: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- يجب </a:t>
            </a:r>
            <a:r>
              <a:rPr lang="ar-SA" sz="1800" dirty="0"/>
              <a:t>أن </a:t>
            </a:r>
            <a:r>
              <a:rPr lang="ar-SA" sz="1800" dirty="0" smtClean="0"/>
              <a:t>يكون السؤال واضحاً</a:t>
            </a:r>
            <a:r>
              <a:rPr lang="ar-SA" sz="1800" dirty="0"/>
              <a:t>، </a:t>
            </a:r>
            <a:r>
              <a:rPr lang="ar-SA" sz="1800" dirty="0" smtClean="0"/>
              <a:t>ومن الأسباب التي تؤدي </a:t>
            </a:r>
            <a:r>
              <a:rPr lang="ar-SA" sz="1800" dirty="0"/>
              <a:t>إلى </a:t>
            </a:r>
            <a:r>
              <a:rPr lang="ar-SA" sz="1800" dirty="0" smtClean="0"/>
              <a:t>عدم الوضوح تعقيد</a:t>
            </a:r>
            <a:r>
              <a:rPr lang="ar-SA" sz="1800" dirty="0"/>
              <a:t> </a:t>
            </a:r>
            <a:r>
              <a:rPr lang="ar-SA" sz="1800" dirty="0" smtClean="0"/>
              <a:t>العبارة</a:t>
            </a:r>
            <a:r>
              <a:rPr lang="ar-SA" sz="1800" dirty="0"/>
              <a:t>. </a:t>
            </a:r>
            <a:endParaRPr lang="ar-SA" sz="1800" dirty="0" smtClean="0"/>
          </a:p>
          <a:p>
            <a:pPr algn="justLow" rtl="1">
              <a:buFontTx/>
              <a:buChar char="-"/>
            </a:pPr>
            <a:r>
              <a:rPr lang="ar-SA" sz="1800" dirty="0" smtClean="0"/>
              <a:t>يجب </a:t>
            </a:r>
            <a:r>
              <a:rPr lang="ar-SA" sz="1800" dirty="0"/>
              <a:t>ألا </a:t>
            </a:r>
            <a:r>
              <a:rPr lang="ar-SA" sz="1800" dirty="0" smtClean="0"/>
              <a:t>يتناول السؤال الواحد أكثر من مسألة واحدة.</a:t>
            </a:r>
          </a:p>
          <a:p>
            <a:pPr marL="457200" indent="-344488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 - </a:t>
            </a:r>
            <a:r>
              <a:rPr lang="ar-SA" sz="1800" dirty="0"/>
              <a:t>يفضل تجنب الأسئلة المجهدة لذاكرة </a:t>
            </a:r>
            <a:r>
              <a:rPr lang="ar-SA" sz="1800" dirty="0" err="1"/>
              <a:t>المستقصى</a:t>
            </a:r>
            <a:r>
              <a:rPr lang="ar-SA" sz="1800" dirty="0"/>
              <a:t> منه</a:t>
            </a:r>
            <a:r>
              <a:rPr lang="ar-SA" sz="1800" dirty="0" smtClean="0"/>
              <a:t>.</a:t>
            </a:r>
            <a:endParaRPr lang="ar-SA" sz="1800" dirty="0"/>
          </a:p>
          <a:p>
            <a:pPr marL="457200" indent="-344488" algn="justLow" rtl="1">
              <a:buNone/>
            </a:pPr>
            <a:r>
              <a:rPr lang="ar-SA" sz="1800" dirty="0" smtClean="0"/>
              <a:t>- يجب </a:t>
            </a:r>
            <a:r>
              <a:rPr lang="ar-SA" sz="1800" dirty="0"/>
              <a:t>تجنب الأسئلة التي تطلب إجابة </a:t>
            </a:r>
            <a:r>
              <a:rPr lang="ar-SA" sz="1800" dirty="0" smtClean="0"/>
              <a:t>بالتعميم</a:t>
            </a:r>
            <a:endParaRPr lang="ar-SA" sz="1800" dirty="0"/>
          </a:p>
          <a:p>
            <a:pPr marL="457200" indent="-344488" algn="justLow" rtl="1">
              <a:buNone/>
            </a:pPr>
            <a:r>
              <a:rPr lang="ar-SA" sz="1800" dirty="0"/>
              <a:t>يجب أن يخلو السؤال من المصطلحات العلمية أو الفنية غير المعتادة </a:t>
            </a:r>
            <a:r>
              <a:rPr lang="ar-SA" sz="1800" dirty="0" err="1"/>
              <a:t>للمستقصى</a:t>
            </a:r>
            <a:r>
              <a:rPr lang="ar-SA" sz="1800" dirty="0"/>
              <a:t> منه</a:t>
            </a:r>
            <a:r>
              <a:rPr lang="ar-SA" sz="1800" dirty="0" smtClean="0"/>
              <a:t>.</a:t>
            </a:r>
            <a:endParaRPr lang="ar-SA" sz="1800" dirty="0"/>
          </a:p>
          <a:p>
            <a:pPr marL="457200" indent="-344488" algn="justLow" rtl="1">
              <a:buNone/>
            </a:pPr>
            <a:r>
              <a:rPr lang="ar-SA" sz="1800" dirty="0"/>
              <a:t>- يجب تلافي الأسئلة ذات الحساسية أو التي تمس النواحي الشخصية </a:t>
            </a:r>
            <a:r>
              <a:rPr lang="ar-SA" sz="1800" dirty="0" err="1"/>
              <a:t>للمستقصى</a:t>
            </a:r>
            <a:r>
              <a:rPr lang="ar-SA" sz="1800" dirty="0"/>
              <a:t> منه. </a:t>
            </a:r>
          </a:p>
          <a:p>
            <a:pPr marL="457200" indent="-344488" algn="justLow" rtl="1">
              <a:buNone/>
            </a:pPr>
            <a:r>
              <a:rPr lang="ar-SA" sz="1800" dirty="0"/>
              <a:t>- مثل أن يطلب من </a:t>
            </a:r>
            <a:r>
              <a:rPr lang="ar-SA" sz="1800" dirty="0" err="1"/>
              <a:t>المستقصى</a:t>
            </a:r>
            <a:r>
              <a:rPr lang="ar-SA" sz="1800" dirty="0"/>
              <a:t> منه ذكر اسمه وعنوانه في قائمة الاستقصاء، أو أن يذكر جوانب تتعلق بصحته أو ثروته أو سنه خصوصاً إذا كان </a:t>
            </a:r>
            <a:r>
              <a:rPr lang="ar-SA" sz="1800" dirty="0" err="1"/>
              <a:t>المستقصى</a:t>
            </a:r>
            <a:r>
              <a:rPr lang="ar-SA" sz="1800" dirty="0"/>
              <a:t> منه امرأة.</a:t>
            </a:r>
          </a:p>
          <a:p>
            <a:pPr marL="457200" indent="-344488" algn="justLow" rtl="1">
              <a:buNone/>
            </a:pPr>
            <a:r>
              <a:rPr lang="ar-SA" sz="1800" dirty="0"/>
              <a:t>- يجب أن تشتمل استمارة الاستقصاء على أسئلة تمكن من التعرف على مدى دقة إجابات </a:t>
            </a:r>
            <a:r>
              <a:rPr lang="ar-SA" sz="1800" dirty="0" err="1"/>
              <a:t>المستقصى</a:t>
            </a:r>
            <a:r>
              <a:rPr lang="ar-SA" sz="1800" dirty="0"/>
              <a:t> منه على أسئلة سابقة في الاستمارة</a:t>
            </a:r>
            <a:r>
              <a:rPr lang="ar-SA" sz="1800" dirty="0" smtClean="0"/>
              <a:t>.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3581400" y="152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solidFill>
                  <a:schemeClr val="bg1"/>
                </a:solidFill>
              </a:rPr>
              <a:t>صياغة </a:t>
            </a:r>
            <a:r>
              <a:rPr lang="ar-SA" b="1" dirty="0" smtClean="0">
                <a:solidFill>
                  <a:schemeClr val="bg1"/>
                </a:solidFill>
              </a:rPr>
              <a:t>الأسئلة</a:t>
            </a:r>
            <a:endParaRPr lang="ar-S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09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3229</TotalTime>
  <Words>891</Words>
  <Application>Microsoft Office PowerPoint</Application>
  <PresentationFormat>عرض على الشاشة (3:4)‏</PresentationFormat>
  <Paragraphs>150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Tahoma</vt:lpstr>
      <vt:lpstr>Wingdings 2</vt:lpstr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الطالبة</cp:lastModifiedBy>
  <cp:revision>84</cp:revision>
  <dcterms:created xsi:type="dcterms:W3CDTF">2018-01-29T07:57:55Z</dcterms:created>
  <dcterms:modified xsi:type="dcterms:W3CDTF">2018-10-09T10:13:09Z</dcterms:modified>
</cp:coreProperties>
</file>