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A7B37B7-E560-4254-9694-C0015EF33FD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BB8A81-C3D2-47AA-ACB7-43E9E607681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4800" dirty="0">
                <a:latin typeface="Calibri" pitchFamily="34" charset="0"/>
              </a:rPr>
              <a:t>determination of sodium </a:t>
            </a:r>
            <a:r>
              <a:rPr lang="en-US" sz="4800" dirty="0" smtClean="0">
                <a:latin typeface="Calibri" pitchFamily="34" charset="0"/>
              </a:rPr>
              <a:t>benzoate in fruit juice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http://upload.wikimedia.org/wikipedia/commons/f/fd/Orange_juice_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609600"/>
            <a:ext cx="1901825" cy="270336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01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" y="476672"/>
            <a:ext cx="9144000" cy="6381328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Add 25 ml of chloroform.</a:t>
            </a:r>
          </a:p>
          <a:p>
            <a:pPr lvl="0"/>
            <a:r>
              <a:rPr lang="en-US" sz="2800" dirty="0"/>
              <a:t> Transfer into separator funnel.</a:t>
            </a:r>
          </a:p>
          <a:p>
            <a:pPr lvl="0"/>
            <a:r>
              <a:rPr lang="en-US" sz="2800" dirty="0"/>
              <a:t>Let it stand for </a:t>
            </a:r>
            <a:r>
              <a:rPr lang="en-US" sz="2800" dirty="0" smtClean="0"/>
              <a:t>20 </a:t>
            </a:r>
            <a:r>
              <a:rPr lang="en-US" sz="2800" dirty="0"/>
              <a:t>min with frequent shaking.</a:t>
            </a:r>
          </a:p>
          <a:p>
            <a:pPr lvl="0"/>
            <a:r>
              <a:rPr lang="en-US" sz="2800" dirty="0"/>
              <a:t>Transfer 12.5 ml of the chloroform layer (lower layer) into a conical flask and evaporate of the chloroform on a steam bath.</a:t>
            </a:r>
          </a:p>
          <a:p>
            <a:pPr lvl="0"/>
            <a:r>
              <a:rPr lang="en-US" sz="2800" dirty="0"/>
              <a:t> Add 50 ml of 50% ethanol solution. </a:t>
            </a:r>
          </a:p>
          <a:p>
            <a:pPr lvl="0"/>
            <a:r>
              <a:rPr lang="en-US" sz="2800" dirty="0"/>
              <a:t>Titrate with 0.05 M </a:t>
            </a:r>
            <a:r>
              <a:rPr lang="en-US" sz="2800" dirty="0" err="1"/>
              <a:t>NaOH</a:t>
            </a:r>
            <a:r>
              <a:rPr lang="en-US" sz="2800" dirty="0"/>
              <a:t> add </a:t>
            </a:r>
            <a:r>
              <a:rPr lang="en-US" sz="2800" dirty="0" smtClean="0"/>
              <a:t>1 </a:t>
            </a:r>
            <a:r>
              <a:rPr lang="en-US" sz="2800" dirty="0"/>
              <a:t>drops of ph.ph as indicator.</a:t>
            </a:r>
          </a:p>
          <a:p>
            <a:pPr lvl="0"/>
            <a:r>
              <a:rPr lang="en-US" sz="2800" dirty="0"/>
              <a:t>Calculate the amount of sodium benzoate in the sample.</a:t>
            </a:r>
          </a:p>
        </p:txBody>
      </p:sp>
    </p:spTree>
    <p:extLst>
      <p:ext uri="{BB962C8B-B14F-4D97-AF65-F5344CB8AC3E}">
        <p14:creationId xmlns:p14="http://schemas.microsoft.com/office/powerpoint/2010/main" val="196905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 Calculation: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Calibri" pitchFamily="34" charset="0"/>
              </a:rPr>
              <a:t>- 1 ml of 0.05M </a:t>
            </a:r>
            <a:r>
              <a:rPr lang="en-US" sz="2800" dirty="0" err="1" smtClean="0">
                <a:latin typeface="Calibri" pitchFamily="34" charset="0"/>
              </a:rPr>
              <a:t>NaOH</a:t>
            </a:r>
            <a:r>
              <a:rPr lang="en-US" sz="2800" dirty="0" smtClean="0">
                <a:latin typeface="Calibri" pitchFamily="34" charset="0"/>
              </a:rPr>
              <a:t>           0.0072 sodium benzoate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             ? Ml </a:t>
            </a:r>
            <a:r>
              <a:rPr lang="en-US" sz="2800" dirty="0" err="1" smtClean="0">
                <a:latin typeface="Calibri" pitchFamily="34" charset="0"/>
              </a:rPr>
              <a:t>NaOH</a:t>
            </a:r>
            <a:r>
              <a:rPr lang="en-US" sz="2800" dirty="0" smtClean="0">
                <a:latin typeface="Calibri" pitchFamily="34" charset="0"/>
              </a:rPr>
              <a:t>                      ? </a:t>
            </a:r>
            <a:r>
              <a:rPr lang="en-US" sz="2800" dirty="0" err="1" smtClean="0">
                <a:latin typeface="Calibri" pitchFamily="34" charset="0"/>
              </a:rPr>
              <a:t>gm</a:t>
            </a: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Calibri" pitchFamily="34" charset="0"/>
              </a:rPr>
              <a:t>%</a:t>
            </a:r>
            <a:r>
              <a:rPr lang="en-US" sz="2800" b="1" dirty="0">
                <a:latin typeface="Calibri" pitchFamily="34" charset="0"/>
              </a:rPr>
              <a:t>of </a:t>
            </a:r>
            <a:r>
              <a:rPr lang="en-US" sz="2800" b="1" dirty="0" smtClean="0">
                <a:latin typeface="Calibri" pitchFamily="34" charset="0"/>
              </a:rPr>
              <a:t>sodium benzoate = </a:t>
            </a:r>
            <a:r>
              <a:rPr lang="en-US" sz="2800" dirty="0">
                <a:latin typeface="Calibri" pitchFamily="34" charset="0"/>
              </a:rPr>
              <a:t>(wt. of sodium benzoate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</a:rPr>
              <a:t>/ wt. of sample) X </a:t>
            </a:r>
            <a:r>
              <a:rPr lang="en-US" sz="2800" dirty="0" smtClean="0">
                <a:latin typeface="Calibri" pitchFamily="34" charset="0"/>
              </a:rPr>
              <a:t>100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i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i="1" dirty="0" smtClean="0">
                <a:solidFill>
                  <a:srgbClr val="0070C0"/>
                </a:solidFill>
                <a:latin typeface="Calibri" pitchFamily="34" charset="0"/>
              </a:rPr>
              <a:t>- </a:t>
            </a:r>
            <a:r>
              <a:rPr lang="en-US" sz="2800" i="1" u="sng" dirty="0" smtClean="0">
                <a:solidFill>
                  <a:srgbClr val="0070C0"/>
                </a:solidFill>
                <a:latin typeface="Calibri" pitchFamily="34" charset="0"/>
              </a:rPr>
              <a:t>Normal range not exceed 0.13 %</a:t>
            </a:r>
            <a:endParaRPr lang="en-US" sz="2800" i="1" u="sng" dirty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19872" y="2842929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419872" y="20608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28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Objective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pitchFamily="34" charset="0"/>
                <a:cs typeface="Calibri" pitchFamily="34" charset="0"/>
              </a:rPr>
              <a:t>To estimate the concentration of benzoate in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fruit juice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Preservatives</a:t>
            </a:r>
            <a:endParaRPr lang="en-US" sz="44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substance which when added to food is capable of inhibiting, retarding or arresting the process of fermentation, acidification or other decomposition of food</a:t>
            </a:r>
          </a:p>
          <a:p>
            <a:r>
              <a:rPr lang="en-US" dirty="0"/>
              <a:t>U</a:t>
            </a:r>
            <a:r>
              <a:rPr lang="en-US" dirty="0" smtClean="0"/>
              <a:t>sed to prevent and retard the microbial spoilage of food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Examples of preservatives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Benzoic acid </a:t>
            </a:r>
          </a:p>
          <a:p>
            <a:r>
              <a:rPr lang="en-US" dirty="0" smtClean="0"/>
              <a:t>Sodium benzoate </a:t>
            </a:r>
          </a:p>
          <a:p>
            <a:r>
              <a:rPr lang="en-US" dirty="0" smtClean="0"/>
              <a:t>Potassium benzoate</a:t>
            </a:r>
          </a:p>
          <a:p>
            <a:r>
              <a:rPr lang="en-US" dirty="0" err="1" smtClean="0"/>
              <a:t>Sorbic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Potassium </a:t>
            </a:r>
            <a:r>
              <a:rPr lang="en-US" dirty="0" err="1" smtClean="0"/>
              <a:t>sorbate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Propionic acid </a:t>
            </a:r>
          </a:p>
          <a:p>
            <a:r>
              <a:rPr lang="en-US" dirty="0" smtClean="0"/>
              <a:t>Sodium propionate </a:t>
            </a:r>
          </a:p>
          <a:p>
            <a:r>
              <a:rPr lang="en-US" dirty="0" smtClean="0"/>
              <a:t>Calcium propionate</a:t>
            </a:r>
          </a:p>
          <a:p>
            <a:endParaRPr lang="en-US" dirty="0"/>
          </a:p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The inhibitory action </a:t>
            </a:r>
            <a:r>
              <a:rPr lang="en-US" dirty="0" smtClean="0"/>
              <a:t>of preservatives is due to their interfering with the mechanism of cell division, permeability of cell membrane and activity of enzymes.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1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Sodium benzoate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Sodium benzoate(</a:t>
            </a:r>
            <a:r>
              <a:rPr lang="en-US" sz="2800" dirty="0">
                <a:latin typeface="Calibri" pitchFamily="34" charset="0"/>
              </a:rPr>
              <a:t>MW = 144</a:t>
            </a:r>
            <a:r>
              <a:rPr lang="en-US" sz="2800" dirty="0" smtClean="0"/>
              <a:t>) is a preservative. As a food additive, sodium benzoate has the E number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E211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It is bacteriostatic and </a:t>
            </a:r>
            <a:r>
              <a:rPr lang="en-US" sz="2800" dirty="0" err="1" smtClean="0"/>
              <a:t>fungistatic</a:t>
            </a:r>
            <a:r>
              <a:rPr lang="en-US" sz="2800" dirty="0" smtClean="0"/>
              <a:t>. It is most widely used in acidic foods such as salad dressings (vinegar), carbonated drinks (carbonic acid), jams and fruit juices and pickles (vinegar). </a:t>
            </a:r>
          </a:p>
          <a:p>
            <a:r>
              <a:rPr lang="en-US" sz="2800" dirty="0" smtClean="0"/>
              <a:t>It is also used as a preservative in medicines.</a:t>
            </a:r>
            <a:endParaRPr lang="en-US" sz="2800" dirty="0"/>
          </a:p>
        </p:txBody>
      </p:sp>
      <p:sp>
        <p:nvSpPr>
          <p:cNvPr id="4" name="AutoShape 2" descr="data:image/jpeg;base64,/9j/4AAQSkZJRgABAQAAAQABAAD/2wCEAAkGBggGEBUIBxQWEBUVFRwYEBcYGRgaGxwYIBUVIBwcFxccICYgHR4jGhcdITEgIygtLywsFR4xNjAqNyYrLSkBCQoKDgwOGg8PGiwkHyQsKSk1NTUsLC0sKjU1LDUqLDEpNSwsLSwuLiwpNSksKTEqLC81LCwsNSkqNTQ0KTQ0Kf/AABEIAMkA+gMBIgACEQEDEQH/xAAcAAEBAAMBAQEBAAAAAAAAAAAABgQFBwIDAQj/xABHEAABAwIDBQQEDAMECwAAAAABAAIDBBEFBiEHEjFBURMyYXEUIoGRFSMzNUJicnN0sbKzNlJ1CEOCoRYXRFNjg5KT0vDx/8QAGgEBAAMBAQEAAAAAAAAAAAAAAAIDBQEGBP/EADcRAAIBAgQEAgYJBQEAAAAAAAABAgMRBBIhMUFhcYEyURNikbGywSMzNEJScnOCohQiJKHSBf/aAAwDAQACEQMRAD8A7iiIgCIiAIiIAiIgCIiAIiIAiIgCIiAIiIAsKXGsNhd2Es0TXfymRgPuJuuV5xxrGdoeKOyVluU08EIPp0zb3NrBwNiCQCQzcBG8699Bcban/s/ZRij7KbtpHW1eZLG/gAA3/IoDpQIdqF+rhdbDi+wmrilp5ZKnDZn7r2O1LDzFuAfu+sC229ukEaLuUUrJmiSMgggFpHAg8CEB6REQBERAEREAREQBERAEREAREQBERAEREAREQBERAEREAREQBERAcd2BEzz4pVT6yOnZv9dXTk+8k+5diXE56qXY7jk1bWNcaCvJJe0X3XFxdwHNjnO9XjuPuLkWXTYM/wCVqhnbx1tNu2vrNG0jza4gjyIQEzt6ZC/BnmW1xLEY/tb1tP8ACXKoyIXuwuiMnH0SG/8A2WLl+d8a/wBcFZBlbLBL6eN/aVc4B3RxFxccGtLgP5nOFtBc9ppqeOkY2ngG61jQ1o6ACwHuCA+iIiAIiIAiIgCIiAIiIAiIgCIiAIiIAiIgCIiAIiIAiIgCIiAIiIDXZhGHeizSYzG2aFkbnytc0PBa1pcfVPE2Gih8H2ZbPMx07Mbo6Q9nI0vaDJM3QE/QElhw4BV2d/myt/CT/svWn2XfMVL9y79T0Bn5AqMv1tE2qytEIIHOIA3AwktNiXcSTpxJJVIufbCPmSH7yX9xy6CgCIiAIiIAiIgCIiAIiIAiIgCIiAIiIAiIgCIiAIiIAiIgCIiAIiIDSZ3+bK38JP8AsvWn2XfMVL9y79T1vM308tXh9XBTtL3OppmsaBclxieAAOZJNlqtnNBVYfg1PSVjHRyNhIcxwIcDvP0IOvNAarYR8yQ/eS/uOXQVD7GcMrcIwiKlxKN8MgfISx7S1wBkcRcHXUK4QBERAEREAREQBERAEREAREQBERAEREARazHcyYVlqP0nF5WwtPdvck/ZaLud7AsrD8RpMVjFVQPbKx3dc0gj/Ln4clY6U1DO08u17aHL8DJREVZ0IiIAiIgCIiAIiICQ2ibRKXIkTQ1hnqJjanhHPgN51tQ0EgWGpJsOZErBT7Y8Yb6YJaWiDtRC5rbgdD8XIR5F1+qxaOIZkzjK6r9ZtHDeEHUDdZGB7pJnOHjZdjQHL8rbSsaw+ublbP0TYZn2FPKzRryTZt7Eg7xBAc22uhAN7dQWhzLknB82OinxVjnOgJMLmvcwgktPFp11aD7FvkAREQBERAEREAREQBERAEREARFFY9tMpKaT4Ky5GcRqjoGR6sb4vkGlhztw5lqvoYarXllpq/uXV7JdTjaW5X1dZT0DDU1j2xsaLuc4gADxJ0UHVbQMUzQ80GQYe0ANpKuUFsTPsgj1jrz/AOkhKTZ9iWZnjEM/TdtY3jpYyWws87d48tOnecFe0tJBQsFPSNbGxos1rQAAOgA0C+3/ABsL5VJ/wXzl/pdSOsuRH4HsxoaeT4SzG84jUu7z5dWDwZGbiw5X9gasXENnFTg0hxPIc3och1fA65gf4bpvu8+oHLd4q2xKiGJQyUZc6PtGFpcwgOAItdpINj4rnvpOcNnGlWDi1E36Y+Xjb4jUkAdbjTi1fRhsRia8m1VWbbK/DJeST/t6LTkRaS4GywfabHHKMKzfEcOqORd8k/xZJwA8zb6xVw1wdq3XopmkxHK+0ynMQ3KlvF8bhZ7D1t3mnlvN9hKn3ZazRkD43KjzXUo1dSSn12jn2T/foLfZcVXUw9GrJxS9FU/C/C+jesektOZ1Nrmjo6KYyttBwjM59GYTBUDR8EvqvBHGwPe9mvUBU6zK1CpRlkqJpk009giIqjoRFj12IUuGRmqrntiY3vOcQAPaV1JydkDIWuxXMOF4GWNxOZkRkcGxhx1JJA0HG1zqeA5kKJqc/wCM5ueaHIMN2g2fVyjdjb9hpGp8wT9XmtnlzZjQYbJ8J4492IVR1dJLq0H6jDcacib2tpbgtP8AooUFfFSs/wAK1l34R768iGa/hI+oqW5NzcamusyKuiDWPPAFzWDU/ewgeG+CuyKdztkbC89Qeh4mC1zSTDI228xx42vxBsLtOhsOBAIiIdn+0nCx6FhuLNMI0aZGkvDfC7XkWHIOWWTNrtD2g4lglbSZey0I5J53fGh7XO3Wuc0MOjhb6TjfgG35q0ZmDC31LsHbMz0hrQ50W8N7dIJBtz01sOAIJ4hS2RtltLlSV2MYjK6urH33pn8r8dwEk3I0Lib20FgSDsM37OMEzh8fVNMM4t2dRF6sgI4XP0gLc+HIhAVKLlozDnHZr8XmdhxSjHCqiHxrG9ZmHj5k8++eCvsv5mwnNMXpmDStmb9K3Fp6PadWnwIQG0RFjVmJ0WHWNbLHFfhvva33XIQGSi+FLW01c3tKR7ZB1a4OHvC+6AIvwODuC/UARfgcDoF+oAp3NOfMHymOzrH78p7kMfrSOJ4eryB6m3hdabOWL49W18WVMBkZS9rAZZZyCXhu+9pDBwBs3z14tstrlbZ/hGVj6REDNO7V88vrSEnjY/Rvflr1JWnDD0aMI1MQ73V1Fbtc3sl0u+hC7eiJ74HzZtC9bHXHDKM/7PGfjnt6SOPDyI/w81aYDlvC8sx+i4TE2Jv0iO849XOOrj5rZoqa+NnVj6NWjD8K0Xfi3zdzqilqERF8RIIiICNzJsyw/FpPhLCXOoKoG7ZYtAT9dgsDfmRYnnfgtXT57xvJzhRZ9huwmzKyEXYfvGgaHyAP1TxXRl86inhqmmGoaHtcLOa4AgjoQdCFpU8c3FU8Qs8f5L8r+TuuRBx4omcZyrlzaFE2tBa51viqiFwDwRw9Ycbfyu4eBWg+Fs27O/VxppxSjH9+wfHMb1kaePmT/j5LIr9m1XgUhxPIUxpXnV8DiTC/wsb7vPje19C1ffBdp0TZBhWb4jh1R9f5J/iyTgB5m31itCF3TtS+mpr7r0nHpxXWN15oi99dGU2AZmwrM8fpWEStlH0hwc09HNOoPn7FsyQ3UqKx7ZnR1knwtluQ4fU8RJFox322DSx5kcb6hymcEoMybT+0gzBVCKnp5DBNHAN0yvbbeLjwsbjjp9UcV8iwWHqp1adS0FvdPNHytbSV+G3Ox3M1o0UWObUIGyfBWVIziNSdLM+Tb4veOIHhp1cFi0OzivzDI3Es/wAxqHDVlMwlsLPA2tc+XTUuVlgeXcMy3H6LhMTYm87cXHq5x1cfErZKDxsaKy4SOX1n43/z29p3LfxHypqWCiYKela2NjRZrWgAAdABoF9URZjbbuyYREXAEREB+EA6FQWYNlFLLL8L5SlOGVQ13o/k3+EkY0sfDTq1yvkQHNc+53xvJeGwUkxZJiNR6jTG07oOm85rTe5G81o5Fzr2sN1YOAbCKKpb6dnOWWrqZNZR2hDQTy3u84jre3QLF2gAVGasLgn7gYxzem920x/Njf8AJdiQHG81bHn5UY7H8hTTQTQgvdHvX3mjUhp4k2HddvB3DzudmucxnigZiEgDZWu7OoA4b4AN2+DmkO8Lka2VUdVx3+zx6vwgyH5MTs7Pp/e8PYGoD1/Zx+QrPv2/oK7Cv5v2URZ3kjqP9DnQNZ2o7XtbX3rG1rg6WV56Ntj/AN5R+5v/AIoDF2N/O2M/iD+/Urry4xsJFWK/FRiNjL2je2Le72na1G9u+G9ddnQEHXfxNT/gHfuyrKzXi9dRYrhlFTSOZHMZe2aODrNba/ldYtd/E1P+Ad+7KvOdPnrCPtT/AKGL0MYqVSkmr/Qy+GZVwfUvkRF54tCIiAIiIAiIgC1+NYDhuYojSYtE2ZnIHiD1a4atPiCFsEUoTlCSlF2aBi4XhtPg8MdBRjdZG0NYOOgHM8z4qL2Sdyv/AKjN+TFfKB2Sdyv/AKjN+TFo0ZOWGrt7vJ72Qe6L5ERZhMIiIAiIgCIiAIiIDmG2vLWITtp80YGN6aifvOAFyWBzXB1ue45tyOj3Hkt3lja3lfMULZpKiOlksO0ime1ha7mGudYPHQjlxsdFaKUxfZZlDHHmpraRm+dXFhfHc9T2bmgnxKA0W0DazhOHU76HLsrauqmHZwCE9puudpvFzbi4vo0XJNtLXK2myfJsuTMObTVgtNK7tZxx3XENAZf6rQAfHeW0y/kDLeV3dtg9MyN/J53nvHWz3kuHsKoEBx7+zj8hWfft/QV2FazBMt4TlwOjweFkAebvDRa5HMrZoDkOxv52xn8Qf36ldeWtwzLmFYNJLV4dCyJ8x3p3NGrjdxu72uJ9q2SAg67+Jqf8A792Vec6fPWEfan/AEMXqu/ian/AO/dlXnOnz1hH2p/0MXoqf1tL9GfwzKns+pfIiLzpaEREAREQBERAEREAUDsk7lf/AFGb8mK+UDsk7lf/AFGb8mLRw/2St+z3kH4kXyIiziYREQBERAEREAREQBERAEREAREQBERAQdd/E1P+Ad+7KvOdPnrCPtT/AKGL1XfxNT/gHfuyrznT56wj7U/6GL0VP62l+jP4ZlT2fUvkRF50tCIiAIiIAiIgCIiAKB2Sdyv/AKjN+TFfKB2Sdyv/AKjN+TFo4f7JW/Z7yD8SL5ERZxMIiIAiIgCIiAIiIAiIgCIiAIiIAiIgOeYzXU1BmWmfVvbGDQlrS4gAuMsthc8yrOuwGgxGeHEapu9JT7xgdvOG7vAA6A2Og5r55gyzhWZ4/RsXibIPong5p6tcNR/7dRfwZm3Z562EOOKUY/uXn46Nv/DcO95AH7I4rZi44mMFTnlqRjls9FJa7PhdOzTsuZXtvsdIRT2V89YNm0WoH7sg78L/AFZG9fV5gdRcKhWXVozoycKiafMmmnsERFUdCIiAIvMkjIgZJCGgC5J0AHUlQeK7TXV8hwrI8Jr5vpScIWeLn6bw9oHQngvpw+Fq4htQWi3eyXVvRHHJLcssVxehwSM1eJyNhYOLnG3sHMnwGqg5M45izyTTZJi9HgvZ1ZMLefZN1195113VlYXszfiEgxXPExr5h3Y+ELPAN03vcB1B4rMzBtGwvAHDCsIYayp7rIIRcNtycQCGgdACR0HFadClShLJQj6Wfn9yPt36ysuRBt8dEUeHxOwamZHiU3amJgEkz7NvYd51zp5k+ZUdseljqIq6aEhzXV8paRwIIYQR5hfGHI2O5zcKvPku5He7KOE2YPvHA6nyJOveHBXuHYbR4TGKTD42xMbwa0AD/wC+PNU1pU6FKdJSzTm03bwqzvo+PZW8grt3MlERZJYEREAREQBERAEREAREQBERAEREAREQBERATGaNnuE5mPpRBp6gasniO68EcL273t16EKfGZsz5B+KzZGa2mGjauIes0cu2Z7tTbzcV0dfjmhw3XajmtCljpKKpVlnh5Pdfle693Ii48UYWD45h2PxirwqRszDzaeB6OHFp8CAVnKGxjZmyKU4rk+U4dUcw35F/g+PgB5Aj6pXyw/aRU4NIMMz3CaOQ6MnbcwSeIcL7vLqBz3eCnLBRrLNhXm9V+NdvvdY90jma3iL5SWaNpOFZed6DTh1XUk2bBF6zt7o8i+75anwVFVQw4zA6FjzuSsID43WNnDvMePO4IWhwrLuWdnEBqRuQgD4yeQgvd4b3j/K0a9FVhY0E26qcpbKK0v1e/ZK5134E/Hk/MmeyKnOspp4L3ZRwm1+nau1195103VQ4jjeWNm0AgO5ALXjhjF3vPUN4km3ecfMrQy5yzDncmmyRF2EN7PrJhYePZMPE+866hvFbrLOzjDMAf8IVRdWVRN3zzes7e6sBvu+ep8VpV3ZJYt5UtqcdPbwXe8iC9X2mj7POG0X5bewmiPIfLyN8eG6CPLjweq/LWUMHynH2OExhhI9d51e77T+J8uHQBblFm18bOpH0cEow8lt34t9exNRtqERF8JIIiIAiIgCIiAIiIAiIgCIiAIiIAiIgCIiAIiIAiIgCxsQw6kxWM0uIMbKx3ea4Aj3Hn48lkoupuLutwc7myNjuT3GpyFNeMm7qScl0f/LcTofMg6auPBffDNmsmJSDFM8zGulGrIuEEfgGab3uAPMHir1Fov8A9TENbrNs5WWZrm9/m+LIZEeY42QgRxANAFmgCwA5ADkF6RFmkwiIgCIiAIiIAiIgCIiAIiIAiIgCIiAIiIAiIgCIi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29200"/>
            <a:ext cx="1847850" cy="1485671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Sodium benzoate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When added in high concentration it affects the taste of juice.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Sodium benzoate is usually </a:t>
            </a:r>
            <a:r>
              <a:rPr lang="en-US" dirty="0" smtClean="0">
                <a:solidFill>
                  <a:schemeClr val="hlink"/>
                </a:solidFill>
              </a:rPr>
              <a:t>permitted at a concentration of up to 1.3g/l of juice.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3200" i="1" u="sng" dirty="0" smtClean="0">
                <a:solidFill>
                  <a:srgbClr val="0070C0"/>
                </a:solidFill>
                <a:latin typeface="Calibri" pitchFamily="34" charset="0"/>
              </a:rPr>
              <a:t>(not </a:t>
            </a:r>
            <a:r>
              <a:rPr lang="en-US" sz="3200" i="1" u="sng" dirty="0">
                <a:solidFill>
                  <a:srgbClr val="0070C0"/>
                </a:solidFill>
                <a:latin typeface="Calibri" pitchFamily="34" charset="0"/>
              </a:rPr>
              <a:t>exceed 0.13 </a:t>
            </a:r>
            <a:r>
              <a:rPr lang="en-US" sz="3200" i="1" u="sng" dirty="0" smtClean="0">
                <a:solidFill>
                  <a:srgbClr val="0070C0"/>
                </a:solidFill>
                <a:latin typeface="Calibri" pitchFamily="34" charset="0"/>
              </a:rPr>
              <a:t>%)</a:t>
            </a:r>
            <a:endParaRPr lang="en-US" sz="3200" i="1" u="sng" dirty="0">
              <a:solidFill>
                <a:srgbClr val="0070C0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dirty="0" smtClean="0">
              <a:solidFill>
                <a:schemeClr val="hlin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Principle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benzoate anion is not soluble in non-polar solvents because of its negative charge. </a:t>
            </a:r>
            <a:endParaRPr lang="en-US" sz="2800" dirty="0" smtClean="0"/>
          </a:p>
          <a:p>
            <a:r>
              <a:rPr lang="en-US" sz="2800" dirty="0" smtClean="0"/>
              <a:t>However, in acid solution,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benzoic acid is formed</a:t>
            </a:r>
            <a:r>
              <a:rPr lang="en-US" sz="2800" dirty="0" smtClean="0"/>
              <a:t>. This is neutral &amp; quite non-polar. Moreover, it is soluble in non-polar solvents.</a:t>
            </a:r>
          </a:p>
          <a:p>
            <a:endParaRPr lang="en-US" dirty="0"/>
          </a:p>
        </p:txBody>
      </p:sp>
      <p:sp>
        <p:nvSpPr>
          <p:cNvPr id="4" name="AutoShape 2" descr="http://www.inchem.org/documents/cicads/cicads/v26ci02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www.inchem.org/documents/cicads/cicads/v26ci02.gi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95800"/>
            <a:ext cx="2886075" cy="1789154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76799" y="5943601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Polar (dissolve in water)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09963" y="5980093"/>
            <a:ext cx="14430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Nonpolar (dissolve organic solvent)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3632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Principle-continue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Calibri" pitchFamily="34" charset="0"/>
                <a:cs typeface="Calibri" pitchFamily="34" charset="0"/>
              </a:rPr>
              <a:t>Benzoic acid is separated from a known quantity of the sample by saturating with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NaCl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and then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acidifying with dilute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HCl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and extracting with chloroform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The chloroform layer is made mineral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acid(inorganic acid)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free and the solvent is removed by evaporation. The residue is dissolved in neutral alcohol and the amount of benzoic acid is determined by titration against standard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alkali (0.05 M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NaOH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) using phenolphthalein as an indicator.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Method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: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484784"/>
            <a:ext cx="9108504" cy="48768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Weight 10 g of sample into a beaker and add 1 ml of 10% </a:t>
            </a:r>
            <a:r>
              <a:rPr lang="en-US" sz="2800" dirty="0" err="1"/>
              <a:t>NaOH</a:t>
            </a:r>
            <a:r>
              <a:rPr lang="en-US" sz="2800" dirty="0"/>
              <a:t> solution and 12 g </a:t>
            </a:r>
            <a:r>
              <a:rPr lang="en-US" sz="2800" dirty="0" err="1"/>
              <a:t>NaCl</a:t>
            </a:r>
            <a:r>
              <a:rPr lang="en-US" sz="2800" dirty="0"/>
              <a:t>. </a:t>
            </a:r>
          </a:p>
          <a:p>
            <a:pPr lvl="0"/>
            <a:r>
              <a:rPr lang="en-US" sz="2800" dirty="0"/>
              <a:t>Add sufficient water to bring the vol. up to about 50 ml and let it stand for 30 min. with frequent shaking.</a:t>
            </a:r>
          </a:p>
          <a:p>
            <a:pPr lvl="0"/>
            <a:r>
              <a:rPr lang="en-US" sz="2800" dirty="0"/>
              <a:t>Add 1 drop of ph.ph (the color will change), add drops of </a:t>
            </a:r>
            <a:r>
              <a:rPr lang="en-US" sz="2800" dirty="0" err="1"/>
              <a:t>HCl</a:t>
            </a:r>
            <a:r>
              <a:rPr lang="en-US" sz="2800" dirty="0"/>
              <a:t> until the color change (disappear), then add excess 3 ml </a:t>
            </a:r>
            <a:r>
              <a:rPr lang="en-US" sz="2800" dirty="0" err="1"/>
              <a:t>HCl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454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41">
      <a:dk1>
        <a:srgbClr val="FFFFFF"/>
      </a:dk1>
      <a:lt1>
        <a:srgbClr val="4E003F"/>
      </a:lt1>
      <a:dk2>
        <a:srgbClr val="FFFFFF"/>
      </a:dk2>
      <a:lt2>
        <a:srgbClr val="FFFFFF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3722</TotalTime>
  <Words>538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Franklin Gothic Book</vt:lpstr>
      <vt:lpstr>Wingdings 2</vt:lpstr>
      <vt:lpstr>Technic</vt:lpstr>
      <vt:lpstr>determination of sodium benzoate in fruit juice</vt:lpstr>
      <vt:lpstr>Objective</vt:lpstr>
      <vt:lpstr>Preservatives</vt:lpstr>
      <vt:lpstr>Examples of preservatives</vt:lpstr>
      <vt:lpstr>Sodium benzoate</vt:lpstr>
      <vt:lpstr>Sodium benzoate</vt:lpstr>
      <vt:lpstr>Principle </vt:lpstr>
      <vt:lpstr>Principle-continue </vt:lpstr>
      <vt:lpstr>Method:</vt:lpstr>
      <vt:lpstr>PowerPoint Presentation</vt:lpstr>
      <vt:lpstr>- Calculation: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first first</dc:creator>
  <cp:lastModifiedBy>first first</cp:lastModifiedBy>
  <cp:revision>27</cp:revision>
  <dcterms:created xsi:type="dcterms:W3CDTF">2014-03-27T09:41:32Z</dcterms:created>
  <dcterms:modified xsi:type="dcterms:W3CDTF">2015-03-25T14:46:54Z</dcterms:modified>
</cp:coreProperties>
</file>