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58" r:id="rId4"/>
    <p:sldId id="257" r:id="rId5"/>
    <p:sldId id="280" r:id="rId6"/>
    <p:sldId id="282" r:id="rId7"/>
    <p:sldId id="261" r:id="rId8"/>
    <p:sldId id="262" r:id="rId9"/>
    <p:sldId id="263" r:id="rId10"/>
    <p:sldId id="264" r:id="rId11"/>
    <p:sldId id="269" r:id="rId12"/>
    <p:sldId id="270" r:id="rId13"/>
    <p:sldId id="271" r:id="rId14"/>
    <p:sldId id="272" r:id="rId15"/>
    <p:sldId id="283" r:id="rId16"/>
    <p:sldId id="273" r:id="rId17"/>
    <p:sldId id="274" r:id="rId18"/>
    <p:sldId id="278" r:id="rId19"/>
    <p:sldId id="276" r:id="rId20"/>
    <p:sldId id="281" r:id="rId21"/>
    <p:sldId id="28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7" autoAdjust="0"/>
    <p:restoredTop sz="94505" autoAdjust="0"/>
  </p:normalViewPr>
  <p:slideViewPr>
    <p:cSldViewPr showGuides="1">
      <p:cViewPr>
        <p:scale>
          <a:sx n="91" d="100"/>
          <a:sy n="91" d="100"/>
        </p:scale>
        <p:origin x="1992" y="80"/>
      </p:cViewPr>
      <p:guideLst>
        <p:guide orient="horz" pos="2160"/>
        <p:guide pos="2880"/>
      </p:guideLst>
    </p:cSldViewPr>
  </p:slideViewPr>
  <p:outlineViewPr>
    <p:cViewPr>
      <p:scale>
        <a:sx n="33" d="100"/>
        <a:sy n="33" d="100"/>
      </p:scale>
      <p:origin x="0" y="1026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0A9330-A73C-4093-8D30-FDE6C33ADDAC}" type="datetimeFigureOut">
              <a:rPr lang="en-US" smtClean="0"/>
              <a:pPr/>
              <a:t>10/9/16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A9330-A73C-4093-8D30-FDE6C33ADDAC}" type="datetimeFigureOut">
              <a:rPr lang="en-US" smtClean="0"/>
              <a:pPr/>
              <a:t>10/9/16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A9330-A73C-4093-8D30-FDE6C33ADDAC}" type="datetimeFigureOut">
              <a:rPr lang="en-US" smtClean="0"/>
              <a:pPr/>
              <a:t>10/9/16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A9330-A73C-4093-8D30-FDE6C33ADDAC}" type="datetimeFigureOut">
              <a:rPr lang="en-US" smtClean="0"/>
              <a:pPr/>
              <a:t>10/9/16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0A9330-A73C-4093-8D30-FDE6C33ADDAC}" type="datetimeFigureOut">
              <a:rPr lang="en-US" smtClean="0"/>
              <a:pPr/>
              <a:t>10/9/16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0A9330-A73C-4093-8D30-FDE6C33ADDAC}" type="datetimeFigureOut">
              <a:rPr lang="en-US" smtClean="0"/>
              <a:pPr/>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0A9330-A73C-4093-8D30-FDE6C33ADDAC}" type="datetimeFigureOut">
              <a:rPr lang="en-US" smtClean="0"/>
              <a:pPr/>
              <a:t>10/9/16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0A9330-A73C-4093-8D30-FDE6C33ADDAC}" type="datetimeFigureOut">
              <a:rPr lang="en-US" smtClean="0"/>
              <a:pPr/>
              <a:t>10/9/16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A9330-A73C-4093-8D30-FDE6C33ADDAC}" type="datetimeFigureOut">
              <a:rPr lang="en-US" smtClean="0"/>
              <a:pPr/>
              <a:t>10/9/16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A9330-A73C-4093-8D30-FDE6C33ADDAC}" type="datetimeFigureOut">
              <a:rPr lang="en-US" smtClean="0"/>
              <a:pPr/>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A9330-A73C-4093-8D30-FDE6C33ADDAC}" type="datetimeFigureOut">
              <a:rPr lang="en-US" smtClean="0"/>
              <a:pPr/>
              <a:t>10/9/16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A7228-FC7A-4ADF-AB1A-699DEAC2F44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A9330-A73C-4093-8D30-FDE6C33ADDAC}" type="datetimeFigureOut">
              <a:rPr lang="en-US" smtClean="0"/>
              <a:pPr/>
              <a:t>10/9/16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A7228-FC7A-4ADF-AB1A-699DEAC2F4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google.com.sa/url?url=https://fisher.osu.edu/blogs/macc-admissions/2010/11/02/whats-a-good-reference-for-your-application/&amp;rct=j&amp;sa=U&amp;ei=O2DyUsfKLcLV4gTw5oD4Ag&amp;ved=0CD0Q9QEwCA&amp;sig2=1Kd_ICXBLT8Q9wl-nS7LCA&amp;q=references&amp;usg=AFQjCNF3g-2xlNhOQPtCPz7qi7HccrLrVw" TargetMode="External"/><Relationship Id="rId3"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flickr.com/photos/birchbarksoap/3323630357/" TargetMode="External"/><Relationship Id="rId3" Type="http://schemas.openxmlformats.org/officeDocument/2006/relationships/image" Target="../media/image9.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google.com.sa/url?url=http://www.caseydietrich.com/category/presentations/posters/&amp;rct=j&amp;sa=U&amp;ei=Y17yUsL4Cono4gTZ0oDwBw&amp;ved=0CEMQ9QEwCw&amp;sig2=PTxYRJrkxnr3jKad6I6rzg&amp;q=poster+presentation&amp;usg=AFQjCNGZ1c9JtTipSMWDbfborq-Zufv00A" TargetMode="External"/><Relationship Id="rId3"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hyperlink" Target="https://www.google.com.sa/url?url=http://llt.msu.edu/vol2num2/review/review2.html&amp;rct=j&amp;sa=U&amp;ei=NV_yUomlDOiH4gS_koC4Aw&amp;ved=0CC0Q9QEwAA&amp;sig2=5XY9sed-9BxikYkmxj0Z4A&amp;q=slide+presentation&amp;usg=AFQjCNHZZLzUXnFe2hNWcwEvOZu0NCA3TQ" TargetMode="External"/><Relationship Id="rId5" Type="http://schemas.openxmlformats.org/officeDocument/2006/relationships/image" Target="../media/image12.jpeg"/><Relationship Id="rId1" Type="http://schemas.openxmlformats.org/officeDocument/2006/relationships/slideLayout" Target="../slideLayouts/slideLayout2.xml"/><Relationship Id="rId2" Type="http://schemas.openxmlformats.org/officeDocument/2006/relationships/hyperlink" Target="https://www.google.com.sa/url?url=http://www.slideshare.net/PlusOrMinusZero/slide-presentation-guidelines&amp;rct=j&amp;sa=U&amp;ei=NV_yUomlDOiH4gS_koC4Aw&amp;ved=0CDcQ9QEwBQ&amp;sig2=vQneoy45uMXNj1D9qiAYQw&amp;q=slide+presentation&amp;usg=AFQjCNFmLLY2SMgRRuLxmly6BnFE6RJY3w"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gif"/><Relationship Id="rId3" Type="http://schemas.openxmlformats.org/officeDocument/2006/relationships/image" Target="../media/image14.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 Id="rId3" Type="http://schemas.openxmlformats.org/officeDocument/2006/relationships/image" Target="../media/image16.gif"/></Relationships>
</file>

<file path=ppt/slides/_rels/slide18.xml.rels><?xml version="1.0" encoding="UTF-8" standalone="yes"?>
<Relationships xmlns="http://schemas.openxmlformats.org/package/2006/relationships"><Relationship Id="rId3" Type="http://schemas.openxmlformats.org/officeDocument/2006/relationships/image" Target="../media/image18.gif"/><Relationship Id="rId4" Type="http://schemas.openxmlformats.org/officeDocument/2006/relationships/image" Target="../media/image19.gif"/><Relationship Id="rId5" Type="http://schemas.openxmlformats.org/officeDocument/2006/relationships/image" Target="../media/image16.gif"/><Relationship Id="rId1" Type="http://schemas.openxmlformats.org/officeDocument/2006/relationships/slideLayout" Target="../slideLayouts/slideLayout2.xml"/><Relationship Id="rId2" Type="http://schemas.openxmlformats.org/officeDocument/2006/relationships/image" Target="../media/image17.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moalonazi@ksu.edu.s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jpeg"/><Relationship Id="rId4" Type="http://schemas.openxmlformats.org/officeDocument/2006/relationships/hyperlink" Target="https://www.google.com.sa/url?url=http://www.primarysources.org.uk/source-details.php?source_id=238&amp;rct=j&amp;sa=U&amp;ei=JGvyUu-WOaau4ATshIC4BQ&amp;ved=0CEEQ9QEwCjjwAQ&amp;sig2=tdtpzYtUA0-Xy5enAx3kqg&amp;q=log+book&amp;usg=AFQjCNH7JJOf_9ugRu0OgCHht8hO240z8A" TargetMode="External"/><Relationship Id="rId5" Type="http://schemas.openxmlformats.org/officeDocument/2006/relationships/image" Target="../media/image21.jpeg"/><Relationship Id="rId1" Type="http://schemas.openxmlformats.org/officeDocument/2006/relationships/slideLayout" Target="../slideLayouts/slideLayout2.xml"/><Relationship Id="rId2" Type="http://schemas.openxmlformats.org/officeDocument/2006/relationships/hyperlink" Target="https://www.google.com.sa/url?url=http://www.gerwc.com/stepupclub/logbook.htm&amp;rct=j&amp;sa=U&amp;ei=02ryUtLTAqLw4QTwxICwDw&amp;ved=0CEMQ9QEwCziMAQ&amp;sig2=psZkCvT-ubUSx0tRoPqgQA&amp;q=log+book&amp;usg=AFQjCNHpBlVtEbjqgjvqWZmJYNtXNYsyE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s://www.google.com.sa/url?url=http://youthvoices.net/node/38064&amp;rct=j&amp;sa=U&amp;ei=nGHyUrzPOMGD4gSr4IHYDg&amp;ved=0CDUQ9QEwBA&amp;sig2=IfgYluQzJMM5LM5fYaiPrw&amp;q=topic+for+research&amp;usg=AFQjCNG3y56gvKpmXKNftz87yhfz8P-r4w" TargetMode="External"/><Relationship Id="rId5"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hyperlink" Target="https://www.google.com.sa/url?url=http://www.classdrc.com/2011/06/hard-to-find-a-research-topic-1/&amp;rct=j&amp;sa=U&amp;ei=nGHyUrzPOMGD4gSr4IHYDg&amp;ved=0CDsQ9QEwBw&amp;sig2=ZJ0QWD78cvyz3pMdSEZBSA&amp;q=topic+for+research&amp;usg=AFQjCNFSFcoS9DLO2YSDRz6Hu8WJFYK1HQ"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hyperlink" Target="https://www.google.com.sa/url?url=https://thesislink.aut.ac.nz/?p=491&amp;rct=j&amp;sa=U&amp;ei=M2HyUvT9Caac4wTtqYCQDg&amp;ved=0CDMQ9QEwAw&amp;sig2=kBG6dfw_Yrz7DbHsGSaX7w&amp;q=Literature+search&amp;usg=AFQjCNFE_MhF04HJoax9mzeFqIbaqCrkQw" TargetMode="External"/><Relationship Id="rId5"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hyperlink" Target="https://www.google.com.sa/url?url=http://www.ru.nl/cidin/@683142/pagina/&amp;rct=j&amp;sa=U&amp;ei=M2HyUvT9Caac4wTtqYCQDg&amp;ved=0CC0Q9QEwAA&amp;sig2=3QIpPvAMwYTauZ4K-YZ4pA&amp;q=Literature+search&amp;usg=AFQjCNF9UocjeNJ7rb24NqWV4pNt6OX6k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hyperlink" Target="https://www.google.com.sa/url?url=http://www.un.org/en/ethics/&amp;rct=j&amp;sa=U&amp;ei=tGDyUs6TL8aU4ASJ9ICoDw&amp;ved=0CC0Q9QEwAA&amp;sig2=ZrF8xZ4S_nFhbaGaHI_cyg&amp;q=Ethics&amp;usg=AFQjCNEmI5VQLlaUFPGh5iDgMg5iZHCIhA" TargetMode="External"/><Relationship Id="rId5" Type="http://schemas.openxmlformats.org/officeDocument/2006/relationships/image" Target="../media/image6.jpeg"/><Relationship Id="rId6" Type="http://schemas.openxmlformats.org/officeDocument/2006/relationships/hyperlink" Target="https://www.google.com.sa/url?url=http://www.amponsah-efah.com/ethics&amp;rct=j&amp;sa=U&amp;ei=tGDyUs6TL8aU4ASJ9ICoDw&amp;ved=0CEEQ9QEwCg&amp;sig2=7nnrnIVRU86RTeIOHUCmzw&amp;q=Ethics&amp;usg=AFQjCNEXlTzhsaJ6gMlbE7w7iR3SjVk7bg" TargetMode="External"/><Relationship Id="rId7"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hyperlink" Target="https://www.google.com.sa/url?url=http://www.subliminalhacking.net/2010/08/05/social-engineering-is-it-ethical/&amp;rct=j&amp;sa=U&amp;ei=tGDyUs6TL8aU4ASJ9ICoDw&amp;ved=0CDEQ9QEwAg&amp;sig2=gTyKHr2O8T8HbMEVGPnVdw&amp;q=Ethics&amp;usg=AFQjCNHeOKzp6nJXVD_6xIrCnvQaS3kEl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7772400" cy="1470025"/>
          </a:xfrm>
        </p:spPr>
        <p:txBody>
          <a:bodyPr/>
          <a:lstStyle/>
          <a:p>
            <a:r>
              <a:rPr lang="en-US" b="1" dirty="0" smtClean="0">
                <a:solidFill>
                  <a:srgbClr val="C00000"/>
                </a:solidFill>
                <a:latin typeface="Arial" pitchFamily="34" charset="0"/>
                <a:cs typeface="Arial" pitchFamily="34" charset="0"/>
              </a:rPr>
              <a:t>BCH 485</a:t>
            </a:r>
            <a:endParaRPr lang="en-US" b="1" dirty="0">
              <a:solidFill>
                <a:srgbClr val="C00000"/>
              </a:solidFill>
              <a:latin typeface="Arial" pitchFamily="34" charset="0"/>
              <a:cs typeface="Arial" pitchFamily="34" charset="0"/>
            </a:endParaRPr>
          </a:p>
        </p:txBody>
      </p:sp>
      <p:sp>
        <p:nvSpPr>
          <p:cNvPr id="3" name="Subtitle 2"/>
          <p:cNvSpPr>
            <a:spLocks noGrp="1"/>
          </p:cNvSpPr>
          <p:nvPr>
            <p:ph type="subTitle" idx="1"/>
          </p:nvPr>
        </p:nvSpPr>
        <p:spPr>
          <a:xfrm>
            <a:off x="1371600" y="3429000"/>
            <a:ext cx="6400800" cy="1752600"/>
          </a:xfrm>
        </p:spPr>
        <p:txBody>
          <a:bodyPr>
            <a:normAutofit/>
          </a:bodyPr>
          <a:lstStyle/>
          <a:p>
            <a:r>
              <a:rPr lang="en-US" sz="4400" b="1" dirty="0" smtClean="0"/>
              <a:t>Introduction</a:t>
            </a:r>
            <a:endParaRPr lang="en-US" sz="4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solidFill>
                  <a:srgbClr val="C00000"/>
                </a:solidFill>
              </a:rPr>
              <a:t>References</a:t>
            </a:r>
            <a:endParaRPr lang="en-US" dirty="0">
              <a:solidFill>
                <a:srgbClr val="C00000"/>
              </a:solidFill>
            </a:endParaRPr>
          </a:p>
        </p:txBody>
      </p:sp>
      <p:sp>
        <p:nvSpPr>
          <p:cNvPr id="3" name="Content Placeholder 2"/>
          <p:cNvSpPr>
            <a:spLocks noGrp="1"/>
          </p:cNvSpPr>
          <p:nvPr>
            <p:ph idx="1"/>
          </p:nvPr>
        </p:nvSpPr>
        <p:spPr/>
        <p:txBody>
          <a:bodyPr/>
          <a:lstStyle/>
          <a:p>
            <a:pPr lvl="0">
              <a:buFont typeface="Wingdings" pitchFamily="2" charset="2"/>
              <a:buChar char="Ø"/>
            </a:pPr>
            <a:endParaRPr lang="en-AU" dirty="0" smtClean="0">
              <a:latin typeface="Arial" pitchFamily="34" charset="0"/>
              <a:cs typeface="Arial" pitchFamily="34" charset="0"/>
            </a:endParaRPr>
          </a:p>
          <a:p>
            <a:pPr lvl="0">
              <a:buFont typeface="Wingdings" pitchFamily="2" charset="2"/>
              <a:buChar char="Ø"/>
            </a:pPr>
            <a:r>
              <a:rPr lang="en-AU" dirty="0" smtClean="0">
                <a:latin typeface="Arial" pitchFamily="34" charset="0"/>
                <a:cs typeface="Arial" pitchFamily="34" charset="0"/>
              </a:rPr>
              <a:t>How to write references:</a:t>
            </a:r>
          </a:p>
          <a:p>
            <a:pPr lvl="1">
              <a:buFont typeface="Wingdings" pitchFamily="2" charset="2"/>
              <a:buChar char="Ø"/>
            </a:pPr>
            <a:r>
              <a:rPr lang="en-AU" dirty="0" smtClean="0">
                <a:latin typeface="Arial" pitchFamily="34" charset="0"/>
                <a:cs typeface="Arial" pitchFamily="34" charset="0"/>
              </a:rPr>
              <a:t>manually and </a:t>
            </a:r>
          </a:p>
          <a:p>
            <a:pPr lvl="1">
              <a:buFont typeface="Wingdings" pitchFamily="2" charset="2"/>
              <a:buChar char="Ø"/>
            </a:pPr>
            <a:r>
              <a:rPr lang="en-AU" dirty="0" smtClean="0">
                <a:latin typeface="Arial" pitchFamily="34" charset="0"/>
                <a:cs typeface="Arial" pitchFamily="34" charset="0"/>
              </a:rPr>
              <a:t>using End-note</a:t>
            </a:r>
            <a:endParaRPr lang="en-US" dirty="0" smtClean="0">
              <a:latin typeface="Arial" pitchFamily="34" charset="0"/>
              <a:cs typeface="Arial" pitchFamily="34" charset="0"/>
            </a:endParaRPr>
          </a:p>
        </p:txBody>
      </p:sp>
      <p:pic>
        <p:nvPicPr>
          <p:cNvPr id="15362" name="Picture 2" descr="https://encrypted-tbn2.gstatic.com/images?q=tbn:ANd9GcSvx7YZX5GYSc5ZNz5NYl5Tv-BkrF_1cApPZ5lBQ0g2htQ4LwJDi4CCpxUz">
            <a:hlinkClick r:id="rId2"/>
          </p:cNvPr>
          <p:cNvPicPr>
            <a:picLocks noChangeAspect="1" noChangeArrowheads="1"/>
          </p:cNvPicPr>
          <p:nvPr/>
        </p:nvPicPr>
        <p:blipFill>
          <a:blip r:embed="rId3"/>
          <a:srcRect/>
          <a:stretch>
            <a:fillRect/>
          </a:stretch>
        </p:blipFill>
        <p:spPr bwMode="auto">
          <a:xfrm>
            <a:off x="4267200" y="3810000"/>
            <a:ext cx="3114675" cy="221488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rial" pitchFamily="34" charset="0"/>
                <a:cs typeface="Arial" pitchFamily="34" charset="0"/>
              </a:rPr>
              <a:t>Writing </a:t>
            </a:r>
            <a:r>
              <a:rPr lang="en-AU" b="1" dirty="0" smtClean="0">
                <a:solidFill>
                  <a:srgbClr val="C00000"/>
                </a:solidFill>
                <a:latin typeface="Arial" pitchFamily="34" charset="0"/>
                <a:cs typeface="Arial" pitchFamily="34" charset="0"/>
              </a:rPr>
              <a:t>a Lab Report</a:t>
            </a: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457200" y="1600201"/>
            <a:ext cx="8229600" cy="1447800"/>
          </a:xfrm>
        </p:spPr>
        <p:txBody>
          <a:bodyPr/>
          <a:lstStyle/>
          <a:p>
            <a:pPr lvl="0">
              <a:buFont typeface="Wingdings" pitchFamily="2" charset="2"/>
              <a:buChar char="Ø"/>
            </a:pPr>
            <a:r>
              <a:rPr lang="en-AU" dirty="0" smtClean="0">
                <a:latin typeface="Arial" pitchFamily="34" charset="0"/>
                <a:cs typeface="Arial" pitchFamily="34" charset="0"/>
              </a:rPr>
              <a:t>How to write a meaning full lab report and discuss your data? </a:t>
            </a:r>
            <a:endParaRPr lang="en-US" dirty="0" smtClean="0">
              <a:latin typeface="Arial" pitchFamily="34" charset="0"/>
              <a:cs typeface="Arial" pitchFamily="34" charset="0"/>
            </a:endParaRPr>
          </a:p>
          <a:p>
            <a:pPr>
              <a:buFont typeface="Wingdings" pitchFamily="2" charset="2"/>
              <a:buChar char="Ø"/>
            </a:pPr>
            <a:endParaRPr lang="en-US" dirty="0">
              <a:latin typeface="Arial" pitchFamily="34" charset="0"/>
              <a:cs typeface="Arial" pitchFamily="34" charset="0"/>
            </a:endParaRPr>
          </a:p>
        </p:txBody>
      </p:sp>
      <p:pic>
        <p:nvPicPr>
          <p:cNvPr id="10242" name="Picture 2" descr="flickr:3323630357">
            <a:hlinkClick r:id="rId2"/>
          </p:cNvPr>
          <p:cNvPicPr>
            <a:picLocks noChangeAspect="1" noChangeArrowheads="1"/>
          </p:cNvPicPr>
          <p:nvPr/>
        </p:nvPicPr>
        <p:blipFill>
          <a:blip r:embed="rId3"/>
          <a:srcRect/>
          <a:stretch>
            <a:fillRect/>
          </a:stretch>
        </p:blipFill>
        <p:spPr bwMode="auto">
          <a:xfrm>
            <a:off x="2628900" y="2971800"/>
            <a:ext cx="3886200" cy="25908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rial" pitchFamily="34" charset="0"/>
                <a:cs typeface="Arial" pitchFamily="34" charset="0"/>
              </a:rPr>
              <a:t>Poster</a:t>
            </a: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457200" y="1600201"/>
            <a:ext cx="8229600" cy="1828800"/>
          </a:xfrm>
        </p:spPr>
        <p:txBody>
          <a:bodyPr/>
          <a:lstStyle/>
          <a:p>
            <a:pPr lvl="0">
              <a:buFont typeface="Wingdings" pitchFamily="2" charset="2"/>
              <a:buChar char="Ø"/>
            </a:pPr>
            <a:r>
              <a:rPr lang="en-AU" dirty="0" smtClean="0">
                <a:latin typeface="Arial" pitchFamily="34" charset="0"/>
                <a:cs typeface="Arial" pitchFamily="34" charset="0"/>
              </a:rPr>
              <a:t>What is a poster?</a:t>
            </a:r>
          </a:p>
          <a:p>
            <a:pPr lvl="0">
              <a:buFont typeface="Wingdings" pitchFamily="2" charset="2"/>
              <a:buChar char="Ø"/>
            </a:pPr>
            <a:r>
              <a:rPr lang="en-AU" dirty="0" smtClean="0">
                <a:latin typeface="Arial" pitchFamily="34" charset="0"/>
                <a:cs typeface="Arial" pitchFamily="34" charset="0"/>
              </a:rPr>
              <a:t>How to design and present a poster</a:t>
            </a:r>
            <a:endParaRPr lang="en-US" dirty="0" smtClean="0">
              <a:latin typeface="Arial" pitchFamily="34" charset="0"/>
              <a:cs typeface="Arial" pitchFamily="34" charset="0"/>
            </a:endParaRPr>
          </a:p>
          <a:p>
            <a:pPr>
              <a:buFont typeface="Wingdings" pitchFamily="2" charset="2"/>
              <a:buChar char="Ø"/>
            </a:pPr>
            <a:endParaRPr lang="en-US" dirty="0">
              <a:latin typeface="Arial" pitchFamily="34" charset="0"/>
              <a:cs typeface="Arial" pitchFamily="34" charset="0"/>
            </a:endParaRPr>
          </a:p>
        </p:txBody>
      </p:sp>
      <p:pic>
        <p:nvPicPr>
          <p:cNvPr id="9218" name="Picture 2" descr="https://encrypted-tbn1.gstatic.com/images?q=tbn:ANd9GcQFvTZdtVZ6JVn7XwKqI5m2BabBSq6DNUtIH1EAzdotRpys1IoAdBzM87Y">
            <a:hlinkClick r:id="rId2"/>
          </p:cNvPr>
          <p:cNvPicPr>
            <a:picLocks noChangeAspect="1" noChangeArrowheads="1"/>
          </p:cNvPicPr>
          <p:nvPr/>
        </p:nvPicPr>
        <p:blipFill>
          <a:blip r:embed="rId3"/>
          <a:srcRect/>
          <a:stretch>
            <a:fillRect/>
          </a:stretch>
        </p:blipFill>
        <p:spPr bwMode="auto">
          <a:xfrm>
            <a:off x="3180523" y="3429000"/>
            <a:ext cx="2782954" cy="21336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AU" b="1" dirty="0" smtClean="0">
                <a:solidFill>
                  <a:srgbClr val="C00000"/>
                </a:solidFill>
                <a:latin typeface="Arial" pitchFamily="34" charset="0"/>
                <a:cs typeface="Arial" pitchFamily="34" charset="0"/>
              </a:rPr>
              <a:t>Slide presentation</a:t>
            </a:r>
            <a:endParaRPr lang="en-US"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457200" y="1600201"/>
            <a:ext cx="8229600" cy="2667000"/>
          </a:xfrm>
        </p:spPr>
        <p:txBody>
          <a:bodyPr/>
          <a:lstStyle/>
          <a:p>
            <a:pPr lvl="0">
              <a:buFont typeface="Wingdings" pitchFamily="2" charset="2"/>
              <a:buChar char="Ø"/>
            </a:pPr>
            <a:r>
              <a:rPr lang="en-AU" dirty="0" smtClean="0">
                <a:latin typeface="Arial" pitchFamily="34" charset="0"/>
                <a:cs typeface="Arial" pitchFamily="34" charset="0"/>
              </a:rPr>
              <a:t>What is the importance of a</a:t>
            </a:r>
            <a:r>
              <a:rPr lang="en-AU" b="1" dirty="0" smtClean="0">
                <a:latin typeface="Arial" pitchFamily="34" charset="0"/>
                <a:cs typeface="Arial" pitchFamily="34" charset="0"/>
              </a:rPr>
              <a:t> </a:t>
            </a:r>
            <a:r>
              <a:rPr lang="en-AU" dirty="0" smtClean="0">
                <a:latin typeface="Arial" pitchFamily="34" charset="0"/>
                <a:cs typeface="Arial" pitchFamily="34" charset="0"/>
              </a:rPr>
              <a:t>slide presentation?</a:t>
            </a:r>
          </a:p>
          <a:p>
            <a:pPr lvl="0">
              <a:buFont typeface="Wingdings" pitchFamily="2" charset="2"/>
              <a:buChar char="Ø"/>
            </a:pPr>
            <a:r>
              <a:rPr lang="en-AU" dirty="0" smtClean="0">
                <a:latin typeface="Arial" pitchFamily="34" charset="0"/>
                <a:cs typeface="Arial" pitchFamily="34" charset="0"/>
              </a:rPr>
              <a:t>How to make an effective slide presentation?</a:t>
            </a:r>
            <a:endParaRPr lang="en-US" dirty="0" smtClean="0">
              <a:latin typeface="Arial" pitchFamily="34" charset="0"/>
              <a:cs typeface="Arial" pitchFamily="34" charset="0"/>
            </a:endParaRPr>
          </a:p>
          <a:p>
            <a:pPr>
              <a:buFont typeface="Wingdings" pitchFamily="2" charset="2"/>
              <a:buChar char="Ø"/>
            </a:pPr>
            <a:endParaRPr lang="en-US" dirty="0">
              <a:latin typeface="Arial" pitchFamily="34" charset="0"/>
              <a:cs typeface="Arial" pitchFamily="34" charset="0"/>
            </a:endParaRPr>
          </a:p>
        </p:txBody>
      </p:sp>
      <p:pic>
        <p:nvPicPr>
          <p:cNvPr id="8194" name="Picture 2" descr="https://encrypted-tbn0.gstatic.com/images?q=tbn:ANd9GcTvQeQS1Z4bg_dUELf5k4NlGJXmvq9_mwFSxjPk_F0FL-_Q21mgfaiDp-P2">
            <a:hlinkClick r:id="rId2"/>
          </p:cNvPr>
          <p:cNvPicPr>
            <a:picLocks noChangeAspect="1" noChangeArrowheads="1"/>
          </p:cNvPicPr>
          <p:nvPr/>
        </p:nvPicPr>
        <p:blipFill>
          <a:blip r:embed="rId3"/>
          <a:srcRect/>
          <a:stretch>
            <a:fillRect/>
          </a:stretch>
        </p:blipFill>
        <p:spPr bwMode="auto">
          <a:xfrm>
            <a:off x="2590800" y="4343400"/>
            <a:ext cx="2638425" cy="1983497"/>
          </a:xfrm>
          <a:prstGeom prst="rect">
            <a:avLst/>
          </a:prstGeom>
          <a:noFill/>
        </p:spPr>
      </p:pic>
      <p:pic>
        <p:nvPicPr>
          <p:cNvPr id="8196" name="Picture 4" descr="https://encrypted-tbn3.gstatic.com/images?q=tbn:ANd9GcSTwQaUn2Cx4Id7GDoiUkD8Rc8BynOfjfe8U1ljlitOprDb4rhuhnlN7G4">
            <a:hlinkClick r:id="rId4"/>
          </p:cNvPr>
          <p:cNvPicPr>
            <a:picLocks noChangeAspect="1" noChangeArrowheads="1"/>
          </p:cNvPicPr>
          <p:nvPr/>
        </p:nvPicPr>
        <p:blipFill>
          <a:blip r:embed="rId5"/>
          <a:srcRect/>
          <a:stretch>
            <a:fillRect/>
          </a:stretch>
        </p:blipFill>
        <p:spPr bwMode="auto">
          <a:xfrm>
            <a:off x="5029200" y="3429000"/>
            <a:ext cx="2736539" cy="20574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rial" pitchFamily="34" charset="0"/>
                <a:cs typeface="Arial" pitchFamily="34" charset="0"/>
              </a:rPr>
              <a:t>Curriculum vitae</a:t>
            </a: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457200" y="1600201"/>
            <a:ext cx="8229600" cy="2133600"/>
          </a:xfrm>
        </p:spPr>
        <p:txBody>
          <a:bodyPr/>
          <a:lstStyle/>
          <a:p>
            <a:pPr>
              <a:buFont typeface="Wingdings" pitchFamily="2" charset="2"/>
              <a:buChar char="Ø"/>
            </a:pPr>
            <a:r>
              <a:rPr lang="en-AU" dirty="0" smtClean="0">
                <a:latin typeface="Arial" pitchFamily="34" charset="0"/>
                <a:cs typeface="Arial" pitchFamily="34" charset="0"/>
              </a:rPr>
              <a:t>C.V?</a:t>
            </a:r>
          </a:p>
          <a:p>
            <a:pPr>
              <a:buFont typeface="Wingdings" pitchFamily="2" charset="2"/>
              <a:buChar char="Ø"/>
            </a:pPr>
            <a:r>
              <a:rPr lang="en-AU" dirty="0" smtClean="0">
                <a:latin typeface="Arial" pitchFamily="34" charset="0"/>
                <a:cs typeface="Arial" pitchFamily="34" charset="0"/>
              </a:rPr>
              <a:t>What is it?</a:t>
            </a:r>
          </a:p>
          <a:p>
            <a:pPr>
              <a:buFont typeface="Wingdings" pitchFamily="2" charset="2"/>
              <a:buChar char="Ø"/>
            </a:pPr>
            <a:r>
              <a:rPr lang="en-AU" dirty="0" smtClean="0">
                <a:latin typeface="Arial" pitchFamily="34" charset="0"/>
                <a:cs typeface="Arial" pitchFamily="34" charset="0"/>
              </a:rPr>
              <a:t>How to write your first CV</a:t>
            </a:r>
            <a:endParaRPr lang="en-US" dirty="0" smtClean="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smtClean="0">
                <a:solidFill>
                  <a:srgbClr val="C00000"/>
                </a:solidFill>
                <a:latin typeface="Arial" pitchFamily="34" charset="0"/>
                <a:cs typeface="Arial" pitchFamily="34" charset="0"/>
              </a:rPr>
              <a:t>Some Import</a:t>
            </a:r>
            <a:r>
              <a:rPr lang="en-AU" b="1" dirty="0" smtClean="0">
                <a:solidFill>
                  <a:srgbClr val="C00000"/>
                </a:solidFill>
                <a:latin typeface="Arial" pitchFamily="34" charset="0"/>
                <a:cs typeface="Arial" pitchFamily="34" charset="0"/>
              </a:rPr>
              <a:t>ant points  for you</a:t>
            </a: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457200" y="1676401"/>
            <a:ext cx="8229600" cy="1981200"/>
          </a:xfrm>
        </p:spPr>
        <p:txBody>
          <a:bodyPr/>
          <a:lstStyle/>
          <a:p>
            <a:pPr>
              <a:buFont typeface="Wingdings" pitchFamily="2" charset="2"/>
              <a:buChar char="Ø"/>
            </a:pPr>
            <a:r>
              <a:rPr lang="en-US" dirty="0" smtClean="0"/>
              <a:t>S</a:t>
            </a:r>
            <a:r>
              <a:rPr lang="en-AU" dirty="0" err="1" smtClean="0">
                <a:latin typeface="Arial" pitchFamily="34" charset="0"/>
                <a:cs typeface="Arial" pitchFamily="34" charset="0"/>
              </a:rPr>
              <a:t>afety</a:t>
            </a:r>
            <a:r>
              <a:rPr lang="en-AU" dirty="0" smtClean="0">
                <a:latin typeface="Arial" pitchFamily="34" charset="0"/>
                <a:cs typeface="Arial" pitchFamily="34" charset="0"/>
              </a:rPr>
              <a:t> in lab</a:t>
            </a:r>
          </a:p>
          <a:p>
            <a:pPr>
              <a:buFont typeface="Wingdings" pitchFamily="2" charset="2"/>
              <a:buChar char="Ø"/>
            </a:pPr>
            <a:r>
              <a:rPr lang="en-AU" dirty="0" smtClean="0">
                <a:latin typeface="Arial" pitchFamily="34" charset="0"/>
                <a:cs typeface="Arial" pitchFamily="34" charset="0"/>
              </a:rPr>
              <a:t>Importance of keeping a log book</a:t>
            </a:r>
          </a:p>
          <a:p>
            <a:pPr>
              <a:buFont typeface="Wingdings" pitchFamily="2" charset="2"/>
              <a:buChar char="Ø"/>
            </a:pPr>
            <a:endParaRPr lang="en-AU" dirty="0" smtClean="0">
              <a:latin typeface="Arial" pitchFamily="34" charset="0"/>
              <a:cs typeface="Arial" pitchFamily="34" charset="0"/>
            </a:endParaRPr>
          </a:p>
          <a:p>
            <a:pPr>
              <a:buFont typeface="Wingdings" pitchFamily="2" charset="2"/>
              <a:buChar char="Ø"/>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latin typeface="Arial" pitchFamily="34" charset="0"/>
                <a:cs typeface="Arial" pitchFamily="34" charset="0"/>
              </a:rPr>
              <a:t>Safe Laboratory Practices &amp; Procedures</a:t>
            </a:r>
            <a:endParaRPr lang="en-US"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457200" y="1981200"/>
            <a:ext cx="8229600" cy="4144963"/>
          </a:xfrm>
        </p:spPr>
        <p:txBody>
          <a:bodyPr>
            <a:normAutofit/>
          </a:bodyPr>
          <a:lstStyle/>
          <a:p>
            <a:pPr>
              <a:buFont typeface="Wingdings" pitchFamily="2" charset="2"/>
              <a:buChar char="Ø"/>
            </a:pPr>
            <a:r>
              <a:rPr lang="en-US" sz="2800" dirty="0" smtClean="0">
                <a:latin typeface="Arial" pitchFamily="34" charset="0"/>
                <a:cs typeface="Arial" pitchFamily="34" charset="0"/>
              </a:rPr>
              <a:t>It is essential to take precautions to protect yourself and others from Laboratory hazards.</a:t>
            </a:r>
            <a:endParaRPr lang="en-US" sz="2800" dirty="0">
              <a:latin typeface="Arial" pitchFamily="34" charset="0"/>
              <a:cs typeface="Arial" pitchFamily="34" charset="0"/>
            </a:endParaRPr>
          </a:p>
        </p:txBody>
      </p:sp>
      <p:pic>
        <p:nvPicPr>
          <p:cNvPr id="6150" name="Picture 6" descr="Never remove chemicals from the laboratory area"/>
          <p:cNvPicPr>
            <a:picLocks noChangeAspect="1" noChangeArrowheads="1" noCrop="1"/>
          </p:cNvPicPr>
          <p:nvPr/>
        </p:nvPicPr>
        <p:blipFill>
          <a:blip r:embed="rId2"/>
          <a:srcRect/>
          <a:stretch>
            <a:fillRect/>
          </a:stretch>
        </p:blipFill>
        <p:spPr bwMode="auto">
          <a:xfrm>
            <a:off x="6400800" y="3200400"/>
            <a:ext cx="2381250" cy="3000376"/>
          </a:xfrm>
          <a:prstGeom prst="rect">
            <a:avLst/>
          </a:prstGeom>
          <a:noFill/>
        </p:spPr>
      </p:pic>
      <p:pic>
        <p:nvPicPr>
          <p:cNvPr id="6152" name="Picture 8" descr="Work areas should be kept clean and tidy at all times"/>
          <p:cNvPicPr>
            <a:picLocks noChangeAspect="1" noChangeArrowheads="1"/>
          </p:cNvPicPr>
          <p:nvPr/>
        </p:nvPicPr>
        <p:blipFill>
          <a:blip r:embed="rId3"/>
          <a:srcRect/>
          <a:stretch>
            <a:fillRect/>
          </a:stretch>
        </p:blipFill>
        <p:spPr bwMode="auto">
          <a:xfrm>
            <a:off x="2733675" y="3429000"/>
            <a:ext cx="1838325" cy="249555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1143000"/>
          </a:xfrm>
        </p:spPr>
        <p:txBody>
          <a:bodyPr>
            <a:normAutofit fontScale="90000"/>
          </a:bodyPr>
          <a:lstStyle/>
          <a:p>
            <a:r>
              <a:rPr lang="en-US" b="1" dirty="0" smtClean="0">
                <a:solidFill>
                  <a:srgbClr val="C00000"/>
                </a:solidFill>
                <a:latin typeface="Arial" pitchFamily="34" charset="0"/>
                <a:cs typeface="Arial" pitchFamily="34" charset="0"/>
              </a:rPr>
              <a:t>What are the hazards in the Lab?" </a:t>
            </a:r>
            <a:br>
              <a:rPr lang="en-US" b="1" dirty="0" smtClean="0">
                <a:solidFill>
                  <a:srgbClr val="C00000"/>
                </a:solidFill>
                <a:latin typeface="Arial" pitchFamily="34" charset="0"/>
                <a:cs typeface="Arial" pitchFamily="34" charset="0"/>
              </a:rPr>
            </a:b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0" y="1143000"/>
            <a:ext cx="6934200" cy="5715000"/>
          </a:xfrm>
        </p:spPr>
        <p:txBody>
          <a:bodyPr>
            <a:normAutofit fontScale="70000" lnSpcReduction="20000"/>
          </a:bodyPr>
          <a:lstStyle/>
          <a:p>
            <a:pPr>
              <a:buFont typeface="Wingdings" pitchFamily="2" charset="2"/>
              <a:buChar char="Ø"/>
            </a:pPr>
            <a:r>
              <a:rPr lang="en-US" dirty="0" smtClean="0">
                <a:latin typeface="Arial" pitchFamily="34" charset="0"/>
                <a:cs typeface="Arial" pitchFamily="34" charset="0"/>
              </a:rPr>
              <a:t>Common hazards in the laboratory include: blood, animal, biological, chemical, physical, and radiological. </a:t>
            </a:r>
          </a:p>
          <a:p>
            <a:pPr>
              <a:buFont typeface="Wingdings" pitchFamily="2" charset="2"/>
              <a:buChar char="Ø"/>
            </a:pPr>
            <a:r>
              <a:rPr lang="en-US" dirty="0" smtClean="0">
                <a:latin typeface="Arial" pitchFamily="34" charset="0"/>
                <a:cs typeface="Arial" pitchFamily="34" charset="0"/>
              </a:rPr>
              <a:t>Protect yourself from hazards:</a:t>
            </a:r>
          </a:p>
          <a:p>
            <a:pPr lvl="1">
              <a:buFont typeface="Wingdings" pitchFamily="2" charset="2"/>
              <a:buChar char="Ø"/>
            </a:pPr>
            <a:r>
              <a:rPr lang="en-US" dirty="0" smtClean="0">
                <a:latin typeface="Arial" pitchFamily="34" charset="0"/>
                <a:cs typeface="Arial" pitchFamily="34" charset="0"/>
              </a:rPr>
              <a:t>Take special care when working with blood</a:t>
            </a:r>
          </a:p>
          <a:p>
            <a:pPr lvl="1">
              <a:buFont typeface="Wingdings" pitchFamily="2" charset="2"/>
              <a:buChar char="Ø"/>
            </a:pPr>
            <a:r>
              <a:rPr lang="en-US" dirty="0" smtClean="0">
                <a:latin typeface="Arial" pitchFamily="34" charset="0"/>
                <a:cs typeface="Arial" pitchFamily="34" charset="0"/>
              </a:rPr>
              <a:t>Wear gloves</a:t>
            </a:r>
          </a:p>
          <a:p>
            <a:pPr lvl="1">
              <a:buFont typeface="Wingdings" pitchFamily="2" charset="2"/>
              <a:buChar char="Ø"/>
            </a:pPr>
            <a:r>
              <a:rPr lang="en-US" dirty="0" smtClean="0">
                <a:latin typeface="Arial" pitchFamily="34" charset="0"/>
                <a:cs typeface="Arial" pitchFamily="34" charset="0"/>
              </a:rPr>
              <a:t>Do not pipette by mouth</a:t>
            </a: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If there is an accident or emergency situation involving these hazards seek immediate assistance. </a:t>
            </a:r>
          </a:p>
          <a:p>
            <a:pPr>
              <a:buFont typeface="Wingdings" pitchFamily="2" charset="2"/>
              <a:buChar char="Ø"/>
            </a:pPr>
            <a:r>
              <a:rPr lang="en-US" dirty="0" smtClean="0">
                <a:latin typeface="Arial" pitchFamily="34" charset="0"/>
                <a:cs typeface="Arial" pitchFamily="34" charset="0"/>
              </a:rPr>
              <a:t>If you are splashed by any harmful materials, use running water from an eyewash station or emergency shower for at least 15 minutes or until emergency assistance arrives and provides you with different instructions.</a:t>
            </a:r>
          </a:p>
          <a:p>
            <a:pPr>
              <a:buFont typeface="Wingdings" pitchFamily="2" charset="2"/>
              <a:buChar char="Ø"/>
            </a:pPr>
            <a:r>
              <a:rPr lang="en-US" dirty="0" smtClean="0">
                <a:latin typeface="Arial" pitchFamily="34" charset="0"/>
                <a:cs typeface="Arial" pitchFamily="34" charset="0"/>
              </a:rPr>
              <a:t>Report to your supervisor any accident, injury, or uncontrolled release of potentially hazardous materials - no matter how trivial the accident, injury, or release may appear.</a:t>
            </a:r>
            <a:endParaRPr lang="en-US" dirty="0">
              <a:latin typeface="Arial" pitchFamily="34" charset="0"/>
              <a:cs typeface="Arial" pitchFamily="34" charset="0"/>
            </a:endParaRPr>
          </a:p>
        </p:txBody>
      </p:sp>
      <p:pic>
        <p:nvPicPr>
          <p:cNvPr id="5" name="Picture 2" descr="Lab Safety"/>
          <p:cNvPicPr>
            <a:picLocks noChangeAspect="1" noChangeArrowheads="1"/>
          </p:cNvPicPr>
          <p:nvPr/>
        </p:nvPicPr>
        <p:blipFill>
          <a:blip r:embed="rId2"/>
          <a:srcRect/>
          <a:stretch>
            <a:fillRect/>
          </a:stretch>
        </p:blipFill>
        <p:spPr bwMode="auto">
          <a:xfrm>
            <a:off x="6888480" y="1524000"/>
            <a:ext cx="1950720" cy="1524000"/>
          </a:xfrm>
          <a:prstGeom prst="rect">
            <a:avLst/>
          </a:prstGeom>
          <a:noFill/>
        </p:spPr>
      </p:pic>
      <p:pic>
        <p:nvPicPr>
          <p:cNvPr id="6" name="Picture 4" descr="Correct protective gear must be worn in the laboratory"/>
          <p:cNvPicPr>
            <a:picLocks noChangeAspect="1" noChangeArrowheads="1"/>
          </p:cNvPicPr>
          <p:nvPr/>
        </p:nvPicPr>
        <p:blipFill>
          <a:blip r:embed="rId3"/>
          <a:srcRect/>
          <a:stretch>
            <a:fillRect/>
          </a:stretch>
        </p:blipFill>
        <p:spPr bwMode="auto">
          <a:xfrm>
            <a:off x="7010400" y="3581400"/>
            <a:ext cx="1600200" cy="2462808"/>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4562"/>
          </a:xfrm>
        </p:spPr>
        <p:txBody>
          <a:bodyPr/>
          <a:lstStyle/>
          <a:p>
            <a:r>
              <a:rPr lang="en-US" b="1" dirty="0" smtClean="0">
                <a:solidFill>
                  <a:srgbClr val="C00000"/>
                </a:solidFill>
                <a:latin typeface="Arial" pitchFamily="34" charset="0"/>
                <a:cs typeface="Arial" pitchFamily="34" charset="0"/>
              </a:rPr>
              <a:t>Prevent potential exposure</a:t>
            </a:r>
            <a:endParaRPr lang="en-US"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228600" y="1066800"/>
            <a:ext cx="6553200" cy="5486400"/>
          </a:xfrm>
        </p:spPr>
        <p:txBody>
          <a:bodyPr>
            <a:normAutofit fontScale="62500" lnSpcReduction="20000"/>
          </a:bodyPr>
          <a:lstStyle/>
          <a:p>
            <a:pPr>
              <a:buFont typeface="Wingdings" pitchFamily="2" charset="2"/>
              <a:buChar char="Ø"/>
            </a:pPr>
            <a:r>
              <a:rPr lang="en-US" dirty="0" smtClean="0">
                <a:latin typeface="Arial" pitchFamily="34" charset="0"/>
                <a:cs typeface="Arial" pitchFamily="34" charset="0"/>
              </a:rPr>
              <a:t>Conduct yourself in a responsible and professional manner at all times. No practical jokes.</a:t>
            </a:r>
          </a:p>
          <a:p>
            <a:pPr>
              <a:buFont typeface="Wingdings" pitchFamily="2" charset="2"/>
              <a:buChar char="Ø"/>
            </a:pPr>
            <a:r>
              <a:rPr lang="en-US" dirty="0" smtClean="0">
                <a:latin typeface="Arial" pitchFamily="34" charset="0"/>
                <a:cs typeface="Arial" pitchFamily="34" charset="0"/>
              </a:rPr>
              <a:t>Dress for work in the laboratory. </a:t>
            </a:r>
          </a:p>
          <a:p>
            <a:pPr lvl="1">
              <a:buFont typeface="Wingdings" pitchFamily="2" charset="2"/>
              <a:buChar char="Ø"/>
            </a:pPr>
            <a:r>
              <a:rPr lang="en-US" dirty="0" smtClean="0">
                <a:latin typeface="Arial" pitchFamily="34" charset="0"/>
                <a:cs typeface="Arial" pitchFamily="34" charset="0"/>
              </a:rPr>
              <a:t>Wear lab coat</a:t>
            </a:r>
          </a:p>
          <a:p>
            <a:pPr lvl="1">
              <a:buFont typeface="Wingdings" pitchFamily="2" charset="2"/>
              <a:buChar char="Ø"/>
            </a:pPr>
            <a:r>
              <a:rPr lang="en-US" dirty="0" smtClean="0">
                <a:latin typeface="Arial" pitchFamily="34" charset="0"/>
                <a:cs typeface="Arial" pitchFamily="34" charset="0"/>
              </a:rPr>
              <a:t>Wear clothing and shoes that cover exposed skin and protect you from potential splashes. </a:t>
            </a:r>
          </a:p>
          <a:p>
            <a:pPr lvl="1">
              <a:buFont typeface="Wingdings" pitchFamily="2" charset="2"/>
              <a:buChar char="Ø"/>
            </a:pPr>
            <a:r>
              <a:rPr lang="en-US" dirty="0" smtClean="0">
                <a:latin typeface="Arial" pitchFamily="34" charset="0"/>
                <a:cs typeface="Arial" pitchFamily="34" charset="0"/>
              </a:rPr>
              <a:t>Tie back long hair, jewelry, or anything that may catch in equipment.</a:t>
            </a:r>
          </a:p>
          <a:p>
            <a:pPr>
              <a:buFont typeface="Wingdings" pitchFamily="2" charset="2"/>
              <a:buChar char="Ø"/>
            </a:pPr>
            <a:r>
              <a:rPr lang="en-US" dirty="0" smtClean="0">
                <a:latin typeface="Arial" pitchFamily="34" charset="0"/>
                <a:cs typeface="Arial" pitchFamily="34" charset="0"/>
              </a:rPr>
              <a:t>Never eat food, drink beverages, chew gum, apply cosmetics (including lip balm), or handle contact lenses in the laboratory.</a:t>
            </a:r>
          </a:p>
          <a:p>
            <a:pPr>
              <a:buFont typeface="Wingdings" pitchFamily="2" charset="2"/>
              <a:buChar char="Ø"/>
            </a:pPr>
            <a:r>
              <a:rPr lang="en-US" dirty="0" smtClean="0">
                <a:latin typeface="Arial" pitchFamily="34" charset="0"/>
                <a:cs typeface="Arial" pitchFamily="34" charset="0"/>
              </a:rPr>
              <a:t>Use a chemical fume hood or </a:t>
            </a:r>
            <a:r>
              <a:rPr lang="en-US" dirty="0" err="1" smtClean="0">
                <a:latin typeface="Arial" pitchFamily="34" charset="0"/>
                <a:cs typeface="Arial" pitchFamily="34" charset="0"/>
              </a:rPr>
              <a:t>biosafety</a:t>
            </a:r>
            <a:r>
              <a:rPr lang="en-US" dirty="0" smtClean="0">
                <a:latin typeface="Arial" pitchFamily="34" charset="0"/>
                <a:cs typeface="Arial" pitchFamily="34" charset="0"/>
              </a:rPr>
              <a:t> cabinet, as directed by your supervisor.</a:t>
            </a:r>
          </a:p>
          <a:p>
            <a:pPr>
              <a:buFont typeface="Wingdings" pitchFamily="2" charset="2"/>
              <a:buChar char="Ø"/>
            </a:pPr>
            <a:r>
              <a:rPr lang="en-US" dirty="0" smtClean="0">
                <a:latin typeface="Arial" pitchFamily="34" charset="0"/>
                <a:cs typeface="Arial" pitchFamily="34" charset="0"/>
              </a:rPr>
              <a:t>Report damaged electrical equipment to the supervisor. Do not use damaged electrical equipment.</a:t>
            </a:r>
          </a:p>
          <a:p>
            <a:pPr>
              <a:buFont typeface="Wingdings" pitchFamily="2" charset="2"/>
              <a:buChar char="Ø"/>
            </a:pPr>
            <a:r>
              <a:rPr lang="en-US" dirty="0" smtClean="0">
                <a:latin typeface="Arial" pitchFamily="34" charset="0"/>
                <a:cs typeface="Arial" pitchFamily="34" charset="0"/>
              </a:rPr>
              <a:t>Do not leave active experiments unattended. Never leave anything that is being heated or is visibly reacting unattended.</a:t>
            </a:r>
          </a:p>
          <a:p>
            <a:pPr>
              <a:buFont typeface="Wingdings" pitchFamily="2" charset="2"/>
              <a:buChar char="Ø"/>
            </a:pPr>
            <a:endParaRPr lang="en-US" dirty="0">
              <a:latin typeface="Arial" pitchFamily="34" charset="0"/>
              <a:cs typeface="Arial" pitchFamily="34" charset="0"/>
            </a:endParaRPr>
          </a:p>
        </p:txBody>
      </p:sp>
      <p:pic>
        <p:nvPicPr>
          <p:cNvPr id="4" name="Picture 4" descr="Do not eat food, drink beverages, or chew gum in the laboratory"/>
          <p:cNvPicPr>
            <a:picLocks noChangeAspect="1" noChangeArrowheads="1"/>
          </p:cNvPicPr>
          <p:nvPr/>
        </p:nvPicPr>
        <p:blipFill>
          <a:blip r:embed="rId2"/>
          <a:srcRect/>
          <a:stretch>
            <a:fillRect/>
          </a:stretch>
        </p:blipFill>
        <p:spPr bwMode="auto">
          <a:xfrm>
            <a:off x="6477000" y="4191000"/>
            <a:ext cx="1295400" cy="1257301"/>
          </a:xfrm>
          <a:prstGeom prst="rect">
            <a:avLst/>
          </a:prstGeom>
          <a:noFill/>
        </p:spPr>
      </p:pic>
      <p:pic>
        <p:nvPicPr>
          <p:cNvPr id="5" name="Picture 6" descr="Horseplay, practical jokes and pranks are dangerous and prohibited"/>
          <p:cNvPicPr>
            <a:picLocks noChangeAspect="1" noChangeArrowheads="1"/>
          </p:cNvPicPr>
          <p:nvPr/>
        </p:nvPicPr>
        <p:blipFill>
          <a:blip r:embed="rId3"/>
          <a:srcRect/>
          <a:stretch>
            <a:fillRect/>
          </a:stretch>
        </p:blipFill>
        <p:spPr bwMode="auto">
          <a:xfrm>
            <a:off x="7239000" y="5600699"/>
            <a:ext cx="1295400" cy="1257301"/>
          </a:xfrm>
          <a:prstGeom prst="rect">
            <a:avLst/>
          </a:prstGeom>
          <a:noFill/>
        </p:spPr>
      </p:pic>
      <p:pic>
        <p:nvPicPr>
          <p:cNvPr id="6" name="Picture 2" descr="Protective gear has to be comfortable"/>
          <p:cNvPicPr>
            <a:picLocks noChangeAspect="1" noChangeArrowheads="1"/>
          </p:cNvPicPr>
          <p:nvPr/>
        </p:nvPicPr>
        <p:blipFill>
          <a:blip r:embed="rId4"/>
          <a:srcRect/>
          <a:stretch>
            <a:fillRect/>
          </a:stretch>
        </p:blipFill>
        <p:spPr bwMode="auto">
          <a:xfrm>
            <a:off x="7391400" y="685800"/>
            <a:ext cx="1276350" cy="2343151"/>
          </a:xfrm>
          <a:prstGeom prst="rect">
            <a:avLst/>
          </a:prstGeom>
          <a:noFill/>
        </p:spPr>
      </p:pic>
      <p:pic>
        <p:nvPicPr>
          <p:cNvPr id="7" name="Picture 4" descr="Correct protective gear must be worn in the laboratory"/>
          <p:cNvPicPr>
            <a:picLocks noChangeAspect="1" noChangeArrowheads="1"/>
          </p:cNvPicPr>
          <p:nvPr/>
        </p:nvPicPr>
        <p:blipFill>
          <a:blip r:embed="rId5"/>
          <a:srcRect/>
          <a:stretch>
            <a:fillRect/>
          </a:stretch>
        </p:blipFill>
        <p:spPr bwMode="auto">
          <a:xfrm>
            <a:off x="7696200" y="2971800"/>
            <a:ext cx="1204115" cy="1853208"/>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rgbClr val="C00000"/>
                </a:solidFill>
                <a:latin typeface="Arial" pitchFamily="34" charset="0"/>
                <a:cs typeface="Arial" pitchFamily="34" charset="0"/>
              </a:rPr>
              <a:t>Protect yourself, others, your research, and the environment </a:t>
            </a:r>
            <a:br>
              <a:rPr lang="en-US" b="1" dirty="0" smtClean="0">
                <a:solidFill>
                  <a:srgbClr val="C00000"/>
                </a:solidFill>
                <a:latin typeface="Arial" pitchFamily="34" charset="0"/>
                <a:cs typeface="Arial" pitchFamily="34" charset="0"/>
              </a:rPr>
            </a:br>
            <a:endParaRPr lang="en-US"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457200" y="1981200"/>
            <a:ext cx="6477000" cy="4419600"/>
          </a:xfrm>
        </p:spPr>
        <p:txBody>
          <a:bodyPr>
            <a:normAutofit fontScale="92500" lnSpcReduction="10000"/>
          </a:bodyPr>
          <a:lstStyle/>
          <a:p>
            <a:pPr>
              <a:buFont typeface="Wingdings" pitchFamily="2" charset="2"/>
              <a:buChar char="Ø"/>
            </a:pPr>
            <a:r>
              <a:rPr lang="en-US" sz="2800" dirty="0" smtClean="0">
                <a:latin typeface="Arial" pitchFamily="34" charset="0"/>
                <a:cs typeface="Arial" pitchFamily="34" charset="0"/>
              </a:rPr>
              <a:t>Practice good personal hygiene. </a:t>
            </a:r>
          </a:p>
          <a:p>
            <a:pPr>
              <a:buFont typeface="Wingdings" pitchFamily="2" charset="2"/>
              <a:buChar char="Ø"/>
            </a:pPr>
            <a:r>
              <a:rPr lang="en-US" sz="2800" dirty="0" smtClean="0">
                <a:latin typeface="Arial" pitchFamily="34" charset="0"/>
                <a:cs typeface="Arial" pitchFamily="34" charset="0"/>
              </a:rPr>
              <a:t>Wash your hands after removing gloves, before leaving the laboratory, and after handling a potentially hazardous material.</a:t>
            </a:r>
          </a:p>
          <a:p>
            <a:pPr>
              <a:buFont typeface="Wingdings" pitchFamily="2" charset="2"/>
              <a:buChar char="Ø"/>
            </a:pPr>
            <a:r>
              <a:rPr lang="en-US" sz="2800" dirty="0" smtClean="0">
                <a:latin typeface="Arial" pitchFamily="34" charset="0"/>
                <a:cs typeface="Arial" pitchFamily="34" charset="0"/>
              </a:rPr>
              <a:t>While working in the laboratory, wear personal protective equipment - eye protection, gloves, laboratory coat - as directed by your supervisor.</a:t>
            </a:r>
          </a:p>
          <a:p>
            <a:pPr>
              <a:buFont typeface="Wingdings" pitchFamily="2" charset="2"/>
              <a:buChar char="Ø"/>
            </a:pPr>
            <a:r>
              <a:rPr lang="en-US" sz="2800" dirty="0" smtClean="0">
                <a:latin typeface="Arial" pitchFamily="34" charset="0"/>
                <a:cs typeface="Arial" pitchFamily="34" charset="0"/>
              </a:rPr>
              <a:t>Properly segregate and dispose of all laboratory waste.</a:t>
            </a:r>
          </a:p>
          <a:p>
            <a:pPr>
              <a:buFont typeface="Wingdings" pitchFamily="2" charset="2"/>
              <a:buChar char="Ø"/>
            </a:pPr>
            <a:endParaRPr lang="en-US" sz="28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details </a:t>
            </a:r>
            <a:endParaRPr lang="en-US" dirty="0"/>
          </a:p>
        </p:txBody>
      </p:sp>
      <p:sp>
        <p:nvSpPr>
          <p:cNvPr id="3" name="Content Placeholder 2"/>
          <p:cNvSpPr>
            <a:spLocks noGrp="1"/>
          </p:cNvSpPr>
          <p:nvPr>
            <p:ph idx="1"/>
          </p:nvPr>
        </p:nvSpPr>
        <p:spPr/>
        <p:txBody>
          <a:bodyPr/>
          <a:lstStyle/>
          <a:p>
            <a:r>
              <a:rPr lang="en-US" dirty="0" smtClean="0"/>
              <a:t>Room </a:t>
            </a:r>
            <a:r>
              <a:rPr lang="en-US" dirty="0" smtClean="0"/>
              <a:t>290</a:t>
            </a:r>
            <a:r>
              <a:rPr lang="en-US" dirty="0" smtClean="0"/>
              <a:t>, Floor 3, </a:t>
            </a:r>
            <a:r>
              <a:rPr lang="en-US" dirty="0"/>
              <a:t>Building 5</a:t>
            </a:r>
          </a:p>
          <a:p>
            <a:pPr marL="82296" indent="0">
              <a:buNone/>
            </a:pPr>
            <a:endParaRPr lang="en-US" dirty="0" smtClean="0"/>
          </a:p>
          <a:p>
            <a:r>
              <a:rPr lang="en-US" dirty="0" smtClean="0"/>
              <a:t>Email:  </a:t>
            </a:r>
            <a:r>
              <a:rPr lang="en-US" dirty="0" smtClean="0">
                <a:hlinkClick r:id="rId2"/>
              </a:rPr>
              <a:t>moalonazi@ksu.edu.sa</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40064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C00000"/>
                </a:solidFill>
              </a:rPr>
              <a:t>Be prepared </a:t>
            </a:r>
            <a:br>
              <a:rPr lang="en-US" b="1"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228600" y="914400"/>
            <a:ext cx="8686800" cy="5562600"/>
          </a:xfrm>
        </p:spPr>
        <p:txBody>
          <a:bodyPr>
            <a:normAutofit fontScale="77500" lnSpcReduction="20000"/>
          </a:bodyPr>
          <a:lstStyle/>
          <a:p>
            <a:pPr>
              <a:buFont typeface="Wingdings" pitchFamily="2" charset="2"/>
              <a:buChar char="Ø"/>
            </a:pPr>
            <a:r>
              <a:rPr lang="en-US" dirty="0" smtClean="0">
                <a:latin typeface="Arial" pitchFamily="34" charset="0"/>
                <a:cs typeface="Arial" pitchFamily="34" charset="0"/>
              </a:rPr>
              <a:t>Read all procedures and associated safety information prior to the start of an experiment.</a:t>
            </a:r>
          </a:p>
          <a:p>
            <a:pPr>
              <a:buFont typeface="Wingdings" pitchFamily="2" charset="2"/>
              <a:buChar char="Ø"/>
            </a:pPr>
            <a:r>
              <a:rPr lang="en-US" dirty="0" smtClean="0">
                <a:latin typeface="Arial" pitchFamily="34" charset="0"/>
                <a:cs typeface="Arial" pitchFamily="34" charset="0"/>
              </a:rPr>
              <a:t>Follow all written and verbal instructions. Ask for assistance if you need guidance or help.</a:t>
            </a:r>
          </a:p>
          <a:p>
            <a:pPr>
              <a:buFont typeface="Wingdings" pitchFamily="2" charset="2"/>
              <a:buChar char="Ø"/>
            </a:pPr>
            <a:r>
              <a:rPr lang="en-US" dirty="0" smtClean="0">
                <a:latin typeface="Arial" pitchFamily="34" charset="0"/>
                <a:cs typeface="Arial" pitchFamily="34" charset="0"/>
              </a:rPr>
              <a:t>Work under direct supervision at all times. Never work alone in the laboratory.</a:t>
            </a:r>
          </a:p>
          <a:p>
            <a:pPr>
              <a:buFont typeface="Wingdings" pitchFamily="2" charset="2"/>
              <a:buChar char="Ø"/>
            </a:pPr>
            <a:r>
              <a:rPr lang="en-US" dirty="0" smtClean="0">
                <a:latin typeface="Arial" pitchFamily="34" charset="0"/>
                <a:cs typeface="Arial" pitchFamily="34" charset="0"/>
              </a:rPr>
              <a:t>Know the locations and operating procedures for all safety equipment. This includes the eyewash station and safety shower.</a:t>
            </a:r>
          </a:p>
          <a:p>
            <a:pPr>
              <a:buFont typeface="Wingdings" pitchFamily="2" charset="2"/>
              <a:buChar char="Ø"/>
            </a:pPr>
            <a:r>
              <a:rPr lang="en-US" dirty="0" smtClean="0">
                <a:latin typeface="Arial" pitchFamily="34" charset="0"/>
                <a:cs typeface="Arial" pitchFamily="34" charset="0"/>
              </a:rPr>
              <a:t>Know the locations of the nearest fire alarms. Never use an elevator in emergencies.</a:t>
            </a:r>
          </a:p>
          <a:p>
            <a:pPr>
              <a:buFont typeface="Wingdings" pitchFamily="2" charset="2"/>
              <a:buChar char="Ø"/>
            </a:pPr>
            <a:r>
              <a:rPr lang="en-US" dirty="0" smtClean="0">
                <a:latin typeface="Arial" pitchFamily="34" charset="0"/>
                <a:cs typeface="Arial" pitchFamily="34" charset="0"/>
              </a:rPr>
              <a:t>Be alert and proceed with caution at all times in the laboratory. Immediately notify the supervisor of any unsafe conditions.</a:t>
            </a:r>
          </a:p>
          <a:p>
            <a:pPr>
              <a:buFont typeface="Wingdings" pitchFamily="2" charset="2"/>
              <a:buChar char="Ø"/>
            </a:pPr>
            <a:r>
              <a:rPr lang="en-US" dirty="0" smtClean="0">
                <a:latin typeface="Arial" pitchFamily="34" charset="0"/>
                <a:cs typeface="Arial" pitchFamily="34" charset="0"/>
              </a:rPr>
              <a:t>Know the proper emergency response procedures for accidents or injuries in the laboratory</a:t>
            </a:r>
          </a:p>
          <a:p>
            <a:pPr>
              <a:buFont typeface="Wingdings" pitchFamily="2" charset="2"/>
              <a:buChar char="Ø"/>
            </a:pPr>
            <a:endParaRPr lang="en-US"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rial" pitchFamily="34" charset="0"/>
                <a:cs typeface="Arial" pitchFamily="34" charset="0"/>
              </a:rPr>
              <a:t>Log book</a:t>
            </a: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p:txBody>
          <a:bodyPr/>
          <a:lstStyle/>
          <a:p>
            <a:endParaRPr lang="en-US" dirty="0"/>
          </a:p>
        </p:txBody>
      </p:sp>
      <p:pic>
        <p:nvPicPr>
          <p:cNvPr id="38914" name="Picture 2" descr="https://encrypted-tbn2.gstatic.com/images?q=tbn:ANd9GcTZOIy2fLFxd75kEH7foC6VS-_LbrE1yPaTBcsPiyAIAIhXUGGVsBjNtvY">
            <a:hlinkClick r:id="rId2"/>
          </p:cNvPr>
          <p:cNvPicPr>
            <a:picLocks noChangeAspect="1" noChangeArrowheads="1"/>
          </p:cNvPicPr>
          <p:nvPr/>
        </p:nvPicPr>
        <p:blipFill>
          <a:blip r:embed="rId3"/>
          <a:srcRect/>
          <a:stretch>
            <a:fillRect/>
          </a:stretch>
        </p:blipFill>
        <p:spPr bwMode="auto">
          <a:xfrm>
            <a:off x="609600" y="2667000"/>
            <a:ext cx="2481262" cy="3308351"/>
          </a:xfrm>
          <a:prstGeom prst="rect">
            <a:avLst/>
          </a:prstGeom>
          <a:solidFill>
            <a:srgbClr val="C00000"/>
          </a:solidFill>
          <a:ln>
            <a:solidFill>
              <a:srgbClr val="C00000"/>
            </a:solidFill>
          </a:ln>
        </p:spPr>
      </p:pic>
      <p:pic>
        <p:nvPicPr>
          <p:cNvPr id="38916" name="Picture 4" descr="https://encrypted-tbn0.gstatic.com/images?q=tbn:ANd9GcSC2tbD4Gl_g_AtXVlL42Ybv7PFe3fzYYx7EqpkE-i3wxkj4rGy2SKno24R">
            <a:hlinkClick r:id="rId4"/>
          </p:cNvPr>
          <p:cNvPicPr>
            <a:picLocks noChangeAspect="1" noChangeArrowheads="1"/>
          </p:cNvPicPr>
          <p:nvPr/>
        </p:nvPicPr>
        <p:blipFill>
          <a:blip r:embed="rId5"/>
          <a:srcRect/>
          <a:stretch>
            <a:fillRect/>
          </a:stretch>
        </p:blipFill>
        <p:spPr bwMode="auto">
          <a:xfrm>
            <a:off x="3505200" y="1676400"/>
            <a:ext cx="3752850" cy="4674603"/>
          </a:xfrm>
          <a:prstGeom prst="rect">
            <a:avLst/>
          </a:prstGeom>
          <a:noFill/>
        </p:spPr>
      </p:pic>
      <p:sp>
        <p:nvSpPr>
          <p:cNvPr id="6" name="Oval 5"/>
          <p:cNvSpPr/>
          <p:nvPr/>
        </p:nvSpPr>
        <p:spPr>
          <a:xfrm>
            <a:off x="6324600" y="1524000"/>
            <a:ext cx="1219200" cy="457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itchFamily="34" charset="0"/>
                <a:cs typeface="Arial" pitchFamily="34" charset="0"/>
              </a:rPr>
              <a:t>Date</a:t>
            </a:r>
            <a:endParaRPr lang="en-US" sz="2400" dirty="0">
              <a:latin typeface="Arial" pitchFamily="34" charset="0"/>
              <a:cs typeface="Arial" pitchFamily="34" charset="0"/>
            </a:endParaRPr>
          </a:p>
        </p:txBody>
      </p:sp>
      <p:sp>
        <p:nvSpPr>
          <p:cNvPr id="7" name="Oval 6"/>
          <p:cNvSpPr/>
          <p:nvPr/>
        </p:nvSpPr>
        <p:spPr>
          <a:xfrm>
            <a:off x="2743200" y="1828800"/>
            <a:ext cx="1600200" cy="4572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Arial" pitchFamily="34" charset="0"/>
                <a:cs typeface="Arial" pitchFamily="34" charset="0"/>
              </a:rPr>
              <a:t>Time </a:t>
            </a:r>
            <a:endParaRPr lang="en-US" sz="2400" b="1" dirty="0">
              <a:latin typeface="Arial" pitchFamily="34" charset="0"/>
              <a:cs typeface="Arial" pitchFamily="34" charset="0"/>
            </a:endParaRPr>
          </a:p>
        </p:txBody>
      </p:sp>
      <p:sp>
        <p:nvSpPr>
          <p:cNvPr id="8" name="Oval 7"/>
          <p:cNvSpPr/>
          <p:nvPr/>
        </p:nvSpPr>
        <p:spPr>
          <a:xfrm>
            <a:off x="4572000" y="2667000"/>
            <a:ext cx="2286000" cy="762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Arial" pitchFamily="34" charset="0"/>
                <a:cs typeface="Arial" pitchFamily="34" charset="0"/>
              </a:rPr>
              <a:t>Activity</a:t>
            </a:r>
            <a:endParaRPr lang="en-US" sz="24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AU" b="1" dirty="0" smtClean="0">
                <a:solidFill>
                  <a:srgbClr val="C00000"/>
                </a:solidFill>
                <a:latin typeface="Arial" pitchFamily="34" charset="0"/>
                <a:cs typeface="Arial" pitchFamily="34" charset="0"/>
              </a:rPr>
              <a:t>Significance of the course</a:t>
            </a:r>
          </a:p>
        </p:txBody>
      </p:sp>
      <p:sp>
        <p:nvSpPr>
          <p:cNvPr id="3" name="Content Placeholder 2"/>
          <p:cNvSpPr>
            <a:spLocks noGrp="1"/>
          </p:cNvSpPr>
          <p:nvPr>
            <p:ph idx="1"/>
          </p:nvPr>
        </p:nvSpPr>
        <p:spPr>
          <a:xfrm>
            <a:off x="457200" y="1600200"/>
            <a:ext cx="8458200" cy="4525963"/>
          </a:xfrm>
        </p:spPr>
        <p:txBody>
          <a:bodyPr>
            <a:normAutofit fontScale="92500" lnSpcReduction="10000"/>
          </a:bodyPr>
          <a:lstStyle/>
          <a:p>
            <a:pPr>
              <a:buFont typeface="Wingdings" pitchFamily="2" charset="2"/>
              <a:buChar char="ü"/>
            </a:pPr>
            <a:r>
              <a:rPr lang="en-AU" dirty="0" smtClean="0">
                <a:latin typeface="Arial" pitchFamily="34" charset="0"/>
                <a:cs typeface="Arial" pitchFamily="34" charset="0"/>
              </a:rPr>
              <a:t>Every student needs the </a:t>
            </a:r>
            <a:r>
              <a:rPr lang="en-AU" dirty="0">
                <a:solidFill>
                  <a:srgbClr val="C00000"/>
                </a:solidFill>
                <a:latin typeface="Arial" pitchFamily="34" charset="0"/>
                <a:cs typeface="Arial" pitchFamily="34" charset="0"/>
              </a:rPr>
              <a:t>ability to conduct independent </a:t>
            </a:r>
            <a:r>
              <a:rPr lang="en-AU" dirty="0" smtClean="0">
                <a:solidFill>
                  <a:srgbClr val="C00000"/>
                </a:solidFill>
                <a:latin typeface="Arial" pitchFamily="34" charset="0"/>
                <a:cs typeface="Arial" pitchFamily="34" charset="0"/>
              </a:rPr>
              <a:t>research</a:t>
            </a:r>
            <a:r>
              <a:rPr lang="en-AU" dirty="0" smtClean="0">
                <a:latin typeface="Arial" pitchFamily="34" charset="0"/>
                <a:cs typeface="Arial" pitchFamily="34" charset="0"/>
              </a:rPr>
              <a:t>-starting from selection of the research topic to the final report (thesis or manuscript). </a:t>
            </a:r>
          </a:p>
          <a:p>
            <a:pPr>
              <a:buFont typeface="Wingdings" pitchFamily="2" charset="2"/>
              <a:buChar char="ü"/>
            </a:pPr>
            <a:r>
              <a:rPr lang="en-AU" dirty="0" smtClean="0">
                <a:latin typeface="Arial" pitchFamily="34" charset="0"/>
                <a:cs typeface="Arial" pitchFamily="34" charset="0"/>
              </a:rPr>
              <a:t>This course will cover </a:t>
            </a:r>
            <a:r>
              <a:rPr lang="en-AU" dirty="0" smtClean="0">
                <a:solidFill>
                  <a:srgbClr val="C00000"/>
                </a:solidFill>
                <a:latin typeface="Arial" pitchFamily="34" charset="0"/>
                <a:cs typeface="Arial" pitchFamily="34" charset="0"/>
              </a:rPr>
              <a:t>basic topics </a:t>
            </a:r>
            <a:r>
              <a:rPr lang="en-AU" dirty="0" smtClean="0">
                <a:latin typeface="Arial" pitchFamily="34" charset="0"/>
                <a:cs typeface="Arial" pitchFamily="34" charset="0"/>
              </a:rPr>
              <a:t>required to initiate research.</a:t>
            </a:r>
          </a:p>
          <a:p>
            <a:pPr>
              <a:buFont typeface="Wingdings" pitchFamily="2" charset="2"/>
              <a:buChar char="ü"/>
            </a:pPr>
            <a:r>
              <a:rPr lang="en-AU" dirty="0" smtClean="0">
                <a:latin typeface="Arial" pitchFamily="34" charset="0"/>
                <a:cs typeface="Arial" pitchFamily="34" charset="0"/>
              </a:rPr>
              <a:t>It will start from emphasising the </a:t>
            </a:r>
            <a:r>
              <a:rPr lang="en-AU" dirty="0" smtClean="0">
                <a:solidFill>
                  <a:srgbClr val="C00000"/>
                </a:solidFill>
                <a:latin typeface="Arial" pitchFamily="34" charset="0"/>
                <a:cs typeface="Arial" pitchFamily="34" charset="0"/>
              </a:rPr>
              <a:t>importance of time. </a:t>
            </a:r>
          </a:p>
          <a:p>
            <a:pPr>
              <a:buFont typeface="Wingdings" pitchFamily="2" charset="2"/>
              <a:buChar char="ü"/>
            </a:pPr>
            <a:r>
              <a:rPr lang="en-AU" dirty="0" smtClean="0">
                <a:latin typeface="Arial" pitchFamily="34" charset="0"/>
                <a:cs typeface="Arial" pitchFamily="34" charset="0"/>
              </a:rPr>
              <a:t>The different topics covered in course will be outlined</a:t>
            </a:r>
            <a:r>
              <a:rPr lang="en-US" dirty="0" smtClean="0">
                <a:latin typeface="Arial" pitchFamily="34" charset="0"/>
                <a:cs typeface="Arial" pitchFamily="34" charset="0"/>
              </a:rPr>
              <a:t>.</a:t>
            </a:r>
            <a:endParaRPr lang="en-AU" dirty="0" smtClean="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rial" pitchFamily="34" charset="0"/>
                <a:cs typeface="Arial" pitchFamily="34" charset="0"/>
              </a:rPr>
              <a:t>Research</a:t>
            </a: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228600" y="1600200"/>
            <a:ext cx="8763000" cy="4525963"/>
          </a:xfrm>
        </p:spPr>
        <p:txBody>
          <a:bodyPr/>
          <a:lstStyle/>
          <a:p>
            <a:pPr>
              <a:buNone/>
            </a:pPr>
            <a:r>
              <a:rPr lang="en-US" dirty="0" smtClean="0">
                <a:latin typeface="Arial" pitchFamily="34" charset="0"/>
                <a:cs typeface="Arial" pitchFamily="34" charset="0"/>
              </a:rPr>
              <a:t>	"Research is a process of steps used to collect and analyze information to increase our understanding of a topic or issue". </a:t>
            </a:r>
          </a:p>
          <a:p>
            <a:pPr>
              <a:buNone/>
            </a:pPr>
            <a:r>
              <a:rPr lang="en-US" dirty="0">
                <a:latin typeface="Arial" pitchFamily="34" charset="0"/>
                <a:cs typeface="Arial" pitchFamily="34" charset="0"/>
              </a:rPr>
              <a:t>	</a:t>
            </a:r>
            <a:r>
              <a:rPr lang="en-US" dirty="0" smtClean="0">
                <a:latin typeface="Arial" pitchFamily="34" charset="0"/>
                <a:cs typeface="Arial" pitchFamily="34" charset="0"/>
              </a:rPr>
              <a:t>It consists of three steps: </a:t>
            </a:r>
          </a:p>
          <a:p>
            <a:pPr>
              <a:buNone/>
            </a:pPr>
            <a:r>
              <a:rPr lang="en-US" dirty="0">
                <a:latin typeface="Arial" pitchFamily="34" charset="0"/>
                <a:cs typeface="Arial" pitchFamily="34" charset="0"/>
              </a:rPr>
              <a:t>	</a:t>
            </a:r>
            <a:r>
              <a:rPr lang="en-US" dirty="0" err="1" smtClean="0">
                <a:latin typeface="Arial" pitchFamily="34" charset="0"/>
                <a:cs typeface="Arial" pitchFamily="34" charset="0"/>
              </a:rPr>
              <a:t>i</a:t>
            </a:r>
            <a:r>
              <a:rPr lang="en-US" dirty="0" smtClean="0">
                <a:latin typeface="Arial" pitchFamily="34" charset="0"/>
                <a:cs typeface="Arial" pitchFamily="34" charset="0"/>
              </a:rPr>
              <a:t>-  Pose a question----select a research topic </a:t>
            </a:r>
          </a:p>
          <a:p>
            <a:pPr>
              <a:buNone/>
            </a:pPr>
            <a:r>
              <a:rPr lang="en-US" dirty="0">
                <a:latin typeface="Arial" pitchFamily="34" charset="0"/>
                <a:cs typeface="Arial" pitchFamily="34" charset="0"/>
              </a:rPr>
              <a:t>	</a:t>
            </a:r>
            <a:r>
              <a:rPr lang="en-US" dirty="0" smtClean="0">
                <a:latin typeface="Arial" pitchFamily="34" charset="0"/>
                <a:cs typeface="Arial" pitchFamily="34" charset="0"/>
              </a:rPr>
              <a:t>ii- Collect data to answer the question</a:t>
            </a:r>
          </a:p>
          <a:p>
            <a:pPr>
              <a:buNone/>
            </a:pPr>
            <a:r>
              <a:rPr lang="en-US" dirty="0">
                <a:latin typeface="Arial" pitchFamily="34" charset="0"/>
                <a:cs typeface="Arial" pitchFamily="34" charset="0"/>
              </a:rPr>
              <a:t> </a:t>
            </a:r>
            <a:r>
              <a:rPr lang="en-US" dirty="0" smtClean="0">
                <a:latin typeface="Arial" pitchFamily="34" charset="0"/>
                <a:cs typeface="Arial" pitchFamily="34" charset="0"/>
              </a:rPr>
              <a:t>  iii- Present an answer to the question</a:t>
            </a:r>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14400"/>
          </a:xfrm>
        </p:spPr>
        <p:txBody>
          <a:bodyPr/>
          <a:lstStyle/>
          <a:p>
            <a:r>
              <a:rPr lang="en-US" b="1" dirty="0" smtClean="0">
                <a:solidFill>
                  <a:srgbClr val="C00000"/>
                </a:solidFill>
                <a:latin typeface="Arial" pitchFamily="34" charset="0"/>
                <a:cs typeface="Arial" pitchFamily="34" charset="0"/>
              </a:rPr>
              <a:t>Course Outline</a:t>
            </a:r>
            <a:endParaRPr lang="en-US" b="1" dirty="0">
              <a:solidFill>
                <a:srgbClr val="C00000"/>
              </a:solidFill>
              <a:latin typeface="Arial" pitchFamily="34" charset="0"/>
              <a:cs typeface="Arial"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76084544"/>
              </p:ext>
            </p:extLst>
          </p:nvPr>
        </p:nvGraphicFramePr>
        <p:xfrm>
          <a:off x="152400" y="838200"/>
          <a:ext cx="8763000" cy="5608320"/>
        </p:xfrm>
        <a:graphic>
          <a:graphicData uri="http://schemas.openxmlformats.org/drawingml/2006/table">
            <a:tbl>
              <a:tblPr/>
              <a:tblGrid>
                <a:gridCol w="6552514"/>
                <a:gridCol w="915086"/>
                <a:gridCol w="1295400"/>
              </a:tblGrid>
              <a:tr h="536864">
                <a:tc>
                  <a:txBody>
                    <a:bodyPr/>
                    <a:lstStyle/>
                    <a:p>
                      <a:pPr marL="0" marR="0" algn="ctr">
                        <a:lnSpc>
                          <a:spcPct val="115000"/>
                        </a:lnSpc>
                        <a:spcBef>
                          <a:spcPts val="600"/>
                        </a:spcBef>
                        <a:spcAft>
                          <a:spcPts val="300"/>
                        </a:spcAft>
                      </a:pPr>
                      <a:r>
                        <a:rPr lang="en-AU" sz="2000" b="1" dirty="0">
                          <a:solidFill>
                            <a:srgbClr val="C00000"/>
                          </a:solidFill>
                          <a:latin typeface="Arial" pitchFamily="34" charset="0"/>
                          <a:ea typeface="Times New Roman"/>
                          <a:cs typeface="Arial" pitchFamily="34" charset="0"/>
                        </a:rPr>
                        <a:t>Topics </a:t>
                      </a:r>
                      <a:endParaRPr lang="en-US" sz="3200" b="1" dirty="0">
                        <a:solidFill>
                          <a:srgbClr val="C0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300"/>
                        </a:spcAft>
                      </a:pPr>
                      <a:r>
                        <a:rPr lang="en-AU" sz="2000" b="1" dirty="0">
                          <a:solidFill>
                            <a:srgbClr val="C00000"/>
                          </a:solidFill>
                          <a:latin typeface="Arial" pitchFamily="34" charset="0"/>
                          <a:ea typeface="Times New Roman"/>
                          <a:cs typeface="Arial" pitchFamily="34" charset="0"/>
                        </a:rPr>
                        <a:t>Weeks</a:t>
                      </a:r>
                      <a:endParaRPr lang="en-US" sz="3200" b="1" dirty="0">
                        <a:solidFill>
                          <a:srgbClr val="C0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300"/>
                        </a:spcAft>
                      </a:pPr>
                      <a:r>
                        <a:rPr lang="en-US" sz="1600" b="1" dirty="0" smtClean="0">
                          <a:solidFill>
                            <a:srgbClr val="C00000"/>
                          </a:solidFill>
                          <a:latin typeface="Arial" pitchFamily="34" charset="0"/>
                          <a:cs typeface="Arial" pitchFamily="34" charset="0"/>
                        </a:rPr>
                        <a:t>Mark distribution</a:t>
                      </a:r>
                      <a:endParaRPr lang="en-US" sz="1600" b="1" dirty="0">
                        <a:solidFill>
                          <a:srgbClr val="C00000"/>
                        </a:solidFill>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18">
                <a:tc>
                  <a:txBody>
                    <a:bodyPr/>
                    <a:lstStyle/>
                    <a:p>
                      <a:pPr marL="342900" marR="0" lvl="0" indent="-342900" algn="l" defTabSz="914400" rtl="0" eaLnBrk="1" fontAlgn="auto" latinLnBrk="0" hangingPunct="1">
                        <a:lnSpc>
                          <a:spcPct val="115000"/>
                        </a:lnSpc>
                        <a:spcBef>
                          <a:spcPts val="600"/>
                        </a:spcBef>
                        <a:spcAft>
                          <a:spcPts val="300"/>
                        </a:spcAft>
                        <a:buClrTx/>
                        <a:buSzTx/>
                        <a:buFont typeface="Wingdings"/>
                        <a:buChar char=""/>
                        <a:tabLst/>
                        <a:defRPr/>
                      </a:pPr>
                      <a:r>
                        <a:rPr lang="en-US" sz="2000" dirty="0" smtClean="0"/>
                        <a:t>How to write your first CV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US" sz="1400" b="0" dirty="0" smtClean="0">
                          <a:latin typeface="Arial" pitchFamily="34" charset="0"/>
                          <a:ea typeface="Times New Roman"/>
                          <a:cs typeface="Arial" pitchFamily="34" charset="0"/>
                        </a:rPr>
                        <a:t>10</a:t>
                      </a:r>
                      <a:endParaRPr lang="en-US" sz="14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18">
                <a:tc>
                  <a:txBody>
                    <a:bodyPr/>
                    <a:lstStyle/>
                    <a:p>
                      <a:pPr marL="342900" marR="0" lvl="0" indent="-342900" rtl="0">
                        <a:lnSpc>
                          <a:spcPct val="115000"/>
                        </a:lnSpc>
                        <a:spcBef>
                          <a:spcPts val="600"/>
                        </a:spcBef>
                        <a:spcAft>
                          <a:spcPts val="300"/>
                        </a:spcAft>
                        <a:buFont typeface="Wingdings"/>
                        <a:buChar char=""/>
                      </a:pPr>
                      <a:r>
                        <a:rPr lang="en-AU" sz="2000" b="0" dirty="0">
                          <a:latin typeface="Arial" pitchFamily="34" charset="0"/>
                          <a:ea typeface="Times New Roman"/>
                          <a:cs typeface="Arial" pitchFamily="34" charset="0"/>
                        </a:rPr>
                        <a:t>How to choose a topic for research</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dirty="0" smtClean="0">
                          <a:latin typeface="Arial" pitchFamily="34" charset="0"/>
                          <a:ea typeface="Times New Roman"/>
                          <a:cs typeface="Arial" pitchFamily="34" charset="0"/>
                        </a:rPr>
                        <a:t>1</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dirty="0" smtClean="0">
                          <a:latin typeface="Arial" pitchFamily="34" charset="0"/>
                          <a:ea typeface="Times New Roman"/>
                          <a:cs typeface="Arial" pitchFamily="34" charset="0"/>
                        </a:rPr>
                        <a:t>10</a:t>
                      </a:r>
                      <a:endParaRPr lang="en-US" sz="14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18">
                <a:tc>
                  <a:txBody>
                    <a:bodyPr/>
                    <a:lstStyle/>
                    <a:p>
                      <a:pPr marL="342900" marR="0" lvl="0" indent="-342900" rtl="0">
                        <a:lnSpc>
                          <a:spcPct val="115000"/>
                        </a:lnSpc>
                        <a:spcBef>
                          <a:spcPts val="600"/>
                        </a:spcBef>
                        <a:spcAft>
                          <a:spcPts val="300"/>
                        </a:spcAft>
                        <a:buFont typeface="Wingdings"/>
                        <a:buChar char=""/>
                      </a:pPr>
                      <a:r>
                        <a:rPr lang="en-US" sz="2000" dirty="0" smtClean="0"/>
                        <a:t>Statistical analysis using SPSS: Introduction to SPSS. Window based statistical program</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endParaRPr lang="en-US" sz="2000" b="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US" sz="1400" b="0" dirty="0" smtClean="0">
                          <a:latin typeface="Arial" pitchFamily="34" charset="0"/>
                          <a:ea typeface="Times New Roman"/>
                          <a:cs typeface="Arial" pitchFamily="34" charset="0"/>
                        </a:rPr>
                        <a:t>10</a:t>
                      </a:r>
                      <a:endParaRPr lang="en-US" sz="14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18">
                <a:tc>
                  <a:txBody>
                    <a:bodyPr/>
                    <a:lstStyle/>
                    <a:p>
                      <a:pPr marL="342900" marR="0" lvl="0" indent="-342900" algn="l" defTabSz="914400" rtl="0" eaLnBrk="1" fontAlgn="auto" latinLnBrk="0" hangingPunct="1">
                        <a:lnSpc>
                          <a:spcPct val="115000"/>
                        </a:lnSpc>
                        <a:spcBef>
                          <a:spcPts val="600"/>
                        </a:spcBef>
                        <a:spcAft>
                          <a:spcPts val="300"/>
                        </a:spcAft>
                        <a:buClrTx/>
                        <a:buSzTx/>
                        <a:buFont typeface="Wingdings"/>
                        <a:buChar char=""/>
                        <a:tabLst/>
                        <a:defRPr/>
                      </a:pPr>
                      <a:r>
                        <a:rPr lang="en-US" sz="2000" dirty="0" smtClean="0"/>
                        <a:t>How to write a lab report and discuss your data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a:latin typeface="Arial" pitchFamily="34" charset="0"/>
                          <a:ea typeface="Times New Roman"/>
                          <a:cs typeface="Arial" pitchFamily="34" charset="0"/>
                        </a:rPr>
                        <a:t>1</a:t>
                      </a:r>
                      <a:endParaRPr lang="en-US" sz="2000" b="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dirty="0" smtClean="0">
                          <a:latin typeface="Arial" pitchFamily="34" charset="0"/>
                          <a:ea typeface="Times New Roman"/>
                          <a:cs typeface="Arial" pitchFamily="34" charset="0"/>
                        </a:rPr>
                        <a:t>20</a:t>
                      </a:r>
                      <a:endParaRPr lang="en-US" sz="14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342900" marR="0" lvl="0" indent="-342900" rtl="0">
                        <a:lnSpc>
                          <a:spcPct val="115000"/>
                        </a:lnSpc>
                        <a:spcBef>
                          <a:spcPts val="0"/>
                        </a:spcBef>
                        <a:spcAft>
                          <a:spcPts val="0"/>
                        </a:spcAft>
                        <a:buFont typeface="Wingdings"/>
                        <a:buChar char=""/>
                      </a:pPr>
                      <a:r>
                        <a:rPr lang="en-US" sz="2000" dirty="0" smtClean="0"/>
                        <a:t>How to write references: Use endnote for citing references: The topic will cover using the traditional methods of citing reference and the advantages of using endnote program.</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a:latin typeface="Arial" pitchFamily="34" charset="0"/>
                          <a:ea typeface="Times New Roman"/>
                          <a:cs typeface="Arial" pitchFamily="34" charset="0"/>
                        </a:rPr>
                        <a:t>1</a:t>
                      </a:r>
                      <a:endParaRPr lang="en-US" sz="2000" b="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dirty="0" smtClean="0">
                          <a:latin typeface="Arial" pitchFamily="34" charset="0"/>
                          <a:ea typeface="Times New Roman"/>
                          <a:cs typeface="Arial" pitchFamily="34" charset="0"/>
                        </a:rPr>
                        <a:t>10</a:t>
                      </a:r>
                      <a:endParaRPr lang="en-US" sz="14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18">
                <a:tc>
                  <a:txBody>
                    <a:bodyPr/>
                    <a:lstStyle/>
                    <a:p>
                      <a:pPr marL="342900" marR="0" lvl="0" indent="-342900" algn="just" rtl="0">
                        <a:lnSpc>
                          <a:spcPct val="115000"/>
                        </a:lnSpc>
                        <a:spcBef>
                          <a:spcPts val="0"/>
                        </a:spcBef>
                        <a:spcAft>
                          <a:spcPts val="0"/>
                        </a:spcAft>
                        <a:buFont typeface="Wingdings"/>
                        <a:buChar char=""/>
                      </a:pPr>
                      <a:r>
                        <a:rPr lang="en-AU" sz="2000" b="0" dirty="0">
                          <a:latin typeface="Arial" pitchFamily="34" charset="0"/>
                          <a:ea typeface="Times New Roman"/>
                          <a:cs typeface="Arial" pitchFamily="34" charset="0"/>
                        </a:rPr>
                        <a:t>How to design and present a poster</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a:latin typeface="Arial" pitchFamily="34" charset="0"/>
                          <a:ea typeface="Times New Roman"/>
                          <a:cs typeface="Arial" pitchFamily="34" charset="0"/>
                        </a:rPr>
                        <a:t>1</a:t>
                      </a:r>
                      <a:endParaRPr lang="en-US" sz="2000" b="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dirty="0" smtClean="0">
                          <a:latin typeface="Arial" pitchFamily="34" charset="0"/>
                          <a:ea typeface="Times New Roman"/>
                          <a:cs typeface="Arial" pitchFamily="34" charset="0"/>
                        </a:rPr>
                        <a:t>10</a:t>
                      </a:r>
                      <a:endParaRPr lang="en-US" sz="14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18">
                <a:tc>
                  <a:txBody>
                    <a:bodyPr/>
                    <a:lstStyle/>
                    <a:p>
                      <a:pPr marL="342900" marR="0" lvl="0" indent="-342900" algn="just" rtl="0">
                        <a:lnSpc>
                          <a:spcPct val="115000"/>
                        </a:lnSpc>
                        <a:spcBef>
                          <a:spcPts val="0"/>
                        </a:spcBef>
                        <a:spcAft>
                          <a:spcPts val="0"/>
                        </a:spcAft>
                        <a:buFont typeface="Wingdings"/>
                        <a:buChar char=""/>
                      </a:pPr>
                      <a:r>
                        <a:rPr lang="en-AU" sz="2000" b="0">
                          <a:latin typeface="Arial" pitchFamily="34" charset="0"/>
                          <a:ea typeface="Times New Roman"/>
                          <a:cs typeface="Arial" pitchFamily="34" charset="0"/>
                        </a:rPr>
                        <a:t>How to make a slide presentation</a:t>
                      </a:r>
                      <a:endParaRPr lang="en-US" sz="2000" b="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a:latin typeface="Arial" pitchFamily="34" charset="0"/>
                          <a:ea typeface="Times New Roman"/>
                          <a:cs typeface="Arial" pitchFamily="34" charset="0"/>
                        </a:rPr>
                        <a:t>1</a:t>
                      </a:r>
                      <a:endParaRPr lang="en-US" sz="2000" b="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dirty="0" smtClean="0">
                          <a:latin typeface="Arial" pitchFamily="34" charset="0"/>
                          <a:ea typeface="Times New Roman"/>
                          <a:cs typeface="Arial" pitchFamily="34" charset="0"/>
                        </a:rPr>
                        <a:t>10</a:t>
                      </a:r>
                      <a:endParaRPr lang="en-US" sz="14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18">
                <a:tc>
                  <a:txBody>
                    <a:bodyPr/>
                    <a:lstStyle/>
                    <a:p>
                      <a:pPr marL="342900" marR="0" lvl="0" indent="-342900" algn="just" rtl="0">
                        <a:lnSpc>
                          <a:spcPct val="115000"/>
                        </a:lnSpc>
                        <a:spcBef>
                          <a:spcPts val="0"/>
                        </a:spcBef>
                        <a:spcAft>
                          <a:spcPts val="0"/>
                        </a:spcAft>
                        <a:buFont typeface="Wingdings"/>
                        <a:buChar char=""/>
                      </a:pPr>
                      <a:r>
                        <a:rPr lang="en-US" sz="2000" dirty="0" smtClean="0"/>
                        <a:t>Ethics of scientific research</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US" sz="1400" b="0" dirty="0" smtClean="0">
                          <a:latin typeface="Arial" pitchFamily="34" charset="0"/>
                          <a:ea typeface="Times New Roman"/>
                          <a:cs typeface="Arial" pitchFamily="34" charset="0"/>
                        </a:rPr>
                        <a:t>10</a:t>
                      </a:r>
                      <a:endParaRPr lang="en-US" sz="14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18">
                <a:tc>
                  <a:txBody>
                    <a:bodyPr/>
                    <a:lstStyle/>
                    <a:p>
                      <a:pPr marL="342900" marR="0" lvl="0" indent="-342900" algn="just" rtl="0">
                        <a:lnSpc>
                          <a:spcPct val="115000"/>
                        </a:lnSpc>
                        <a:spcBef>
                          <a:spcPts val="0"/>
                        </a:spcBef>
                        <a:spcAft>
                          <a:spcPts val="0"/>
                        </a:spcAft>
                        <a:buFont typeface="Wingdings"/>
                        <a:buChar char=""/>
                      </a:pPr>
                      <a:r>
                        <a:rPr lang="en-US" sz="2000" dirty="0" smtClean="0"/>
                        <a:t>How to write email</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US" sz="1400" b="0" dirty="0" smtClean="0">
                          <a:latin typeface="Arial" pitchFamily="34" charset="0"/>
                          <a:ea typeface="Times New Roman"/>
                          <a:cs typeface="Arial" pitchFamily="34" charset="0"/>
                        </a:rPr>
                        <a:t>10</a:t>
                      </a:r>
                      <a:endParaRPr lang="en-US" sz="14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18">
                <a:tc>
                  <a:txBody>
                    <a:bodyPr/>
                    <a:lstStyle/>
                    <a:p>
                      <a:pPr marL="342900" marR="0" lvl="0" indent="-342900" algn="just" rtl="0">
                        <a:lnSpc>
                          <a:spcPct val="115000"/>
                        </a:lnSpc>
                        <a:spcBef>
                          <a:spcPts val="0"/>
                        </a:spcBef>
                        <a:spcAft>
                          <a:spcPts val="0"/>
                        </a:spcAft>
                        <a:buFont typeface="Wingdings"/>
                        <a:buChar char=""/>
                      </a:pPr>
                      <a:r>
                        <a:rPr lang="en-AU" sz="2000" b="0" dirty="0" smtClean="0">
                          <a:latin typeface="Arial" pitchFamily="34" charset="0"/>
                          <a:ea typeface="Times New Roman"/>
                          <a:cs typeface="Arial" pitchFamily="34" charset="0"/>
                        </a:rPr>
                        <a:t>Conducting literature search and use of the internet</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dirty="0">
                          <a:latin typeface="Arial" pitchFamily="34" charset="0"/>
                          <a:ea typeface="Times New Roman"/>
                          <a:cs typeface="Arial" pitchFamily="34" charset="0"/>
                        </a:rPr>
                        <a:t>1</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300"/>
                        </a:spcAft>
                      </a:pPr>
                      <a:r>
                        <a:rPr lang="en-AU" sz="1400" b="0" dirty="0" smtClean="0">
                          <a:latin typeface="Arial" pitchFamily="34" charset="0"/>
                          <a:ea typeface="Times New Roman"/>
                          <a:cs typeface="Arial" pitchFamily="34" charset="0"/>
                        </a:rPr>
                        <a:t>0</a:t>
                      </a:r>
                      <a:endParaRPr lang="en-US" sz="2000" b="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Arial" pitchFamily="34" charset="0"/>
                <a:cs typeface="Arial" pitchFamily="34" charset="0"/>
              </a:rPr>
              <a:t>This lecture</a:t>
            </a: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228600" y="1447800"/>
            <a:ext cx="8686800" cy="4876800"/>
          </a:xfrm>
        </p:spPr>
        <p:txBody>
          <a:bodyPr>
            <a:noAutofit/>
          </a:bodyPr>
          <a:lstStyle/>
          <a:p>
            <a:pPr>
              <a:buFont typeface="Wingdings" pitchFamily="2" charset="2"/>
              <a:buChar char="Ø"/>
            </a:pPr>
            <a:r>
              <a:rPr lang="en-US" sz="2800" dirty="0" smtClean="0">
                <a:latin typeface="Arial" pitchFamily="34" charset="0"/>
                <a:cs typeface="Arial" pitchFamily="34" charset="0"/>
              </a:rPr>
              <a:t>We will </a:t>
            </a:r>
            <a:r>
              <a:rPr lang="en-AU" sz="2800" dirty="0" smtClean="0">
                <a:latin typeface="Arial" pitchFamily="34" charset="0"/>
                <a:cs typeface="Arial" pitchFamily="34" charset="0"/>
              </a:rPr>
              <a:t>talk about each of the topics listed in the table very briefly- </a:t>
            </a:r>
            <a:r>
              <a:rPr lang="en-AU" sz="2800" dirty="0" smtClean="0">
                <a:solidFill>
                  <a:srgbClr val="C00000"/>
                </a:solidFill>
                <a:latin typeface="Arial" pitchFamily="34" charset="0"/>
                <a:cs typeface="Arial" pitchFamily="34" charset="0"/>
              </a:rPr>
              <a:t>to give you an overview of the course:</a:t>
            </a:r>
          </a:p>
          <a:p>
            <a:pPr lvl="1">
              <a:buFont typeface="Wingdings" pitchFamily="2" charset="2"/>
              <a:buChar char="Ø"/>
            </a:pPr>
            <a:r>
              <a:rPr lang="en-AU" sz="2400" dirty="0" smtClean="0">
                <a:latin typeface="Arial" pitchFamily="34" charset="0"/>
                <a:cs typeface="Arial" pitchFamily="34" charset="0"/>
              </a:rPr>
              <a:t>So that you realize the importance of this course. </a:t>
            </a:r>
          </a:p>
          <a:p>
            <a:pPr lvl="1">
              <a:buFont typeface="Wingdings" pitchFamily="2" charset="2"/>
              <a:buChar char="Ø"/>
            </a:pPr>
            <a:r>
              <a:rPr lang="en-AU" sz="2400" dirty="0" smtClean="0">
                <a:latin typeface="Arial" pitchFamily="34" charset="0"/>
                <a:cs typeface="Arial" pitchFamily="34" charset="0"/>
              </a:rPr>
              <a:t>So you realize that if you learn the different methodologies we will teach you in this course, you will benefit tremendously, not only when conducting BCH 497 research, but also when you study for your higher degree or work in a lab.</a:t>
            </a:r>
          </a:p>
          <a:p>
            <a:pPr>
              <a:buFont typeface="Wingdings" pitchFamily="2" charset="2"/>
              <a:buChar char="Ø"/>
            </a:pPr>
            <a:r>
              <a:rPr lang="en-AU" sz="2800" dirty="0" smtClean="0">
                <a:latin typeface="Arial" pitchFamily="34" charset="0"/>
                <a:cs typeface="Arial" pitchFamily="34" charset="0"/>
              </a:rPr>
              <a:t>In this course we will cover the following: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868362"/>
          </a:xfrm>
        </p:spPr>
        <p:txBody>
          <a:bodyPr>
            <a:normAutofit fontScale="90000"/>
          </a:bodyPr>
          <a:lstStyle/>
          <a:p>
            <a:pPr lvl="0"/>
            <a:r>
              <a:rPr lang="en-AU" b="1" dirty="0" smtClean="0">
                <a:solidFill>
                  <a:srgbClr val="C00000"/>
                </a:solidFill>
                <a:latin typeface="Arial" pitchFamily="34" charset="0"/>
                <a:cs typeface="Arial" pitchFamily="34" charset="0"/>
              </a:rPr>
              <a:t>How to choose a topic for research</a:t>
            </a:r>
            <a:r>
              <a:rPr lang="en-US" b="1" dirty="0" smtClean="0">
                <a:solidFill>
                  <a:srgbClr val="C00000"/>
                </a:solidFill>
                <a:latin typeface="Arial" pitchFamily="34" charset="0"/>
                <a:cs typeface="Arial" pitchFamily="34" charset="0"/>
              </a:rPr>
              <a:t/>
            </a:r>
            <a:br>
              <a:rPr lang="en-US" b="1" dirty="0" smtClean="0">
                <a:solidFill>
                  <a:srgbClr val="C00000"/>
                </a:solidFill>
                <a:latin typeface="Arial" pitchFamily="34" charset="0"/>
                <a:cs typeface="Arial" pitchFamily="34" charset="0"/>
              </a:rPr>
            </a:b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990600" y="1981200"/>
            <a:ext cx="7086600" cy="1066800"/>
          </a:xfrm>
        </p:spPr>
        <p:txBody>
          <a:bodyPr/>
          <a:lstStyle/>
          <a:p>
            <a:pPr>
              <a:buFont typeface="Wingdings" pitchFamily="2" charset="2"/>
              <a:buChar char="Ø"/>
            </a:pPr>
            <a:r>
              <a:rPr lang="en-US" dirty="0" smtClean="0">
                <a:latin typeface="Arial" pitchFamily="34" charset="0"/>
                <a:cs typeface="Arial" pitchFamily="34" charset="0"/>
              </a:rPr>
              <a:t>Re</a:t>
            </a:r>
            <a:r>
              <a:rPr lang="en-AU" dirty="0" smtClean="0">
                <a:latin typeface="Arial" pitchFamily="34" charset="0"/>
                <a:cs typeface="Arial" pitchFamily="34" charset="0"/>
              </a:rPr>
              <a:t>search topic—how to choose it?</a:t>
            </a:r>
          </a:p>
          <a:p>
            <a:pPr lvl="0">
              <a:buFont typeface="Wingdings" pitchFamily="2" charset="2"/>
              <a:buChar char="Ø"/>
            </a:pPr>
            <a:endParaRPr lang="en-US" dirty="0" smtClean="0">
              <a:latin typeface="Arial" pitchFamily="34" charset="0"/>
              <a:cs typeface="Arial" pitchFamily="34" charset="0"/>
            </a:endParaRPr>
          </a:p>
        </p:txBody>
      </p:sp>
      <p:pic>
        <p:nvPicPr>
          <p:cNvPr id="18436" name="Picture 4" descr="https://encrypted-tbn0.gstatic.com/images?q=tbn:ANd9GcQ2owF1ohRTC23lWEDoyoUW9n217-mr-fgd_HwG87U3_pQFsVh5Uv3d_j0">
            <a:hlinkClick r:id="rId2"/>
          </p:cNvPr>
          <p:cNvPicPr>
            <a:picLocks noChangeAspect="1" noChangeArrowheads="1"/>
          </p:cNvPicPr>
          <p:nvPr/>
        </p:nvPicPr>
        <p:blipFill>
          <a:blip r:embed="rId3"/>
          <a:srcRect/>
          <a:stretch>
            <a:fillRect/>
          </a:stretch>
        </p:blipFill>
        <p:spPr bwMode="auto">
          <a:xfrm>
            <a:off x="1905000" y="3429000"/>
            <a:ext cx="3038473" cy="2514601"/>
          </a:xfrm>
          <a:prstGeom prst="rect">
            <a:avLst/>
          </a:prstGeom>
          <a:noFill/>
        </p:spPr>
      </p:pic>
      <p:pic>
        <p:nvPicPr>
          <p:cNvPr id="18438" name="Picture 6" descr="https://encrypted-tbn2.gstatic.com/images?q=tbn:ANd9GcTxryyTMwdU_W4puPHegLad9Yx_714n_K9cItrnafY9x1-gz52ZOEUOdeCO">
            <a:hlinkClick r:id="rId4"/>
          </p:cNvPr>
          <p:cNvPicPr>
            <a:picLocks noChangeAspect="1" noChangeArrowheads="1"/>
          </p:cNvPicPr>
          <p:nvPr/>
        </p:nvPicPr>
        <p:blipFill>
          <a:blip r:embed="rId5"/>
          <a:srcRect/>
          <a:stretch>
            <a:fillRect/>
          </a:stretch>
        </p:blipFill>
        <p:spPr bwMode="auto">
          <a:xfrm>
            <a:off x="5029200" y="3429000"/>
            <a:ext cx="2438400" cy="312286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solidFill>
                  <a:srgbClr val="C00000"/>
                </a:solidFill>
                <a:latin typeface="Arial" pitchFamily="34" charset="0"/>
                <a:cs typeface="Arial" pitchFamily="34" charset="0"/>
              </a:rPr>
              <a:t>L</a:t>
            </a:r>
            <a:r>
              <a:rPr lang="en-AU" b="1" dirty="0" smtClean="0">
                <a:solidFill>
                  <a:srgbClr val="C00000"/>
                </a:solidFill>
                <a:latin typeface="Arial" pitchFamily="34" charset="0"/>
                <a:cs typeface="Arial" pitchFamily="34" charset="0"/>
              </a:rPr>
              <a:t>iterature search</a:t>
            </a: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p:txBody>
          <a:bodyPr/>
          <a:lstStyle/>
          <a:p>
            <a:pPr lvl="0">
              <a:buFont typeface="Wingdings" pitchFamily="2" charset="2"/>
              <a:buChar char="Ø"/>
            </a:pPr>
            <a:r>
              <a:rPr lang="en-AU" dirty="0" smtClean="0">
                <a:latin typeface="Arial" pitchFamily="34" charset="0"/>
                <a:cs typeface="Arial" pitchFamily="34" charset="0"/>
              </a:rPr>
              <a:t>How to conducting </a:t>
            </a:r>
            <a:r>
              <a:rPr lang="en-AU" dirty="0" smtClean="0">
                <a:solidFill>
                  <a:srgbClr val="C00000"/>
                </a:solidFill>
                <a:latin typeface="Arial" pitchFamily="34" charset="0"/>
                <a:cs typeface="Arial" pitchFamily="34" charset="0"/>
              </a:rPr>
              <a:t>literature search</a:t>
            </a:r>
            <a:r>
              <a:rPr lang="en-AU" dirty="0" smtClean="0">
                <a:latin typeface="Arial" pitchFamily="34" charset="0"/>
                <a:cs typeface="Arial" pitchFamily="34" charset="0"/>
              </a:rPr>
              <a:t>?</a:t>
            </a:r>
          </a:p>
          <a:p>
            <a:pPr lvl="0">
              <a:buFont typeface="Wingdings" pitchFamily="2" charset="2"/>
              <a:buChar char="Ø"/>
            </a:pPr>
            <a:r>
              <a:rPr lang="en-AU" dirty="0" smtClean="0">
                <a:latin typeface="Arial" pitchFamily="34" charset="0"/>
                <a:cs typeface="Arial" pitchFamily="34" charset="0"/>
              </a:rPr>
              <a:t>Using the internet to collect </a:t>
            </a:r>
            <a:r>
              <a:rPr lang="en-AU" dirty="0" smtClean="0">
                <a:solidFill>
                  <a:srgbClr val="C00000"/>
                </a:solidFill>
                <a:latin typeface="Arial" pitchFamily="34" charset="0"/>
                <a:cs typeface="Arial" pitchFamily="34" charset="0"/>
              </a:rPr>
              <a:t>references</a:t>
            </a:r>
            <a:r>
              <a:rPr lang="en-AU" dirty="0" smtClean="0">
                <a:latin typeface="Arial" pitchFamily="34" charset="0"/>
                <a:cs typeface="Arial" pitchFamily="34" charset="0"/>
              </a:rPr>
              <a:t>.</a:t>
            </a:r>
          </a:p>
          <a:p>
            <a:pPr lvl="0">
              <a:buFont typeface="Wingdings" pitchFamily="2" charset="2"/>
              <a:buChar char="Ø"/>
            </a:pPr>
            <a:r>
              <a:rPr lang="en-AU" dirty="0" smtClean="0">
                <a:latin typeface="Arial" pitchFamily="34" charset="0"/>
                <a:cs typeface="Arial" pitchFamily="34" charset="0"/>
              </a:rPr>
              <a:t>Using books</a:t>
            </a:r>
            <a:endParaRPr lang="en-US" dirty="0" smtClean="0">
              <a:latin typeface="Arial" pitchFamily="34" charset="0"/>
              <a:cs typeface="Arial" pitchFamily="34" charset="0"/>
            </a:endParaRPr>
          </a:p>
        </p:txBody>
      </p:sp>
      <p:pic>
        <p:nvPicPr>
          <p:cNvPr id="17410" name="Picture 2" descr="https://encrypted-tbn1.gstatic.com/images?q=tbn:ANd9GcTgyFwWnTSPYLJoz4wXTKJtcYFDXygKZDbjGg22_QDUZP8vHL7OYURZuQ">
            <a:hlinkClick r:id="rId2"/>
          </p:cNvPr>
          <p:cNvPicPr>
            <a:picLocks noChangeAspect="1" noChangeArrowheads="1"/>
          </p:cNvPicPr>
          <p:nvPr/>
        </p:nvPicPr>
        <p:blipFill>
          <a:blip r:embed="rId3"/>
          <a:srcRect/>
          <a:stretch>
            <a:fillRect/>
          </a:stretch>
        </p:blipFill>
        <p:spPr bwMode="auto">
          <a:xfrm>
            <a:off x="609600" y="3429000"/>
            <a:ext cx="4193858" cy="2819400"/>
          </a:xfrm>
          <a:prstGeom prst="rect">
            <a:avLst/>
          </a:prstGeom>
          <a:noFill/>
        </p:spPr>
      </p:pic>
      <p:pic>
        <p:nvPicPr>
          <p:cNvPr id="17412" name="Picture 4" descr="https://encrypted-tbn0.gstatic.com/images?q=tbn:ANd9GcSp813VYShTXoxMH2Gn4aXmIjZzOd9gIZ7YDsGef3_Q54cPnxn6L302GRo">
            <a:hlinkClick r:id="rId4"/>
          </p:cNvPr>
          <p:cNvPicPr>
            <a:picLocks noChangeAspect="1" noChangeArrowheads="1"/>
          </p:cNvPicPr>
          <p:nvPr/>
        </p:nvPicPr>
        <p:blipFill>
          <a:blip r:embed="rId5"/>
          <a:srcRect/>
          <a:stretch>
            <a:fillRect/>
          </a:stretch>
        </p:blipFill>
        <p:spPr bwMode="auto">
          <a:xfrm>
            <a:off x="3962400" y="3429000"/>
            <a:ext cx="3085470" cy="1447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09600"/>
            <a:ext cx="7010400" cy="1143000"/>
          </a:xfrm>
        </p:spPr>
        <p:txBody>
          <a:bodyPr>
            <a:normAutofit fontScale="90000"/>
          </a:bodyPr>
          <a:lstStyle/>
          <a:p>
            <a:pPr lvl="0"/>
            <a:r>
              <a:rPr lang="en-AU" b="1" dirty="0" smtClean="0">
                <a:solidFill>
                  <a:srgbClr val="C00000"/>
                </a:solidFill>
                <a:latin typeface="Arial" pitchFamily="34" charset="0"/>
                <a:cs typeface="Arial" pitchFamily="34" charset="0"/>
              </a:rPr>
              <a:t>Ethics of scientific research</a:t>
            </a:r>
            <a:r>
              <a:rPr lang="en-US" b="1" dirty="0" smtClean="0">
                <a:solidFill>
                  <a:srgbClr val="C00000"/>
                </a:solidFill>
                <a:latin typeface="Arial" pitchFamily="34" charset="0"/>
                <a:cs typeface="Arial" pitchFamily="34" charset="0"/>
              </a:rPr>
              <a:t/>
            </a:r>
            <a:br>
              <a:rPr lang="en-US" b="1" dirty="0" smtClean="0">
                <a:solidFill>
                  <a:srgbClr val="C00000"/>
                </a:solidFill>
                <a:latin typeface="Arial" pitchFamily="34" charset="0"/>
                <a:cs typeface="Arial" pitchFamily="34" charset="0"/>
              </a:rPr>
            </a:br>
            <a:endParaRPr lang="en-US" b="1" dirty="0">
              <a:solidFill>
                <a:srgbClr val="C00000"/>
              </a:solidFill>
              <a:latin typeface="Arial" pitchFamily="34" charset="0"/>
              <a:cs typeface="Arial" pitchFamily="34" charset="0"/>
            </a:endParaRPr>
          </a:p>
        </p:txBody>
      </p:sp>
      <p:sp>
        <p:nvSpPr>
          <p:cNvPr id="3" name="Content Placeholder 2"/>
          <p:cNvSpPr>
            <a:spLocks noGrp="1"/>
          </p:cNvSpPr>
          <p:nvPr>
            <p:ph idx="1"/>
          </p:nvPr>
        </p:nvSpPr>
        <p:spPr>
          <a:xfrm>
            <a:off x="457200" y="1981200"/>
            <a:ext cx="8229600" cy="2895600"/>
          </a:xfrm>
        </p:spPr>
        <p:txBody>
          <a:bodyPr/>
          <a:lstStyle/>
          <a:p>
            <a:pPr lvl="0">
              <a:buFont typeface="Wingdings" pitchFamily="2" charset="2"/>
              <a:buChar char="Ø"/>
            </a:pPr>
            <a:r>
              <a:rPr lang="en-US" dirty="0" smtClean="0">
                <a:latin typeface="Arial" pitchFamily="34" charset="0"/>
                <a:cs typeface="Arial" pitchFamily="34" charset="0"/>
              </a:rPr>
              <a:t>Ethics— </a:t>
            </a:r>
            <a:r>
              <a:rPr lang="en-US" dirty="0" err="1" smtClean="0">
                <a:latin typeface="Arial" pitchFamily="34" charset="0"/>
                <a:cs typeface="Arial" pitchFamily="34" charset="0"/>
              </a:rPr>
              <a:t>wh</a:t>
            </a:r>
            <a:r>
              <a:rPr lang="en-AU" dirty="0" smtClean="0">
                <a:latin typeface="Arial" pitchFamily="34" charset="0"/>
                <a:cs typeface="Arial" pitchFamily="34" charset="0"/>
              </a:rPr>
              <a:t>at is it?</a:t>
            </a:r>
          </a:p>
          <a:p>
            <a:pPr lvl="0">
              <a:buFont typeface="Wingdings" pitchFamily="2" charset="2"/>
              <a:buChar char="Ø"/>
            </a:pPr>
            <a:r>
              <a:rPr lang="en-AU" dirty="0" smtClean="0">
                <a:latin typeface="Arial" pitchFamily="34" charset="0"/>
                <a:cs typeface="Arial" pitchFamily="34" charset="0"/>
              </a:rPr>
              <a:t>What ethical conduct is essential to conduct scientific research?</a:t>
            </a:r>
          </a:p>
          <a:p>
            <a:pPr lvl="0">
              <a:buFont typeface="Wingdings" pitchFamily="2" charset="2"/>
              <a:buChar char="Ø"/>
            </a:pPr>
            <a:r>
              <a:rPr lang="en-AU" dirty="0" smtClean="0">
                <a:latin typeface="Arial" pitchFamily="34" charset="0"/>
                <a:cs typeface="Arial" pitchFamily="34" charset="0"/>
              </a:rPr>
              <a:t>Why should we follow ethics?  </a:t>
            </a:r>
            <a:endParaRPr lang="en-US" dirty="0" smtClean="0">
              <a:latin typeface="Arial" pitchFamily="34" charset="0"/>
              <a:cs typeface="Arial" pitchFamily="34" charset="0"/>
            </a:endParaRPr>
          </a:p>
        </p:txBody>
      </p:sp>
      <p:pic>
        <p:nvPicPr>
          <p:cNvPr id="16386" name="Picture 2" descr="https://encrypted-tbn0.gstatic.com/images?q=tbn:ANd9GcQSAY58_y36sYP-4pdLQLKGB8gdPT3LudZMf7Yk8PtCPOnXRLaswzMAAHwX">
            <a:hlinkClick r:id="rId2"/>
          </p:cNvPr>
          <p:cNvPicPr>
            <a:picLocks noChangeAspect="1" noChangeArrowheads="1"/>
          </p:cNvPicPr>
          <p:nvPr/>
        </p:nvPicPr>
        <p:blipFill>
          <a:blip r:embed="rId3"/>
          <a:srcRect/>
          <a:stretch>
            <a:fillRect/>
          </a:stretch>
        </p:blipFill>
        <p:spPr bwMode="auto">
          <a:xfrm>
            <a:off x="4724400" y="4648200"/>
            <a:ext cx="3076575" cy="1989519"/>
          </a:xfrm>
          <a:prstGeom prst="rect">
            <a:avLst/>
          </a:prstGeom>
          <a:noFill/>
        </p:spPr>
      </p:pic>
      <p:pic>
        <p:nvPicPr>
          <p:cNvPr id="16388" name="Picture 4" descr="https://encrypted-tbn0.gstatic.com/images?q=tbn:ANd9GcQm2OAdhL1UD-v6tPROVofPyN5ghbArfLt_s54jipAKaiOb86kLny6zscrN">
            <a:hlinkClick r:id="rId4"/>
          </p:cNvPr>
          <p:cNvPicPr>
            <a:picLocks noChangeAspect="1" noChangeArrowheads="1"/>
          </p:cNvPicPr>
          <p:nvPr/>
        </p:nvPicPr>
        <p:blipFill>
          <a:blip r:embed="rId5"/>
          <a:srcRect/>
          <a:stretch>
            <a:fillRect/>
          </a:stretch>
        </p:blipFill>
        <p:spPr bwMode="auto">
          <a:xfrm>
            <a:off x="304800" y="457200"/>
            <a:ext cx="1238250" cy="828676"/>
          </a:xfrm>
          <a:prstGeom prst="rect">
            <a:avLst/>
          </a:prstGeom>
          <a:noFill/>
        </p:spPr>
      </p:pic>
      <p:pic>
        <p:nvPicPr>
          <p:cNvPr id="16390" name="Picture 6" descr="https://encrypted-tbn1.gstatic.com/images?q=tbn:ANd9GcThlTulS396dDZmCmPRJ0nv2W6pKoUe9pKvtcgM1EFeI104s5V202nlQAg">
            <a:hlinkClick r:id="rId6"/>
          </p:cNvPr>
          <p:cNvPicPr>
            <a:picLocks noChangeAspect="1" noChangeArrowheads="1"/>
          </p:cNvPicPr>
          <p:nvPr/>
        </p:nvPicPr>
        <p:blipFill>
          <a:blip r:embed="rId7"/>
          <a:srcRect/>
          <a:stretch>
            <a:fillRect/>
          </a:stretch>
        </p:blipFill>
        <p:spPr bwMode="auto">
          <a:xfrm>
            <a:off x="1981200" y="4419600"/>
            <a:ext cx="2590800" cy="2077107"/>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1471</TotalTime>
  <Words>908</Words>
  <Application>Microsoft Macintosh PowerPoint</Application>
  <PresentationFormat>On-screen Show (4:3)</PresentationFormat>
  <Paragraphs>120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Times New Roman</vt:lpstr>
      <vt:lpstr>Wingdings</vt:lpstr>
      <vt:lpstr>Arial</vt:lpstr>
      <vt:lpstr>Office Theme</vt:lpstr>
      <vt:lpstr>BCH 485</vt:lpstr>
      <vt:lpstr>Contact details </vt:lpstr>
      <vt:lpstr>Significance of the course</vt:lpstr>
      <vt:lpstr>Research</vt:lpstr>
      <vt:lpstr>Course Outline</vt:lpstr>
      <vt:lpstr>This lecture</vt:lpstr>
      <vt:lpstr>How to choose a topic for research </vt:lpstr>
      <vt:lpstr>Literature search</vt:lpstr>
      <vt:lpstr>Ethics of scientific research </vt:lpstr>
      <vt:lpstr>References</vt:lpstr>
      <vt:lpstr>Writing a Lab Report</vt:lpstr>
      <vt:lpstr>Poster</vt:lpstr>
      <vt:lpstr>Slide presentation</vt:lpstr>
      <vt:lpstr>Curriculum vitae</vt:lpstr>
      <vt:lpstr>Some Important points  for you</vt:lpstr>
      <vt:lpstr>Safe Laboratory Practices &amp; Procedures</vt:lpstr>
      <vt:lpstr>What are the hazards in the Lab?"  </vt:lpstr>
      <vt:lpstr>Prevent potential exposure</vt:lpstr>
      <vt:lpstr>Protect yourself, others, your research, and the environment  </vt:lpstr>
      <vt:lpstr>Be prepared  </vt:lpstr>
      <vt:lpstr>Log book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BCH 485</dc:title>
  <dc:creator>User</dc:creator>
  <cp:lastModifiedBy>Microsoft Office User</cp:lastModifiedBy>
  <cp:revision>15</cp:revision>
  <dcterms:created xsi:type="dcterms:W3CDTF">2014-02-04T18:40:11Z</dcterms:created>
  <dcterms:modified xsi:type="dcterms:W3CDTF">2016-10-09T19:47:55Z</dcterms:modified>
</cp:coreProperties>
</file>